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75" r:id="rId5"/>
    <p:sldId id="276" r:id="rId6"/>
    <p:sldId id="277" r:id="rId7"/>
    <p:sldId id="280" r:id="rId8"/>
    <p:sldId id="258" r:id="rId9"/>
    <p:sldId id="259" r:id="rId10"/>
    <p:sldId id="269" r:id="rId11"/>
    <p:sldId id="260" r:id="rId12"/>
    <p:sldId id="268" r:id="rId13"/>
    <p:sldId id="267" r:id="rId14"/>
    <p:sldId id="266" r:id="rId15"/>
    <p:sldId id="261" r:id="rId16"/>
    <p:sldId id="272" r:id="rId17"/>
    <p:sldId id="270" r:id="rId18"/>
    <p:sldId id="271" r:id="rId19"/>
    <p:sldId id="273" r:id="rId20"/>
    <p:sldId id="264" r:id="rId21"/>
    <p:sldId id="263" r:id="rId22"/>
    <p:sldId id="262" r:id="rId23"/>
    <p:sldId id="278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6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2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38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9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0187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9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6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6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9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0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7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777931-822B-46E0-908B-A396A6CB9C4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660D4D-18CE-4E01-A47E-6D14DF13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98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ubs.acs.org/doi/abs/10.1021/ac1032534" TargetMode="External"/><Relationship Id="rId2" Type="http://schemas.openxmlformats.org/officeDocument/2006/relationships/hyperlink" Target="http://www.casper.organ.su.se/casp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hemical_shift#cite_note-3" TargetMode="External"/><Relationship Id="rId3" Type="http://schemas.openxmlformats.org/officeDocument/2006/relationships/hyperlink" Target="https://en.wikipedia.org/wiki/Resonance" TargetMode="External"/><Relationship Id="rId7" Type="http://schemas.openxmlformats.org/officeDocument/2006/relationships/hyperlink" Target="https://en.wikipedia.org/wiki/Chemical_shift#cite_note-2" TargetMode="External"/><Relationship Id="rId2" Type="http://schemas.openxmlformats.org/officeDocument/2006/relationships/hyperlink" Target="https://en.wikipedia.org/wiki/Nuclear_magnetic_reson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hemical_shift#cite_note-1" TargetMode="External"/><Relationship Id="rId5" Type="http://schemas.openxmlformats.org/officeDocument/2006/relationships/hyperlink" Target="https://en.wikipedia.org/wiki/Molecule" TargetMode="External"/><Relationship Id="rId4" Type="http://schemas.openxmlformats.org/officeDocument/2006/relationships/hyperlink" Target="https://en.wikipedia.org/wiki/Atomic_nucleus" TargetMode="External"/><Relationship Id="rId9" Type="http://schemas.openxmlformats.org/officeDocument/2006/relationships/hyperlink" Target="https://en.wikipedia.org/wiki/Photoemission_spectroscop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javascript:popupOBO('CMO:0000595','C3CS60073D'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bs.rsc.org/en/content/articlehtml/2013/cs/c3cs60073d#cit15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066E-E160-4CC4-A9BC-020D23BDB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Chemical shift prediction software – carbohydrates/proteins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BFBB8-2693-434E-AAAD-23EB31A7D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Gordon Chalmers 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Complex Carbohydrate Research Center</a:t>
            </a:r>
          </a:p>
        </p:txBody>
      </p:sp>
    </p:spTree>
    <p:extLst>
      <p:ext uri="{BB962C8B-B14F-4D97-AF65-F5344CB8AC3E}">
        <p14:creationId xmlns:p14="http://schemas.microsoft.com/office/powerpoint/2010/main" val="162339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F432-91B0-4113-AF87-93DC64FA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carbohydrate chemical shift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0529-7779-4843-86DB-92D0F564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Carbon chemical shifts of carbohydrates can be almost predicted based on linkage analysis.</a:t>
            </a:r>
          </a:p>
          <a:p>
            <a:endParaRPr lang="en-US" dirty="0"/>
          </a:p>
          <a:p>
            <a:r>
              <a:rPr lang="en-US" dirty="0"/>
              <a:t>This was done before chemical shift prediction software.</a:t>
            </a:r>
          </a:p>
        </p:txBody>
      </p:sp>
    </p:spTree>
    <p:extLst>
      <p:ext uri="{BB962C8B-B14F-4D97-AF65-F5344CB8AC3E}">
        <p14:creationId xmlns:p14="http://schemas.microsoft.com/office/powerpoint/2010/main" val="245379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28E0-3D4E-4B57-A29F-3B6953CF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Package - Casper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BEB1-E8C5-48E4-A69F-F68C656EC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6746"/>
            <a:ext cx="8534400" cy="361526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http://www.casper.organ.su.se/casper/</a:t>
            </a:r>
            <a:endParaRPr lang="en-US" dirty="0"/>
          </a:p>
          <a:p>
            <a:r>
              <a:rPr lang="en-US" i="1" dirty="0"/>
              <a:t>Structure Analysis of Glycans by NMR Chemical Shift Prediction </a:t>
            </a:r>
            <a:br>
              <a:rPr lang="en-US" dirty="0"/>
            </a:br>
            <a:r>
              <a:rPr lang="en-US" dirty="0"/>
              <a:t>M. </a:t>
            </a:r>
            <a:r>
              <a:rPr lang="en-US" dirty="0" err="1"/>
              <a:t>Lundborg</a:t>
            </a:r>
            <a:r>
              <a:rPr lang="en-US" dirty="0"/>
              <a:t> and G. </a:t>
            </a:r>
            <a:r>
              <a:rPr lang="en-US" dirty="0" err="1"/>
              <a:t>Widmalm</a:t>
            </a:r>
            <a:r>
              <a:rPr lang="en-US" dirty="0"/>
              <a:t>; </a:t>
            </a:r>
            <a:r>
              <a:rPr lang="en-US" i="1" dirty="0"/>
              <a:t>Anal. Chem.</a:t>
            </a:r>
            <a:r>
              <a:rPr lang="en-US" dirty="0"/>
              <a:t> </a:t>
            </a:r>
            <a:r>
              <a:rPr lang="en-US" b="1" dirty="0"/>
              <a:t>2011</a:t>
            </a:r>
            <a:r>
              <a:rPr lang="en-US" dirty="0"/>
              <a:t>, </a:t>
            </a:r>
            <a:r>
              <a:rPr lang="en-US" i="1" dirty="0"/>
              <a:t>83</a:t>
            </a:r>
            <a:r>
              <a:rPr lang="en-US" dirty="0"/>
              <a:t>, 1514-1517. </a:t>
            </a:r>
            <a:r>
              <a:rPr lang="en-US" u="sng" dirty="0" err="1">
                <a:hlinkClick r:id="rId3"/>
              </a:rPr>
              <a:t>Doi</a:t>
            </a:r>
            <a:r>
              <a:rPr lang="en-US" u="sng" dirty="0">
                <a:hlinkClick r:id="rId3"/>
              </a:rPr>
              <a:t>: 10.1021/ac1032534.</a:t>
            </a:r>
            <a:endParaRPr lang="en-US" u="sng" dirty="0"/>
          </a:p>
          <a:p>
            <a:r>
              <a:rPr lang="en-US" u="sng" dirty="0"/>
              <a:t>http://www.sciencedirect.com/science/article/pii/S0008621506000942?via%3Dihub</a:t>
            </a:r>
          </a:p>
          <a:p>
            <a:endParaRPr lang="en-US" u="sng" dirty="0"/>
          </a:p>
          <a:p>
            <a:endParaRPr lang="en-US" dirty="0"/>
          </a:p>
        </p:txBody>
      </p:sp>
      <p:pic>
        <p:nvPicPr>
          <p:cNvPr id="2050" name="Picture 2" descr="Unlabelled figure">
            <a:extLst>
              <a:ext uri="{FF2B5EF4-FFF2-40B4-BE49-F238E27FC236}">
                <a16:creationId xmlns:a16="http://schemas.microsoft.com/office/drawing/2014/main" id="{947772FB-DDB7-460D-8ED7-3D2842B2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115" y="3278345"/>
            <a:ext cx="41719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6EE4D6-1477-44F3-8EAE-7471C17B61FF}"/>
              </a:ext>
            </a:extLst>
          </p:cNvPr>
          <p:cNvSpPr txBox="1"/>
          <p:nvPr/>
        </p:nvSpPr>
        <p:spPr>
          <a:xfrm>
            <a:off x="837233" y="3213903"/>
            <a:ext cx="3017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observed carbon chemical shifts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3CD77-D975-4A8C-B120-7F14CBE3E5EB}"/>
              </a:ext>
            </a:extLst>
          </p:cNvPr>
          <p:cNvSpPr txBox="1"/>
          <p:nvPr/>
        </p:nvSpPr>
        <p:spPr>
          <a:xfrm>
            <a:off x="848821" y="4151457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possible structure</a:t>
            </a:r>
          </a:p>
        </p:txBody>
      </p:sp>
    </p:spTree>
    <p:extLst>
      <p:ext uri="{BB962C8B-B14F-4D97-AF65-F5344CB8AC3E}">
        <p14:creationId xmlns:p14="http://schemas.microsoft.com/office/powerpoint/2010/main" val="103621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2CC2-821E-4117-AC4A-4700C7A1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1283-9131-4097-9658-3593A687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structure – calculate chemical shifts</a:t>
            </a:r>
          </a:p>
          <a:p>
            <a:endParaRPr lang="en-US" dirty="0"/>
          </a:p>
          <a:p>
            <a:r>
              <a:rPr lang="en-US" dirty="0"/>
              <a:t>Input chemical shifts and some information of the sugars – output best match in structure </a:t>
            </a:r>
          </a:p>
          <a:p>
            <a:endParaRPr lang="en-US" dirty="0"/>
          </a:p>
          <a:p>
            <a:r>
              <a:rPr lang="en-US" dirty="0"/>
              <a:t>Internet interface is useful</a:t>
            </a:r>
          </a:p>
          <a:p>
            <a:r>
              <a:rPr lang="en-US" dirty="0"/>
              <a:t>Can also be used without internet</a:t>
            </a:r>
          </a:p>
        </p:txBody>
      </p:sp>
    </p:spTree>
    <p:extLst>
      <p:ext uri="{BB962C8B-B14F-4D97-AF65-F5344CB8AC3E}">
        <p14:creationId xmlns:p14="http://schemas.microsoft.com/office/powerpoint/2010/main" val="391365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F3F2-D685-42BD-909C-A987043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casper</a:t>
            </a:r>
            <a:r>
              <a:rPr lang="en-US" dirty="0"/>
              <a:t> calculates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5D67-33AC-422E-A82D-6DA9CFE4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Starts with monomers from a database of chemical shifts </a:t>
            </a:r>
          </a:p>
          <a:p>
            <a:endParaRPr lang="en-US" dirty="0"/>
          </a:p>
          <a:p>
            <a:r>
              <a:rPr lang="en-US" dirty="0"/>
              <a:t>Corrects these chemical shifts by including linkages of the sugars using a database of disaccharide chemical shifts </a:t>
            </a:r>
          </a:p>
          <a:p>
            <a:endParaRPr lang="en-US" dirty="0"/>
          </a:p>
          <a:p>
            <a:r>
              <a:rPr lang="en-US" dirty="0"/>
              <a:t>If possible, corrects again using a database of trisaccharide chemical shifts</a:t>
            </a:r>
          </a:p>
          <a:p>
            <a:endParaRPr lang="en-US" dirty="0"/>
          </a:p>
          <a:p>
            <a:r>
              <a:rPr lang="en-US" dirty="0"/>
              <a:t>The database includes approximately 40 carefully selected disaccharides and hundreds of monosaccharides in D20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7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B-955C-4E04-AD26-2D81A745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chemical shifts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5EA8-371C-4BCE-AB4D-5BBFB7A4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well used packages –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ShiftX2  -  http://www.shiftx2.ca/ </a:t>
            </a:r>
          </a:p>
          <a:p>
            <a:pPr lvl="1"/>
            <a:r>
              <a:rPr lang="en-US" dirty="0"/>
              <a:t>PPM/PPM1  -  http://spin.ccic.ohio-state.edu/index.php/ppm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Both use databases of known chemical shifts.  Proteins from the BMRB database are selected and used to create algorithms to generate chemical shifts.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Neural networks are used in ppm1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5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750E-E691-4B78-ABE9-CC5DFA4E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Shiftx2, ppm1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011C-6F77-4692-B933-10EB340B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endParaRPr lang="en-US" dirty="0"/>
          </a:p>
          <a:p>
            <a:r>
              <a:rPr lang="en-US" dirty="0"/>
              <a:t>Both use a </a:t>
            </a:r>
            <a:r>
              <a:rPr lang="en-US" dirty="0" err="1"/>
              <a:t>pdb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ShiftX2, PPM – single frame</a:t>
            </a:r>
          </a:p>
          <a:p>
            <a:r>
              <a:rPr lang="en-US" dirty="0"/>
              <a:t>PPM1 - trajectory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5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0AF8-5FE1-40D8-BBE2-28D1C032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in predictions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196092-28C5-4FA1-A087-EC426A25F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202872"/>
              </p:ext>
            </p:extLst>
          </p:nvPr>
        </p:nvGraphicFramePr>
        <p:xfrm>
          <a:off x="3247497" y="685799"/>
          <a:ext cx="3407831" cy="3614740"/>
        </p:xfrm>
        <a:graphic>
          <a:graphicData uri="http://schemas.openxmlformats.org/drawingml/2006/table">
            <a:tbl>
              <a:tblPr/>
              <a:tblGrid>
                <a:gridCol w="486833">
                  <a:extLst>
                    <a:ext uri="{9D8B030D-6E8A-4147-A177-3AD203B41FA5}">
                      <a16:colId xmlns:a16="http://schemas.microsoft.com/office/drawing/2014/main" val="3685971827"/>
                    </a:ext>
                  </a:extLst>
                </a:gridCol>
                <a:gridCol w="486833">
                  <a:extLst>
                    <a:ext uri="{9D8B030D-6E8A-4147-A177-3AD203B41FA5}">
                      <a16:colId xmlns:a16="http://schemas.microsoft.com/office/drawing/2014/main" val="526444677"/>
                    </a:ext>
                  </a:extLst>
                </a:gridCol>
                <a:gridCol w="486833">
                  <a:extLst>
                    <a:ext uri="{9D8B030D-6E8A-4147-A177-3AD203B41FA5}">
                      <a16:colId xmlns:a16="http://schemas.microsoft.com/office/drawing/2014/main" val="589865356"/>
                    </a:ext>
                  </a:extLst>
                </a:gridCol>
                <a:gridCol w="486833">
                  <a:extLst>
                    <a:ext uri="{9D8B030D-6E8A-4147-A177-3AD203B41FA5}">
                      <a16:colId xmlns:a16="http://schemas.microsoft.com/office/drawing/2014/main" val="1889091375"/>
                    </a:ext>
                  </a:extLst>
                </a:gridCol>
                <a:gridCol w="486833">
                  <a:extLst>
                    <a:ext uri="{9D8B030D-6E8A-4147-A177-3AD203B41FA5}">
                      <a16:colId xmlns:a16="http://schemas.microsoft.com/office/drawing/2014/main" val="4075971471"/>
                    </a:ext>
                  </a:extLst>
                </a:gridCol>
                <a:gridCol w="486833">
                  <a:extLst>
                    <a:ext uri="{9D8B030D-6E8A-4147-A177-3AD203B41FA5}">
                      <a16:colId xmlns:a16="http://schemas.microsoft.com/office/drawing/2014/main" val="571375676"/>
                    </a:ext>
                  </a:extLst>
                </a:gridCol>
                <a:gridCol w="486833">
                  <a:extLst>
                    <a:ext uri="{9D8B030D-6E8A-4147-A177-3AD203B41FA5}">
                      <a16:colId xmlns:a16="http://schemas.microsoft.com/office/drawing/2014/main" val="3652563980"/>
                    </a:ext>
                  </a:extLst>
                </a:gridCol>
              </a:tblGrid>
              <a:tr h="146050">
                <a:tc>
                  <a:txBody>
                    <a:bodyPr/>
                    <a:lstStyle/>
                    <a:p>
                      <a:r>
                        <a:rPr lang="en-US" sz="700"/>
                        <a:t>Feature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aseline="30000"/>
                        <a:t>13</a:t>
                      </a:r>
                      <a:r>
                        <a:rPr lang="en-US" sz="700"/>
                        <a:t>C′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aseline="30000"/>
                        <a:t>13</a:t>
                      </a:r>
                      <a:r>
                        <a:rPr lang="en-US" sz="700"/>
                        <a:t>C</a:t>
                      </a:r>
                      <a:r>
                        <a:rPr lang="el-GR" sz="700"/>
                        <a:t>α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aseline="30000"/>
                        <a:t>13</a:t>
                      </a:r>
                      <a:r>
                        <a:rPr lang="en-US" sz="700"/>
                        <a:t>C</a:t>
                      </a:r>
                      <a:r>
                        <a:rPr lang="el-GR" sz="700"/>
                        <a:t>β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aseline="30000"/>
                        <a:t>1</a:t>
                      </a:r>
                      <a:r>
                        <a:rPr lang="en-US" sz="700"/>
                        <a:t>HN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aseline="30000"/>
                        <a:t>1</a:t>
                      </a:r>
                      <a:r>
                        <a:rPr lang="en-US" sz="700"/>
                        <a:t>H</a:t>
                      </a:r>
                      <a:r>
                        <a:rPr lang="el-GR" sz="700"/>
                        <a:t>α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aseline="30000"/>
                        <a:t>15</a:t>
                      </a:r>
                      <a:r>
                        <a:rPr lang="en-US" sz="700"/>
                        <a:t>N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85738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r>
                        <a:rPr lang="en-US" sz="700"/>
                        <a:t>R. coil shift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22.5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50.0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58.5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3.0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21.3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35.9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063542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n-US" sz="700"/>
                        <a:t>AA</a:t>
                      </a:r>
                      <a:r>
                        <a:rPr lang="en-US" sz="700" baseline="-25000"/>
                        <a:t>i</a:t>
                      </a:r>
                      <a:endParaRPr lang="en-US" sz="700"/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0.6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11.6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15.4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0.5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0.8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3.4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10488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n-US" sz="700"/>
                        <a:t>AA</a:t>
                      </a:r>
                      <a:r>
                        <a:rPr lang="en-US" sz="700" baseline="-25000"/>
                        <a:t>i−1</a:t>
                      </a:r>
                      <a:endParaRPr lang="en-US" sz="700"/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0.4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0.1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0.1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0.4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0.2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2.9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062069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n-US" sz="700"/>
                        <a:t>AA</a:t>
                      </a:r>
                      <a:r>
                        <a:rPr lang="en-US" sz="700" baseline="-25000"/>
                        <a:t>i+1</a:t>
                      </a:r>
                      <a:endParaRPr lang="en-US" sz="700"/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1.0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0.7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972515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l-GR" sz="700"/>
                        <a:t>φ</a:t>
                      </a:r>
                      <a:r>
                        <a:rPr lang="en-US" sz="700" baseline="-25000"/>
                        <a:t>i</a:t>
                      </a:r>
                      <a:endParaRPr lang="en-US" sz="700"/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5.8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11.0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8.1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4.4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29.9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4.5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289808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l-GR" sz="700"/>
                        <a:t>φ</a:t>
                      </a:r>
                      <a:r>
                        <a:rPr lang="en-US" sz="700" baseline="-25000"/>
                        <a:t>i-1</a:t>
                      </a:r>
                      <a:endParaRPr lang="en-US" sz="700"/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0.6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0.4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2.1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1.0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2.1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685822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l-GR" sz="700"/>
                        <a:t>φ</a:t>
                      </a:r>
                      <a:r>
                        <a:rPr lang="en-US" sz="700" baseline="-25000"/>
                        <a:t>i+1</a:t>
                      </a:r>
                      <a:endParaRPr lang="en-US" sz="700"/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3.6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1.1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0.6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0.9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0.9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281298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l-GR" sz="700"/>
                        <a:t>ψ</a:t>
                      </a:r>
                      <a:r>
                        <a:rPr lang="en-US" sz="700" baseline="-25000"/>
                        <a:t>i</a:t>
                      </a:r>
                      <a:endParaRPr lang="en-US" sz="700"/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13.9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10.4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5.7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5.3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3.8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7.1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06035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l-GR" sz="700"/>
                        <a:t>ψ</a:t>
                      </a:r>
                      <a:r>
                        <a:rPr lang="en-US" sz="700" baseline="-25000"/>
                        <a:t>i−1</a:t>
                      </a:r>
                      <a:endParaRPr lang="en-US" sz="700"/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1.4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0.2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15.3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0.4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18.7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03667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l-GR" sz="700"/>
                        <a:t>ψ</a:t>
                      </a:r>
                      <a:r>
                        <a:rPr lang="en-US" sz="700" baseline="-25000"/>
                        <a:t>i+1</a:t>
                      </a:r>
                      <a:endParaRPr lang="en-US" sz="700"/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8.6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0.9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0.6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0.6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0.5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33389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l-GR" sz="700"/>
                        <a:t>ψ</a:t>
                      </a:r>
                      <a:r>
                        <a:rPr lang="en-US" sz="700" baseline="-25000"/>
                        <a:t>i−2</a:t>
                      </a:r>
                      <a:endParaRPr lang="en-US" sz="700"/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0.4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0.2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0.2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5.9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0.4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0.5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00147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l-GR" sz="700"/>
                        <a:t>χ</a:t>
                      </a:r>
                      <a:r>
                        <a:rPr lang="el-GR" sz="700" baseline="-25000"/>
                        <a:t>1</a:t>
                      </a:r>
                      <a:r>
                        <a:rPr lang="en-US" sz="700" baseline="-25000"/>
                        <a:t>i</a:t>
                      </a:r>
                      <a:endParaRPr lang="en-US" sz="700"/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4.1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2.6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0.8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5.9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991958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l-GR" sz="700"/>
                        <a:t>χ</a:t>
                      </a:r>
                      <a:r>
                        <a:rPr lang="el-GR" sz="700" baseline="-25000"/>
                        <a:t>2</a:t>
                      </a:r>
                      <a:r>
                        <a:rPr lang="en-US" sz="700" baseline="-25000"/>
                        <a:t>i</a:t>
                      </a:r>
                      <a:endParaRPr lang="en-US" sz="700"/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3.1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2.2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1.4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0.5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0.4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1.6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225434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l-GR" sz="700"/>
                        <a:t>θ</a:t>
                      </a:r>
                      <a:r>
                        <a:rPr lang="en-US" sz="700" baseline="-25000"/>
                        <a:t>i</a:t>
                      </a:r>
                      <a:endParaRPr lang="en-US" sz="700"/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0.6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5.3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0.8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0.5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816586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l-GR" sz="700"/>
                        <a:t>κ</a:t>
                      </a:r>
                      <a:r>
                        <a:rPr lang="en-US" sz="700" baseline="-25000"/>
                        <a:t>i</a:t>
                      </a:r>
                      <a:endParaRPr lang="en-US" sz="700"/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2.5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0.2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3.1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0.4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0.4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32413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n-US" sz="700"/>
                        <a:t>SS</a:t>
                      </a:r>
                      <a:r>
                        <a:rPr lang="en-US" sz="700" baseline="-25000"/>
                        <a:t>i</a:t>
                      </a:r>
                      <a:endParaRPr lang="en-US" sz="700"/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8.1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0.1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0.1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0.1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0.6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0.0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622412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r>
                        <a:rPr lang="en-US" sz="700"/>
                        <a:t>Electric field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0.0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0.0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2.7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12.9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0.0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160578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r>
                        <a:rPr lang="en-US" sz="700"/>
                        <a:t>Ring current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0.0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0.5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0.9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11.5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11.2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0.6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229749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r>
                        <a:rPr lang="en-US" sz="700"/>
                        <a:t>Surface area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4.2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0.2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1.2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0.6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0.5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324174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r>
                        <a:rPr lang="en-US" sz="700"/>
                        <a:t>Hbond effect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0.0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0.0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0.0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18.4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0.3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0.0</a:t>
                      </a:r>
                    </a:p>
                  </a:txBody>
                  <a:tcPr marL="36513" marR="36513" marT="18256" marB="18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74313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F3C5A18-D883-46BB-974F-4CD155B91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AAA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Table 5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666666"/>
              </a:solidFill>
              <a:effectLst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Relative (%) influence of the top 20 features or atomic property descriptors for the SHIFTX+ prediction module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subscripts i−1, i and i+1 indicate the preceding, current and following residue 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AA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amino acid type, SS secondary structure)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02A4F-12DD-4EF9-8420-3D051FD10D3F}"/>
              </a:ext>
            </a:extLst>
          </p:cNvPr>
          <p:cNvSpPr txBox="1"/>
          <p:nvPr/>
        </p:nvSpPr>
        <p:spPr>
          <a:xfrm>
            <a:off x="7693306" y="964557"/>
            <a:ext cx="3020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model uses linkages.</a:t>
            </a:r>
          </a:p>
          <a:p>
            <a:endParaRPr lang="en-US" dirty="0"/>
          </a:p>
          <a:p>
            <a:r>
              <a:rPr lang="en-US" dirty="0"/>
              <a:t>Unlike carbohydrates, this is not sufficient to model the database of protein </a:t>
            </a:r>
            <a:r>
              <a:rPr lang="en-US" dirty="0" err="1"/>
              <a:t>pdbs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233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999B-0CA8-4AAC-83B1-E240D18D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9564-D290-48B7-9AC6-235A6985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accuracy of protein chemical shift predictions is arguable.</a:t>
            </a:r>
          </a:p>
          <a:p>
            <a:endParaRPr lang="en-US" dirty="0"/>
          </a:p>
          <a:p>
            <a:r>
              <a:rPr lang="en-US" dirty="0"/>
              <a:t>Errors of predictions are underestimated. </a:t>
            </a:r>
          </a:p>
          <a:p>
            <a:endParaRPr lang="en-US" dirty="0"/>
          </a:p>
          <a:p>
            <a:r>
              <a:rPr lang="en-US" dirty="0"/>
              <a:t>Correlation coefficients    0.9800 (15N), 0.9959 (13CA), 0.9992 (13CB), 0.9676 (13CO), 0.9714 (1HN), 0.9744 (1HA) </a:t>
            </a:r>
          </a:p>
          <a:p>
            <a:r>
              <a:rPr lang="en-US" dirty="0"/>
              <a:t>RMS errors of 1.1169, 0.4412, 0.5163, 0.5330, 0.1711, and 0.1231 ppm, </a:t>
            </a:r>
          </a:p>
          <a:p>
            <a:endParaRPr lang="en-US" dirty="0"/>
          </a:p>
          <a:p>
            <a:r>
              <a:rPr lang="en-US" dirty="0"/>
              <a:t>The predictions do not accurately model the statistical distributions of the protein data bank.</a:t>
            </a:r>
          </a:p>
        </p:txBody>
      </p:sp>
    </p:spTree>
    <p:extLst>
      <p:ext uri="{BB962C8B-B14F-4D97-AF65-F5344CB8AC3E}">
        <p14:creationId xmlns:p14="http://schemas.microsoft.com/office/powerpoint/2010/main" val="2954364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56DA-E3BA-4E9E-AA02-7C487AA3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Shiftx2 Problem </a:t>
            </a:r>
            <a:br>
              <a:rPr lang="en-US" dirty="0"/>
            </a:br>
            <a:r>
              <a:rPr lang="en-US" dirty="0"/>
              <a:t>PPM1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219C-CA6E-4146-9D0C-892381E5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‘corrected’ re-referenced database to create chemical shift prediction models.</a:t>
            </a:r>
          </a:p>
          <a:p>
            <a:endParaRPr lang="en-US" dirty="0"/>
          </a:p>
          <a:p>
            <a:r>
              <a:rPr lang="en-US" dirty="0"/>
              <a:t>Side chain atoms are a problem for both packages.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PPM1 can use the trajectory, unlike ShiftX2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95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4503-3F7F-46E7-8679-7E76A373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accuracy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06F5-7E71-4170-B1BF-2ED064D5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Selected proteins from the databank are used in estimating how good the predictions are.  </a:t>
            </a:r>
          </a:p>
          <a:p>
            <a:endParaRPr lang="en-US" dirty="0"/>
          </a:p>
          <a:p>
            <a:r>
              <a:rPr lang="en-US" dirty="0"/>
              <a:t>The selection is not representative of the databank of deposited structures, unfortunately.  </a:t>
            </a:r>
          </a:p>
          <a:p>
            <a:endParaRPr lang="en-US" dirty="0"/>
          </a:p>
          <a:p>
            <a:r>
              <a:rPr lang="en-US" dirty="0"/>
              <a:t>Experience with the predictions shows that much work needs to be done for protein chemical shift predictions.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C385-C69F-4614-BBEC-ED28022A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1D12-3985-4F28-8CE6-1CEE39A8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information in this talk will be of practical use for interpreting </a:t>
            </a:r>
            <a:r>
              <a:rPr lang="en-US" dirty="0" err="1"/>
              <a:t>nmr</a:t>
            </a:r>
            <a:r>
              <a:rPr lang="en-US" dirty="0"/>
              <a:t> spectra.</a:t>
            </a:r>
          </a:p>
          <a:p>
            <a:endParaRPr lang="en-US" dirty="0"/>
          </a:p>
          <a:p>
            <a:r>
              <a:rPr lang="en-US" dirty="0"/>
              <a:t>Chemical shifts </a:t>
            </a:r>
          </a:p>
          <a:p>
            <a:r>
              <a:rPr lang="en-US" dirty="0"/>
              <a:t>Chemical shift prediction software</a:t>
            </a:r>
          </a:p>
          <a:p>
            <a:r>
              <a:rPr lang="en-US" dirty="0"/>
              <a:t>How these are calculated</a:t>
            </a:r>
          </a:p>
          <a:p>
            <a:r>
              <a:rPr lang="en-US" dirty="0"/>
              <a:t>Advantages/disadvantages</a:t>
            </a:r>
          </a:p>
          <a:p>
            <a:endParaRPr lang="en-US" dirty="0"/>
          </a:p>
          <a:p>
            <a:r>
              <a:rPr lang="en-US" dirty="0"/>
              <a:t>Goal : should be able to use software to predict chemical shifts for both carbohydrates and proteins</a:t>
            </a:r>
          </a:p>
        </p:txBody>
      </p:sp>
    </p:spTree>
    <p:extLst>
      <p:ext uri="{BB962C8B-B14F-4D97-AF65-F5344CB8AC3E}">
        <p14:creationId xmlns:p14="http://schemas.microsoft.com/office/powerpoint/2010/main" val="87736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AED0-1CB7-47AF-B570-48C3E945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RMSD’s between </a:t>
            </a:r>
            <a:r>
              <a:rPr lang="en-US" dirty="0" err="1"/>
              <a:t>exp</a:t>
            </a:r>
            <a:r>
              <a:rPr lang="en-US" dirty="0"/>
              <a:t> and calculated for backbone atoms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4A7C51-D636-4035-939D-EE80711EC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09" y="685800"/>
            <a:ext cx="2387207" cy="3614738"/>
          </a:xfrm>
        </p:spPr>
      </p:pic>
    </p:spTree>
    <p:extLst>
      <p:ext uri="{BB962C8B-B14F-4D97-AF65-F5344CB8AC3E}">
        <p14:creationId xmlns:p14="http://schemas.microsoft.com/office/powerpoint/2010/main" val="281036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D16D-467B-4D76-9B60-C4B73609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Sidechain Atom RMSD’s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F8295-1F57-4E4D-932C-AD4CAD1EC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97" y="685800"/>
            <a:ext cx="3202431" cy="3614738"/>
          </a:xfrm>
        </p:spPr>
      </p:pic>
    </p:spTree>
    <p:extLst>
      <p:ext uri="{BB962C8B-B14F-4D97-AF65-F5344CB8AC3E}">
        <p14:creationId xmlns:p14="http://schemas.microsoft.com/office/powerpoint/2010/main" val="182422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488B-2030-43A3-9715-69C3F156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shift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522B-A627-4F43-8C26-736DF6B9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work has been done in developing chemical shift prediction software.</a:t>
            </a:r>
          </a:p>
          <a:p>
            <a:endParaRPr lang="en-US" dirty="0"/>
          </a:p>
          <a:p>
            <a:r>
              <a:rPr lang="en-US" dirty="0"/>
              <a:t>The protein databank has tighter restrictions in depositing information now, which should improve protein chemical shift prediction software.</a:t>
            </a:r>
          </a:p>
          <a:p>
            <a:endParaRPr lang="en-US" dirty="0"/>
          </a:p>
          <a:p>
            <a:r>
              <a:rPr lang="en-US" dirty="0"/>
              <a:t>Trajectory calculations have been shown in st6 calculations to give better chemical shift predictions than from a </a:t>
            </a:r>
            <a:r>
              <a:rPr lang="en-US" dirty="0" err="1"/>
              <a:t>pdb</a:t>
            </a:r>
            <a:r>
              <a:rPr lang="en-U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745243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B526-9310-4D23-B144-3B2F15DE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106AC-5DFF-474F-88C9-E1F8B0E4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Chemical shift predictions are accurate for carbohydrates </a:t>
            </a:r>
          </a:p>
          <a:p>
            <a:endParaRPr lang="en-US" dirty="0"/>
          </a:p>
          <a:p>
            <a:r>
              <a:rPr lang="en-US" dirty="0"/>
              <a:t>Through bond calculations for carbohydrates</a:t>
            </a:r>
          </a:p>
          <a:p>
            <a:endParaRPr lang="en-US" dirty="0"/>
          </a:p>
          <a:p>
            <a:r>
              <a:rPr lang="en-US" dirty="0"/>
              <a:t>Not so accurate for proteins, especially large proteins.  Work has to be done to improve these calculations.</a:t>
            </a:r>
          </a:p>
          <a:p>
            <a:endParaRPr lang="en-US" dirty="0"/>
          </a:p>
          <a:p>
            <a:r>
              <a:rPr lang="en-US" dirty="0"/>
              <a:t>Through space calculations for proteins.</a:t>
            </a:r>
          </a:p>
        </p:txBody>
      </p:sp>
    </p:spTree>
    <p:extLst>
      <p:ext uri="{BB962C8B-B14F-4D97-AF65-F5344CB8AC3E}">
        <p14:creationId xmlns:p14="http://schemas.microsoft.com/office/powerpoint/2010/main" val="829849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6EBA-D303-4042-B4AF-35084475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BD940-F818-4587-B88D-F41EF459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 packages are described </a:t>
            </a:r>
          </a:p>
          <a:p>
            <a:endParaRPr lang="en-US" dirty="0"/>
          </a:p>
          <a:p>
            <a:r>
              <a:rPr lang="en-US" dirty="0"/>
              <a:t>Casper, RU-</a:t>
            </a:r>
            <a:r>
              <a:rPr lang="en-US" dirty="0" err="1"/>
              <a:t>Glycoscience</a:t>
            </a:r>
            <a:r>
              <a:rPr lang="en-US" dirty="0"/>
              <a:t>, </a:t>
            </a:r>
          </a:p>
          <a:p>
            <a:r>
              <a:rPr lang="en-US" dirty="0"/>
              <a:t>Shiftx2, PPM/PPM1</a:t>
            </a:r>
          </a:p>
          <a:p>
            <a:endParaRPr lang="en-US" dirty="0"/>
          </a:p>
          <a:p>
            <a:r>
              <a:rPr lang="en-US" dirty="0"/>
              <a:t>Much information has not been given about how these predictions were created.  Technical for proteins.  </a:t>
            </a:r>
          </a:p>
          <a:p>
            <a:endParaRPr lang="en-US" dirty="0"/>
          </a:p>
          <a:p>
            <a:r>
              <a:rPr lang="en-US" dirty="0"/>
              <a:t>These predictions can be used in spectrum prediction programs and peak assignment programs.</a:t>
            </a:r>
          </a:p>
        </p:txBody>
      </p:sp>
    </p:spTree>
    <p:extLst>
      <p:ext uri="{BB962C8B-B14F-4D97-AF65-F5344CB8AC3E}">
        <p14:creationId xmlns:p14="http://schemas.microsoft.com/office/powerpoint/2010/main" val="79501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54B-CA91-498C-A102-031C1CAC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shift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9903-0BE3-488D-91E2-2A8E44F8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for interpreting spectra</a:t>
            </a:r>
          </a:p>
          <a:p>
            <a:endParaRPr lang="en-US" dirty="0"/>
          </a:p>
          <a:p>
            <a:r>
              <a:rPr lang="en-US" dirty="0"/>
              <a:t>Used to make spectra </a:t>
            </a:r>
          </a:p>
          <a:p>
            <a:endParaRPr lang="en-US" dirty="0"/>
          </a:p>
          <a:p>
            <a:r>
              <a:rPr lang="en-US" dirty="0"/>
              <a:t>Difficult to calculate for certain types of molecules – especially proteins</a:t>
            </a:r>
          </a:p>
        </p:txBody>
      </p:sp>
    </p:spTree>
    <p:extLst>
      <p:ext uri="{BB962C8B-B14F-4D97-AF65-F5344CB8AC3E}">
        <p14:creationId xmlns:p14="http://schemas.microsoft.com/office/powerpoint/2010/main" val="316944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912D-EE2B-4CAB-B150-E5B75064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Defn</a:t>
            </a:r>
            <a:r>
              <a:rPr lang="en-US" dirty="0"/>
              <a:t> of chemical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4391-48C6-4F73-932F-A2F812DE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hlinkClick r:id="rId2" tooltip="Nuclear magnetic resonance"/>
              </a:rPr>
              <a:t>nuclear magnetic resonance</a:t>
            </a:r>
            <a:r>
              <a:rPr lang="en-US" dirty="0"/>
              <a:t> (NMR) spectroscopy, the </a:t>
            </a:r>
            <a:r>
              <a:rPr lang="en-US" b="1" dirty="0"/>
              <a:t>chemical shift</a:t>
            </a:r>
            <a:r>
              <a:rPr lang="en-US" dirty="0"/>
              <a:t> is the </a:t>
            </a:r>
            <a:r>
              <a:rPr lang="en-US" dirty="0">
                <a:hlinkClick r:id="rId3" tooltip="Resonance"/>
              </a:rPr>
              <a:t>resonant frequency</a:t>
            </a:r>
            <a:r>
              <a:rPr lang="en-US" dirty="0"/>
              <a:t> of a </a:t>
            </a:r>
            <a:r>
              <a:rPr lang="en-US" dirty="0">
                <a:hlinkClick r:id="rId4" tooltip="Atomic nucleus"/>
              </a:rPr>
              <a:t>nucleus</a:t>
            </a:r>
            <a:r>
              <a:rPr lang="en-US" dirty="0"/>
              <a:t> relative to a standard in a magnetic field. Often the position and number of chemical shifts are diagnostic of the structure of a </a:t>
            </a:r>
            <a:r>
              <a:rPr lang="en-US" dirty="0">
                <a:hlinkClick r:id="rId5" tooltip="Molecule"/>
              </a:rPr>
              <a:t>molecule</a:t>
            </a:r>
            <a:r>
              <a:rPr lang="en-US" dirty="0"/>
              <a:t>.</a:t>
            </a:r>
            <a:r>
              <a:rPr lang="en-US" baseline="30000" dirty="0">
                <a:hlinkClick r:id="rId6"/>
              </a:rPr>
              <a:t>[1]</a:t>
            </a:r>
            <a:r>
              <a:rPr lang="en-US" baseline="30000" dirty="0">
                <a:hlinkClick r:id="rId7"/>
              </a:rPr>
              <a:t>[2]</a:t>
            </a:r>
            <a:r>
              <a:rPr lang="en-US" baseline="30000" dirty="0">
                <a:hlinkClick r:id="rId8"/>
              </a:rPr>
              <a:t>[3]</a:t>
            </a:r>
            <a:r>
              <a:rPr lang="en-US" dirty="0"/>
              <a:t> Chemical shifts are also used to describe signals in other forms of spectroscopy such as </a:t>
            </a:r>
            <a:r>
              <a:rPr lang="en-US" u="sng" dirty="0">
                <a:hlinkClick r:id="rId9" tooltip="Photoemission spectroscopy"/>
              </a:rPr>
              <a:t>photoemission spectroscopy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76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201E-4263-4FBC-BAEF-0108F2AF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1FDBEE-DE45-47AE-8B45-919D770D0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14" y="485173"/>
            <a:ext cx="6876441" cy="4280041"/>
          </a:xfrm>
        </p:spPr>
      </p:pic>
    </p:spTree>
    <p:extLst>
      <p:ext uri="{BB962C8B-B14F-4D97-AF65-F5344CB8AC3E}">
        <p14:creationId xmlns:p14="http://schemas.microsoft.com/office/powerpoint/2010/main" val="383625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7654-7951-45D0-B7A0-9001C78F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chemical shifts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A628-8A94-46D1-B4C3-1FED1846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Amide protons of proteins   7-9 ppm</a:t>
            </a:r>
          </a:p>
          <a:p>
            <a:endParaRPr lang="en-US" dirty="0"/>
          </a:p>
          <a:p>
            <a:r>
              <a:rPr lang="en-US" dirty="0"/>
              <a:t>Methyl protons of proteins   -2 – 2 ppm</a:t>
            </a:r>
          </a:p>
          <a:p>
            <a:endParaRPr lang="en-US" dirty="0"/>
          </a:p>
          <a:p>
            <a:r>
              <a:rPr lang="en-US" dirty="0"/>
              <a:t>Sidechain protons   4-6 ppm  - messy </a:t>
            </a:r>
          </a:p>
          <a:p>
            <a:endParaRPr lang="en-US" dirty="0"/>
          </a:p>
          <a:p>
            <a:r>
              <a:rPr lang="en-US" dirty="0" err="1"/>
              <a:t>Nitrogens</a:t>
            </a:r>
            <a:r>
              <a:rPr lang="en-US" dirty="0"/>
              <a:t>  approx. 120 ppm</a:t>
            </a:r>
          </a:p>
        </p:txBody>
      </p:sp>
    </p:spTree>
    <p:extLst>
      <p:ext uri="{BB962C8B-B14F-4D97-AF65-F5344CB8AC3E}">
        <p14:creationId xmlns:p14="http://schemas.microsoft.com/office/powerpoint/2010/main" val="172838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60E70AC8-0190-4A53-81CC-691F8234C5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845" y="1377297"/>
            <a:ext cx="6870000" cy="258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276BEE8E-D5CE-4386-9296-CBAFDA2DF98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>
            <a:normAutofit fontScale="90000"/>
          </a:bodyPr>
          <a:lstStyle>
            <a:lvl1pPr>
              <a:lnSpc>
                <a:spcPct val="8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WenQuanYi Zen Hei Sharp" charset="0"/>
              </a:defRPr>
            </a:lvl1pPr>
            <a:lvl2pPr>
              <a:lnSpc>
                <a:spcPct val="8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WenQuanYi Zen Hei Sharp" charset="0"/>
              </a:defRPr>
            </a:lvl2pPr>
            <a:lvl3pPr>
              <a:lnSpc>
                <a:spcPct val="8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WenQuanYi Zen Hei Sharp" charset="0"/>
              </a:defRPr>
            </a:lvl3pPr>
            <a:lvl4pPr>
              <a:lnSpc>
                <a:spcPct val="8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WenQuanYi Zen Hei Sharp" charset="0"/>
              </a:defRPr>
            </a:lvl4pPr>
            <a:lvl5pPr>
              <a:lnSpc>
                <a:spcPct val="8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WenQuanYi Zen Hei Sharp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WenQuanYi Zen Hei Sharp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WenQuanYi Zen Hei Sharp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WenQuanYi Zen Hei Sharp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WenQuanYi Zen Hei Sharp" charset="0"/>
              </a:defRPr>
            </a:lvl9pPr>
          </a:lstStyle>
          <a:p>
            <a:pPr eaLnBrk="1">
              <a:lnSpc>
                <a:spcPct val="93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Fig. 8 </a:t>
            </a: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13C NMR</a:t>
            </a:r>
            <a:r>
              <a:rPr lang="en-US" altLang="en-US" sz="1800" dirty="0">
                <a:latin typeface="Arial" panose="020B0604020202020204" pitchFamily="34" charset="0"/>
              </a:rPr>
              <a:t> chemical shift surfaces for two </a:t>
            </a:r>
            <a:r>
              <a:rPr lang="en-US" altLang="en-US" sz="1800" dirty="0" err="1">
                <a:latin typeface="Arial" panose="020B0604020202020204" pitchFamily="34" charset="0"/>
              </a:rPr>
              <a:t>transglycosidic</a:t>
            </a:r>
            <a:r>
              <a:rPr lang="en-US" altLang="en-US" sz="1800" dirty="0">
                <a:latin typeface="Arial" panose="020B0604020202020204" pitchFamily="34" charset="0"/>
              </a:rPr>
              <a:t> carbons of α-(1–4)-linked D-</a:t>
            </a:r>
            <a:r>
              <a:rPr lang="en-US" altLang="en-US" sz="1800" dirty="0" err="1">
                <a:latin typeface="Arial" panose="020B0604020202020204" pitchFamily="34" charset="0"/>
              </a:rPr>
              <a:t>Glcp</a:t>
            </a:r>
            <a:r>
              <a:rPr lang="en-US" altLang="en-US" sz="1800" dirty="0">
                <a:latin typeface="Arial" panose="020B0604020202020204" pitchFamily="34" charset="0"/>
              </a:rPr>
              <a:t> disaccharides, as a function of the </a:t>
            </a:r>
            <a:r>
              <a:rPr lang="en-US" altLang="en-US" sz="1800" dirty="0" err="1">
                <a:latin typeface="Arial" panose="020B0604020202020204" pitchFamily="34" charset="0"/>
              </a:rPr>
              <a:t>glycosidic</a:t>
            </a:r>
            <a:r>
              <a:rPr lang="en-US" altLang="en-US" sz="1800" dirty="0">
                <a:latin typeface="Arial" panose="020B0604020202020204" pitchFamily="34" charset="0"/>
              </a:rPr>
              <a:t> bond dihedrals</a:t>
            </a:r>
            <a:r>
              <a:rPr lang="en-US" altLang="en-US" sz="1800" dirty="0">
                <a:latin typeface="Arial" panose="020B0604020202020204" pitchFamily="34" charset="0"/>
                <a:hlinkClick r:id="rId4"/>
              </a:rPr>
              <a:t>151</a:t>
            </a:r>
            <a:r>
              <a:rPr lang="en-US" altLang="en-US" sz="1800" dirty="0">
                <a:latin typeface="Arial" panose="020B0604020202020204" pitchFamily="34" charset="0"/>
              </a:rPr>
              <a:t> (reproduced with permission, © Elsevier Ltd., 2005).</a:t>
            </a:r>
          </a:p>
          <a:p>
            <a:pPr eaLnBrk="1">
              <a:lnSpc>
                <a:spcPct val="93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altLang="en-US" sz="1800" dirty="0" err="1">
                <a:latin typeface="Arial" panose="020B0604020202020204" pitchFamily="34" charset="0"/>
              </a:rPr>
              <a:t>Sergeyev</a:t>
            </a:r>
            <a:r>
              <a:rPr lang="en-US" altLang="en-US" sz="1800" dirty="0">
                <a:latin typeface="Arial" panose="020B0604020202020204" pitchFamily="34" charset="0"/>
              </a:rPr>
              <a:t> and </a:t>
            </a:r>
            <a:r>
              <a:rPr lang="en-US" altLang="en-US" sz="1800" dirty="0" err="1">
                <a:latin typeface="Arial" panose="020B0604020202020204" pitchFamily="34" charset="0"/>
              </a:rPr>
              <a:t>Moyna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Carb.Res</a:t>
            </a:r>
            <a:r>
              <a:rPr lang="en-US" altLang="en-US" sz="1800" dirty="0">
                <a:latin typeface="Arial" panose="020B0604020202020204" pitchFamily="34" charset="0"/>
              </a:rPr>
              <a:t>. 2005 - “...ab initio chemical shift surfaces”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222CE-DF65-4D39-A3D6-CCDB27AD682B}"/>
              </a:ext>
            </a:extLst>
          </p:cNvPr>
          <p:cNvSpPr txBox="1"/>
          <p:nvPr/>
        </p:nvSpPr>
        <p:spPr>
          <a:xfrm>
            <a:off x="1172934" y="659758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Chemical shifts can be complicated</a:t>
            </a:r>
          </a:p>
        </p:txBody>
      </p:sp>
    </p:spTree>
    <p:extLst>
      <p:ext uri="{BB962C8B-B14F-4D97-AF65-F5344CB8AC3E}">
        <p14:creationId xmlns:p14="http://schemas.microsoft.com/office/powerpoint/2010/main" val="281882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7BCE-8549-4F83-9BDD-54C90AD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814D3-4CE4-4F24-8124-AA943037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Carbohydrates -  Casper, RU-</a:t>
            </a:r>
            <a:r>
              <a:rPr lang="en-US" dirty="0" err="1"/>
              <a:t>Glycoscience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Proteins – ShiftX2, </a:t>
            </a:r>
            <a:r>
              <a:rPr lang="en-US" dirty="0" err="1"/>
              <a:t>ShiftY</a:t>
            </a:r>
            <a:r>
              <a:rPr lang="en-US" dirty="0"/>
              <a:t>, PPM, PPM1</a:t>
            </a:r>
          </a:p>
        </p:txBody>
      </p:sp>
    </p:spTree>
    <p:extLst>
      <p:ext uri="{BB962C8B-B14F-4D97-AF65-F5344CB8AC3E}">
        <p14:creationId xmlns:p14="http://schemas.microsoft.com/office/powerpoint/2010/main" val="105619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EABF-ACC2-4544-ACFF-4BB79E25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EE9F-8EA8-419A-8E37-5B70C02F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prediction software uses databases of known chemical shift assignments.</a:t>
            </a:r>
          </a:p>
          <a:p>
            <a:endParaRPr lang="en-US" dirty="0"/>
          </a:p>
          <a:p>
            <a:r>
              <a:rPr lang="en-US" dirty="0"/>
              <a:t>This can work well for carbohydrates.   Carbohydrate chemical shifts are found from monomers (0</a:t>
            </a:r>
            <a:r>
              <a:rPr lang="en-US" baseline="30000" dirty="0"/>
              <a:t>th</a:t>
            </a:r>
            <a:r>
              <a:rPr lang="en-US" dirty="0"/>
              <a:t>), disaccharides (1</a:t>
            </a:r>
            <a:r>
              <a:rPr lang="en-US" baseline="30000" dirty="0"/>
              <a:t>st</a:t>
            </a:r>
            <a:r>
              <a:rPr lang="en-US" dirty="0"/>
              <a:t>), </a:t>
            </a:r>
            <a:r>
              <a:rPr lang="en-US" dirty="0" err="1"/>
              <a:t>trisaccharides</a:t>
            </a:r>
            <a:r>
              <a:rPr lang="en-US" dirty="0"/>
              <a:t> (2</a:t>
            </a:r>
            <a:r>
              <a:rPr lang="en-US" baseline="30000" dirty="0"/>
              <a:t>nd</a:t>
            </a:r>
            <a:r>
              <a:rPr lang="en-US" dirty="0"/>
              <a:t>).  The chemical shifts are very correlated with sugar type and linkages</a:t>
            </a:r>
          </a:p>
          <a:p>
            <a:endParaRPr lang="en-US" dirty="0"/>
          </a:p>
          <a:p>
            <a:r>
              <a:rPr lang="en-US" dirty="0"/>
              <a:t>Not well for proteins.   Too much variation in the sidechain protons, for example.  Through space interactions are important for protein chemical shift calculations, unlike carbohydrates.</a:t>
            </a:r>
          </a:p>
        </p:txBody>
      </p:sp>
    </p:spTree>
    <p:extLst>
      <p:ext uri="{BB962C8B-B14F-4D97-AF65-F5344CB8AC3E}">
        <p14:creationId xmlns:p14="http://schemas.microsoft.com/office/powerpoint/2010/main" val="204451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5827</TotalTime>
  <Words>1099</Words>
  <Application>Microsoft Office PowerPoint</Application>
  <PresentationFormat>Widescreen</PresentationFormat>
  <Paragraphs>283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Century Gothic</vt:lpstr>
      <vt:lpstr>Source Sans Pro</vt:lpstr>
      <vt:lpstr>Times New Roman</vt:lpstr>
      <vt:lpstr>WenQuanYi Zen Hei Sharp</vt:lpstr>
      <vt:lpstr>Wingdings</vt:lpstr>
      <vt:lpstr>Wingdings 3</vt:lpstr>
      <vt:lpstr>Slice</vt:lpstr>
      <vt:lpstr>Chemical shift prediction software – carbohydrates/proteins</vt:lpstr>
      <vt:lpstr>outline</vt:lpstr>
      <vt:lpstr>Chemical shift predictions</vt:lpstr>
      <vt:lpstr>Defn of chemical shift</vt:lpstr>
      <vt:lpstr>spectrum</vt:lpstr>
      <vt:lpstr>Example chemical shifts</vt:lpstr>
      <vt:lpstr>Fig. 8 13C NMR chemical shift surfaces for two transglycosidic carbons of α-(1–4)-linked D-Glcp disaccharides, as a function of the glycosidic bond dihedrals151 (reproduced with permission, © Elsevier Ltd., 2005). Sergeyev and Moyna, Carb.Res. 2005 - “...ab initio chemical shift surfaces”</vt:lpstr>
      <vt:lpstr>Software packages</vt:lpstr>
      <vt:lpstr>comment</vt:lpstr>
      <vt:lpstr>Before carbohydrate chemical shift software</vt:lpstr>
      <vt:lpstr>1st Package - Casper</vt:lpstr>
      <vt:lpstr>2 examples</vt:lpstr>
      <vt:lpstr>How casper calculates</vt:lpstr>
      <vt:lpstr>Protein chemical shifts</vt:lpstr>
      <vt:lpstr>Shiftx2, ppm1</vt:lpstr>
      <vt:lpstr>Ingredients in predictions</vt:lpstr>
      <vt:lpstr>Accuracy of predictions</vt:lpstr>
      <vt:lpstr>Shiftx2 Problem  PPM1 advantage</vt:lpstr>
      <vt:lpstr>The accuracy of software</vt:lpstr>
      <vt:lpstr>RMSD’s between exp and calculated for backbone atoms</vt:lpstr>
      <vt:lpstr>Sidechain Atom RMSD’s</vt:lpstr>
      <vt:lpstr>Chemical shift software</vt:lpstr>
      <vt:lpstr>comment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chemistryGordon chemistryChalmers</dc:creator>
  <cp:lastModifiedBy>chemistryGordon chemistryChalmers</cp:lastModifiedBy>
  <cp:revision>61</cp:revision>
  <dcterms:created xsi:type="dcterms:W3CDTF">2017-11-16T13:34:36Z</dcterms:created>
  <dcterms:modified xsi:type="dcterms:W3CDTF">2017-11-20T14:43:00Z</dcterms:modified>
</cp:coreProperties>
</file>