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7" r:id="rId10"/>
    <p:sldId id="268" r:id="rId11"/>
    <p:sldId id="264" r:id="rId12"/>
    <p:sldId id="266" r:id="rId13"/>
    <p:sldId id="265" r:id="rId14"/>
    <p:sldId id="269" r:id="rId15"/>
  </p:sldIdLst>
  <p:sldSz cx="9144000" cy="5143500" type="screen16x9"/>
  <p:notesSz cx="6858000" cy="9144000"/>
  <p:embeddedFontLst>
    <p:embeddedFont>
      <p:font typeface="Playfair Display"/>
      <p:regular r:id="rId17"/>
      <p:bold r:id="rId18"/>
      <p:italic r:id="rId19"/>
      <p:boldItalic r:id="rId20"/>
    </p:embeddedFont>
    <p:embeddedFont>
      <p:font typeface="Poiret On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86" autoAdjust="0"/>
  </p:normalViewPr>
  <p:slideViewPr>
    <p:cSldViewPr snapToGrid="0">
      <p:cViewPr varScale="1">
        <p:scale>
          <a:sx n="126" d="100"/>
          <a:sy n="126" d="100"/>
        </p:scale>
        <p:origin x="11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05701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0972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Yes! I thing so. That’s also what this game focuses</a:t>
            </a:r>
            <a:r>
              <a:rPr lang="en-US" altLang="zh-CN" baseline="0" dirty="0" smtClean="0"/>
              <a:t> on. There has many different solutions to convert the handhold devices to be VR devices. For example: Google Cardboard. As a game designer, we are responsible for lowering the cost in the future of the game market that is making everybody be able to enjoy VR with their handhold devices like a smartphone.</a:t>
            </a:r>
            <a:endParaRPr lang="zh-CN" altLang="en-US" dirty="0"/>
          </a:p>
        </p:txBody>
      </p:sp>
    </p:spTree>
    <p:extLst>
      <p:ext uri="{BB962C8B-B14F-4D97-AF65-F5344CB8AC3E}">
        <p14:creationId xmlns:p14="http://schemas.microsoft.com/office/powerpoint/2010/main" val="362155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This is a </a:t>
            </a:r>
            <a:r>
              <a:rPr lang="en">
                <a:solidFill>
                  <a:schemeClr val="dk1"/>
                </a:solidFill>
              </a:rPr>
              <a:t>3D sandbox action </a:t>
            </a:r>
            <a:r>
              <a:rPr lang="en"/>
              <a:t>game of revolution and uprising. It is also VR compatible. </a:t>
            </a:r>
          </a:p>
        </p:txBody>
      </p:sp>
    </p:spTree>
    <p:extLst>
      <p:ext uri="{BB962C8B-B14F-4D97-AF65-F5344CB8AC3E}">
        <p14:creationId xmlns:p14="http://schemas.microsoft.com/office/powerpoint/2010/main" val="229401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ctr">
              <a:lnSpc>
                <a:spcPct val="115000"/>
              </a:lnSpc>
              <a:spcBef>
                <a:spcPts val="0"/>
              </a:spcBef>
              <a:spcAft>
                <a:spcPts val="1600"/>
              </a:spcAft>
              <a:buClr>
                <a:schemeClr val="dk1"/>
              </a:buClr>
              <a:buSzPct val="61111"/>
              <a:buFont typeface="Arial"/>
              <a:buNone/>
            </a:pPr>
            <a:r>
              <a:rPr lang="en" sz="1800">
                <a:solidFill>
                  <a:schemeClr val="dk2"/>
                </a:solidFill>
                <a:latin typeface="Playfair Display"/>
                <a:ea typeface="Playfair Display"/>
                <a:cs typeface="Playfair Display"/>
                <a:sym typeface="Playfair Display"/>
              </a:rPr>
              <a:t>Talismans meant for peace and blessing turned into weapons in her factory. Uncountable amounts of talismans are printed off the assembly line everyday. </a:t>
            </a:r>
          </a:p>
          <a:p>
            <a:pPr lvl="0">
              <a:spcBef>
                <a:spcPts val="0"/>
              </a:spcBef>
              <a:buNone/>
            </a:pPr>
            <a:endParaRPr/>
          </a:p>
        </p:txBody>
      </p:sp>
    </p:spTree>
    <p:extLst>
      <p:ext uri="{BB962C8B-B14F-4D97-AF65-F5344CB8AC3E}">
        <p14:creationId xmlns:p14="http://schemas.microsoft.com/office/powerpoint/2010/main" val="20837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game is a historical reference to Japanese communism movement after WW2. Thus, relics from that era may be featured in the game as player appearance customization options. </a:t>
            </a:r>
          </a:p>
        </p:txBody>
      </p:sp>
    </p:spTree>
    <p:extLst>
      <p:ext uri="{BB962C8B-B14F-4D97-AF65-F5344CB8AC3E}">
        <p14:creationId xmlns:p14="http://schemas.microsoft.com/office/powerpoint/2010/main" val="23545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After the narrative background of this game, the gameplay mechanic comes next. </a:t>
            </a:r>
          </a:p>
          <a:p>
            <a:pPr lvl="0">
              <a:spcBef>
                <a:spcPts val="0"/>
              </a:spcBef>
              <a:buNone/>
            </a:pPr>
            <a:r>
              <a:rPr lang="en"/>
              <a:t>Seize Reimu’s talisman to fight against her! Players can obtain these unfinished talismans from any assembly line in the factory and customize them as weapons. </a:t>
            </a:r>
          </a:p>
        </p:txBody>
      </p:sp>
    </p:spTree>
    <p:extLst>
      <p:ext uri="{BB962C8B-B14F-4D97-AF65-F5344CB8AC3E}">
        <p14:creationId xmlns:p14="http://schemas.microsoft.com/office/powerpoint/2010/main" val="222503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Similar to talismans, players are able to obtain strokes of diverse function throughout the course of the game. Vast amount of unique “weapons” can be written, contribute a truly creative gaming experience. </a:t>
            </a:r>
          </a:p>
          <a:p>
            <a:pPr lvl="0">
              <a:spcBef>
                <a:spcPts val="0"/>
              </a:spcBef>
              <a:buNone/>
            </a:pPr>
            <a:endParaRPr dirty="0"/>
          </a:p>
          <a:p>
            <a:pPr lvl="0">
              <a:spcBef>
                <a:spcPts val="0"/>
              </a:spcBef>
              <a:buNone/>
            </a:pPr>
            <a:r>
              <a:rPr lang="en" dirty="0"/>
              <a:t>For example, pictured strokes are: </a:t>
            </a:r>
          </a:p>
          <a:p>
            <a:pPr lvl="0">
              <a:spcBef>
                <a:spcPts val="0"/>
              </a:spcBef>
              <a:buNone/>
            </a:pPr>
            <a:r>
              <a:rPr lang="en" dirty="0"/>
              <a:t>Duplicate, scatter, multiply by 5, </a:t>
            </a:r>
            <a:r>
              <a:rPr lang="en" dirty="0">
                <a:solidFill>
                  <a:schemeClr val="dk1"/>
                </a:solidFill>
              </a:rPr>
              <a:t>multiply by 10, multiply by 20;</a:t>
            </a:r>
          </a:p>
          <a:p>
            <a:pPr lvl="0">
              <a:spcBef>
                <a:spcPts val="0"/>
              </a:spcBef>
              <a:buNone/>
            </a:pPr>
            <a:r>
              <a:rPr lang="en" dirty="0">
                <a:solidFill>
                  <a:schemeClr val="dk1"/>
                </a:solidFill>
              </a:rPr>
              <a:t>Small spherical bullet, medium spherical bullet, large spherical bullet, constant beam, fireball bullet;</a:t>
            </a:r>
          </a:p>
          <a:p>
            <a:pPr lvl="0">
              <a:spcBef>
                <a:spcPts val="0"/>
              </a:spcBef>
              <a:buNone/>
            </a:pPr>
            <a:r>
              <a:rPr lang="en" dirty="0">
                <a:solidFill>
                  <a:schemeClr val="dk1"/>
                </a:solidFill>
              </a:rPr>
              <a:t>Pulse beam, bounce, full auto (high RPM high spread), explosive bullet, full auto (low RPM low spread). </a:t>
            </a:r>
          </a:p>
          <a:p>
            <a:pPr lvl="0">
              <a:spcBef>
                <a:spcPts val="0"/>
              </a:spcBef>
              <a:buNone/>
            </a:pPr>
            <a:endParaRPr dirty="0">
              <a:solidFill>
                <a:schemeClr val="dk1"/>
              </a:solidFill>
            </a:endParaRPr>
          </a:p>
          <a:p>
            <a:pPr lvl="0">
              <a:spcBef>
                <a:spcPts val="0"/>
              </a:spcBef>
              <a:buNone/>
            </a:pPr>
            <a:endParaRPr dirty="0">
              <a:solidFill>
                <a:schemeClr val="dk1"/>
              </a:solidFill>
            </a:endParaRPr>
          </a:p>
        </p:txBody>
      </p:sp>
    </p:spTree>
    <p:extLst>
      <p:ext uri="{BB962C8B-B14F-4D97-AF65-F5344CB8AC3E}">
        <p14:creationId xmlns:p14="http://schemas.microsoft.com/office/powerpoint/2010/main" val="3648750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During combat, characters will react to attacks with unique flexible ragdoll system in real time. This system allows both the enemy and player characters to bounce on surface under impact force. In addition, </a:t>
            </a:r>
            <a:r>
              <a:rPr lang="en" dirty="0">
                <a:solidFill>
                  <a:schemeClr val="dk1"/>
                </a:solidFill>
              </a:rPr>
              <a:t>characters will deform back and forth while bouncing, render a comical combat experience. </a:t>
            </a:r>
          </a:p>
        </p:txBody>
      </p:sp>
    </p:spTree>
    <p:extLst>
      <p:ext uri="{BB962C8B-B14F-4D97-AF65-F5344CB8AC3E}">
        <p14:creationId xmlns:p14="http://schemas.microsoft.com/office/powerpoint/2010/main" val="311054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VR is a new</a:t>
            </a:r>
            <a:r>
              <a:rPr lang="en-US" altLang="zh-CN" baseline="0" dirty="0" smtClean="0"/>
              <a:t> platform that become more and more popular. There are so many different brands that begin to explore VR and here are some brands that everybody has known about them. </a:t>
            </a:r>
            <a:endParaRPr lang="zh-CN" altLang="en-US" dirty="0"/>
          </a:p>
        </p:txBody>
      </p:sp>
    </p:spTree>
    <p:extLst>
      <p:ext uri="{BB962C8B-B14F-4D97-AF65-F5344CB8AC3E}">
        <p14:creationId xmlns:p14="http://schemas.microsoft.com/office/powerpoint/2010/main" val="191057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Why VR? Because VR give player a very different</a:t>
            </a:r>
            <a:r>
              <a:rPr lang="en-US" altLang="zh-CN" baseline="0" dirty="0" smtClean="0"/>
              <a:t> experiences in games and it is really realistic. VR can use in a lot of industry and also some special training. Lower the training cost and the risks of the trainer.</a:t>
            </a:r>
            <a:endParaRPr lang="zh-CN" altLang="en-US" dirty="0"/>
          </a:p>
        </p:txBody>
      </p:sp>
    </p:spTree>
    <p:extLst>
      <p:ext uri="{BB962C8B-B14F-4D97-AF65-F5344CB8AC3E}">
        <p14:creationId xmlns:p14="http://schemas.microsoft.com/office/powerpoint/2010/main" val="15604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ctr" rtl="0">
              <a:spcBef>
                <a:spcPts val="0"/>
              </a:spcBef>
              <a:buNone/>
            </a:pPr>
            <a:r>
              <a:rPr lang="en" sz="6000" b="1" dirty="0">
                <a:latin typeface="Poiret One"/>
                <a:ea typeface="Poiret One"/>
                <a:cs typeface="Poiret One"/>
                <a:sym typeface="Poiret One"/>
              </a:rPr>
              <a:t>Original:</a:t>
            </a:r>
          </a:p>
          <a:p>
            <a:pPr lvl="0" algn="ctr">
              <a:spcBef>
                <a:spcPts val="0"/>
              </a:spcBef>
              <a:buNone/>
            </a:pPr>
            <a:r>
              <a:rPr lang="en" sz="6000" b="1" dirty="0">
                <a:latin typeface="Poiret One"/>
                <a:ea typeface="Poiret One"/>
                <a:cs typeface="Poiret One"/>
                <a:sym typeface="Poiret One"/>
              </a:rPr>
              <a:t>Team Shanghai Alice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4299178"/>
            <a:ext cx="8520600" cy="572700"/>
          </a:xfrm>
        </p:spPr>
        <p:txBody>
          <a:bodyPr/>
          <a:lstStyle/>
          <a:p>
            <a:pPr algn="ctr"/>
            <a:r>
              <a:rPr lang="en-US" altLang="zh-CN" sz="1800" dirty="0" smtClean="0">
                <a:solidFill>
                  <a:schemeClr val="bg2"/>
                </a:solidFill>
                <a:latin typeface="Poiret One" panose="020B0604020202020204" charset="0"/>
                <a:ea typeface="Playfair Display"/>
                <a:cs typeface="Playfair Display"/>
                <a:sym typeface="Playfair Display"/>
              </a:rPr>
              <a:t>Can VR to be a Daily device?</a:t>
            </a:r>
            <a:endParaRPr lang="zh-CN" altLang="en-US" sz="1800" dirty="0">
              <a:solidFill>
                <a:schemeClr val="bg2"/>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13360"/>
            <a:ext cx="6819900" cy="3836194"/>
          </a:xfrm>
          <a:prstGeom prst="rect">
            <a:avLst/>
          </a:prstGeom>
        </p:spPr>
      </p:pic>
    </p:spTree>
    <p:extLst>
      <p:ext uri="{BB962C8B-B14F-4D97-AF65-F5344CB8AC3E}">
        <p14:creationId xmlns:p14="http://schemas.microsoft.com/office/powerpoint/2010/main" val="335675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50631"/>
          </a:xfrm>
          <a:prstGeom prst="rect">
            <a:avLst/>
          </a:prstGeom>
        </p:spPr>
      </p:pic>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Poiret One" panose="020B0604020202020204" charset="0"/>
                <a:ea typeface="Playfair Display"/>
                <a:cs typeface="Playfair Display"/>
                <a:sym typeface="Playfair Display"/>
              </a:rPr>
              <a:t>Setp1: </a:t>
            </a:r>
            <a:r>
              <a:rPr lang="en-US" altLang="zh-CN" sz="1800" dirty="0">
                <a:solidFill>
                  <a:schemeClr val="bg2"/>
                </a:solidFill>
                <a:latin typeface="Poiret One" panose="020B0604020202020204" charset="0"/>
                <a:ea typeface="Playfair Display"/>
                <a:cs typeface="Playfair Display"/>
                <a:sym typeface="Playfair Display"/>
              </a:rPr>
              <a:t>Choose stroke to build talisman.</a:t>
            </a:r>
            <a:endParaRPr lang="zh-CN" altLang="en-US" sz="1800" dirty="0">
              <a:solidFill>
                <a:schemeClr val="bg2"/>
              </a:solidFill>
            </a:endParaRPr>
          </a:p>
        </p:txBody>
      </p:sp>
    </p:spTree>
    <p:extLst>
      <p:ext uri="{BB962C8B-B14F-4D97-AF65-F5344CB8AC3E}">
        <p14:creationId xmlns:p14="http://schemas.microsoft.com/office/powerpoint/2010/main" val="302689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Poiret One" panose="020B0604020202020204" charset="0"/>
                <a:ea typeface="Playfair Display"/>
                <a:cs typeface="Playfair Display"/>
                <a:sym typeface="Playfair Display"/>
              </a:rPr>
              <a:t>Setp2: </a:t>
            </a:r>
            <a:r>
              <a:rPr lang="en-US" altLang="zh-CN" sz="1800" dirty="0">
                <a:solidFill>
                  <a:schemeClr val="bg2"/>
                </a:solidFill>
                <a:latin typeface="Poiret One" panose="020B0604020202020204" charset="0"/>
                <a:ea typeface="Playfair Display"/>
                <a:cs typeface="Playfair Display"/>
                <a:sym typeface="Playfair Display"/>
              </a:rPr>
              <a:t>Finalizing a talisman.</a:t>
            </a:r>
            <a:endParaRPr lang="zh-CN" altLang="en-US" sz="1800" dirty="0">
              <a:solidFill>
                <a:schemeClr val="bg2"/>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60330"/>
          </a:xfrm>
          <a:prstGeom prst="rect">
            <a:avLst/>
          </a:prstGeom>
        </p:spPr>
      </p:pic>
    </p:spTree>
    <p:extLst>
      <p:ext uri="{BB962C8B-B14F-4D97-AF65-F5344CB8AC3E}">
        <p14:creationId xmlns:p14="http://schemas.microsoft.com/office/powerpoint/2010/main" val="159824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Poiret One" panose="020B0604020202020204" charset="0"/>
                <a:ea typeface="Playfair Display"/>
                <a:cs typeface="Playfair Display"/>
                <a:sym typeface="Playfair Display"/>
              </a:rPr>
              <a:t>Setp3: </a:t>
            </a:r>
            <a:r>
              <a:rPr lang="en-US" altLang="zh-CN" sz="1800" dirty="0">
                <a:solidFill>
                  <a:schemeClr val="bg2"/>
                </a:solidFill>
                <a:latin typeface="Poiret One" panose="020B0604020202020204" charset="0"/>
                <a:ea typeface="Playfair Display"/>
                <a:cs typeface="Playfair Display"/>
                <a:sym typeface="Playfair Display"/>
              </a:rPr>
              <a:t>Pick the talisman up to </a:t>
            </a:r>
            <a:r>
              <a:rPr lang="en-US" altLang="zh-CN" sz="1800" dirty="0" smtClean="0">
                <a:solidFill>
                  <a:schemeClr val="bg2"/>
                </a:solidFill>
                <a:latin typeface="Poiret One" panose="020B0604020202020204" charset="0"/>
                <a:ea typeface="Playfair Display"/>
                <a:cs typeface="Playfair Display"/>
                <a:sym typeface="Playfair Display"/>
              </a:rPr>
              <a:t>against </a:t>
            </a:r>
            <a:r>
              <a:rPr lang="en-US" altLang="zh-CN" sz="1800" dirty="0">
                <a:solidFill>
                  <a:schemeClr val="bg2"/>
                </a:solidFill>
                <a:latin typeface="Poiret One" panose="020B0604020202020204" charset="0"/>
                <a:ea typeface="Playfair Display"/>
                <a:cs typeface="Playfair Display"/>
                <a:sym typeface="Playfair Display"/>
              </a:rPr>
              <a:t>the enemy!</a:t>
            </a:r>
            <a:endParaRPr lang="zh-CN" altLang="en-US" sz="1800" dirty="0">
              <a:solidFill>
                <a:schemeClr val="bg2"/>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891" y="354603"/>
            <a:ext cx="6764219" cy="3760330"/>
          </a:xfrm>
          <a:prstGeom prst="rect">
            <a:avLst/>
          </a:prstGeom>
        </p:spPr>
      </p:pic>
    </p:spTree>
    <p:extLst>
      <p:ext uri="{BB962C8B-B14F-4D97-AF65-F5344CB8AC3E}">
        <p14:creationId xmlns:p14="http://schemas.microsoft.com/office/powerpoint/2010/main" val="114716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11700" y="1802879"/>
            <a:ext cx="8520600" cy="1537742"/>
          </a:xfrm>
        </p:spPr>
        <p:txBody>
          <a:bodyPr/>
          <a:lstStyle/>
          <a:p>
            <a:pPr algn="ctr"/>
            <a:r>
              <a:rPr lang="en-US" altLang="zh-CN" sz="4000" dirty="0" smtClean="0">
                <a:solidFill>
                  <a:schemeClr val="bg2"/>
                </a:solidFill>
                <a:latin typeface="Poiret One" panose="020B0604020202020204" charset="0"/>
                <a:ea typeface="Playfair Display"/>
                <a:cs typeface="Playfair Display"/>
                <a:sym typeface="Playfair Display"/>
              </a:rPr>
              <a:t>Thank You!</a:t>
            </a:r>
            <a:br>
              <a:rPr lang="en-US" altLang="zh-CN" sz="4000" dirty="0" smtClean="0">
                <a:solidFill>
                  <a:schemeClr val="bg2"/>
                </a:solidFill>
                <a:latin typeface="Poiret One" panose="020B0604020202020204" charset="0"/>
                <a:ea typeface="Playfair Display"/>
                <a:cs typeface="Playfair Display"/>
                <a:sym typeface="Playfair Display"/>
              </a:rPr>
            </a:br>
            <a:r>
              <a:rPr lang="en-US" altLang="zh-CN" sz="4000" dirty="0" smtClean="0">
                <a:solidFill>
                  <a:schemeClr val="bg2"/>
                </a:solidFill>
                <a:latin typeface="Poiret One" panose="020B0604020202020204" charset="0"/>
                <a:ea typeface="Playfair Display"/>
                <a:cs typeface="Playfair Display"/>
                <a:sym typeface="Playfair Display"/>
              </a:rPr>
              <a:t>Welcome to have a Test!</a:t>
            </a:r>
            <a:endParaRPr lang="zh-CN" altLang="en-US" sz="4000" dirty="0">
              <a:solidFill>
                <a:schemeClr val="bg2"/>
              </a:solidFill>
            </a:endParaRPr>
          </a:p>
        </p:txBody>
      </p:sp>
    </p:spTree>
    <p:extLst>
      <p:ext uri="{BB962C8B-B14F-4D97-AF65-F5344CB8AC3E}">
        <p14:creationId xmlns:p14="http://schemas.microsoft.com/office/powerpoint/2010/main" val="265737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0" y="99500"/>
            <a:ext cx="8520600" cy="1369800"/>
          </a:xfrm>
          <a:prstGeom prst="rect">
            <a:avLst/>
          </a:prstGeom>
        </p:spPr>
        <p:txBody>
          <a:bodyPr lIns="91425" tIns="91425" rIns="91425" bIns="91425" anchor="b" anchorCtr="0">
            <a:noAutofit/>
          </a:bodyPr>
          <a:lstStyle/>
          <a:p>
            <a:pPr lvl="0">
              <a:spcBef>
                <a:spcPts val="0"/>
              </a:spcBef>
              <a:buNone/>
            </a:pPr>
            <a:r>
              <a:rPr lang="en" sz="6000" b="1" dirty="0">
                <a:latin typeface="Poiret One"/>
                <a:ea typeface="Poiret One"/>
                <a:cs typeface="Poiret One"/>
                <a:sym typeface="Poiret One"/>
              </a:rPr>
              <a:t>Hakurei Talisman Factory</a:t>
            </a:r>
          </a:p>
        </p:txBody>
      </p:sp>
      <p:pic>
        <p:nvPicPr>
          <p:cNvPr id="60" name="Shape 60" descr="Reimu.png"/>
          <p:cNvPicPr preferRelativeResize="0"/>
          <p:nvPr/>
        </p:nvPicPr>
        <p:blipFill>
          <a:blip r:embed="rId3">
            <a:alphaModFix/>
          </a:blip>
          <a:stretch>
            <a:fillRect/>
          </a:stretch>
        </p:blipFill>
        <p:spPr>
          <a:xfrm>
            <a:off x="2367037" y="1469300"/>
            <a:ext cx="4409914" cy="3674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4139375"/>
            <a:ext cx="8520600" cy="495300"/>
          </a:xfrm>
          <a:prstGeom prst="rect">
            <a:avLst/>
          </a:prstGeom>
        </p:spPr>
        <p:txBody>
          <a:bodyPr lIns="91425" tIns="91425" rIns="91425" bIns="91425" anchor="t" anchorCtr="0">
            <a:noAutofit/>
          </a:bodyPr>
          <a:lstStyle/>
          <a:p>
            <a:pPr lvl="0" algn="ctr">
              <a:spcBef>
                <a:spcPts val="0"/>
              </a:spcBef>
              <a:buNone/>
            </a:pPr>
            <a:r>
              <a:rPr lang="en" dirty="0" smtClean="0">
                <a:latin typeface="Poiret One" panose="020B0604020202020204" charset="0"/>
                <a:ea typeface="Playfair Display"/>
                <a:cs typeface="Playfair Display"/>
                <a:sym typeface="Playfair Display"/>
              </a:rPr>
              <a:t>Reimu Hakurei is a greedy capitalist. </a:t>
            </a:r>
            <a:endParaRPr lang="en" dirty="0">
              <a:latin typeface="Poiret One" panose="020B0604020202020204" charset="0"/>
              <a:ea typeface="Playfair Display"/>
              <a:cs typeface="Playfair Display"/>
              <a:sym typeface="Playfair Display"/>
            </a:endParaRPr>
          </a:p>
        </p:txBody>
      </p:sp>
      <p:pic>
        <p:nvPicPr>
          <p:cNvPr id="66" name="Shape 66" descr="Capitalist Reimu.png"/>
          <p:cNvPicPr preferRelativeResize="0"/>
          <p:nvPr/>
        </p:nvPicPr>
        <p:blipFill>
          <a:blip r:embed="rId3">
            <a:alphaModFix/>
          </a:blip>
          <a:stretch>
            <a:fillRect/>
          </a:stretch>
        </p:blipFill>
        <p:spPr>
          <a:xfrm>
            <a:off x="3043487" y="534325"/>
            <a:ext cx="3057024" cy="3504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692950" y="1152475"/>
            <a:ext cx="3515400" cy="3416400"/>
          </a:xfrm>
          <a:prstGeom prst="rect">
            <a:avLst/>
          </a:prstGeom>
        </p:spPr>
        <p:txBody>
          <a:bodyPr lIns="91425" tIns="91425" rIns="91425" bIns="91425" anchor="t" anchorCtr="0">
            <a:noAutofit/>
          </a:bodyPr>
          <a:lstStyle/>
          <a:p>
            <a:pPr lvl="0">
              <a:spcBef>
                <a:spcPts val="0"/>
              </a:spcBef>
              <a:buNone/>
            </a:pPr>
            <a:r>
              <a:rPr lang="en" dirty="0">
                <a:latin typeface="Poiret One" panose="020B0604020202020204" charset="0"/>
                <a:ea typeface="Playfair Display"/>
                <a:cs typeface="Playfair Display"/>
                <a:sym typeface="Playfair Display"/>
              </a:rPr>
              <a:t>Revolt and make her life miserable! </a:t>
            </a:r>
          </a:p>
        </p:txBody>
      </p:sp>
      <p:pic>
        <p:nvPicPr>
          <p:cNvPr id="72" name="Shape 72" descr="Mokou.png"/>
          <p:cNvPicPr preferRelativeResize="0"/>
          <p:nvPr/>
        </p:nvPicPr>
        <p:blipFill>
          <a:blip r:embed="rId3">
            <a:alphaModFix/>
          </a:blip>
          <a:stretch>
            <a:fillRect/>
          </a:stretch>
        </p:blipFill>
        <p:spPr>
          <a:xfrm>
            <a:off x="3827050" y="321175"/>
            <a:ext cx="5039674" cy="441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283250"/>
            <a:ext cx="8520600" cy="572700"/>
          </a:xfrm>
          <a:prstGeom prst="rect">
            <a:avLst/>
          </a:prstGeom>
        </p:spPr>
        <p:txBody>
          <a:bodyPr lIns="91425" tIns="91425" rIns="91425" bIns="91425" anchor="t" anchorCtr="0">
            <a:noAutofit/>
          </a:bodyPr>
          <a:lstStyle/>
          <a:p>
            <a:pPr lvl="0" algn="ctr">
              <a:spcBef>
                <a:spcPts val="0"/>
              </a:spcBef>
              <a:buNone/>
            </a:pPr>
            <a:r>
              <a:rPr lang="en" dirty="0">
                <a:solidFill>
                  <a:srgbClr val="666666"/>
                </a:solidFill>
                <a:latin typeface="Poiret One" panose="020B0604020202020204" charset="0"/>
                <a:ea typeface="Playfair Display"/>
                <a:cs typeface="Playfair Display"/>
                <a:sym typeface="Playfair Display"/>
              </a:rPr>
              <a:t>Seize her means of production! </a:t>
            </a:r>
          </a:p>
        </p:txBody>
      </p:sp>
      <p:pic>
        <p:nvPicPr>
          <p:cNvPr id="78" name="Shape 78" descr="Talisman-small.png"/>
          <p:cNvPicPr preferRelativeResize="0"/>
          <p:nvPr/>
        </p:nvPicPr>
        <p:blipFill>
          <a:blip r:embed="rId3">
            <a:alphaModFix/>
          </a:blip>
          <a:stretch>
            <a:fillRect/>
          </a:stretch>
        </p:blipFill>
        <p:spPr>
          <a:xfrm>
            <a:off x="311697" y="258475"/>
            <a:ext cx="1967824" cy="3498348"/>
          </a:xfrm>
          <a:prstGeom prst="rect">
            <a:avLst/>
          </a:prstGeom>
          <a:noFill/>
          <a:ln>
            <a:noFill/>
          </a:ln>
        </p:spPr>
      </p:pic>
      <p:pic>
        <p:nvPicPr>
          <p:cNvPr id="79" name="Shape 79" descr="Talisman-medium.png"/>
          <p:cNvPicPr preferRelativeResize="0"/>
          <p:nvPr/>
        </p:nvPicPr>
        <p:blipFill>
          <a:blip r:embed="rId4">
            <a:alphaModFix/>
          </a:blip>
          <a:stretch>
            <a:fillRect/>
          </a:stretch>
        </p:blipFill>
        <p:spPr>
          <a:xfrm>
            <a:off x="2589074" y="258475"/>
            <a:ext cx="1967824" cy="3498383"/>
          </a:xfrm>
          <a:prstGeom prst="rect">
            <a:avLst/>
          </a:prstGeom>
          <a:noFill/>
          <a:ln>
            <a:noFill/>
          </a:ln>
        </p:spPr>
      </p:pic>
      <p:pic>
        <p:nvPicPr>
          <p:cNvPr id="80" name="Shape 80" descr="Talisman-large.png"/>
          <p:cNvPicPr preferRelativeResize="0"/>
          <p:nvPr/>
        </p:nvPicPr>
        <p:blipFill>
          <a:blip r:embed="rId5">
            <a:alphaModFix/>
          </a:blip>
          <a:stretch>
            <a:fillRect/>
          </a:stretch>
        </p:blipFill>
        <p:spPr>
          <a:xfrm>
            <a:off x="4866450" y="135700"/>
            <a:ext cx="3873126" cy="3873126"/>
          </a:xfrm>
          <a:prstGeom prst="rect">
            <a:avLst/>
          </a:prstGeom>
          <a:noFill/>
          <a:ln>
            <a:noFill/>
          </a:ln>
        </p:spPr>
      </p:pic>
      <p:sp>
        <p:nvSpPr>
          <p:cNvPr id="81" name="Shape 81"/>
          <p:cNvSpPr txBox="1"/>
          <p:nvPr/>
        </p:nvSpPr>
        <p:spPr>
          <a:xfrm>
            <a:off x="531150" y="3802050"/>
            <a:ext cx="1512000" cy="316500"/>
          </a:xfrm>
          <a:prstGeom prst="rect">
            <a:avLst/>
          </a:prstGeom>
          <a:noFill/>
          <a:ln>
            <a:noFill/>
          </a:ln>
        </p:spPr>
        <p:txBody>
          <a:bodyPr lIns="91425" tIns="91425" rIns="91425" bIns="91425" anchor="t" anchorCtr="0">
            <a:noAutofit/>
          </a:bodyPr>
          <a:lstStyle/>
          <a:p>
            <a:pPr lvl="0" algn="ctr">
              <a:spcBef>
                <a:spcPts val="0"/>
              </a:spcBef>
              <a:buNone/>
            </a:pPr>
            <a:r>
              <a:rPr lang="en" dirty="0">
                <a:solidFill>
                  <a:srgbClr val="666666"/>
                </a:solidFill>
                <a:latin typeface="Poiret One" panose="020B0604020202020204" charset="0"/>
                <a:ea typeface="Playfair Display"/>
                <a:cs typeface="Playfair Display"/>
                <a:sym typeface="Playfair Display"/>
              </a:rPr>
              <a:t>Small Talisman</a:t>
            </a:r>
          </a:p>
          <a:p>
            <a:pPr lvl="0" algn="ctr">
              <a:spcBef>
                <a:spcPts val="0"/>
              </a:spcBef>
              <a:buNone/>
            </a:pPr>
            <a:r>
              <a:rPr lang="en" dirty="0">
                <a:solidFill>
                  <a:srgbClr val="666666"/>
                </a:solidFill>
                <a:latin typeface="Poiret One" panose="020B0604020202020204" charset="0"/>
                <a:ea typeface="Playfair Display"/>
                <a:cs typeface="Playfair Display"/>
                <a:sym typeface="Playfair Display"/>
              </a:rPr>
              <a:t>4 Slots</a:t>
            </a:r>
          </a:p>
        </p:txBody>
      </p:sp>
      <p:sp>
        <p:nvSpPr>
          <p:cNvPr id="82" name="Shape 82"/>
          <p:cNvSpPr txBox="1"/>
          <p:nvPr/>
        </p:nvSpPr>
        <p:spPr>
          <a:xfrm>
            <a:off x="2817001" y="3861800"/>
            <a:ext cx="1688100" cy="316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latin typeface="Poiret One" panose="020B0604020202020204" charset="0"/>
                <a:ea typeface="Playfair Display"/>
                <a:cs typeface="Playfair Display"/>
                <a:sym typeface="Playfair Display"/>
              </a:rPr>
              <a:t>Medium Talisman</a:t>
            </a:r>
          </a:p>
          <a:p>
            <a:pPr lvl="0" algn="ctr" rtl="0">
              <a:spcBef>
                <a:spcPts val="0"/>
              </a:spcBef>
              <a:buNone/>
            </a:pPr>
            <a:r>
              <a:rPr lang="en">
                <a:solidFill>
                  <a:srgbClr val="666666"/>
                </a:solidFill>
                <a:latin typeface="Poiret One" panose="020B0604020202020204" charset="0"/>
                <a:ea typeface="Playfair Display"/>
                <a:cs typeface="Playfair Display"/>
                <a:sym typeface="Playfair Display"/>
              </a:rPr>
              <a:t>8 Slots</a:t>
            </a:r>
          </a:p>
        </p:txBody>
      </p:sp>
      <p:sp>
        <p:nvSpPr>
          <p:cNvPr id="83" name="Shape 83"/>
          <p:cNvSpPr txBox="1"/>
          <p:nvPr/>
        </p:nvSpPr>
        <p:spPr>
          <a:xfrm>
            <a:off x="7214726" y="3895675"/>
            <a:ext cx="1688100" cy="3165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666666"/>
                </a:solidFill>
                <a:latin typeface="Poiret One" panose="020B0604020202020204" charset="0"/>
                <a:ea typeface="Playfair Display"/>
                <a:cs typeface="Playfair Display"/>
                <a:sym typeface="Playfair Display"/>
              </a:rPr>
              <a:t>Large Talisman</a:t>
            </a:r>
          </a:p>
          <a:p>
            <a:pPr lvl="0" algn="ctr" rtl="0">
              <a:spcBef>
                <a:spcPts val="0"/>
              </a:spcBef>
              <a:buNone/>
            </a:pPr>
            <a:r>
              <a:rPr lang="en">
                <a:solidFill>
                  <a:srgbClr val="666666"/>
                </a:solidFill>
                <a:latin typeface="Poiret One" panose="020B0604020202020204" charset="0"/>
                <a:ea typeface="Playfair Display"/>
                <a:cs typeface="Playfair Display"/>
                <a:sym typeface="Playfair Display"/>
              </a:rPr>
              <a:t>16 Slots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311700" y="4176825"/>
            <a:ext cx="8520600" cy="392100"/>
          </a:xfrm>
          <a:prstGeom prst="rect">
            <a:avLst/>
          </a:prstGeom>
        </p:spPr>
        <p:txBody>
          <a:bodyPr lIns="91425" tIns="91425" rIns="91425" bIns="91425" anchor="t" anchorCtr="0">
            <a:noAutofit/>
          </a:bodyPr>
          <a:lstStyle/>
          <a:p>
            <a:pPr lvl="0" algn="ctr">
              <a:spcBef>
                <a:spcPts val="0"/>
              </a:spcBef>
              <a:buNone/>
            </a:pPr>
            <a:r>
              <a:rPr lang="en" dirty="0">
                <a:latin typeface="Poiret One" panose="020B0604020202020204" charset="0"/>
                <a:ea typeface="Playfair Display"/>
                <a:cs typeface="Playfair Display"/>
                <a:sym typeface="Playfair Display"/>
              </a:rPr>
              <a:t>Drag strokes onto your talismans to assign them functions!</a:t>
            </a:r>
          </a:p>
        </p:txBody>
      </p:sp>
      <p:pic>
        <p:nvPicPr>
          <p:cNvPr id="89" name="Shape 89" descr="Strokes.png"/>
          <p:cNvPicPr preferRelativeResize="0"/>
          <p:nvPr/>
        </p:nvPicPr>
        <p:blipFill>
          <a:blip r:embed="rId3">
            <a:alphaModFix/>
          </a:blip>
          <a:stretch>
            <a:fillRect/>
          </a:stretch>
        </p:blipFill>
        <p:spPr>
          <a:xfrm>
            <a:off x="2000250" y="432900"/>
            <a:ext cx="51435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311700" y="3996175"/>
            <a:ext cx="8520600" cy="572700"/>
          </a:xfrm>
          <a:prstGeom prst="rect">
            <a:avLst/>
          </a:prstGeom>
        </p:spPr>
        <p:txBody>
          <a:bodyPr lIns="91425" tIns="91425" rIns="91425" bIns="91425" anchor="t" anchorCtr="0">
            <a:noAutofit/>
          </a:bodyPr>
          <a:lstStyle/>
          <a:p>
            <a:pPr lvl="0" algn="ctr">
              <a:spcBef>
                <a:spcPts val="0"/>
              </a:spcBef>
              <a:buNone/>
            </a:pPr>
            <a:r>
              <a:rPr lang="en" dirty="0">
                <a:latin typeface="Poiret One" panose="020B0604020202020204" charset="0"/>
                <a:ea typeface="Playfair Display"/>
                <a:cs typeface="Playfair Display"/>
                <a:sym typeface="Playfair Display"/>
              </a:rPr>
              <a:t>Combat experience: flexible ragdoll system. </a:t>
            </a:r>
          </a:p>
        </p:txBody>
      </p:sp>
      <p:pic>
        <p:nvPicPr>
          <p:cNvPr id="95" name="Shape 95" descr="QQ图片20161118191058.gif"/>
          <p:cNvPicPr preferRelativeResize="0"/>
          <p:nvPr/>
        </p:nvPicPr>
        <p:blipFill>
          <a:blip r:embed="rId3">
            <a:alphaModFix/>
          </a:blip>
          <a:stretch>
            <a:fillRect/>
          </a:stretch>
        </p:blipFill>
        <p:spPr>
          <a:xfrm>
            <a:off x="2824162" y="445025"/>
            <a:ext cx="3495675" cy="25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997" y="2182262"/>
            <a:ext cx="3652121" cy="2124319"/>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5842" y="145962"/>
            <a:ext cx="3806299" cy="210139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54" y="2182262"/>
            <a:ext cx="3089573" cy="205971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147" y="145962"/>
            <a:ext cx="3408990" cy="1919281"/>
          </a:xfrm>
          <a:prstGeom prst="rect">
            <a:avLst/>
          </a:prstGeom>
        </p:spPr>
      </p:pic>
      <p:sp>
        <p:nvSpPr>
          <p:cNvPr id="2" name="标题 1"/>
          <p:cNvSpPr>
            <a:spLocks noGrp="1"/>
          </p:cNvSpPr>
          <p:nvPr>
            <p:ph type="title"/>
          </p:nvPr>
        </p:nvSpPr>
        <p:spPr>
          <a:xfrm>
            <a:off x="311700" y="4299178"/>
            <a:ext cx="8520600" cy="572700"/>
          </a:xfrm>
        </p:spPr>
        <p:txBody>
          <a:bodyPr/>
          <a:lstStyle/>
          <a:p>
            <a:pPr algn="ctr"/>
            <a:r>
              <a:rPr lang="en" altLang="zh-CN" sz="1800" dirty="0" smtClean="0">
                <a:solidFill>
                  <a:schemeClr val="bg2"/>
                </a:solidFill>
                <a:latin typeface="Poiret One" panose="020B0604020202020204" charset="0"/>
                <a:ea typeface="Playfair Display"/>
                <a:cs typeface="Playfair Display"/>
                <a:sym typeface="Playfair Display"/>
              </a:rPr>
              <a:t>Game Experience – VR </a:t>
            </a:r>
            <a:r>
              <a:rPr lang="en-US" altLang="zh-CN" sz="1800" dirty="0" smtClean="0">
                <a:solidFill>
                  <a:schemeClr val="bg2"/>
                </a:solidFill>
                <a:latin typeface="Poiret One" panose="020B0604020202020204" charset="0"/>
                <a:ea typeface="Playfair Display"/>
                <a:cs typeface="Playfair Display"/>
                <a:sym typeface="Playfair Display"/>
              </a:rPr>
              <a:t>Immersion</a:t>
            </a:r>
            <a:endParaRPr lang="zh-CN" altLang="en-US" sz="1800" dirty="0">
              <a:solidFill>
                <a:schemeClr val="bg2"/>
              </a:solidFill>
            </a:endParaRPr>
          </a:p>
        </p:txBody>
      </p:sp>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9400" y="635498"/>
            <a:ext cx="6685199" cy="2859490"/>
          </a:xfrm>
          <a:prstGeom prst="rect">
            <a:avLst/>
          </a:prstGeom>
        </p:spPr>
      </p:pic>
    </p:spTree>
    <p:extLst>
      <p:ext uri="{BB962C8B-B14F-4D97-AF65-F5344CB8AC3E}">
        <p14:creationId xmlns:p14="http://schemas.microsoft.com/office/powerpoint/2010/main" val="137811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700" y="4299178"/>
            <a:ext cx="8520600" cy="572700"/>
          </a:xfrm>
        </p:spPr>
        <p:txBody>
          <a:bodyPr/>
          <a:lstStyle/>
          <a:p>
            <a:pPr algn="ctr"/>
            <a:r>
              <a:rPr lang="en-US" altLang="zh-CN" sz="1800" dirty="0" smtClean="0">
                <a:solidFill>
                  <a:schemeClr val="bg2"/>
                </a:solidFill>
                <a:latin typeface="Poiret One" panose="020B0604020202020204" charset="0"/>
                <a:ea typeface="Playfair Display"/>
                <a:cs typeface="Playfair Display"/>
                <a:sym typeface="Playfair Display"/>
              </a:rPr>
              <a:t>Why VR Immersion?</a:t>
            </a:r>
            <a:endParaRPr lang="zh-CN" altLang="en-US" sz="1800" dirty="0">
              <a:solidFill>
                <a:schemeClr val="bg2"/>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80" y="194952"/>
            <a:ext cx="3743960" cy="2146927"/>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860" y="2119858"/>
            <a:ext cx="5031552" cy="217932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160" y="137160"/>
            <a:ext cx="3818140" cy="2552700"/>
          </a:xfrm>
          <a:prstGeom prst="rect">
            <a:avLst/>
          </a:prstGeom>
        </p:spPr>
      </p:pic>
    </p:spTree>
    <p:extLst>
      <p:ext uri="{BB962C8B-B14F-4D97-AF65-F5344CB8AC3E}">
        <p14:creationId xmlns:p14="http://schemas.microsoft.com/office/powerpoint/2010/main" val="1886585891"/>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522</Words>
  <Application>Microsoft Office PowerPoint</Application>
  <PresentationFormat>全屏显示(16:9)</PresentationFormat>
  <Paragraphs>36</Paragraphs>
  <Slides>14</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vt:lpstr>
      <vt:lpstr>宋体</vt:lpstr>
      <vt:lpstr>Playfair Display</vt:lpstr>
      <vt:lpstr>Poiret One</vt:lpstr>
      <vt:lpstr>simple-light-2</vt:lpstr>
      <vt:lpstr>PowerPoint 演示文稿</vt:lpstr>
      <vt:lpstr>Hakurei Talisman Factory</vt:lpstr>
      <vt:lpstr>PowerPoint 演示文稿</vt:lpstr>
      <vt:lpstr>PowerPoint 演示文稿</vt:lpstr>
      <vt:lpstr>Seize her means of production! </vt:lpstr>
      <vt:lpstr>PowerPoint 演示文稿</vt:lpstr>
      <vt:lpstr>PowerPoint 演示文稿</vt:lpstr>
      <vt:lpstr>Game Experience – VR Immersion</vt:lpstr>
      <vt:lpstr>Why VR Immersion?</vt:lpstr>
      <vt:lpstr>Can VR to be a Daily device?</vt:lpstr>
      <vt:lpstr>Setp1: Choose stroke to build talisman.</vt:lpstr>
      <vt:lpstr>Setp2: Finalizing a talisman.</vt:lpstr>
      <vt:lpstr>Setp3: Pick the talisman up to against the enemy!</vt:lpstr>
      <vt:lpstr>Thank You! Welcome to have a Test!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Gordon Lee</dc:creator>
  <cp:lastModifiedBy>Gordon Lee</cp:lastModifiedBy>
  <cp:revision>30</cp:revision>
  <dcterms:modified xsi:type="dcterms:W3CDTF">2016-11-22T05:05:51Z</dcterms:modified>
</cp:coreProperties>
</file>