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oiret One"/>
      <p:regular r:id="rId12"/>
    </p:embeddedFont>
    <p:embeddedFont>
      <p:font typeface="Playfair Display"/>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fairDisplay-regular.fntdata"/><Relationship Id="rId12" Type="http://schemas.openxmlformats.org/officeDocument/2006/relationships/font" Target="fonts/Poiret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6" Type="http://schemas.openxmlformats.org/officeDocument/2006/relationships/font" Target="fonts/PlayfairDisplay-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a </a:t>
            </a:r>
            <a:r>
              <a:rPr lang="en">
                <a:solidFill>
                  <a:schemeClr val="dk1"/>
                </a:solidFill>
              </a:rPr>
              <a:t>3D sandbox action </a:t>
            </a:r>
            <a:r>
              <a:rPr lang="en"/>
              <a:t>game of revolution and uprising. It is also VR compatible.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gn="ctr">
              <a:lnSpc>
                <a:spcPct val="115000"/>
              </a:lnSpc>
              <a:spcBef>
                <a:spcPts val="0"/>
              </a:spcBef>
              <a:spcAft>
                <a:spcPts val="1600"/>
              </a:spcAft>
              <a:buClr>
                <a:schemeClr val="dk1"/>
              </a:buClr>
              <a:buSzPct val="61111"/>
              <a:buFont typeface="Arial"/>
              <a:buNone/>
            </a:pPr>
            <a:r>
              <a:rPr lang="en" sz="1800">
                <a:solidFill>
                  <a:schemeClr val="dk2"/>
                </a:solidFill>
                <a:latin typeface="Playfair Display"/>
                <a:ea typeface="Playfair Display"/>
                <a:cs typeface="Playfair Display"/>
                <a:sym typeface="Playfair Display"/>
              </a:rPr>
              <a:t>Talismans meant for peace and blessing turned into weapons in her factory. Uncountable amounts of talismans are printed off the assembly line everyday. </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game is a historical reference to Japanese communism movement after WW2. Thus, relics from that era may be featured in the game as player appearance customization options.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After the narrative background of this game, the gameplay mechanic comes next. </a:t>
            </a:r>
          </a:p>
          <a:p>
            <a:pPr lvl="0">
              <a:spcBef>
                <a:spcPts val="0"/>
              </a:spcBef>
              <a:buNone/>
            </a:pPr>
            <a:r>
              <a:rPr lang="en"/>
              <a:t>Seize Reimu’s talisman to fight against her! Players can obtain these unfinished talismans from any assembly line in the factory and customize them as weapons.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Similar to talismans, players are able to obtain strokes of diverse function throughout the course of the game. Vast amount of unique “weapons” can be written, contribute a truly creative gaming experience. </a:t>
            </a:r>
          </a:p>
          <a:p>
            <a:pPr lvl="0">
              <a:spcBef>
                <a:spcPts val="0"/>
              </a:spcBef>
              <a:buNone/>
            </a:pPr>
            <a:r>
              <a:t/>
            </a:r>
            <a:endParaRPr/>
          </a:p>
          <a:p>
            <a:pPr lvl="0">
              <a:spcBef>
                <a:spcPts val="0"/>
              </a:spcBef>
              <a:buNone/>
            </a:pPr>
            <a:r>
              <a:rPr lang="en"/>
              <a:t>For example, pictured strokes are: </a:t>
            </a:r>
          </a:p>
          <a:p>
            <a:pPr lvl="0">
              <a:spcBef>
                <a:spcPts val="0"/>
              </a:spcBef>
              <a:buNone/>
            </a:pPr>
            <a:r>
              <a:rPr lang="en"/>
              <a:t>Duplicate, scatter, multiply by 5, </a:t>
            </a:r>
            <a:r>
              <a:rPr lang="en">
                <a:solidFill>
                  <a:schemeClr val="dk1"/>
                </a:solidFill>
              </a:rPr>
              <a:t>multiply by 10, multiply by 20;</a:t>
            </a:r>
          </a:p>
          <a:p>
            <a:pPr lvl="0">
              <a:spcBef>
                <a:spcPts val="0"/>
              </a:spcBef>
              <a:buNone/>
            </a:pPr>
            <a:r>
              <a:rPr lang="en">
                <a:solidFill>
                  <a:schemeClr val="dk1"/>
                </a:solidFill>
              </a:rPr>
              <a:t>Small spherical bullet, medium spherical bullet, large spherical bullet, constant beam, fireball bullet;</a:t>
            </a:r>
          </a:p>
          <a:p>
            <a:pPr lvl="0">
              <a:spcBef>
                <a:spcPts val="0"/>
              </a:spcBef>
              <a:buNone/>
            </a:pPr>
            <a:r>
              <a:rPr lang="en">
                <a:solidFill>
                  <a:schemeClr val="dk1"/>
                </a:solidFill>
              </a:rPr>
              <a:t>Pulse beam, bounce, full auto (high RPM high spread), explosive bullet, full auto (low RPM low spread). </a:t>
            </a:r>
          </a:p>
          <a:p>
            <a:pPr lvl="0">
              <a:spcBef>
                <a:spcPts val="0"/>
              </a:spcBef>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During combat, characters will react to attacks with unique flexible ragdoll system in real time. This system allows both the enemy and player characters to bounce on surface under impact force. In addition, </a:t>
            </a:r>
            <a:r>
              <a:rPr lang="en">
                <a:solidFill>
                  <a:schemeClr val="dk1"/>
                </a:solidFill>
              </a:rPr>
              <a:t>characters will deform back and forth while bouncing, render a comical combat experience.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b="1" lang="en" sz="6000">
                <a:latin typeface="Poiret One"/>
                <a:ea typeface="Poiret One"/>
                <a:cs typeface="Poiret One"/>
                <a:sym typeface="Poiret One"/>
              </a:rPr>
              <a:t>Original:</a:t>
            </a:r>
          </a:p>
          <a:p>
            <a:pPr lvl="0" algn="ctr">
              <a:spcBef>
                <a:spcPts val="0"/>
              </a:spcBef>
              <a:buNone/>
            </a:pPr>
            <a:r>
              <a:rPr b="1" lang="en" sz="6000">
                <a:latin typeface="Poiret One"/>
                <a:ea typeface="Poiret One"/>
                <a:cs typeface="Poiret One"/>
                <a:sym typeface="Poiret One"/>
              </a:rPr>
              <a:t>Team Shanghai Alice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99500"/>
            <a:ext cx="8520600" cy="1369800"/>
          </a:xfrm>
          <a:prstGeom prst="rect">
            <a:avLst/>
          </a:prstGeom>
        </p:spPr>
        <p:txBody>
          <a:bodyPr anchorCtr="0" anchor="b" bIns="91425" lIns="91425" rIns="91425" tIns="91425">
            <a:noAutofit/>
          </a:bodyPr>
          <a:lstStyle/>
          <a:p>
            <a:pPr lvl="0">
              <a:spcBef>
                <a:spcPts val="0"/>
              </a:spcBef>
              <a:buNone/>
            </a:pPr>
            <a:r>
              <a:rPr b="1" lang="en" sz="6000">
                <a:latin typeface="Poiret One"/>
                <a:ea typeface="Poiret One"/>
                <a:cs typeface="Poiret One"/>
                <a:sym typeface="Poiret One"/>
              </a:rPr>
              <a:t>Hakurei Talisman Factory</a:t>
            </a:r>
          </a:p>
        </p:txBody>
      </p:sp>
      <p:pic>
        <p:nvPicPr>
          <p:cNvPr descr="Reimu.png" id="60" name="Shape 60"/>
          <p:cNvPicPr preferRelativeResize="0"/>
          <p:nvPr/>
        </p:nvPicPr>
        <p:blipFill>
          <a:blip r:embed="rId3">
            <a:alphaModFix/>
          </a:blip>
          <a:stretch>
            <a:fillRect/>
          </a:stretch>
        </p:blipFill>
        <p:spPr>
          <a:xfrm>
            <a:off x="2367037" y="1469300"/>
            <a:ext cx="4409914" cy="3674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4139375"/>
            <a:ext cx="8520600" cy="495300"/>
          </a:xfrm>
          <a:prstGeom prst="rect">
            <a:avLst/>
          </a:prstGeom>
        </p:spPr>
        <p:txBody>
          <a:bodyPr anchorCtr="0" anchor="t" bIns="91425" lIns="91425" rIns="91425" tIns="91425">
            <a:noAutofit/>
          </a:bodyPr>
          <a:lstStyle/>
          <a:p>
            <a:pPr lvl="0" algn="ctr">
              <a:spcBef>
                <a:spcPts val="0"/>
              </a:spcBef>
              <a:buNone/>
            </a:pPr>
            <a:r>
              <a:rPr lang="en">
                <a:latin typeface="Playfair Display"/>
                <a:ea typeface="Playfair Display"/>
                <a:cs typeface="Playfair Display"/>
                <a:sym typeface="Playfair Display"/>
              </a:rPr>
              <a:t>Reimu Hakurei is a greedy capitalist. </a:t>
            </a:r>
          </a:p>
        </p:txBody>
      </p:sp>
      <p:pic>
        <p:nvPicPr>
          <p:cNvPr descr="Capitalist Reimu.png" id="66" name="Shape 66"/>
          <p:cNvPicPr preferRelativeResize="0"/>
          <p:nvPr/>
        </p:nvPicPr>
        <p:blipFill>
          <a:blip r:embed="rId3">
            <a:alphaModFix/>
          </a:blip>
          <a:stretch>
            <a:fillRect/>
          </a:stretch>
        </p:blipFill>
        <p:spPr>
          <a:xfrm>
            <a:off x="3043487" y="534325"/>
            <a:ext cx="3057024" cy="3504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692950" y="1152475"/>
            <a:ext cx="3515400" cy="3416400"/>
          </a:xfrm>
          <a:prstGeom prst="rect">
            <a:avLst/>
          </a:prstGeom>
        </p:spPr>
        <p:txBody>
          <a:bodyPr anchorCtr="0" anchor="t" bIns="91425" lIns="91425" rIns="91425" tIns="91425">
            <a:noAutofit/>
          </a:bodyPr>
          <a:lstStyle/>
          <a:p>
            <a:pPr lvl="0">
              <a:spcBef>
                <a:spcPts val="0"/>
              </a:spcBef>
              <a:buNone/>
            </a:pPr>
            <a:r>
              <a:rPr lang="en">
                <a:latin typeface="Playfair Display"/>
                <a:ea typeface="Playfair Display"/>
                <a:cs typeface="Playfair Display"/>
                <a:sym typeface="Playfair Display"/>
              </a:rPr>
              <a:t>Revolt and make her life miserable! </a:t>
            </a:r>
          </a:p>
        </p:txBody>
      </p:sp>
      <p:pic>
        <p:nvPicPr>
          <p:cNvPr descr="Mokou.png" id="72" name="Shape 72"/>
          <p:cNvPicPr preferRelativeResize="0"/>
          <p:nvPr/>
        </p:nvPicPr>
        <p:blipFill>
          <a:blip r:embed="rId3">
            <a:alphaModFix/>
          </a:blip>
          <a:stretch>
            <a:fillRect/>
          </a:stretch>
        </p:blipFill>
        <p:spPr>
          <a:xfrm>
            <a:off x="3827050" y="321175"/>
            <a:ext cx="5039674" cy="441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283250"/>
            <a:ext cx="8520600" cy="572700"/>
          </a:xfrm>
          <a:prstGeom prst="rect">
            <a:avLst/>
          </a:prstGeom>
        </p:spPr>
        <p:txBody>
          <a:bodyPr anchorCtr="0" anchor="t" bIns="91425" lIns="91425" rIns="91425" tIns="91425">
            <a:noAutofit/>
          </a:bodyPr>
          <a:lstStyle/>
          <a:p>
            <a:pPr lvl="0" algn="ctr">
              <a:spcBef>
                <a:spcPts val="0"/>
              </a:spcBef>
              <a:buNone/>
            </a:pPr>
            <a:r>
              <a:rPr lang="en">
                <a:solidFill>
                  <a:srgbClr val="666666"/>
                </a:solidFill>
                <a:latin typeface="Playfair Display"/>
                <a:ea typeface="Playfair Display"/>
                <a:cs typeface="Playfair Display"/>
                <a:sym typeface="Playfair Display"/>
              </a:rPr>
              <a:t>Seize her means of production! </a:t>
            </a:r>
          </a:p>
        </p:txBody>
      </p:sp>
      <p:pic>
        <p:nvPicPr>
          <p:cNvPr descr="Talisman-small.png" id="78" name="Shape 78"/>
          <p:cNvPicPr preferRelativeResize="0"/>
          <p:nvPr/>
        </p:nvPicPr>
        <p:blipFill>
          <a:blip r:embed="rId3">
            <a:alphaModFix/>
          </a:blip>
          <a:stretch>
            <a:fillRect/>
          </a:stretch>
        </p:blipFill>
        <p:spPr>
          <a:xfrm>
            <a:off x="311697" y="258475"/>
            <a:ext cx="1967824" cy="3498348"/>
          </a:xfrm>
          <a:prstGeom prst="rect">
            <a:avLst/>
          </a:prstGeom>
          <a:noFill/>
          <a:ln>
            <a:noFill/>
          </a:ln>
        </p:spPr>
      </p:pic>
      <p:pic>
        <p:nvPicPr>
          <p:cNvPr descr="Talisman-medium.png" id="79" name="Shape 79"/>
          <p:cNvPicPr preferRelativeResize="0"/>
          <p:nvPr/>
        </p:nvPicPr>
        <p:blipFill>
          <a:blip r:embed="rId4">
            <a:alphaModFix/>
          </a:blip>
          <a:stretch>
            <a:fillRect/>
          </a:stretch>
        </p:blipFill>
        <p:spPr>
          <a:xfrm>
            <a:off x="2589074" y="258475"/>
            <a:ext cx="1967824" cy="3498383"/>
          </a:xfrm>
          <a:prstGeom prst="rect">
            <a:avLst/>
          </a:prstGeom>
          <a:noFill/>
          <a:ln>
            <a:noFill/>
          </a:ln>
        </p:spPr>
      </p:pic>
      <p:pic>
        <p:nvPicPr>
          <p:cNvPr descr="Talisman-large.png" id="80" name="Shape 80"/>
          <p:cNvPicPr preferRelativeResize="0"/>
          <p:nvPr/>
        </p:nvPicPr>
        <p:blipFill>
          <a:blip r:embed="rId5">
            <a:alphaModFix/>
          </a:blip>
          <a:stretch>
            <a:fillRect/>
          </a:stretch>
        </p:blipFill>
        <p:spPr>
          <a:xfrm>
            <a:off x="4866450" y="135700"/>
            <a:ext cx="3873126" cy="3873126"/>
          </a:xfrm>
          <a:prstGeom prst="rect">
            <a:avLst/>
          </a:prstGeom>
          <a:noFill/>
          <a:ln>
            <a:noFill/>
          </a:ln>
        </p:spPr>
      </p:pic>
      <p:sp>
        <p:nvSpPr>
          <p:cNvPr id="81" name="Shape 81"/>
          <p:cNvSpPr txBox="1"/>
          <p:nvPr/>
        </p:nvSpPr>
        <p:spPr>
          <a:xfrm>
            <a:off x="531150" y="3802050"/>
            <a:ext cx="1512000" cy="3165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666666"/>
                </a:solidFill>
                <a:latin typeface="Playfair Display"/>
                <a:ea typeface="Playfair Display"/>
                <a:cs typeface="Playfair Display"/>
                <a:sym typeface="Playfair Display"/>
              </a:rPr>
              <a:t>Small Talisman</a:t>
            </a:r>
          </a:p>
          <a:p>
            <a:pPr lvl="0" algn="ctr">
              <a:spcBef>
                <a:spcPts val="0"/>
              </a:spcBef>
              <a:buNone/>
            </a:pPr>
            <a:r>
              <a:rPr lang="en">
                <a:solidFill>
                  <a:srgbClr val="666666"/>
                </a:solidFill>
                <a:latin typeface="Playfair Display"/>
                <a:ea typeface="Playfair Display"/>
                <a:cs typeface="Playfair Display"/>
                <a:sym typeface="Playfair Display"/>
              </a:rPr>
              <a:t>4 Slots</a:t>
            </a:r>
          </a:p>
        </p:txBody>
      </p:sp>
      <p:sp>
        <p:nvSpPr>
          <p:cNvPr id="82" name="Shape 82"/>
          <p:cNvSpPr txBox="1"/>
          <p:nvPr/>
        </p:nvSpPr>
        <p:spPr>
          <a:xfrm>
            <a:off x="2817001" y="3861800"/>
            <a:ext cx="1688100" cy="3165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latin typeface="Playfair Display"/>
                <a:ea typeface="Playfair Display"/>
                <a:cs typeface="Playfair Display"/>
                <a:sym typeface="Playfair Display"/>
              </a:rPr>
              <a:t>Medium</a:t>
            </a:r>
            <a:r>
              <a:rPr lang="en">
                <a:solidFill>
                  <a:srgbClr val="666666"/>
                </a:solidFill>
                <a:latin typeface="Playfair Display"/>
                <a:ea typeface="Playfair Display"/>
                <a:cs typeface="Playfair Display"/>
                <a:sym typeface="Playfair Display"/>
              </a:rPr>
              <a:t> Talisman</a:t>
            </a:r>
          </a:p>
          <a:p>
            <a:pPr lvl="0" rtl="0" algn="ctr">
              <a:spcBef>
                <a:spcPts val="0"/>
              </a:spcBef>
              <a:buNone/>
            </a:pPr>
            <a:r>
              <a:rPr lang="en">
                <a:solidFill>
                  <a:srgbClr val="666666"/>
                </a:solidFill>
                <a:latin typeface="Playfair Display"/>
                <a:ea typeface="Playfair Display"/>
                <a:cs typeface="Playfair Display"/>
                <a:sym typeface="Playfair Display"/>
              </a:rPr>
              <a:t>8 Slots</a:t>
            </a:r>
          </a:p>
        </p:txBody>
      </p:sp>
      <p:sp>
        <p:nvSpPr>
          <p:cNvPr id="83" name="Shape 83"/>
          <p:cNvSpPr txBox="1"/>
          <p:nvPr/>
        </p:nvSpPr>
        <p:spPr>
          <a:xfrm>
            <a:off x="7214726" y="3895675"/>
            <a:ext cx="1688100" cy="3165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66666"/>
                </a:solidFill>
                <a:latin typeface="Playfair Display"/>
                <a:ea typeface="Playfair Display"/>
                <a:cs typeface="Playfair Display"/>
                <a:sym typeface="Playfair Display"/>
              </a:rPr>
              <a:t>Large</a:t>
            </a:r>
            <a:r>
              <a:rPr lang="en">
                <a:solidFill>
                  <a:srgbClr val="666666"/>
                </a:solidFill>
                <a:latin typeface="Playfair Display"/>
                <a:ea typeface="Playfair Display"/>
                <a:cs typeface="Playfair Display"/>
                <a:sym typeface="Playfair Display"/>
              </a:rPr>
              <a:t> Talisman</a:t>
            </a:r>
          </a:p>
          <a:p>
            <a:pPr lvl="0" rtl="0" algn="ctr">
              <a:spcBef>
                <a:spcPts val="0"/>
              </a:spcBef>
              <a:buNone/>
            </a:pPr>
            <a:r>
              <a:rPr lang="en">
                <a:solidFill>
                  <a:srgbClr val="666666"/>
                </a:solidFill>
                <a:latin typeface="Playfair Display"/>
                <a:ea typeface="Playfair Display"/>
                <a:cs typeface="Playfair Display"/>
                <a:sym typeface="Playfair Display"/>
              </a:rPr>
              <a:t>16 Slots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4176825"/>
            <a:ext cx="8520600" cy="392100"/>
          </a:xfrm>
          <a:prstGeom prst="rect">
            <a:avLst/>
          </a:prstGeom>
        </p:spPr>
        <p:txBody>
          <a:bodyPr anchorCtr="0" anchor="t" bIns="91425" lIns="91425" rIns="91425" tIns="91425">
            <a:noAutofit/>
          </a:bodyPr>
          <a:lstStyle/>
          <a:p>
            <a:pPr lvl="0" algn="ctr">
              <a:spcBef>
                <a:spcPts val="0"/>
              </a:spcBef>
              <a:buNone/>
            </a:pPr>
            <a:r>
              <a:rPr lang="en">
                <a:latin typeface="Playfair Display"/>
                <a:ea typeface="Playfair Display"/>
                <a:cs typeface="Playfair Display"/>
                <a:sym typeface="Playfair Display"/>
              </a:rPr>
              <a:t>Drag strokes onto your talismans to assign them functions!</a:t>
            </a:r>
          </a:p>
        </p:txBody>
      </p:sp>
      <p:pic>
        <p:nvPicPr>
          <p:cNvPr descr="Strokes.png" id="89" name="Shape 89"/>
          <p:cNvPicPr preferRelativeResize="0"/>
          <p:nvPr/>
        </p:nvPicPr>
        <p:blipFill>
          <a:blip r:embed="rId3">
            <a:alphaModFix/>
          </a:blip>
          <a:stretch>
            <a:fillRect/>
          </a:stretch>
        </p:blipFill>
        <p:spPr>
          <a:xfrm>
            <a:off x="2000250" y="432900"/>
            <a:ext cx="51435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311700" y="3996175"/>
            <a:ext cx="8520600" cy="572700"/>
          </a:xfrm>
          <a:prstGeom prst="rect">
            <a:avLst/>
          </a:prstGeom>
        </p:spPr>
        <p:txBody>
          <a:bodyPr anchorCtr="0" anchor="t" bIns="91425" lIns="91425" rIns="91425" tIns="91425">
            <a:noAutofit/>
          </a:bodyPr>
          <a:lstStyle/>
          <a:p>
            <a:pPr lvl="0" algn="ctr">
              <a:spcBef>
                <a:spcPts val="0"/>
              </a:spcBef>
              <a:buNone/>
            </a:pPr>
            <a:r>
              <a:rPr lang="en">
                <a:latin typeface="Playfair Display"/>
                <a:ea typeface="Playfair Display"/>
                <a:cs typeface="Playfair Display"/>
                <a:sym typeface="Playfair Display"/>
              </a:rPr>
              <a:t>Combat experience: flexible ragdoll system. </a:t>
            </a:r>
          </a:p>
        </p:txBody>
      </p:sp>
      <p:pic>
        <p:nvPicPr>
          <p:cNvPr descr="QQ图片20161118191058.gif" id="95" name="Shape 95"/>
          <p:cNvPicPr preferRelativeResize="0"/>
          <p:nvPr/>
        </p:nvPicPr>
        <p:blipFill>
          <a:blip r:embed="rId3">
            <a:alphaModFix/>
          </a:blip>
          <a:stretch>
            <a:fillRect/>
          </a:stretch>
        </p:blipFill>
        <p:spPr>
          <a:xfrm>
            <a:off x="2824162" y="445025"/>
            <a:ext cx="3495675"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