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We’ll do this for you so long as you’re on the Phaser server, at 4am. But you’re responsible for keeping one of these more generally. We’ll be understanding if the situation is dire, but don’t be careless &amp; risk losing great work!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how a standard medium to large game might be broken up into production phases.</a:t>
            </a:r>
          </a:p>
          <a:p>
            <a:pPr lvl="0">
              <a:spcBef>
                <a:spcPts val="0"/>
              </a:spcBef>
              <a:buNone/>
            </a:pPr>
            <a:r>
              <a:t/>
            </a:r>
            <a:endParaRPr/>
          </a:p>
          <a:p>
            <a:pPr lvl="0">
              <a:spcBef>
                <a:spcPts val="0"/>
              </a:spcBef>
              <a:buNone/>
            </a:pPr>
            <a:r>
              <a:rPr lang="en"/>
              <a:t>Game production timelines take a bit from filmmaking and a bit from software development. Concept development &amp; prototyping is like script development &amp; test shots. Pre-production is when you figure out what you need to do. Production is when you do it. Alpha &amp; Beta are largely for working out bugs &amp; usability issues. These exist because coding is unpredictable &amp; even the most experienced engineers generate tons of bugs. So don’t be embarrassed or discouraged when you do too!</a:t>
            </a:r>
          </a:p>
          <a:p>
            <a:pPr lvl="0">
              <a:spcBef>
                <a:spcPts val="0"/>
              </a:spcBef>
              <a:buNone/>
            </a:pPr>
            <a:r>
              <a:t/>
            </a:r>
            <a:endParaRPr/>
          </a:p>
          <a:p>
            <a:pPr lvl="0">
              <a:spcBef>
                <a:spcPts val="0"/>
              </a:spcBef>
              <a:buNone/>
            </a:pPr>
            <a:r>
              <a:rPr lang="en"/>
              <a:t>Larger games often have hard boundaries between the phases, and indie games that are not self-published are often subject to boundaries like these based on agreements with publishers.</a:t>
            </a:r>
          </a:p>
          <a:p>
            <a:pPr lvl="0">
              <a:spcBef>
                <a:spcPts val="0"/>
              </a:spcBef>
              <a:buNone/>
            </a:pPr>
            <a:r>
              <a:t/>
            </a:r>
            <a:endParaRPr/>
          </a:p>
          <a:p>
            <a:pPr lvl="0" rtl="0">
              <a:spcBef>
                <a:spcPts val="0"/>
              </a:spcBef>
              <a:buNone/>
            </a:pPr>
            <a:r>
              <a:rPr lang="en"/>
              <a:t>Continuous, iterative dev is also increasingly prevalent, particularly for online-only games like MMO’s &amp; MOBAs, as well as early access games.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plenty of smaller games have more simplified processes, where prototyping might seamlessly transition into production. As the game is closer to completion, you might share it with a dozen or more friends to assist you in identifying bugs &amp; issues, an informal beta, followed by release.</a:t>
            </a:r>
          </a:p>
          <a:p>
            <a:pPr lvl="0">
              <a:spcBef>
                <a:spcPts val="0"/>
              </a:spcBef>
              <a:buNone/>
            </a:pPr>
            <a:r>
              <a:t/>
            </a:r>
            <a:endParaRPr/>
          </a:p>
          <a:p>
            <a:pPr lvl="0">
              <a:spcBef>
                <a:spcPts val="0"/>
              </a:spcBef>
              <a:buNone/>
            </a:pPr>
            <a:r>
              <a:rPr lang="en"/>
              <a:t>In this class we’ll be mostly making prototypes, but you should ensure you reserve enough time for a brief beta before you present your game in class. “Critical Path” bugs that prevent you from presenting your game are unacceptable.</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As independent makers, it’s important that you find your own sustainable working style. The creative process has inevitable ups &amp; downs, be prepared for these and over time you’ll learn to identify an “I am crap” moment as a something that will pass.</a:t>
            </a:r>
          </a:p>
          <a:p>
            <a:pPr lvl="0">
              <a:spcBef>
                <a:spcPts val="0"/>
              </a:spcBef>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This isn’t going to be easy, but you shouldn’t let it become soul destroying. A huge part of that is on your &amp; your ability to manage your time. Don’t go through all 6 steps in one night! Lots of creative folks struggle with motivation &amp; </a:t>
            </a:r>
            <a:r>
              <a:rPr lang="en">
                <a:solidFill>
                  <a:schemeClr val="dk1"/>
                </a:solidFill>
              </a:rPr>
              <a:t>procrastination. Support each other, reach out when you need help, keep yourself honest.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You’ll need to be able to hold yourself accountable to your commitments to get the maximum benefit from this program. You’ll get better and better at predicting the time various tasks will take as you gain experience.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Rule of thumb: it’s best to keep your scope tight so that you can deliver something focused &amp; high quality. This is true for most every game (and many creative practices outside of games).</a:t>
            </a:r>
          </a:p>
          <a:p>
            <a:pPr lv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Why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0" name="Shape 10"/>
          <p:cNvSpPr txBox="1"/>
          <p:nvPr>
            <p:ph type="ctrTitle"/>
          </p:nvPr>
        </p:nvSpPr>
        <p:spPr>
          <a:xfrm>
            <a:off x="685800" y="1300757"/>
            <a:ext cx="7772400" cy="1684200"/>
          </a:xfrm>
          <a:prstGeom prst="rect">
            <a:avLst/>
          </a:prstGeom>
        </p:spPr>
        <p:txBody>
          <a:bodyPr anchorCtr="0" anchor="b" bIns="91425" lIns="91425" rIns="91425" tIns="91425"/>
          <a:lstStyle>
            <a:lvl1pPr lvl="0">
              <a:spcBef>
                <a:spcPts val="0"/>
              </a:spcBef>
              <a:buClr>
                <a:schemeClr val="dk2"/>
              </a:buClr>
              <a:buSzPct val="100000"/>
              <a:defRPr sz="7200">
                <a:solidFill>
                  <a:schemeClr val="dk2"/>
                </a:solidFill>
              </a:defRPr>
            </a:lvl1pPr>
            <a:lvl2pPr lvl="1">
              <a:spcBef>
                <a:spcPts val="0"/>
              </a:spcBef>
              <a:buClr>
                <a:schemeClr val="dk2"/>
              </a:buClr>
              <a:buSzPct val="100000"/>
              <a:defRPr sz="7200">
                <a:solidFill>
                  <a:schemeClr val="dk2"/>
                </a:solidFill>
              </a:defRPr>
            </a:lvl2pPr>
            <a:lvl3pPr lvl="2">
              <a:spcBef>
                <a:spcPts val="0"/>
              </a:spcBef>
              <a:buClr>
                <a:schemeClr val="dk2"/>
              </a:buClr>
              <a:buSzPct val="100000"/>
              <a:defRPr sz="7200">
                <a:solidFill>
                  <a:schemeClr val="dk2"/>
                </a:solidFill>
              </a:defRPr>
            </a:lvl3pPr>
            <a:lvl4pPr lvl="3">
              <a:spcBef>
                <a:spcPts val="0"/>
              </a:spcBef>
              <a:buClr>
                <a:schemeClr val="dk2"/>
              </a:buClr>
              <a:buSzPct val="100000"/>
              <a:defRPr sz="7200">
                <a:solidFill>
                  <a:schemeClr val="dk2"/>
                </a:solidFill>
              </a:defRPr>
            </a:lvl4pPr>
            <a:lvl5pPr lvl="4">
              <a:spcBef>
                <a:spcPts val="0"/>
              </a:spcBef>
              <a:buClr>
                <a:schemeClr val="dk2"/>
              </a:buClr>
              <a:buSzPct val="100000"/>
              <a:defRPr sz="7200">
                <a:solidFill>
                  <a:schemeClr val="dk2"/>
                </a:solidFill>
              </a:defRPr>
            </a:lvl5pPr>
            <a:lvl6pPr lvl="5">
              <a:spcBef>
                <a:spcPts val="0"/>
              </a:spcBef>
              <a:buClr>
                <a:schemeClr val="dk2"/>
              </a:buClr>
              <a:buSzPct val="100000"/>
              <a:defRPr sz="7200">
                <a:solidFill>
                  <a:schemeClr val="dk2"/>
                </a:solidFill>
              </a:defRPr>
            </a:lvl6pPr>
            <a:lvl7pPr lvl="6">
              <a:spcBef>
                <a:spcPts val="0"/>
              </a:spcBef>
              <a:buClr>
                <a:schemeClr val="dk2"/>
              </a:buClr>
              <a:buSzPct val="100000"/>
              <a:defRPr sz="7200">
                <a:solidFill>
                  <a:schemeClr val="dk2"/>
                </a:solidFill>
              </a:defRPr>
            </a:lvl7pPr>
            <a:lvl8pPr lvl="7">
              <a:spcBef>
                <a:spcPts val="0"/>
              </a:spcBef>
              <a:buClr>
                <a:schemeClr val="dk2"/>
              </a:buClr>
              <a:buSzPct val="100000"/>
              <a:defRPr sz="7200">
                <a:solidFill>
                  <a:schemeClr val="dk2"/>
                </a:solidFill>
              </a:defRPr>
            </a:lvl8pPr>
            <a:lvl9pPr lvl="8">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500"/>
          </a:xfrm>
          <a:prstGeom prst="rect">
            <a:avLst/>
          </a:prstGeom>
        </p:spPr>
        <p:txBody>
          <a:bodyPr anchorCtr="0" anchor="ctr" bIns="91425" lIns="91425" rIns="91425" tIns="91425"/>
          <a:lstStyle>
            <a:lvl1pPr lvl="0">
              <a:spcBef>
                <a:spcPts val="0"/>
              </a:spcBef>
              <a:buClr>
                <a:schemeClr val="lt2"/>
              </a:buClr>
              <a:buNone/>
              <a:defRPr b="1">
                <a:solidFill>
                  <a:schemeClr val="lt2"/>
                </a:solidFill>
              </a:defRPr>
            </a:lvl1pPr>
            <a:lvl2pPr lvl="1">
              <a:spcBef>
                <a:spcPts val="0"/>
              </a:spcBef>
              <a:buClr>
                <a:schemeClr val="lt2"/>
              </a:buClr>
              <a:buSzPct val="100000"/>
              <a:buNone/>
              <a:defRPr b="1" sz="3000">
                <a:solidFill>
                  <a:schemeClr val="lt2"/>
                </a:solidFill>
              </a:defRPr>
            </a:lvl2pPr>
            <a:lvl3pPr lvl="2">
              <a:spcBef>
                <a:spcPts val="0"/>
              </a:spcBef>
              <a:buClr>
                <a:schemeClr val="lt2"/>
              </a:buClr>
              <a:buSzPct val="100000"/>
              <a:buNone/>
              <a:defRPr b="1" sz="3000">
                <a:solidFill>
                  <a:schemeClr val="lt2"/>
                </a:solidFill>
              </a:defRPr>
            </a:lvl3pPr>
            <a:lvl4pPr lvl="3">
              <a:spcBef>
                <a:spcPts val="0"/>
              </a:spcBef>
              <a:buClr>
                <a:schemeClr val="lt2"/>
              </a:buClr>
              <a:buSzPct val="100000"/>
              <a:buNone/>
              <a:defRPr b="1" sz="3000">
                <a:solidFill>
                  <a:schemeClr val="lt2"/>
                </a:solidFill>
              </a:defRPr>
            </a:lvl4pPr>
            <a:lvl5pPr lvl="4">
              <a:spcBef>
                <a:spcPts val="0"/>
              </a:spcBef>
              <a:buClr>
                <a:schemeClr val="lt2"/>
              </a:buClr>
              <a:buSzPct val="100000"/>
              <a:buNone/>
              <a:defRPr b="1" sz="3000">
                <a:solidFill>
                  <a:schemeClr val="lt2"/>
                </a:solidFill>
              </a:defRPr>
            </a:lvl5pPr>
            <a:lvl6pPr lvl="5">
              <a:spcBef>
                <a:spcPts val="0"/>
              </a:spcBef>
              <a:buClr>
                <a:schemeClr val="lt2"/>
              </a:buClr>
              <a:buSzPct val="100000"/>
              <a:buNone/>
              <a:defRPr b="1" sz="3000">
                <a:solidFill>
                  <a:schemeClr val="lt2"/>
                </a:solidFill>
              </a:defRPr>
            </a:lvl6pPr>
            <a:lvl7pPr lvl="6">
              <a:spcBef>
                <a:spcPts val="0"/>
              </a:spcBef>
              <a:buClr>
                <a:schemeClr val="lt2"/>
              </a:buClr>
              <a:buSzPct val="100000"/>
              <a:buNone/>
              <a:defRPr b="1" sz="3000">
                <a:solidFill>
                  <a:schemeClr val="lt2"/>
                </a:solidFill>
              </a:defRPr>
            </a:lvl7pPr>
            <a:lvl8pPr lvl="7">
              <a:spcBef>
                <a:spcPts val="0"/>
              </a:spcBef>
              <a:buClr>
                <a:schemeClr val="lt2"/>
              </a:buClr>
              <a:buSzPct val="100000"/>
              <a:buNone/>
              <a:defRPr b="1" sz="3000">
                <a:solidFill>
                  <a:schemeClr val="lt2"/>
                </a:solidFill>
              </a:defRPr>
            </a:lvl8pPr>
            <a:lvl9pPr lvl="8">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4" name="Shape 14"/>
          <p:cNvSpPr txBox="1"/>
          <p:nvPr>
            <p:ph type="title"/>
          </p:nvPr>
        </p:nvSpPr>
        <p:spPr>
          <a:xfrm>
            <a:off x="457200" y="205977"/>
            <a:ext cx="8229600" cy="1141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460499"/>
            <a:ext cx="8229600" cy="3465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205977"/>
            <a:ext cx="8229600" cy="1141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460499"/>
            <a:ext cx="4030200" cy="3465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56667" y="1461908"/>
            <a:ext cx="4030200" cy="3465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3" name="Shape 23"/>
          <p:cNvSpPr txBox="1"/>
          <p:nvPr>
            <p:ph type="title"/>
          </p:nvPr>
        </p:nvSpPr>
        <p:spPr>
          <a:xfrm>
            <a:off x="457200" y="205977"/>
            <a:ext cx="8229600" cy="1141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idx="1" type="body"/>
          </p:nvPr>
        </p:nvSpPr>
        <p:spPr>
          <a:xfrm>
            <a:off x="457200" y="4406309"/>
            <a:ext cx="8229600" cy="519600"/>
          </a:xfrm>
          <a:prstGeom prst="rect">
            <a:avLst/>
          </a:prstGeom>
        </p:spPr>
        <p:txBody>
          <a:bodyPr anchorCtr="0" anchor="ctr" bIns="91425" lIns="91425" rIns="91425" tIns="91425"/>
          <a:lstStyle>
            <a:lvl1pPr lvl="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7"/>
            <a:ext cx="8229600" cy="1141500"/>
          </a:xfrm>
          <a:prstGeom prst="rect">
            <a:avLst/>
          </a:prstGeom>
          <a:noFill/>
          <a:ln>
            <a:noFill/>
          </a:ln>
        </p:spPr>
        <p:txBody>
          <a:bodyPr anchorCtr="0" anchor="b" bIns="91425" lIns="91425" rIns="91425" tIns="91425"/>
          <a:lstStyle>
            <a:lvl1pPr lvl="0">
              <a:spcBef>
                <a:spcPts val="0"/>
              </a:spcBef>
              <a:buClr>
                <a:schemeClr val="lt1"/>
              </a:buClr>
              <a:buSzPct val="100000"/>
              <a:buNone/>
              <a:defRPr b="1" sz="4800">
                <a:solidFill>
                  <a:schemeClr val="lt1"/>
                </a:solidFill>
              </a:defRPr>
            </a:lvl1pPr>
            <a:lvl2pPr lvl="1">
              <a:spcBef>
                <a:spcPts val="0"/>
              </a:spcBef>
              <a:buClr>
                <a:schemeClr val="lt1"/>
              </a:buClr>
              <a:buSzPct val="100000"/>
              <a:buNone/>
              <a:defRPr b="1" sz="4800">
                <a:solidFill>
                  <a:schemeClr val="lt1"/>
                </a:solidFill>
              </a:defRPr>
            </a:lvl2pPr>
            <a:lvl3pPr lvl="2">
              <a:spcBef>
                <a:spcPts val="0"/>
              </a:spcBef>
              <a:buClr>
                <a:schemeClr val="lt1"/>
              </a:buClr>
              <a:buSzPct val="100000"/>
              <a:buNone/>
              <a:defRPr b="1" sz="4800">
                <a:solidFill>
                  <a:schemeClr val="lt1"/>
                </a:solidFill>
              </a:defRPr>
            </a:lvl3pPr>
            <a:lvl4pPr lvl="3">
              <a:spcBef>
                <a:spcPts val="0"/>
              </a:spcBef>
              <a:buClr>
                <a:schemeClr val="lt1"/>
              </a:buClr>
              <a:buSzPct val="100000"/>
              <a:buNone/>
              <a:defRPr b="1" sz="4800">
                <a:solidFill>
                  <a:schemeClr val="lt1"/>
                </a:solidFill>
              </a:defRPr>
            </a:lvl4pPr>
            <a:lvl5pPr lvl="4">
              <a:spcBef>
                <a:spcPts val="0"/>
              </a:spcBef>
              <a:buClr>
                <a:schemeClr val="lt1"/>
              </a:buClr>
              <a:buSzPct val="100000"/>
              <a:buNone/>
              <a:defRPr b="1" sz="4800">
                <a:solidFill>
                  <a:schemeClr val="lt1"/>
                </a:solidFill>
              </a:defRPr>
            </a:lvl5pPr>
            <a:lvl6pPr lvl="5">
              <a:spcBef>
                <a:spcPts val="0"/>
              </a:spcBef>
              <a:buClr>
                <a:schemeClr val="lt1"/>
              </a:buClr>
              <a:buSzPct val="100000"/>
              <a:buNone/>
              <a:defRPr b="1" sz="4800">
                <a:solidFill>
                  <a:schemeClr val="lt1"/>
                </a:solidFill>
              </a:defRPr>
            </a:lvl6pPr>
            <a:lvl7pPr lvl="6">
              <a:spcBef>
                <a:spcPts val="0"/>
              </a:spcBef>
              <a:buClr>
                <a:schemeClr val="lt1"/>
              </a:buClr>
              <a:buSzPct val="100000"/>
              <a:buNone/>
              <a:defRPr b="1" sz="4800">
                <a:solidFill>
                  <a:schemeClr val="lt1"/>
                </a:solidFill>
              </a:defRPr>
            </a:lvl7pPr>
            <a:lvl8pPr lvl="7">
              <a:spcBef>
                <a:spcPts val="0"/>
              </a:spcBef>
              <a:buClr>
                <a:schemeClr val="lt1"/>
              </a:buClr>
              <a:buSzPct val="100000"/>
              <a:buNone/>
              <a:defRPr b="1" sz="4800">
                <a:solidFill>
                  <a:schemeClr val="lt1"/>
                </a:solidFill>
              </a:defRPr>
            </a:lvl8pPr>
            <a:lvl9pPr lvl="8">
              <a:spcBef>
                <a:spcPts val="0"/>
              </a:spcBef>
              <a:buClr>
                <a:schemeClr val="lt1"/>
              </a:buClr>
              <a:buSzPct val="100000"/>
              <a:buNone/>
              <a:defRPr b="1" sz="4800">
                <a:solidFill>
                  <a:schemeClr val="lt1"/>
                </a:solidFil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rIns="91425" tIns="91425"/>
          <a:lstStyle>
            <a:lvl1pPr lvl="0">
              <a:spcBef>
                <a:spcPts val="600"/>
              </a:spcBef>
              <a:buClr>
                <a:schemeClr val="dk2"/>
              </a:buClr>
              <a:buSzPct val="100000"/>
              <a:defRPr sz="3000">
                <a:solidFill>
                  <a:schemeClr val="dk2"/>
                </a:solidFill>
              </a:defRPr>
            </a:lvl1pPr>
            <a:lvl2pPr lvl="1">
              <a:spcBef>
                <a:spcPts val="480"/>
              </a:spcBef>
              <a:buClr>
                <a:schemeClr val="dk2"/>
              </a:buClr>
              <a:buSzPct val="100000"/>
              <a:defRPr sz="2400">
                <a:solidFill>
                  <a:schemeClr val="dk2"/>
                </a:solidFill>
              </a:defRPr>
            </a:lvl2pPr>
            <a:lvl3pPr lvl="2">
              <a:spcBef>
                <a:spcPts val="480"/>
              </a:spcBef>
              <a:buClr>
                <a:schemeClr val="dk2"/>
              </a:buClr>
              <a:buSzPct val="100000"/>
              <a:defRPr sz="24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youtube.com/v/9sP6xT0LT6w" TargetMode="External"/><Relationship Id="rId4"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gcserver.magnet.nyu.edu/~yourusername/introga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08.png"/><Relationship Id="rId4" Type="http://schemas.openxmlformats.org/officeDocument/2006/relationships/image" Target="../media/image0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www.phaser.io" TargetMode="External"/><Relationship Id="rId4" Type="http://schemas.openxmlformats.org/officeDocument/2006/relationships/hyperlink" Target="http://phaser.io/docs" TargetMode="External"/><Relationship Id="rId5" Type="http://schemas.openxmlformats.org/officeDocument/2006/relationships/hyperlink" Target="http://phaser.io/examp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4.png"/><Relationship Id="rId4" Type="http://schemas.openxmlformats.org/officeDocument/2006/relationships/image" Target="../media/image0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gcserver.magnet.nyu.edu/~username/introgame" TargetMode="External"/><Relationship Id="rId4" Type="http://schemas.openxmlformats.org/officeDocument/2006/relationships/hyperlink" Target="http://gcserver.magnet.nyu.edu/~username/introgame" TargetMode="External"/><Relationship Id="rId5" Type="http://schemas.openxmlformats.org/officeDocument/2006/relationships/hyperlink" Target="http://gcserver.magnet.nyu.edu/~username/introgam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youtube.com/v/Dc2jItmCTTQ" TargetMode="External"/><Relationship Id="rId4"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youtube.com/v/oDjszoeN1ww" TargetMode="External"/><Relationship Id="rId4"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ctrTitle"/>
          </p:nvPr>
        </p:nvSpPr>
        <p:spPr>
          <a:xfrm>
            <a:off x="685800" y="1300757"/>
            <a:ext cx="7772400" cy="1684200"/>
          </a:xfrm>
          <a:prstGeom prst="rect">
            <a:avLst/>
          </a:prstGeom>
        </p:spPr>
        <p:txBody>
          <a:bodyPr anchorCtr="0" anchor="b" bIns="91425" lIns="91425" rIns="91425" tIns="91425">
            <a:noAutofit/>
          </a:bodyPr>
          <a:lstStyle/>
          <a:p>
            <a:pPr lvl="0" rtl="0">
              <a:spcBef>
                <a:spcPts val="0"/>
              </a:spcBef>
              <a:buNone/>
            </a:pPr>
            <a:r>
              <a:rPr lang="en"/>
              <a:t>Game Studio 1</a:t>
            </a:r>
          </a:p>
        </p:txBody>
      </p:sp>
      <p:sp>
        <p:nvSpPr>
          <p:cNvPr id="33" name="Shape 33"/>
          <p:cNvSpPr txBox="1"/>
          <p:nvPr>
            <p:ph idx="1" type="subTitle"/>
          </p:nvPr>
        </p:nvSpPr>
        <p:spPr>
          <a:xfrm>
            <a:off x="685800" y="3093357"/>
            <a:ext cx="7772400" cy="712500"/>
          </a:xfrm>
          <a:prstGeom prst="rect">
            <a:avLst/>
          </a:prstGeom>
        </p:spPr>
        <p:txBody>
          <a:bodyPr anchorCtr="0" anchor="ctr" bIns="91425" lIns="91425" rIns="91425" tIns="91425">
            <a:noAutofit/>
          </a:bodyPr>
          <a:lstStyle/>
          <a:p>
            <a:pPr lvl="0" rtl="0">
              <a:spcBef>
                <a:spcPts val="0"/>
              </a:spcBef>
              <a:buNone/>
            </a:pPr>
            <a:r>
              <a:rPr lang="en"/>
              <a:t>Fall 2016 - Week 1</a:t>
            </a:r>
          </a:p>
        </p:txBody>
      </p:sp>
      <p:sp>
        <p:nvSpPr>
          <p:cNvPr id="34" name="Shape 34"/>
          <p:cNvSpPr txBox="1"/>
          <p:nvPr/>
        </p:nvSpPr>
        <p:spPr>
          <a:xfrm>
            <a:off x="685800" y="3805850"/>
            <a:ext cx="7923900" cy="1351800"/>
          </a:xfrm>
          <a:prstGeom prst="rect">
            <a:avLst/>
          </a:prstGeom>
          <a:noFill/>
          <a:ln>
            <a:noFill/>
          </a:ln>
        </p:spPr>
        <p:txBody>
          <a:bodyPr anchorCtr="0" anchor="ctr" bIns="91425" lIns="91425" rIns="91425" tIns="91425">
            <a:noAutofit/>
          </a:bodyPr>
          <a:lstStyle/>
          <a:p>
            <a:pPr lvl="0">
              <a:spcBef>
                <a:spcPts val="0"/>
              </a:spcBef>
              <a:buNone/>
            </a:pPr>
            <a:r>
              <a:rPr b="1" lang="en" sz="3000"/>
              <a:t>m@ boch — mattboch@nyu.edu</a:t>
            </a:r>
          </a:p>
          <a:p>
            <a:pPr lvl="0" rtl="0">
              <a:spcBef>
                <a:spcPts val="0"/>
              </a:spcBef>
              <a:buNone/>
            </a:pPr>
            <a:r>
              <a:rPr b="1" lang="en" sz="3000">
                <a:highlight>
                  <a:srgbClr val="FFFFFF"/>
                </a:highlight>
              </a:rPr>
              <a:t>Zijian </a:t>
            </a:r>
            <a:r>
              <a:rPr b="1" lang="en" sz="3000">
                <a:solidFill>
                  <a:schemeClr val="dk1"/>
                </a:solidFill>
                <a:highlight>
                  <a:srgbClr val="FFFFFF"/>
                </a:highlight>
              </a:rPr>
              <a:t>“Zed” </a:t>
            </a:r>
            <a:r>
              <a:rPr b="1" lang="en" sz="3000">
                <a:highlight>
                  <a:srgbClr val="FFFFFF"/>
                </a:highlight>
              </a:rPr>
              <a:t>Zhou</a:t>
            </a:r>
            <a:r>
              <a:rPr lang="en" sz="3000">
                <a:highlight>
                  <a:srgbClr val="FFFFFF"/>
                </a:highlight>
              </a:rPr>
              <a:t> -</a:t>
            </a:r>
            <a:r>
              <a:rPr b="1" lang="en" sz="3000">
                <a:highlight>
                  <a:srgbClr val="FFFFFF"/>
                </a:highlight>
              </a:rPr>
              <a:t> zz1322@nyu.edu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457200" y="4406309"/>
            <a:ext cx="8229600" cy="519600"/>
          </a:xfrm>
          <a:prstGeom prst="rect">
            <a:avLst/>
          </a:prstGeom>
        </p:spPr>
        <p:txBody>
          <a:bodyPr anchorCtr="0" anchor="ctr" bIns="91425" lIns="91425" rIns="91425" tIns="91425">
            <a:noAutofit/>
          </a:bodyPr>
          <a:lstStyle/>
          <a:p>
            <a:pPr lvl="0">
              <a:spcBef>
                <a:spcPts val="0"/>
              </a:spcBef>
              <a:buNone/>
            </a:pPr>
            <a:r>
              <a:rPr lang="en"/>
              <a:t>Denver Coulson - Infiniball</a:t>
            </a:r>
          </a:p>
        </p:txBody>
      </p:sp>
      <p:sp>
        <p:nvSpPr>
          <p:cNvPr id="90" name="Shape 90" title="Infiniball Preview - July">
            <a:hlinkClick r:id="rId3"/>
          </p:cNvPr>
          <p:cNvSpPr/>
          <p:nvPr/>
        </p:nvSpPr>
        <p:spPr>
          <a:xfrm>
            <a:off x="1752650" y="0"/>
            <a:ext cx="5749124" cy="4311849"/>
          </a:xfrm>
          <a:prstGeom prst="rect">
            <a:avLst/>
          </a:prstGeom>
          <a:blipFill>
            <a:blip r:embed="rId4">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a:spcBef>
                <a:spcPts val="0"/>
              </a:spcBef>
              <a:buNone/>
            </a:pPr>
            <a:r>
              <a:rPr lang="en"/>
              <a:t>What makes a good videogame?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Grading</a:t>
            </a:r>
          </a:p>
        </p:txBody>
      </p:sp>
      <p:sp>
        <p:nvSpPr>
          <p:cNvPr id="102" name="Shape 102"/>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I’m looking for games that are </a:t>
            </a:r>
            <a:r>
              <a:rPr lang="en"/>
              <a:t>surprising, OR experimental, OR affecting, OR well-made</a:t>
            </a:r>
          </a:p>
          <a:p>
            <a:pPr indent="-228600" lvl="0" marL="457200" rtl="0">
              <a:spcBef>
                <a:spcPts val="0"/>
              </a:spcBef>
            </a:pPr>
            <a:r>
              <a:rPr lang="en"/>
              <a:t>This is your chance to broaden your skillset</a:t>
            </a:r>
          </a:p>
          <a:p>
            <a:pPr indent="-228600" lvl="0" marL="457200">
              <a:spcBef>
                <a:spcPts val="0"/>
              </a:spcBef>
            </a:pPr>
            <a:r>
              <a:rPr lang="en"/>
              <a:t>I will reward non-artists who work hard on art, non-programmers who work hard on code, and non-writers who work on writing.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Grading breakdown</a:t>
            </a:r>
          </a:p>
        </p:txBody>
      </p:sp>
      <p:sp>
        <p:nvSpPr>
          <p:cNvPr id="108" name="Shape 108"/>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rPr lang="en"/>
              <a:t>Critique and participation: 20%</a:t>
            </a:r>
          </a:p>
          <a:p>
            <a:pPr lvl="0">
              <a:spcBef>
                <a:spcPts val="0"/>
              </a:spcBef>
              <a:buNone/>
            </a:pPr>
            <a:r>
              <a:rPr lang="en"/>
              <a:t>Phaser warmup: 10% (pass/fail)</a:t>
            </a:r>
          </a:p>
          <a:p>
            <a:pPr lvl="0">
              <a:spcBef>
                <a:spcPts val="0"/>
              </a:spcBef>
              <a:buNone/>
            </a:pPr>
            <a:r>
              <a:rPr lang="en"/>
              <a:t>Phaser project: 20%</a:t>
            </a:r>
          </a:p>
          <a:p>
            <a:pPr lvl="0">
              <a:spcBef>
                <a:spcPts val="0"/>
              </a:spcBef>
              <a:buNone/>
            </a:pPr>
            <a:r>
              <a:rPr lang="en"/>
              <a:t>Unity warmup: 10% (pass/fail)</a:t>
            </a:r>
          </a:p>
          <a:p>
            <a:pPr lvl="0">
              <a:spcBef>
                <a:spcPts val="0"/>
              </a:spcBef>
              <a:buNone/>
            </a:pPr>
            <a:r>
              <a:rPr lang="en"/>
              <a:t>Unity project: 20%</a:t>
            </a:r>
          </a:p>
          <a:p>
            <a:pPr lvl="0">
              <a:spcBef>
                <a:spcPts val="0"/>
              </a:spcBef>
              <a:buNone/>
            </a:pPr>
            <a:r>
              <a:rPr lang="en"/>
              <a:t>Final project: 20%</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The assignment</a:t>
            </a:r>
          </a:p>
        </p:txBody>
      </p:sp>
      <p:sp>
        <p:nvSpPr>
          <p:cNvPr id="114" name="Shape 114"/>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Modify the game at</a:t>
            </a:r>
          </a:p>
          <a:p>
            <a:pPr indent="0" lvl="0" marL="0" rtl="0">
              <a:spcBef>
                <a:spcPts val="0"/>
              </a:spcBef>
              <a:buNone/>
            </a:pPr>
            <a:r>
              <a:rPr lang="en" sz="2400" u="sng">
                <a:solidFill>
                  <a:schemeClr val="hlink"/>
                </a:solidFill>
                <a:hlinkClick r:id="rId3"/>
              </a:rPr>
              <a:t>http://gcserver.magnet.nyu.edu/~yourusername/introgame</a:t>
            </a:r>
          </a:p>
          <a:p>
            <a:pPr indent="-228600" lvl="0" marL="457200" rtl="0">
              <a:spcBef>
                <a:spcPts val="0"/>
              </a:spcBef>
            </a:pPr>
            <a:r>
              <a:rPr lang="en"/>
              <a:t>Try to only use the functions that are already in there, even if you’re a programmer! </a:t>
            </a:r>
          </a:p>
          <a:p>
            <a:pPr indent="-228600" lvl="0" marL="457200" rtl="0">
              <a:spcBef>
                <a:spcPts val="0"/>
              </a:spcBef>
            </a:pPr>
            <a:r>
              <a:rPr lang="en"/>
              <a:t>Make it as different as you can.</a:t>
            </a:r>
          </a:p>
          <a:p>
            <a:pPr indent="-228600" lvl="0" marL="457200" rtl="0">
              <a:spcBef>
                <a:spcPts val="0"/>
              </a:spcBef>
            </a:pPr>
            <a:r>
              <a:rPr lang="en"/>
              <a:t>Focus on learning and understanding</a:t>
            </a:r>
          </a:p>
          <a:p>
            <a:pPr indent="-228600" lvl="0" marL="457200">
              <a:spcBef>
                <a:spcPts val="0"/>
              </a:spcBef>
            </a:pPr>
            <a:r>
              <a:rPr lang="en"/>
              <a:t>Due in 2 weeks, demo next week!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Some foundational vocabulary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Engine</a:t>
            </a:r>
          </a:p>
        </p:txBody>
      </p:sp>
      <p:sp>
        <p:nvSpPr>
          <p:cNvPr id="127" name="Shape 127"/>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A piece of software that enables game creation.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Asset</a:t>
            </a:r>
          </a:p>
        </p:txBody>
      </p:sp>
      <p:sp>
        <p:nvSpPr>
          <p:cNvPr id="134" name="Shape 134"/>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An image, sound, 3d model, animation or other piece of game content, often created outside of the game engine</a:t>
            </a:r>
            <a:r>
              <a:rPr lang="en" sz="2400"/>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Sprite</a:t>
            </a:r>
          </a:p>
        </p:txBody>
      </p:sp>
      <p:sp>
        <p:nvSpPr>
          <p:cNvPr id="141" name="Shape 141"/>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2D imaged-based game object.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GUI / UI</a:t>
            </a:r>
          </a:p>
        </p:txBody>
      </p:sp>
      <p:sp>
        <p:nvSpPr>
          <p:cNvPr id="148" name="Shape 148"/>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Graphical User Interface.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Today’s class</a:t>
            </a:r>
          </a:p>
        </p:txBody>
      </p:sp>
      <p:sp>
        <p:nvSpPr>
          <p:cNvPr id="40" name="Shape 40"/>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Introductions</a:t>
            </a:r>
          </a:p>
          <a:p>
            <a:pPr indent="-228600" lvl="0" marL="457200" rtl="0">
              <a:spcBef>
                <a:spcPts val="0"/>
              </a:spcBef>
            </a:pPr>
            <a:r>
              <a:rPr lang="en"/>
              <a:t>Course overview</a:t>
            </a:r>
          </a:p>
          <a:p>
            <a:pPr indent="-228600" lvl="0" marL="457200" rtl="0">
              <a:spcBef>
                <a:spcPts val="0"/>
              </a:spcBef>
            </a:pPr>
            <a:r>
              <a:rPr lang="en"/>
              <a:t>Technical setup</a:t>
            </a:r>
          </a:p>
          <a:p>
            <a:pPr indent="-228600" lvl="0" marL="457200">
              <a:spcBef>
                <a:spcPts val="0"/>
              </a:spcBef>
            </a:pPr>
            <a:r>
              <a:rPr lang="en"/>
              <a:t>First assignment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Playtesting</a:t>
            </a:r>
          </a:p>
        </p:txBody>
      </p:sp>
      <p:sp>
        <p:nvSpPr>
          <p:cNvPr id="155" name="Shape 155"/>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Testing your game by observing others playing it.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txBox="1"/>
          <p:nvPr>
            <p:ph idx="4294967295" type="title"/>
          </p:nvPr>
        </p:nvSpPr>
        <p:spPr>
          <a:xfrm>
            <a:off x="448125" y="1752225"/>
            <a:ext cx="8229600" cy="1475400"/>
          </a:xfrm>
          <a:prstGeom prst="rect">
            <a:avLst/>
          </a:prstGeom>
          <a:solidFill>
            <a:srgbClr val="000000"/>
          </a:solidFill>
          <a:ln>
            <a:noFill/>
          </a:ln>
        </p:spPr>
        <p:txBody>
          <a:bodyPr anchorCtr="0" anchor="b" bIns="91425" lIns="91425" rIns="91425" tIns="91425">
            <a:noAutofit/>
          </a:bodyPr>
          <a:lstStyle/>
          <a:p>
            <a:pPr lvl="0" rtl="0">
              <a:spcBef>
                <a:spcPts val="0"/>
              </a:spcBef>
              <a:buClr>
                <a:srgbClr val="000000"/>
              </a:buClr>
              <a:buSzPct val="25000"/>
              <a:buFont typeface="Arial"/>
              <a:buNone/>
            </a:pPr>
            <a:r>
              <a:rPr lang="en">
                <a:solidFill>
                  <a:srgbClr val="FFFFFF"/>
                </a:solidFill>
              </a:rPr>
              <a:t>Iteration</a:t>
            </a:r>
          </a:p>
        </p:txBody>
      </p:sp>
      <p:sp>
        <p:nvSpPr>
          <p:cNvPr id="162" name="Shape 162"/>
          <p:cNvSpPr txBox="1"/>
          <p:nvPr/>
        </p:nvSpPr>
        <p:spPr>
          <a:xfrm>
            <a:off x="576425" y="3405350"/>
            <a:ext cx="5445000" cy="540900"/>
          </a:xfrm>
          <a:prstGeom prst="rect">
            <a:avLst/>
          </a:prstGeom>
          <a:noFill/>
          <a:ln>
            <a:noFill/>
          </a:ln>
        </p:spPr>
        <p:txBody>
          <a:bodyPr anchorCtr="0" anchor="t" bIns="91425" lIns="91425" rIns="91425" tIns="91425">
            <a:noAutofit/>
          </a:bodyPr>
          <a:lstStyle/>
          <a:p>
            <a:pPr lvl="0" rtl="0">
              <a:spcBef>
                <a:spcPts val="0"/>
              </a:spcBef>
              <a:buNone/>
            </a:pPr>
            <a:r>
              <a:t/>
            </a:r>
            <a:endParaRPr sz="2400"/>
          </a:p>
        </p:txBody>
      </p:sp>
      <p:sp>
        <p:nvSpPr>
          <p:cNvPr id="163" name="Shape 163"/>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A process of continual refinement.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Bug</a:t>
            </a:r>
          </a:p>
        </p:txBody>
      </p:sp>
      <p:sp>
        <p:nvSpPr>
          <p:cNvPr id="170" name="Shape 170"/>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Unintended behavior resulting from errors in code.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Polish</a:t>
            </a:r>
          </a:p>
        </p:txBody>
      </p:sp>
      <p:sp>
        <p:nvSpPr>
          <p:cNvPr id="177" name="Shape 177"/>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Visual &amp; auditory refinement beyond what’s necessary to communicate the game’s concept / story / mechanics.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Backup</a:t>
            </a:r>
          </a:p>
        </p:txBody>
      </p:sp>
      <p:sp>
        <p:nvSpPr>
          <p:cNvPr id="184" name="Shape 184"/>
          <p:cNvSpPr txBox="1"/>
          <p:nvPr/>
        </p:nvSpPr>
        <p:spPr>
          <a:xfrm>
            <a:off x="576425" y="3405350"/>
            <a:ext cx="6615600" cy="540900"/>
          </a:xfrm>
          <a:prstGeom prst="rect">
            <a:avLst/>
          </a:prstGeom>
          <a:noFill/>
          <a:ln>
            <a:noFill/>
          </a:ln>
        </p:spPr>
        <p:txBody>
          <a:bodyPr anchorCtr="0" anchor="t" bIns="91425" lIns="91425" rIns="91425" tIns="91425">
            <a:noAutofit/>
          </a:bodyPr>
          <a:lstStyle/>
          <a:p>
            <a:pPr lvl="0" rtl="0">
              <a:spcBef>
                <a:spcPts val="0"/>
              </a:spcBef>
              <a:buNone/>
            </a:pPr>
            <a:r>
              <a:rPr lang="en" sz="2400"/>
              <a:t>A copy stored elsewhere for safe-keeping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Game</a:t>
            </a:r>
          </a:p>
        </p:txBody>
      </p:sp>
      <p:sp>
        <p:nvSpPr>
          <p:cNvPr id="191" name="Shape 191"/>
          <p:cNvSpPr txBox="1"/>
          <p:nvPr/>
        </p:nvSpPr>
        <p:spPr>
          <a:xfrm>
            <a:off x="576425" y="3405350"/>
            <a:ext cx="5445000" cy="540900"/>
          </a:xfrm>
          <a:prstGeom prst="rect">
            <a:avLst/>
          </a:prstGeom>
          <a:noFill/>
          <a:ln>
            <a:noFill/>
          </a:ln>
        </p:spPr>
        <p:txBody>
          <a:bodyPr anchorCtr="0" anchor="t" bIns="91425" lIns="91425" rIns="91425" tIns="91425">
            <a:noAutofit/>
          </a:bodyPr>
          <a:lstStyle/>
          <a:p>
            <a:pPr lvl="0">
              <a:spcBef>
                <a:spcPts val="0"/>
              </a:spcBef>
              <a:buNone/>
            </a:pPr>
            <a:r>
              <a:rPr lang="en" sz="2400"/>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ph idx="4294967295" type="title"/>
          </p:nvPr>
        </p:nvSpPr>
        <p:spPr>
          <a:xfrm>
            <a:off x="457200" y="1778825"/>
            <a:ext cx="8229600" cy="1475400"/>
          </a:xfrm>
          <a:prstGeom prst="rect">
            <a:avLst/>
          </a:prstGeom>
        </p:spPr>
        <p:txBody>
          <a:bodyPr anchorCtr="0" anchor="b" bIns="91425" lIns="91425" rIns="91425" tIns="91425">
            <a:noAutofit/>
          </a:bodyPr>
          <a:lstStyle/>
          <a:p>
            <a:pPr lvl="0" rtl="0">
              <a:spcBef>
                <a:spcPts val="0"/>
              </a:spcBef>
              <a:buNone/>
            </a:pPr>
            <a:r>
              <a:rPr lang="en"/>
              <a:t>How is videogame creation structured?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nvSpPr>
        <p:spPr>
          <a:xfrm>
            <a:off x="-247062" y="2345550"/>
            <a:ext cx="2368200" cy="452400"/>
          </a:xfrm>
          <a:prstGeom prst="rect">
            <a:avLst/>
          </a:prstGeom>
          <a:noFill/>
          <a:ln>
            <a:noFill/>
          </a:ln>
        </p:spPr>
        <p:txBody>
          <a:bodyPr anchorCtr="0" anchor="t" bIns="91425" lIns="91425" rIns="91425" tIns="91425">
            <a:noAutofit/>
          </a:bodyPr>
          <a:lstStyle/>
          <a:p>
            <a:pPr lvl="0" algn="ctr">
              <a:spcBef>
                <a:spcPts val="0"/>
              </a:spcBef>
              <a:buNone/>
            </a:pPr>
            <a:r>
              <a:rPr lang="en"/>
              <a:t>Concept Development</a:t>
            </a:r>
          </a:p>
        </p:txBody>
      </p:sp>
      <p:sp>
        <p:nvSpPr>
          <p:cNvPr id="203" name="Shape 203"/>
          <p:cNvSpPr txBox="1"/>
          <p:nvPr/>
        </p:nvSpPr>
        <p:spPr>
          <a:xfrm>
            <a:off x="1827337" y="2345550"/>
            <a:ext cx="1332300" cy="452400"/>
          </a:xfrm>
          <a:prstGeom prst="rect">
            <a:avLst/>
          </a:prstGeom>
          <a:noFill/>
          <a:ln>
            <a:noFill/>
          </a:ln>
        </p:spPr>
        <p:txBody>
          <a:bodyPr anchorCtr="0" anchor="t" bIns="91425" lIns="91425" rIns="91425" tIns="91425">
            <a:noAutofit/>
          </a:bodyPr>
          <a:lstStyle/>
          <a:p>
            <a:pPr lvl="0" rtl="0" algn="ctr">
              <a:spcBef>
                <a:spcPts val="0"/>
              </a:spcBef>
              <a:buNone/>
            </a:pPr>
            <a:r>
              <a:rPr lang="en"/>
              <a:t>Prototyping</a:t>
            </a:r>
          </a:p>
        </p:txBody>
      </p:sp>
      <p:sp>
        <p:nvSpPr>
          <p:cNvPr id="204" name="Shape 204"/>
          <p:cNvSpPr txBox="1"/>
          <p:nvPr/>
        </p:nvSpPr>
        <p:spPr>
          <a:xfrm>
            <a:off x="3064387" y="2345550"/>
            <a:ext cx="1611300" cy="452400"/>
          </a:xfrm>
          <a:prstGeom prst="rect">
            <a:avLst/>
          </a:prstGeom>
          <a:noFill/>
          <a:ln>
            <a:noFill/>
          </a:ln>
        </p:spPr>
        <p:txBody>
          <a:bodyPr anchorCtr="0" anchor="t" bIns="91425" lIns="91425" rIns="91425" tIns="91425">
            <a:noAutofit/>
          </a:bodyPr>
          <a:lstStyle/>
          <a:p>
            <a:pPr lvl="0" rtl="0" algn="ctr">
              <a:spcBef>
                <a:spcPts val="0"/>
              </a:spcBef>
              <a:buNone/>
            </a:pPr>
            <a:r>
              <a:rPr lang="en"/>
              <a:t>Pre-Production</a:t>
            </a:r>
          </a:p>
        </p:txBody>
      </p:sp>
      <p:sp>
        <p:nvSpPr>
          <p:cNvPr id="205" name="Shape 205"/>
          <p:cNvSpPr txBox="1"/>
          <p:nvPr/>
        </p:nvSpPr>
        <p:spPr>
          <a:xfrm>
            <a:off x="4549437" y="2345550"/>
            <a:ext cx="1611300" cy="452400"/>
          </a:xfrm>
          <a:prstGeom prst="rect">
            <a:avLst/>
          </a:prstGeom>
          <a:noFill/>
          <a:ln>
            <a:noFill/>
          </a:ln>
        </p:spPr>
        <p:txBody>
          <a:bodyPr anchorCtr="0" anchor="t" bIns="91425" lIns="91425" rIns="91425" tIns="91425">
            <a:noAutofit/>
          </a:bodyPr>
          <a:lstStyle/>
          <a:p>
            <a:pPr lvl="0" rtl="0" algn="ctr">
              <a:spcBef>
                <a:spcPts val="0"/>
              </a:spcBef>
              <a:buNone/>
            </a:pPr>
            <a:r>
              <a:rPr lang="en"/>
              <a:t>Production</a:t>
            </a:r>
          </a:p>
        </p:txBody>
      </p:sp>
      <p:sp>
        <p:nvSpPr>
          <p:cNvPr id="206" name="Shape 206"/>
          <p:cNvSpPr txBox="1"/>
          <p:nvPr/>
        </p:nvSpPr>
        <p:spPr>
          <a:xfrm>
            <a:off x="5816762" y="2345550"/>
            <a:ext cx="1611300" cy="452400"/>
          </a:xfrm>
          <a:prstGeom prst="rect">
            <a:avLst/>
          </a:prstGeom>
          <a:noFill/>
          <a:ln>
            <a:noFill/>
          </a:ln>
        </p:spPr>
        <p:txBody>
          <a:bodyPr anchorCtr="0" anchor="t" bIns="91425" lIns="91425" rIns="91425" tIns="91425">
            <a:noAutofit/>
          </a:bodyPr>
          <a:lstStyle/>
          <a:p>
            <a:pPr lvl="0" rtl="0" algn="ctr">
              <a:spcBef>
                <a:spcPts val="0"/>
              </a:spcBef>
              <a:buNone/>
            </a:pPr>
            <a:r>
              <a:rPr lang="en"/>
              <a:t>Alpha</a:t>
            </a:r>
          </a:p>
        </p:txBody>
      </p:sp>
      <p:sp>
        <p:nvSpPr>
          <p:cNvPr id="207" name="Shape 207"/>
          <p:cNvSpPr txBox="1"/>
          <p:nvPr/>
        </p:nvSpPr>
        <p:spPr>
          <a:xfrm>
            <a:off x="6814562" y="2345550"/>
            <a:ext cx="1611300" cy="452400"/>
          </a:xfrm>
          <a:prstGeom prst="rect">
            <a:avLst/>
          </a:prstGeom>
          <a:noFill/>
          <a:ln>
            <a:noFill/>
          </a:ln>
        </p:spPr>
        <p:txBody>
          <a:bodyPr anchorCtr="0" anchor="t" bIns="91425" lIns="91425" rIns="91425" tIns="91425">
            <a:noAutofit/>
          </a:bodyPr>
          <a:lstStyle/>
          <a:p>
            <a:pPr lvl="0" rtl="0" algn="ctr">
              <a:spcBef>
                <a:spcPts val="0"/>
              </a:spcBef>
              <a:buNone/>
            </a:pPr>
            <a:r>
              <a:rPr lang="en"/>
              <a:t>Beta</a:t>
            </a:r>
          </a:p>
        </p:txBody>
      </p:sp>
      <p:sp>
        <p:nvSpPr>
          <p:cNvPr id="208" name="Shape 208"/>
          <p:cNvSpPr txBox="1"/>
          <p:nvPr/>
        </p:nvSpPr>
        <p:spPr>
          <a:xfrm>
            <a:off x="7779762" y="2345550"/>
            <a:ext cx="1611300" cy="452400"/>
          </a:xfrm>
          <a:prstGeom prst="rect">
            <a:avLst/>
          </a:prstGeom>
          <a:noFill/>
          <a:ln>
            <a:noFill/>
          </a:ln>
        </p:spPr>
        <p:txBody>
          <a:bodyPr anchorCtr="0" anchor="t" bIns="91425" lIns="91425" rIns="91425" tIns="91425">
            <a:noAutofit/>
          </a:bodyPr>
          <a:lstStyle/>
          <a:p>
            <a:pPr lvl="0" rtl="0" algn="ctr">
              <a:spcBef>
                <a:spcPts val="0"/>
              </a:spcBef>
              <a:buNone/>
            </a:pPr>
            <a:r>
              <a:rPr lang="en"/>
              <a:t>Release</a:t>
            </a:r>
          </a:p>
        </p:txBody>
      </p:sp>
      <p:cxnSp>
        <p:nvCxnSpPr>
          <p:cNvPr id="209" name="Shape 209"/>
          <p:cNvCxnSpPr/>
          <p:nvPr/>
        </p:nvCxnSpPr>
        <p:spPr>
          <a:xfrm>
            <a:off x="1923325" y="1866750"/>
            <a:ext cx="0" cy="1410000"/>
          </a:xfrm>
          <a:prstGeom prst="straightConnector1">
            <a:avLst/>
          </a:prstGeom>
          <a:noFill/>
          <a:ln cap="flat" cmpd="sng" w="9525">
            <a:solidFill>
              <a:schemeClr val="dk2"/>
            </a:solidFill>
            <a:prstDash val="solid"/>
            <a:round/>
            <a:headEnd len="lg" w="lg" type="none"/>
            <a:tailEnd len="lg" w="lg" type="none"/>
          </a:ln>
        </p:spPr>
      </p:cxnSp>
      <p:cxnSp>
        <p:nvCxnSpPr>
          <p:cNvPr id="210" name="Shape 210"/>
          <p:cNvCxnSpPr/>
          <p:nvPr/>
        </p:nvCxnSpPr>
        <p:spPr>
          <a:xfrm>
            <a:off x="3159650" y="1866750"/>
            <a:ext cx="0" cy="1410000"/>
          </a:xfrm>
          <a:prstGeom prst="straightConnector1">
            <a:avLst/>
          </a:prstGeom>
          <a:noFill/>
          <a:ln cap="flat" cmpd="sng" w="9525">
            <a:solidFill>
              <a:schemeClr val="dk2"/>
            </a:solidFill>
            <a:prstDash val="solid"/>
            <a:round/>
            <a:headEnd len="lg" w="lg" type="none"/>
            <a:tailEnd len="lg" w="lg" type="none"/>
          </a:ln>
        </p:spPr>
      </p:cxnSp>
      <p:cxnSp>
        <p:nvCxnSpPr>
          <p:cNvPr id="211" name="Shape 211"/>
          <p:cNvCxnSpPr/>
          <p:nvPr/>
        </p:nvCxnSpPr>
        <p:spPr>
          <a:xfrm>
            <a:off x="4675700" y="1866750"/>
            <a:ext cx="0" cy="1410000"/>
          </a:xfrm>
          <a:prstGeom prst="straightConnector1">
            <a:avLst/>
          </a:prstGeom>
          <a:noFill/>
          <a:ln cap="flat" cmpd="sng" w="9525">
            <a:solidFill>
              <a:schemeClr val="dk2"/>
            </a:solidFill>
            <a:prstDash val="solid"/>
            <a:round/>
            <a:headEnd len="lg" w="lg" type="none"/>
            <a:tailEnd len="lg" w="lg" type="none"/>
          </a:ln>
        </p:spPr>
      </p:cxnSp>
      <p:cxnSp>
        <p:nvCxnSpPr>
          <p:cNvPr id="212" name="Shape 212"/>
          <p:cNvCxnSpPr/>
          <p:nvPr/>
        </p:nvCxnSpPr>
        <p:spPr>
          <a:xfrm>
            <a:off x="6000725" y="1866750"/>
            <a:ext cx="0" cy="1410000"/>
          </a:xfrm>
          <a:prstGeom prst="straightConnector1">
            <a:avLst/>
          </a:prstGeom>
          <a:noFill/>
          <a:ln cap="flat" cmpd="sng" w="9525">
            <a:solidFill>
              <a:schemeClr val="dk2"/>
            </a:solidFill>
            <a:prstDash val="solid"/>
            <a:round/>
            <a:headEnd len="lg" w="lg" type="none"/>
            <a:tailEnd len="lg" w="lg" type="none"/>
          </a:ln>
        </p:spPr>
      </p:cxnSp>
      <p:cxnSp>
        <p:nvCxnSpPr>
          <p:cNvPr id="213" name="Shape 213"/>
          <p:cNvCxnSpPr/>
          <p:nvPr/>
        </p:nvCxnSpPr>
        <p:spPr>
          <a:xfrm>
            <a:off x="7164100" y="1866750"/>
            <a:ext cx="0" cy="1410000"/>
          </a:xfrm>
          <a:prstGeom prst="straightConnector1">
            <a:avLst/>
          </a:prstGeom>
          <a:noFill/>
          <a:ln cap="flat" cmpd="sng" w="9525">
            <a:solidFill>
              <a:schemeClr val="dk2"/>
            </a:solidFill>
            <a:prstDash val="solid"/>
            <a:round/>
            <a:headEnd len="lg" w="lg" type="none"/>
            <a:tailEnd len="lg" w="lg" type="none"/>
          </a:ln>
        </p:spPr>
      </p:cxnSp>
      <p:cxnSp>
        <p:nvCxnSpPr>
          <p:cNvPr id="214" name="Shape 214"/>
          <p:cNvCxnSpPr/>
          <p:nvPr/>
        </p:nvCxnSpPr>
        <p:spPr>
          <a:xfrm>
            <a:off x="8123475" y="1866750"/>
            <a:ext cx="0" cy="1410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3803275" y="2301525"/>
            <a:ext cx="1611300" cy="452400"/>
          </a:xfrm>
          <a:prstGeom prst="rect">
            <a:avLst/>
          </a:prstGeom>
          <a:noFill/>
          <a:ln>
            <a:noFill/>
          </a:ln>
        </p:spPr>
        <p:txBody>
          <a:bodyPr anchorCtr="0" anchor="t" bIns="91425" lIns="91425" rIns="91425" tIns="91425">
            <a:noAutofit/>
          </a:bodyPr>
          <a:lstStyle/>
          <a:p>
            <a:pPr lvl="0" rtl="0">
              <a:spcBef>
                <a:spcPts val="0"/>
              </a:spcBef>
              <a:buNone/>
            </a:pPr>
            <a:r>
              <a:rPr lang="en"/>
              <a:t>Production</a:t>
            </a:r>
          </a:p>
        </p:txBody>
      </p:sp>
      <p:sp>
        <p:nvSpPr>
          <p:cNvPr id="220" name="Shape 220"/>
          <p:cNvSpPr txBox="1"/>
          <p:nvPr/>
        </p:nvSpPr>
        <p:spPr>
          <a:xfrm>
            <a:off x="8026825" y="2301525"/>
            <a:ext cx="1611300" cy="452400"/>
          </a:xfrm>
          <a:prstGeom prst="rect">
            <a:avLst/>
          </a:prstGeom>
          <a:noFill/>
          <a:ln>
            <a:noFill/>
          </a:ln>
        </p:spPr>
        <p:txBody>
          <a:bodyPr anchorCtr="0" anchor="t" bIns="91425" lIns="91425" rIns="91425" tIns="91425">
            <a:noAutofit/>
          </a:bodyPr>
          <a:lstStyle/>
          <a:p>
            <a:pPr lvl="0" rtl="0">
              <a:spcBef>
                <a:spcPts val="0"/>
              </a:spcBef>
              <a:buNone/>
            </a:pPr>
            <a:r>
              <a:rPr lang="en"/>
              <a:t>Release</a:t>
            </a:r>
          </a:p>
        </p:txBody>
      </p:sp>
      <p:sp>
        <p:nvSpPr>
          <p:cNvPr id="221" name="Shape 221"/>
          <p:cNvSpPr txBox="1"/>
          <p:nvPr/>
        </p:nvSpPr>
        <p:spPr>
          <a:xfrm>
            <a:off x="0" y="2301525"/>
            <a:ext cx="1332300" cy="452400"/>
          </a:xfrm>
          <a:prstGeom prst="rect">
            <a:avLst/>
          </a:prstGeom>
          <a:noFill/>
          <a:ln>
            <a:noFill/>
          </a:ln>
        </p:spPr>
        <p:txBody>
          <a:bodyPr anchorCtr="0" anchor="t" bIns="91425" lIns="91425" rIns="91425" tIns="91425">
            <a:noAutofit/>
          </a:bodyPr>
          <a:lstStyle/>
          <a:p>
            <a:pPr lvl="0" rtl="0">
              <a:spcBef>
                <a:spcPts val="0"/>
              </a:spcBef>
              <a:buNone/>
            </a:pPr>
            <a:r>
              <a:rPr lang="en"/>
              <a:t>Prototyping</a:t>
            </a:r>
          </a:p>
        </p:txBody>
      </p:sp>
      <p:sp>
        <p:nvSpPr>
          <p:cNvPr id="222" name="Shape 222"/>
          <p:cNvSpPr txBox="1"/>
          <p:nvPr/>
        </p:nvSpPr>
        <p:spPr>
          <a:xfrm>
            <a:off x="7061625" y="2301525"/>
            <a:ext cx="1611300" cy="452400"/>
          </a:xfrm>
          <a:prstGeom prst="rect">
            <a:avLst/>
          </a:prstGeom>
          <a:noFill/>
          <a:ln>
            <a:noFill/>
          </a:ln>
        </p:spPr>
        <p:txBody>
          <a:bodyPr anchorCtr="0" anchor="t" bIns="91425" lIns="91425" rIns="91425" tIns="91425">
            <a:noAutofit/>
          </a:bodyPr>
          <a:lstStyle/>
          <a:p>
            <a:pPr lvl="0" rtl="0">
              <a:spcBef>
                <a:spcPts val="0"/>
              </a:spcBef>
              <a:buNone/>
            </a:pPr>
            <a:r>
              <a:rPr lang="en"/>
              <a:t>Beta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p:nvPr/>
        </p:nvSpPr>
        <p:spPr>
          <a:xfrm>
            <a:off x="-18075" y="1590950"/>
            <a:ext cx="9162000" cy="17175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ph idx="4294967295" type="title"/>
          </p:nvPr>
        </p:nvSpPr>
        <p:spPr>
          <a:xfrm>
            <a:off x="457200" y="1672400"/>
            <a:ext cx="8229600" cy="1475400"/>
          </a:xfrm>
          <a:prstGeom prst="rect">
            <a:avLst/>
          </a:prstGeom>
          <a:solidFill>
            <a:srgbClr val="000000"/>
          </a:solidFill>
          <a:ln>
            <a:noFill/>
          </a:ln>
        </p:spPr>
        <p:txBody>
          <a:bodyPr anchorCtr="0" anchor="b" bIns="91425" lIns="91425" rIns="91425" tIns="91425">
            <a:noAutofit/>
          </a:bodyPr>
          <a:lstStyle/>
          <a:p>
            <a:pPr lvl="0" rtl="0">
              <a:spcBef>
                <a:spcPts val="0"/>
              </a:spcBef>
              <a:buClr>
                <a:srgbClr val="000000"/>
              </a:buClr>
              <a:buSzPct val="25000"/>
              <a:buFont typeface="Arial"/>
              <a:buNone/>
            </a:pPr>
            <a:r>
              <a:rPr lang="en">
                <a:solidFill>
                  <a:srgbClr val="FFFFFF"/>
                </a:solidFill>
              </a:rPr>
              <a:t>2 “jokes” about the creative process.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Class philosophy</a:t>
            </a:r>
          </a:p>
        </p:txBody>
      </p:sp>
      <p:sp>
        <p:nvSpPr>
          <p:cNvPr id="46" name="Shape 46"/>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Every part of a game is design</a:t>
            </a:r>
          </a:p>
          <a:p>
            <a:pPr indent="-228600" lvl="0" marL="457200" rtl="0">
              <a:spcBef>
                <a:spcPts val="0"/>
              </a:spcBef>
            </a:pPr>
            <a:r>
              <a:rPr lang="en"/>
              <a:t>Working alone, mostly</a:t>
            </a:r>
          </a:p>
          <a:p>
            <a:pPr indent="-228600" lvl="0" marL="457200" rtl="0">
              <a:spcBef>
                <a:spcPts val="0"/>
              </a:spcBef>
            </a:pPr>
            <a:r>
              <a:rPr lang="en"/>
              <a:t>Try a bit of everything</a:t>
            </a:r>
          </a:p>
          <a:p>
            <a:pPr indent="-228600" lvl="0" marL="457200" rtl="0">
              <a:spcBef>
                <a:spcPts val="0"/>
              </a:spcBef>
            </a:pPr>
            <a:r>
              <a:rPr lang="en"/>
              <a:t>Two engines, two flavors of development (why?)</a:t>
            </a:r>
          </a:p>
          <a:p>
            <a:pPr indent="-228600" lvl="0" marL="457200">
              <a:spcBef>
                <a:spcPts val="0"/>
              </a:spcBef>
            </a:pPr>
            <a:r>
              <a:rPr lang="en"/>
              <a:t>Learn to SCOPE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173375" y="966083"/>
            <a:ext cx="4005799" cy="3211325"/>
          </a:xfrm>
          <a:prstGeom prst="rect">
            <a:avLst/>
          </a:prstGeom>
          <a:noFill/>
          <a:ln>
            <a:noFill/>
          </a:ln>
        </p:spPr>
      </p:pic>
      <p:pic>
        <p:nvPicPr>
          <p:cNvPr id="234" name="Shape 234"/>
          <p:cNvPicPr preferRelativeResize="0"/>
          <p:nvPr/>
        </p:nvPicPr>
        <p:blipFill>
          <a:blip r:embed="rId4">
            <a:alphaModFix/>
          </a:blip>
          <a:stretch>
            <a:fillRect/>
          </a:stretch>
        </p:blipFill>
        <p:spPr>
          <a:xfrm>
            <a:off x="4641375" y="1017437"/>
            <a:ext cx="4502625" cy="29335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Phaser</a:t>
            </a:r>
          </a:p>
        </p:txBody>
      </p:sp>
      <p:sp>
        <p:nvSpPr>
          <p:cNvPr id="240" name="Shape 240"/>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rPr lang="en"/>
              <a:t>Phaser: a modern HTML5 browser game engine based on Flixel</a:t>
            </a:r>
          </a:p>
          <a:p>
            <a:pPr lvl="0">
              <a:spcBef>
                <a:spcPts val="0"/>
              </a:spcBef>
              <a:buNone/>
            </a:pPr>
            <a:r>
              <a:rPr lang="en"/>
              <a:t>A ‘code only’ platform for making games</a:t>
            </a:r>
          </a:p>
          <a:p>
            <a:pPr lvl="0">
              <a:spcBef>
                <a:spcPts val="0"/>
              </a:spcBef>
              <a:buNone/>
            </a:pPr>
            <a:r>
              <a:rPr lang="en" u="sng">
                <a:solidFill>
                  <a:schemeClr val="hlink"/>
                </a:solidFill>
                <a:hlinkClick r:id="rId3"/>
              </a:rPr>
              <a:t>www.phaser.io</a:t>
            </a:r>
          </a:p>
          <a:p>
            <a:pPr lvl="0">
              <a:spcBef>
                <a:spcPts val="0"/>
              </a:spcBef>
              <a:buNone/>
            </a:pPr>
            <a:r>
              <a:rPr lang="en" u="sng">
                <a:solidFill>
                  <a:schemeClr val="hlink"/>
                </a:solidFill>
                <a:hlinkClick r:id="rId4"/>
              </a:rPr>
              <a:t>http://phaser.io/docs</a:t>
            </a:r>
          </a:p>
          <a:p>
            <a:pPr lvl="0">
              <a:spcBef>
                <a:spcPts val="0"/>
              </a:spcBef>
              <a:buNone/>
            </a:pPr>
            <a:r>
              <a:rPr lang="en" u="sng">
                <a:solidFill>
                  <a:schemeClr val="hlink"/>
                </a:solidFill>
                <a:hlinkClick r:id="rId5"/>
              </a:rPr>
              <a:t>http://phaser.io/examples</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How HTML5 engines work</a:t>
            </a:r>
          </a:p>
        </p:txBody>
      </p:sp>
      <p:sp>
        <p:nvSpPr>
          <p:cNvPr id="246" name="Shape 246"/>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Your browser loads the index.html file</a:t>
            </a:r>
          </a:p>
          <a:p>
            <a:pPr indent="-381000" lvl="0" marL="457200" rtl="0">
              <a:spcBef>
                <a:spcPts val="0"/>
              </a:spcBef>
              <a:buSzPct val="100000"/>
              <a:buAutoNum type="arabicPeriod"/>
            </a:pPr>
            <a:r>
              <a:rPr lang="en" sz="2400"/>
              <a:t>The HTML file tells the browser to load javascript code from .js files</a:t>
            </a:r>
          </a:p>
          <a:p>
            <a:pPr indent="-381000" lvl="0" marL="457200" rtl="0">
              <a:spcBef>
                <a:spcPts val="0"/>
              </a:spcBef>
              <a:buSzPct val="100000"/>
              <a:buAutoNum type="arabicPeriod"/>
            </a:pPr>
            <a:r>
              <a:rPr lang="en" sz="2400"/>
              <a:t>It also makes a container in the page, where the game can be drawn</a:t>
            </a:r>
          </a:p>
          <a:p>
            <a:pPr indent="-381000" lvl="0" marL="457200" rtl="0">
              <a:spcBef>
                <a:spcPts val="0"/>
              </a:spcBef>
              <a:buSzPct val="100000"/>
              <a:buAutoNum type="arabicPeriod"/>
            </a:pPr>
            <a:r>
              <a:rPr lang="en" sz="2400"/>
              <a:t>First it loads phaser.js, which holds all the engine code</a:t>
            </a:r>
          </a:p>
          <a:p>
            <a:pPr indent="-381000" lvl="0" marL="457200" rtl="0">
              <a:spcBef>
                <a:spcPts val="0"/>
              </a:spcBef>
              <a:buSzPct val="100000"/>
              <a:buAutoNum type="arabicPeriod"/>
            </a:pPr>
            <a:r>
              <a:rPr lang="en" sz="2400"/>
              <a:t>Then it loads game.js, which holds your game</a:t>
            </a:r>
          </a:p>
          <a:p>
            <a:pPr indent="-381000" lvl="0" marL="457200" rtl="0">
              <a:spcBef>
                <a:spcPts val="0"/>
              </a:spcBef>
              <a:buSzPct val="100000"/>
              <a:buAutoNum type="arabicPeriod"/>
            </a:pPr>
            <a:r>
              <a:rPr lang="en" sz="2400"/>
              <a:t>game.js creates a ‘canvas’ and puts it in the container</a:t>
            </a:r>
          </a:p>
          <a:p>
            <a:pPr indent="-381000" lvl="0" marL="457200">
              <a:spcBef>
                <a:spcPts val="0"/>
              </a:spcBef>
              <a:buSzPct val="100000"/>
              <a:buAutoNum type="arabicPeriod"/>
            </a:pPr>
            <a:r>
              <a:rPr lang="en" sz="2400"/>
              <a:t>game.js may load additional files (like images)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Connect to the server: Mac</a:t>
            </a:r>
          </a:p>
        </p:txBody>
      </p:sp>
      <p:sp>
        <p:nvSpPr>
          <p:cNvPr id="252" name="Shape 252"/>
          <p:cNvSpPr txBox="1"/>
          <p:nvPr>
            <p:ph idx="1" type="body"/>
          </p:nvPr>
        </p:nvSpPr>
        <p:spPr>
          <a:xfrm>
            <a:off x="172050" y="1460500"/>
            <a:ext cx="8095500" cy="3465300"/>
          </a:xfrm>
          <a:prstGeom prst="rect">
            <a:avLst/>
          </a:prstGeom>
        </p:spPr>
        <p:txBody>
          <a:bodyPr anchorCtr="0" anchor="t" bIns="91425" lIns="91425" rIns="91425" tIns="91425">
            <a:noAutofit/>
          </a:bodyPr>
          <a:lstStyle/>
          <a:p>
            <a:pPr lvl="0">
              <a:spcBef>
                <a:spcPts val="0"/>
              </a:spcBef>
              <a:buNone/>
            </a:pPr>
            <a:r>
              <a:rPr lang="en" sz="2400"/>
              <a:t>Mac: </a:t>
            </a:r>
          </a:p>
          <a:p>
            <a:pPr indent="-381000" lvl="0" marL="457200" rtl="0">
              <a:spcBef>
                <a:spcPts val="0"/>
              </a:spcBef>
              <a:buSzPct val="100000"/>
              <a:buAutoNum type="arabicPeriod"/>
            </a:pPr>
            <a:r>
              <a:rPr lang="en" sz="2400"/>
              <a:t>Go to Finder and hit ⌘-K</a:t>
            </a:r>
          </a:p>
          <a:p>
            <a:pPr indent="-381000" lvl="0" marL="457200" rtl="0">
              <a:spcBef>
                <a:spcPts val="0"/>
              </a:spcBef>
              <a:buSzPct val="100000"/>
              <a:buAutoNum type="arabicPeriod"/>
            </a:pPr>
            <a:r>
              <a:rPr lang="en" sz="2400"/>
              <a:t>Type smb://gcserver.magnet.nyu.edu/</a:t>
            </a:r>
            <a:r>
              <a:rPr i="1" lang="en" sz="2400"/>
              <a:t>username</a:t>
            </a:r>
          </a:p>
          <a:p>
            <a:pPr indent="-381000" lvl="0" marL="457200" rtl="0">
              <a:spcBef>
                <a:spcPts val="0"/>
              </a:spcBef>
              <a:buSzPct val="100000"/>
              <a:buAutoNum type="arabicPeriod"/>
            </a:pPr>
            <a:r>
              <a:rPr lang="en" sz="2400"/>
              <a:t>Choose ‘Registered User’</a:t>
            </a:r>
          </a:p>
          <a:p>
            <a:pPr indent="-381000" lvl="0" marL="457200">
              <a:spcBef>
                <a:spcPts val="0"/>
              </a:spcBef>
              <a:buSzPct val="100000"/>
              <a:buAutoNum type="arabicPeriod"/>
            </a:pPr>
            <a:r>
              <a:rPr lang="en" sz="2400"/>
              <a:t>Put in your username and password</a:t>
            </a:r>
          </a:p>
          <a:p>
            <a:pPr lvl="0">
              <a:spcBef>
                <a:spcPts val="0"/>
              </a:spcBef>
              <a:buNone/>
            </a:pPr>
            <a:r>
              <a:rPr lang="en" sz="2400"/>
              <a:t> </a:t>
            </a:r>
          </a:p>
        </p:txBody>
      </p:sp>
      <p:pic>
        <p:nvPicPr>
          <p:cNvPr id="253" name="Shape 253"/>
          <p:cNvPicPr preferRelativeResize="0"/>
          <p:nvPr/>
        </p:nvPicPr>
        <p:blipFill>
          <a:blip r:embed="rId3">
            <a:alphaModFix/>
          </a:blip>
          <a:stretch>
            <a:fillRect/>
          </a:stretch>
        </p:blipFill>
        <p:spPr>
          <a:xfrm>
            <a:off x="5506550" y="2807171"/>
            <a:ext cx="3637450" cy="2650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4042525" y="1729600"/>
            <a:ext cx="5368725" cy="3413549"/>
          </a:xfrm>
          <a:prstGeom prst="rect">
            <a:avLst/>
          </a:prstGeom>
          <a:noFill/>
          <a:ln>
            <a:noFill/>
          </a:ln>
        </p:spPr>
      </p:pic>
      <p:sp>
        <p:nvSpPr>
          <p:cNvPr id="259" name="Shape 259"/>
          <p:cNvSpPr/>
          <p:nvPr/>
        </p:nvSpPr>
        <p:spPr>
          <a:xfrm>
            <a:off x="335050" y="2716625"/>
            <a:ext cx="5080200" cy="2345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60" name="Shape 260"/>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Connect to the server: PC</a:t>
            </a:r>
          </a:p>
        </p:txBody>
      </p:sp>
      <p:sp>
        <p:nvSpPr>
          <p:cNvPr id="261" name="Shape 261"/>
          <p:cNvSpPr txBox="1"/>
          <p:nvPr>
            <p:ph idx="1" type="body"/>
          </p:nvPr>
        </p:nvSpPr>
        <p:spPr>
          <a:xfrm>
            <a:off x="457200" y="1460500"/>
            <a:ext cx="5573700" cy="3465300"/>
          </a:xfrm>
          <a:prstGeom prst="rect">
            <a:avLst/>
          </a:prstGeom>
        </p:spPr>
        <p:txBody>
          <a:bodyPr anchorCtr="0" anchor="t" bIns="91425" lIns="91425" rIns="91425" tIns="91425">
            <a:noAutofit/>
          </a:bodyPr>
          <a:lstStyle/>
          <a:p>
            <a:pPr lvl="0" rtl="0">
              <a:spcBef>
                <a:spcPts val="0"/>
              </a:spcBef>
              <a:buNone/>
            </a:pPr>
            <a:r>
              <a:rPr lang="en" sz="1800"/>
              <a:t>Windows:</a:t>
            </a:r>
          </a:p>
          <a:p>
            <a:pPr indent="-342900" lvl="0" marL="457200" rtl="0">
              <a:spcBef>
                <a:spcPts val="0"/>
              </a:spcBef>
              <a:buSzPct val="100000"/>
              <a:buAutoNum type="arabicPeriod"/>
            </a:pPr>
            <a:r>
              <a:rPr lang="en" sz="1800"/>
              <a:t>In Explorer, go to ‘This PC’</a:t>
            </a:r>
          </a:p>
          <a:p>
            <a:pPr indent="-342900" lvl="0" marL="457200" rtl="0">
              <a:spcBef>
                <a:spcPts val="0"/>
              </a:spcBef>
              <a:buSzPct val="100000"/>
              <a:buAutoNum type="arabicPeriod"/>
            </a:pPr>
            <a:r>
              <a:rPr lang="en" sz="1800"/>
              <a:t>Click ‘Map Network Drive’</a:t>
            </a:r>
          </a:p>
          <a:p>
            <a:pPr indent="-342900" lvl="0" marL="457200" rtl="0">
              <a:spcBef>
                <a:spcPts val="0"/>
              </a:spcBef>
              <a:buSzPct val="100000"/>
              <a:buAutoNum type="arabicPeriod"/>
            </a:pPr>
            <a:r>
              <a:rPr lang="en" sz="1800"/>
              <a:t>Enter</a:t>
            </a:r>
            <a:br>
              <a:rPr lang="en" sz="1800"/>
            </a:br>
            <a:r>
              <a:rPr lang="en" sz="1800"/>
              <a:t>\\gcserver.magnet.nyu.edu\</a:t>
            </a:r>
            <a:r>
              <a:rPr i="1" lang="en" sz="1800"/>
              <a:t>username</a:t>
            </a:r>
            <a:br>
              <a:rPr i="1" lang="en" sz="1800"/>
            </a:br>
            <a:r>
              <a:rPr lang="en" sz="1800"/>
              <a:t>(note backward slashes)</a:t>
            </a:r>
          </a:p>
          <a:p>
            <a:pPr indent="-342900" lvl="0" marL="457200" rtl="0">
              <a:spcBef>
                <a:spcPts val="0"/>
              </a:spcBef>
              <a:buSzPct val="100000"/>
              <a:buAutoNum type="arabicPeriod"/>
            </a:pPr>
            <a:r>
              <a:rPr lang="en" sz="1800"/>
              <a:t>Check ‘different credentials’</a:t>
            </a:r>
          </a:p>
          <a:p>
            <a:pPr indent="-342900" lvl="0" marL="457200" rtl="0">
              <a:spcBef>
                <a:spcPts val="0"/>
              </a:spcBef>
              <a:buSzPct val="100000"/>
              <a:buAutoNum type="arabicPeriod"/>
            </a:pPr>
            <a:r>
              <a:rPr lang="en" sz="1800"/>
              <a:t>Put in your username and password</a:t>
            </a:r>
          </a:p>
        </p:txBody>
      </p:sp>
      <p:sp>
        <p:nvSpPr>
          <p:cNvPr id="262" name="Shape 262"/>
          <p:cNvSpPr/>
          <p:nvPr/>
        </p:nvSpPr>
        <p:spPr>
          <a:xfrm>
            <a:off x="5261200" y="1965050"/>
            <a:ext cx="606600" cy="6339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6506525" y="4446225"/>
            <a:ext cx="1652400" cy="4158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Test the game!</a:t>
            </a:r>
          </a:p>
        </p:txBody>
      </p:sp>
      <p:sp>
        <p:nvSpPr>
          <p:cNvPr id="269" name="Shape 269"/>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381000" lvl="0" marL="457200">
              <a:spcBef>
                <a:spcPts val="0"/>
              </a:spcBef>
              <a:buSzPct val="100000"/>
            </a:pPr>
            <a:r>
              <a:rPr lang="en" sz="2400"/>
              <a:t>Open Chrome</a:t>
            </a:r>
          </a:p>
          <a:p>
            <a:pPr indent="-381000" lvl="0" marL="457200" rtl="0">
              <a:spcBef>
                <a:spcPts val="0"/>
              </a:spcBef>
              <a:buSzPct val="100000"/>
            </a:pPr>
            <a:r>
              <a:rPr lang="en" sz="2400"/>
              <a:t>First let’s set it up to make sure that it always reloads your work. Open the dev tools:</a:t>
            </a:r>
          </a:p>
          <a:p>
            <a:pPr indent="-381000" lvl="0" marL="457200" rtl="0">
              <a:spcBef>
                <a:spcPts val="0"/>
              </a:spcBef>
              <a:buSzPct val="100000"/>
            </a:pPr>
            <a:r>
              <a:rPr lang="en" sz="2400"/>
              <a:t>Mac:  ⌘-Alt-J, Win: Ctrl-Shift-I or F12</a:t>
            </a:r>
          </a:p>
          <a:p>
            <a:pPr indent="-381000" lvl="0" marL="457200">
              <a:spcBef>
                <a:spcPts val="0"/>
              </a:spcBef>
              <a:buSzPct val="100000"/>
            </a:pPr>
            <a:r>
              <a:t/>
            </a:r>
            <a:endParaRPr sz="2400"/>
          </a:p>
        </p:txBody>
      </p:sp>
      <p:pic>
        <p:nvPicPr>
          <p:cNvPr id="270" name="Shape 270"/>
          <p:cNvPicPr preferRelativeResize="0"/>
          <p:nvPr/>
        </p:nvPicPr>
        <p:blipFill>
          <a:blip r:embed="rId3">
            <a:alphaModFix/>
          </a:blip>
          <a:stretch>
            <a:fillRect/>
          </a:stretch>
        </p:blipFill>
        <p:spPr>
          <a:xfrm>
            <a:off x="1187473" y="3124849"/>
            <a:ext cx="2787875" cy="2018649"/>
          </a:xfrm>
          <a:prstGeom prst="rect">
            <a:avLst/>
          </a:prstGeom>
          <a:noFill/>
          <a:ln>
            <a:noFill/>
          </a:ln>
        </p:spPr>
      </p:pic>
      <p:pic>
        <p:nvPicPr>
          <p:cNvPr id="271" name="Shape 271"/>
          <p:cNvPicPr preferRelativeResize="0"/>
          <p:nvPr/>
        </p:nvPicPr>
        <p:blipFill>
          <a:blip r:embed="rId4">
            <a:alphaModFix/>
          </a:blip>
          <a:stretch>
            <a:fillRect/>
          </a:stretch>
        </p:blipFill>
        <p:spPr>
          <a:xfrm>
            <a:off x="4392257" y="3351245"/>
            <a:ext cx="4294549" cy="15658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Test the game</a:t>
            </a:r>
          </a:p>
        </p:txBody>
      </p:sp>
      <p:sp>
        <p:nvSpPr>
          <p:cNvPr id="277" name="Shape 277"/>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rPr lang="en"/>
              <a:t>Go to </a:t>
            </a:r>
          </a:p>
          <a:p>
            <a:pPr lvl="0">
              <a:spcBef>
                <a:spcPts val="0"/>
              </a:spcBef>
              <a:buNone/>
            </a:pPr>
            <a:r>
              <a:rPr lang="en" sz="2400" u="sng">
                <a:solidFill>
                  <a:schemeClr val="hlink"/>
                </a:solidFill>
                <a:hlinkClick r:id="rId3"/>
              </a:rPr>
              <a:t>http://gcserver.magnet.nyu.edu/~</a:t>
            </a:r>
            <a:r>
              <a:rPr i="1" lang="en" sz="2400" u="sng">
                <a:solidFill>
                  <a:schemeClr val="hlink"/>
                </a:solidFill>
                <a:hlinkClick r:id="rId4"/>
              </a:rPr>
              <a:t>username</a:t>
            </a:r>
            <a:r>
              <a:rPr lang="en" sz="2400" u="sng">
                <a:solidFill>
                  <a:schemeClr val="hlink"/>
                </a:solidFill>
                <a:hlinkClick r:id="rId5"/>
              </a:rPr>
              <a:t>/introgame</a:t>
            </a:r>
          </a:p>
          <a:p>
            <a:pPr lvl="0">
              <a:spcBef>
                <a:spcPts val="0"/>
              </a:spcBef>
              <a:buNone/>
            </a:pPr>
            <a:r>
              <a:rPr lang="en"/>
              <a:t>And check to see if it works!</a:t>
            </a:r>
          </a:p>
          <a:p>
            <a:pPr lvl="0">
              <a:spcBef>
                <a:spcPts val="0"/>
              </a:spcBef>
              <a:buNone/>
            </a:pPr>
            <a:r>
              <a:rPr lang="en"/>
              <a:t>Now let’s load it up in Sublime Text. Find the file called ‘game.js’ in your server folder and make a change.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Local server: Mongoose</a:t>
            </a:r>
          </a:p>
        </p:txBody>
      </p:sp>
      <p:sp>
        <p:nvSpPr>
          <p:cNvPr id="283" name="Shape 283"/>
          <p:cNvSpPr txBox="1"/>
          <p:nvPr>
            <p:ph idx="1" type="body"/>
          </p:nvPr>
        </p:nvSpPr>
        <p:spPr>
          <a:xfrm>
            <a:off x="457200" y="1460499"/>
            <a:ext cx="8229600" cy="3465300"/>
          </a:xfrm>
          <a:prstGeom prst="rect">
            <a:avLst/>
          </a:prstGeom>
        </p:spPr>
        <p:txBody>
          <a:bodyPr anchorCtr="0" anchor="t" bIns="91425" lIns="91425" rIns="91425" tIns="91425">
            <a:noAutofit/>
          </a:bodyPr>
          <a:lstStyle/>
          <a:p>
            <a:pPr lvl="0" rtl="0">
              <a:spcBef>
                <a:spcPts val="0"/>
              </a:spcBef>
              <a:buNone/>
            </a:pPr>
            <a:r>
              <a:rPr lang="en" sz="2400"/>
              <a:t>For when you don’t have internet access, or if the server is slow. (But please put your game on the server every day)</a:t>
            </a:r>
          </a:p>
          <a:p>
            <a:pPr indent="-381000" lvl="0" marL="457200" rtl="0">
              <a:spcBef>
                <a:spcPts val="0"/>
              </a:spcBef>
              <a:buSzPct val="100000"/>
            </a:pPr>
            <a:r>
              <a:rPr lang="en" sz="2400"/>
              <a:t>Make a local backup of the game folder</a:t>
            </a:r>
          </a:p>
          <a:p>
            <a:pPr indent="-381000" lvl="0" marL="457200">
              <a:spcBef>
                <a:spcPts val="0"/>
              </a:spcBef>
              <a:buSzPct val="100000"/>
            </a:pPr>
            <a:r>
              <a:rPr lang="en" sz="2400"/>
              <a:t>Start the application</a:t>
            </a:r>
          </a:p>
          <a:p>
            <a:pPr indent="-381000" lvl="0" marL="457200">
              <a:spcBef>
                <a:spcPts val="0"/>
              </a:spcBef>
              <a:buSzPct val="100000"/>
            </a:pPr>
            <a:r>
              <a:rPr lang="en" sz="2400"/>
              <a:t>Right-click the taskbar icon, choose ‘Edit configuration’</a:t>
            </a:r>
          </a:p>
          <a:p>
            <a:pPr indent="-381000" lvl="0" marL="457200">
              <a:spcBef>
                <a:spcPts val="0"/>
              </a:spcBef>
              <a:buSzPct val="100000"/>
            </a:pPr>
            <a:r>
              <a:rPr lang="en" sz="2400"/>
              <a:t>Edit the ‘Document Root’ to point to your local copy of your game</a:t>
            </a:r>
          </a:p>
          <a:p>
            <a:pPr indent="-381000" lvl="0" marL="457200" rtl="0">
              <a:spcBef>
                <a:spcPts val="0"/>
              </a:spcBef>
              <a:buSzPct val="100000"/>
            </a:pPr>
            <a:r>
              <a:rPr lang="en" sz="2400"/>
              <a:t>Restart Mongoose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Explaining the code</a:t>
            </a:r>
          </a:p>
        </p:txBody>
      </p:sp>
      <p:sp>
        <p:nvSpPr>
          <p:cNvPr id="289" name="Shape 289"/>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The Rules</a:t>
            </a:r>
          </a:p>
        </p:txBody>
      </p:sp>
      <p:sp>
        <p:nvSpPr>
          <p:cNvPr id="295" name="Shape 295"/>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Even if you’re an experienced programmer, try to stick to the Phaser functions already demonstrated in this intro project</a:t>
            </a:r>
          </a:p>
          <a:p>
            <a:pPr indent="-228600" lvl="0" marL="457200" rtl="0">
              <a:spcBef>
                <a:spcPts val="0"/>
              </a:spcBef>
            </a:pPr>
            <a:r>
              <a:rPr lang="en"/>
              <a:t>Make it as different as you can while still making sure it works.</a:t>
            </a:r>
          </a:p>
          <a:p>
            <a:pPr indent="-228600" lvl="0" marL="457200">
              <a:spcBef>
                <a:spcPts val="0"/>
              </a:spcBef>
            </a:pPr>
            <a:r>
              <a:rPr lang="en"/>
              <a:t>Getting stuck with code is no excuse: Find me, your TA, Matt Parker, or code help desk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This class</a:t>
            </a:r>
          </a:p>
        </p:txBody>
      </p:sp>
      <p:sp>
        <p:nvSpPr>
          <p:cNvPr id="52" name="Shape 52"/>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pPr>
            <a:r>
              <a:rPr lang="en"/>
              <a:t>...is not a reading or discussion class</a:t>
            </a:r>
          </a:p>
          <a:p>
            <a:pPr indent="-228600" lvl="0" marL="457200" rtl="0">
              <a:spcBef>
                <a:spcPts val="0"/>
              </a:spcBef>
            </a:pPr>
            <a:r>
              <a:rPr lang="en"/>
              <a:t>...is a class where you learn by making stuff</a:t>
            </a:r>
          </a:p>
          <a:p>
            <a:pPr indent="-228600" lvl="0" marL="457200" rtl="0">
              <a:spcBef>
                <a:spcPts val="0"/>
              </a:spcBef>
            </a:pPr>
            <a:r>
              <a:rPr lang="en"/>
              <a:t>Each of you has different skills</a:t>
            </a:r>
          </a:p>
          <a:p>
            <a:pPr indent="-228600" lvl="0" marL="457200" rtl="0">
              <a:spcBef>
                <a:spcPts val="0"/>
              </a:spcBef>
            </a:pPr>
            <a:r>
              <a:rPr lang="en"/>
              <a:t>In this class you do a bit of everything</a:t>
            </a:r>
          </a:p>
          <a:p>
            <a:pPr indent="-228600" lvl="0" marL="457200">
              <a:spcBef>
                <a:spcPts val="0"/>
              </a:spcBef>
            </a:pPr>
            <a:r>
              <a:rPr lang="en"/>
              <a:t>If you have made games before, this is a chance to experiment outside your wheelhouse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Homework</a:t>
            </a:r>
          </a:p>
        </p:txBody>
      </p:sp>
      <p:sp>
        <p:nvSpPr>
          <p:cNvPr id="301" name="Shape 301"/>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buAutoNum type="arabicPeriod"/>
            </a:pPr>
            <a:r>
              <a:rPr lang="en"/>
              <a:t>Make some changes to the game! Have something to show next week. Undo anything that doesn’t work, and keep lots of backups!</a:t>
            </a:r>
          </a:p>
          <a:p>
            <a:pPr indent="-228600" lvl="0" marL="457200" rtl="0">
              <a:spcBef>
                <a:spcPts val="0"/>
              </a:spcBef>
              <a:buAutoNum type="arabicPeriod"/>
            </a:pPr>
            <a:r>
              <a:rPr lang="en"/>
              <a:t>Install Adobe Photoshop (see Kevin Spain for a key if you don’t have one)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In every class...</a:t>
            </a:r>
          </a:p>
        </p:txBody>
      </p:sp>
      <p:sp>
        <p:nvSpPr>
          <p:cNvPr id="58" name="Shape 58"/>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a:spcBef>
                <a:spcPts val="0"/>
              </a:spcBef>
            </a:pPr>
            <a:r>
              <a:rPr lang="en"/>
              <a:t>Tuesdays: critique, lessons, exercises</a:t>
            </a:r>
          </a:p>
          <a:p>
            <a:pPr indent="-228600" lvl="0" marL="457200" rtl="0">
              <a:spcBef>
                <a:spcPts val="0"/>
              </a:spcBef>
            </a:pPr>
            <a:r>
              <a:rPr lang="en"/>
              <a:t>Thursdays: work time, playtesting</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Critique section - starts A</a:t>
            </a:r>
          </a:p>
        </p:txBody>
      </p:sp>
      <p:sp>
        <p:nvSpPr>
          <p:cNvPr id="64" name="Shape 64"/>
          <p:cNvSpPr txBox="1"/>
          <p:nvPr>
            <p:ph idx="1" type="body"/>
          </p:nvPr>
        </p:nvSpPr>
        <p:spPr>
          <a:xfrm>
            <a:off x="457200" y="1460499"/>
            <a:ext cx="4030200" cy="3465300"/>
          </a:xfrm>
          <a:prstGeom prst="rect">
            <a:avLst/>
          </a:prstGeom>
        </p:spPr>
        <p:txBody>
          <a:bodyPr anchorCtr="0" anchor="t" bIns="91425" lIns="91425" rIns="91425" tIns="91425">
            <a:noAutofit/>
          </a:bodyPr>
          <a:lstStyle/>
          <a:p>
            <a:pPr lvl="0">
              <a:spcBef>
                <a:spcPts val="0"/>
              </a:spcBef>
              <a:buNone/>
            </a:pPr>
            <a:r>
              <a:rPr lang="en"/>
              <a:t>A</a:t>
            </a:r>
          </a:p>
          <a:p>
            <a:pPr lvl="0">
              <a:spcBef>
                <a:spcPts val="0"/>
              </a:spcBef>
              <a:buNone/>
            </a:pPr>
            <a:r>
              <a:rPr lang="en" sz="1800"/>
              <a:t>Anuva</a:t>
            </a:r>
          </a:p>
          <a:p>
            <a:pPr lvl="0">
              <a:spcBef>
                <a:spcPts val="0"/>
              </a:spcBef>
              <a:buNone/>
            </a:pPr>
            <a:r>
              <a:rPr lang="en" sz="1800"/>
              <a:t>Corey</a:t>
            </a:r>
          </a:p>
          <a:p>
            <a:pPr lvl="0">
              <a:spcBef>
                <a:spcPts val="0"/>
              </a:spcBef>
              <a:buNone/>
            </a:pPr>
            <a:r>
              <a:rPr lang="en" sz="1800"/>
              <a:t>David</a:t>
            </a:r>
          </a:p>
          <a:p>
            <a:pPr lvl="0">
              <a:spcBef>
                <a:spcPts val="0"/>
              </a:spcBef>
              <a:buNone/>
            </a:pPr>
            <a:r>
              <a:rPr lang="en" sz="1800"/>
              <a:t>Kit</a:t>
            </a:r>
          </a:p>
          <a:p>
            <a:pPr lvl="0">
              <a:spcBef>
                <a:spcPts val="0"/>
              </a:spcBef>
              <a:buNone/>
            </a:pPr>
            <a:r>
              <a:rPr lang="en" sz="1800"/>
              <a:t>Longxiao</a:t>
            </a:r>
          </a:p>
          <a:p>
            <a:pPr lvl="0">
              <a:spcBef>
                <a:spcPts val="0"/>
              </a:spcBef>
              <a:buNone/>
            </a:pPr>
            <a:r>
              <a:rPr lang="en" sz="1800"/>
              <a:t>Morgan</a:t>
            </a:r>
          </a:p>
          <a:p>
            <a:pPr lvl="0">
              <a:spcBef>
                <a:spcPts val="0"/>
              </a:spcBef>
              <a:buNone/>
            </a:pPr>
            <a:r>
              <a:rPr lang="en" sz="1800"/>
              <a:t>Robert</a:t>
            </a:r>
          </a:p>
          <a:p>
            <a:pPr lvl="0">
              <a:spcBef>
                <a:spcPts val="0"/>
              </a:spcBef>
              <a:buNone/>
            </a:pPr>
            <a:r>
              <a:rPr lang="en" sz="1800"/>
              <a:t>Wei</a:t>
            </a:r>
          </a:p>
        </p:txBody>
      </p:sp>
      <p:sp>
        <p:nvSpPr>
          <p:cNvPr id="65" name="Shape 65"/>
          <p:cNvSpPr txBox="1"/>
          <p:nvPr>
            <p:ph idx="2" type="body"/>
          </p:nvPr>
        </p:nvSpPr>
        <p:spPr>
          <a:xfrm>
            <a:off x="4656667" y="1461908"/>
            <a:ext cx="4030200" cy="3465300"/>
          </a:xfrm>
          <a:prstGeom prst="rect">
            <a:avLst/>
          </a:prstGeom>
        </p:spPr>
        <p:txBody>
          <a:bodyPr anchorCtr="0" anchor="t" bIns="91425" lIns="91425" rIns="91425" tIns="91425">
            <a:noAutofit/>
          </a:bodyPr>
          <a:lstStyle/>
          <a:p>
            <a:pPr lvl="0">
              <a:spcBef>
                <a:spcPts val="0"/>
              </a:spcBef>
              <a:buNone/>
            </a:pPr>
            <a:r>
              <a:rPr lang="en"/>
              <a:t>B</a:t>
            </a:r>
          </a:p>
          <a:p>
            <a:pPr lvl="0">
              <a:spcBef>
                <a:spcPts val="0"/>
              </a:spcBef>
              <a:buNone/>
            </a:pPr>
            <a:r>
              <a:rPr lang="en" sz="1800"/>
              <a:t>Hosni</a:t>
            </a:r>
          </a:p>
          <a:p>
            <a:pPr lvl="0">
              <a:spcBef>
                <a:spcPts val="0"/>
              </a:spcBef>
              <a:buNone/>
            </a:pPr>
            <a:r>
              <a:rPr lang="en" sz="1800"/>
              <a:t>Shelly</a:t>
            </a:r>
          </a:p>
          <a:p>
            <a:pPr lvl="0">
              <a:spcBef>
                <a:spcPts val="0"/>
              </a:spcBef>
              <a:buNone/>
            </a:pPr>
            <a:r>
              <a:rPr lang="en" sz="1800"/>
              <a:t>Jenna</a:t>
            </a:r>
          </a:p>
          <a:p>
            <a:pPr lvl="0">
              <a:spcBef>
                <a:spcPts val="0"/>
              </a:spcBef>
              <a:buNone/>
            </a:pPr>
            <a:r>
              <a:rPr lang="en" sz="1800"/>
              <a:t>Cunbo</a:t>
            </a:r>
          </a:p>
          <a:p>
            <a:pPr lvl="0">
              <a:spcBef>
                <a:spcPts val="0"/>
              </a:spcBef>
              <a:buNone/>
            </a:pPr>
            <a:r>
              <a:rPr lang="en" sz="1800"/>
              <a:t>Shiyun</a:t>
            </a:r>
          </a:p>
          <a:p>
            <a:pPr lvl="0">
              <a:spcBef>
                <a:spcPts val="0"/>
              </a:spcBef>
              <a:buNone/>
            </a:pPr>
            <a:r>
              <a:rPr lang="en" sz="1800"/>
              <a:t>Andrew</a:t>
            </a:r>
          </a:p>
          <a:p>
            <a:pPr lvl="0">
              <a:spcBef>
                <a:spcPts val="0"/>
              </a:spcBef>
              <a:buNone/>
            </a:pPr>
            <a:r>
              <a:rPr lang="en" sz="1800"/>
              <a:t>Christopher</a:t>
            </a:r>
          </a:p>
          <a:p>
            <a:pPr lvl="0">
              <a:spcBef>
                <a:spcPts val="0"/>
              </a:spcBef>
              <a:buNone/>
            </a:pPr>
            <a:r>
              <a:rPr lang="en" sz="1800"/>
              <a:t>Zhaopeng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The things you’ll make</a:t>
            </a:r>
          </a:p>
        </p:txBody>
      </p:sp>
      <p:sp>
        <p:nvSpPr>
          <p:cNvPr id="71" name="Shape 71"/>
          <p:cNvSpPr txBox="1"/>
          <p:nvPr>
            <p:ph idx="1" type="body"/>
          </p:nvPr>
        </p:nvSpPr>
        <p:spPr>
          <a:xfrm>
            <a:off x="457200" y="1460499"/>
            <a:ext cx="8229600" cy="3465300"/>
          </a:xfrm>
          <a:prstGeom prst="rect">
            <a:avLst/>
          </a:prstGeom>
        </p:spPr>
        <p:txBody>
          <a:bodyPr anchorCtr="0" anchor="t" bIns="91425" lIns="91425" rIns="91425" tIns="91425">
            <a:noAutofit/>
          </a:bodyPr>
          <a:lstStyle/>
          <a:p>
            <a:pPr indent="-228600" lvl="0" marL="457200" rtl="0">
              <a:spcBef>
                <a:spcPts val="0"/>
              </a:spcBef>
              <a:buAutoNum type="arabicPeriod"/>
            </a:pPr>
            <a:r>
              <a:rPr lang="en"/>
              <a:t>Modify a simple 2D game in Phaser (starts today) - 2 weeks</a:t>
            </a:r>
          </a:p>
          <a:p>
            <a:pPr indent="-228600" lvl="0" marL="457200" rtl="0">
              <a:spcBef>
                <a:spcPts val="0"/>
              </a:spcBef>
              <a:buAutoNum type="arabicPeriod"/>
            </a:pPr>
            <a:r>
              <a:rPr lang="en"/>
              <a:t>Make your own Phaser game - 3 weeks</a:t>
            </a:r>
          </a:p>
          <a:p>
            <a:pPr indent="-228600" lvl="0" marL="457200" rtl="0">
              <a:spcBef>
                <a:spcPts val="0"/>
              </a:spcBef>
              <a:buAutoNum type="arabicPeriod"/>
            </a:pPr>
            <a:r>
              <a:rPr lang="en"/>
              <a:t>Modify a game in Unity - 2 weeks</a:t>
            </a:r>
          </a:p>
          <a:p>
            <a:pPr indent="-228600" lvl="0" marL="457200" rtl="0">
              <a:spcBef>
                <a:spcPts val="0"/>
              </a:spcBef>
              <a:buAutoNum type="arabicPeriod"/>
            </a:pPr>
            <a:r>
              <a:rPr lang="en"/>
              <a:t>Make your own Unity game - 3 weeks</a:t>
            </a:r>
          </a:p>
          <a:p>
            <a:pPr indent="-228600" lvl="0" marL="457200">
              <a:spcBef>
                <a:spcPts val="0"/>
              </a:spcBef>
              <a:buAutoNum type="arabicPeriod"/>
            </a:pPr>
            <a:r>
              <a:rPr lang="en"/>
              <a:t>Final project in pairs - 3 weeks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4294967295"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Last year’s games</a:t>
            </a:r>
          </a:p>
        </p:txBody>
      </p:sp>
      <p:sp>
        <p:nvSpPr>
          <p:cNvPr id="77" name="Shape 77"/>
          <p:cNvSpPr txBox="1"/>
          <p:nvPr>
            <p:ph idx="1" type="body"/>
          </p:nvPr>
        </p:nvSpPr>
        <p:spPr>
          <a:xfrm>
            <a:off x="457200" y="4406309"/>
            <a:ext cx="8229600" cy="519600"/>
          </a:xfrm>
          <a:prstGeom prst="rect">
            <a:avLst/>
          </a:prstGeom>
        </p:spPr>
        <p:txBody>
          <a:bodyPr anchorCtr="0" anchor="ctr" bIns="91425" lIns="91425" rIns="91425" tIns="91425">
            <a:noAutofit/>
          </a:bodyPr>
          <a:lstStyle/>
          <a:p>
            <a:pPr lvl="0">
              <a:spcBef>
                <a:spcPts val="0"/>
              </a:spcBef>
              <a:buNone/>
            </a:pPr>
            <a:r>
              <a:t/>
            </a:r>
            <a:endParaRPr/>
          </a:p>
          <a:p>
            <a:pPr lvl="0">
              <a:spcBef>
                <a:spcPts val="0"/>
              </a:spcBef>
              <a:buNone/>
            </a:pPr>
            <a:r>
              <a:rPr lang="en"/>
              <a:t>Burgess Voshell - DYG</a:t>
            </a:r>
          </a:p>
          <a:p>
            <a:pPr lvl="0">
              <a:spcBef>
                <a:spcPts val="0"/>
              </a:spcBef>
              <a:buNone/>
            </a:pPr>
            <a:r>
              <a:t/>
            </a:r>
            <a:endParaRPr/>
          </a:p>
        </p:txBody>
      </p:sp>
      <p:sp>
        <p:nvSpPr>
          <p:cNvPr descr="Labor in the field." id="78" name="Shape 78" title="DYG">
            <a:hlinkClick r:id="rId3"/>
          </p:cNvPr>
          <p:cNvSpPr/>
          <p:nvPr/>
        </p:nvSpPr>
        <p:spPr>
          <a:xfrm>
            <a:off x="1714500" y="0"/>
            <a:ext cx="5715000" cy="4286250"/>
          </a:xfrm>
          <a:prstGeom prst="rect">
            <a:avLst/>
          </a:prstGeom>
          <a:blipFill>
            <a:blip r:embed="rId4">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457200" y="4406309"/>
            <a:ext cx="8229600" cy="519600"/>
          </a:xfrm>
          <a:prstGeom prst="rect">
            <a:avLst/>
          </a:prstGeom>
        </p:spPr>
        <p:txBody>
          <a:bodyPr anchorCtr="0" anchor="ctr" bIns="91425" lIns="91425" rIns="91425" tIns="91425">
            <a:noAutofit/>
          </a:bodyPr>
          <a:lstStyle/>
          <a:p>
            <a:pPr lvl="0">
              <a:spcBef>
                <a:spcPts val="0"/>
              </a:spcBef>
              <a:buNone/>
            </a:pPr>
            <a:r>
              <a:rPr lang="en"/>
              <a:t>Lily Ling - Box Fighter</a:t>
            </a:r>
          </a:p>
        </p:txBody>
      </p:sp>
      <p:sp>
        <p:nvSpPr>
          <p:cNvPr descr="BoxFighter is a 2 players fighting game. Made by Lily. More in: llingdesign.com" id="84" name="Shape 84" title="Game BoxFighter Demo Playthrough">
            <a:hlinkClick r:id="rId3"/>
          </p:cNvPr>
          <p:cNvSpPr/>
          <p:nvPr/>
        </p:nvSpPr>
        <p:spPr>
          <a:xfrm>
            <a:off x="1714500" y="54225"/>
            <a:ext cx="5715000" cy="4286250"/>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