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6"/>
  </p:notesMasterIdLst>
  <p:handoutMasterIdLst>
    <p:handoutMasterId r:id="rId47"/>
  </p:handoutMasterIdLst>
  <p:sldIdLst>
    <p:sldId id="448" r:id="rId2"/>
    <p:sldId id="449" r:id="rId3"/>
    <p:sldId id="351" r:id="rId4"/>
    <p:sldId id="417" r:id="rId5"/>
    <p:sldId id="418" r:id="rId6"/>
    <p:sldId id="412" r:id="rId7"/>
    <p:sldId id="413" r:id="rId8"/>
    <p:sldId id="414" r:id="rId9"/>
    <p:sldId id="467" r:id="rId10"/>
    <p:sldId id="468" r:id="rId11"/>
    <p:sldId id="372" r:id="rId12"/>
    <p:sldId id="469" r:id="rId13"/>
    <p:sldId id="470" r:id="rId14"/>
    <p:sldId id="446" r:id="rId15"/>
    <p:sldId id="471" r:id="rId16"/>
    <p:sldId id="472" r:id="rId17"/>
    <p:sldId id="473" r:id="rId18"/>
    <p:sldId id="474" r:id="rId19"/>
    <p:sldId id="475" r:id="rId20"/>
    <p:sldId id="476" r:id="rId21"/>
    <p:sldId id="477" r:id="rId22"/>
    <p:sldId id="478" r:id="rId23"/>
    <p:sldId id="479" r:id="rId24"/>
    <p:sldId id="480" r:id="rId25"/>
    <p:sldId id="481" r:id="rId26"/>
    <p:sldId id="496" r:id="rId27"/>
    <p:sldId id="497" r:id="rId28"/>
    <p:sldId id="498" r:id="rId29"/>
    <p:sldId id="482" r:id="rId30"/>
    <p:sldId id="483" r:id="rId31"/>
    <p:sldId id="485" r:id="rId32"/>
    <p:sldId id="486" r:id="rId33"/>
    <p:sldId id="484" r:id="rId34"/>
    <p:sldId id="487" r:id="rId35"/>
    <p:sldId id="488" r:id="rId36"/>
    <p:sldId id="489" r:id="rId37"/>
    <p:sldId id="490" r:id="rId38"/>
    <p:sldId id="499" r:id="rId39"/>
    <p:sldId id="491" r:id="rId40"/>
    <p:sldId id="492" r:id="rId41"/>
    <p:sldId id="493" r:id="rId42"/>
    <p:sldId id="494" r:id="rId43"/>
    <p:sldId id="495" r:id="rId44"/>
    <p:sldId id="445" r:id="rId45"/>
  </p:sldIdLst>
  <p:sldSz cx="9144000" cy="5143500" type="screen16x9"/>
  <p:notesSz cx="6858000" cy="9144000"/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" userDrawn="1">
          <p15:clr>
            <a:srgbClr val="A4A3A4"/>
          </p15:clr>
        </p15:guide>
        <p15:guide id="2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orient="horz" pos="5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Watson" initials="KW" lastIdx="1" clrIdx="0">
    <p:extLst/>
  </p:cmAuthor>
  <p:cmAuthor id="2" name="Kathleen Watson" initials="KW [2]" lastIdx="1" clrIdx="1">
    <p:extLst/>
  </p:cmAuthor>
  <p:cmAuthor id="3" name="Kathleen Watson" initials="KW [3]" lastIdx="1" clrIdx="2">
    <p:extLst/>
  </p:cmAuthor>
  <p:cmAuthor id="4" name="Kathleen Watson" initials="KW [4]" lastIdx="1" clrIdx="3">
    <p:extLst/>
  </p:cmAuthor>
  <p:cmAuthor id="5" name="Kathleen Watson" initials="KW [5]" lastIdx="1" clrIdx="4">
    <p:extLst/>
  </p:cmAuthor>
  <p:cmAuthor id="6" name="Kathleen Watson" initials="KW [6]" lastIdx="1" clrIdx="5">
    <p:extLst/>
  </p:cmAuthor>
  <p:cmAuthor id="7" name="Kathleen Watson" initials="KW [7]" lastIdx="1" clrIdx="6">
    <p:extLst/>
  </p:cmAuthor>
  <p:cmAuthor id="8" name="Kathleen Watson" initials="KW [8]" lastIdx="1" clrIdx="7">
    <p:extLst/>
  </p:cmAuthor>
  <p:cmAuthor id="9" name="Kathleen Watson" initials="KW [9]" lastIdx="1" clrIdx="8">
    <p:extLst/>
  </p:cmAuthor>
  <p:cmAuthor id="10" name="Kathleen Watson" initials="KW [10]" lastIdx="1" clrIdx="9">
    <p:extLst/>
  </p:cmAuthor>
  <p:cmAuthor id="11" name="Kathleen Watson" initials="KW [11]" lastIdx="1" clrIdx="10">
    <p:extLst/>
  </p:cmAuthor>
  <p:cmAuthor id="12" name="Kathleen Watson" initials="KW [12]" lastIdx="1" clrIdx="11">
    <p:extLst/>
  </p:cmAuthor>
  <p:cmAuthor id="13" name="Jeff San Miguel" initials="JSM" lastIdx="1" clrIdx="12">
    <p:extLst/>
  </p:cmAuthor>
  <p:cmAuthor id="14" name="Jeff San Miguel" initials="JSM [2]" lastIdx="1" clrIdx="13">
    <p:extLst/>
  </p:cmAuthor>
  <p:cmAuthor id="15" name="Jeff San Miguel" initials="JSM [3]" lastIdx="1" clrIdx="14">
    <p:extLst/>
  </p:cmAuthor>
  <p:cmAuthor id="16" name="Jeff San Miguel" initials="JSM [4]" lastIdx="1" clrIdx="15">
    <p:extLst/>
  </p:cmAuthor>
  <p:cmAuthor id="17" name="Jeff San Miguel" initials="JSM [5]" lastIdx="1" clrIdx="16">
    <p:extLst/>
  </p:cmAuthor>
  <p:cmAuthor id="18" name="Jeff San Miguel" initials="JSM [6]" lastIdx="1" clrIdx="17">
    <p:extLst/>
  </p:cmAuthor>
  <p:cmAuthor id="19" name="Jeff San Miguel" initials="JSM [7]" lastIdx="1" clrIdx="18">
    <p:extLst/>
  </p:cmAuthor>
  <p:cmAuthor id="20" name="Jeff San Miguel" initials="JSM [8]" lastIdx="1" clrIdx="19">
    <p:extLst/>
  </p:cmAuthor>
  <p:cmAuthor id="21" name="Jeff San Miguel" initials="JSM [9]" lastIdx="1" clrIdx="2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628"/>
    <a:srgbClr val="000000"/>
    <a:srgbClr val="135295"/>
    <a:srgbClr val="032F46"/>
    <a:srgbClr val="06252F"/>
    <a:srgbClr val="0B3F4E"/>
    <a:srgbClr val="0A2F3B"/>
    <a:srgbClr val="155E74"/>
    <a:srgbClr val="0D143C"/>
    <a:srgbClr val="A4CE4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012" autoAdjust="0"/>
  </p:normalViewPr>
  <p:slideViewPr>
    <p:cSldViewPr snapToGrid="0" snapToObjects="1" showGuides="1">
      <p:cViewPr varScale="1">
        <p:scale>
          <a:sx n="130" d="100"/>
          <a:sy n="130" d="100"/>
        </p:scale>
        <p:origin x="1782" y="114"/>
      </p:cViewPr>
      <p:guideLst>
        <p:guide orient="horz" pos="132"/>
        <p:guide/>
        <p:guide pos="5760"/>
        <p:guide orient="horz" pos="5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22" y="84"/>
      </p:cViewPr>
      <p:guideLst>
        <p:guide orient="horz" pos="2880"/>
        <p:guide pos="2160"/>
        <p:guide pos="173"/>
        <p:guide pos="4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04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72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035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49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9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5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15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55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94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18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5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32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52831" cy="5143500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487714"/>
          </a:xfrm>
          <a:prstGeom prst="rect">
            <a:avLst/>
          </a:prstGeom>
          <a:gradFill flip="none" rotWithShape="1">
            <a:gsLst>
              <a:gs pos="11000">
                <a:srgbClr val="0E1628">
                  <a:lumMod val="0"/>
                  <a:alpha val="72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2018. All Rights Reserved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Hitachi, Ltd.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36844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52831" cy="5143500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487714"/>
          </a:xfrm>
          <a:prstGeom prst="rect">
            <a:avLst/>
          </a:prstGeom>
          <a:gradFill flip="none" rotWithShape="1">
            <a:gsLst>
              <a:gs pos="11000">
                <a:srgbClr val="0E1628">
                  <a:lumMod val="0"/>
                  <a:alpha val="72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9152832" cy="5143501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4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6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9152832" cy="5143501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4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15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6" name="TextBox 35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62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4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4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4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 userDrawn="1"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4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Gradient Overlay"/>
          <p:cNvSpPr/>
          <p:nvPr/>
        </p:nvSpPr>
        <p:spPr>
          <a:xfrm>
            <a:off x="0" y="-7473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61" name="Smart Texture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9740" y="-74140"/>
            <a:ext cx="9398875" cy="5305168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Hitachi, Ltd.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4393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TextBox 37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2018.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1819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796" r:id="rId2"/>
    <p:sldLayoutId id="2147483801" r:id="rId3"/>
    <p:sldLayoutId id="2147483802" r:id="rId4"/>
    <p:sldLayoutId id="2147483813" r:id="rId5"/>
    <p:sldLayoutId id="2147483814" r:id="rId6"/>
    <p:sldLayoutId id="2147483805" r:id="rId7"/>
    <p:sldLayoutId id="2147483806" r:id="rId8"/>
    <p:sldLayoutId id="2147483807" r:id="rId9"/>
    <p:sldLayoutId id="2147483808" r:id="rId10"/>
    <p:sldLayoutId id="2147483822" r:id="rId11"/>
    <p:sldLayoutId id="2147483823" r:id="rId12"/>
    <p:sldLayoutId id="214748381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814173" y="3189790"/>
            <a:ext cx="7653702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</a:t>
            </a:r>
            <a:br>
              <a:rPr lang="en-US" dirty="0"/>
            </a:br>
            <a:r>
              <a:rPr lang="en-US" dirty="0"/>
              <a:t>Pentaho Data Integration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James O’Reilly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807733" y="4319491"/>
            <a:ext cx="5221816" cy="2769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3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9ADAAE-E73C-436A-BCE7-C865F56E5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5194179" cy="1989775"/>
          </a:xfrm>
        </p:spPr>
        <p:txBody>
          <a:bodyPr/>
          <a:lstStyle/>
          <a:p>
            <a:r>
              <a:rPr lang="en-GB" dirty="0"/>
              <a:t>Dynamic Metadata Injection</a:t>
            </a:r>
          </a:p>
          <a:p>
            <a:pPr marL="293687" lvl="1" indent="0">
              <a:buNone/>
            </a:pPr>
            <a:r>
              <a:rPr lang="en-GB" sz="1400" dirty="0"/>
              <a:t>This transformation takes two parameters:</a:t>
            </a:r>
          </a:p>
          <a:p>
            <a:pPr marL="293687" lvl="1" indent="0">
              <a:buNone/>
            </a:pPr>
            <a:r>
              <a:rPr lang="en-GB" sz="1400" dirty="0" err="1"/>
              <a:t>p_input_filename</a:t>
            </a:r>
            <a:r>
              <a:rPr lang="en-GB" sz="1400" dirty="0"/>
              <a:t>: default value points to a ”sales_data1.txt” file</a:t>
            </a:r>
          </a:p>
          <a:p>
            <a:pPr marL="293687" lvl="1" indent="0">
              <a:buNone/>
            </a:pPr>
            <a:r>
              <a:rPr lang="en-GB" sz="1400" dirty="0" err="1"/>
              <a:t>p_output_filename</a:t>
            </a:r>
            <a:r>
              <a:rPr lang="en-GB" sz="1400" dirty="0"/>
              <a:t>: default value outputs a file called “dynamic_output1.csv”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C01E42-08AD-4D2B-ACBD-0B0537F2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 – Metadata Injection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8218D6C-0E7F-4C01-AC5C-E47E2B846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339" y="1621609"/>
            <a:ext cx="3570028" cy="327831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EFABF49-D4BD-45BD-BE94-A55C00E5B24B}"/>
              </a:ext>
            </a:extLst>
          </p:cNvPr>
          <p:cNvGrpSpPr/>
          <p:nvPr/>
        </p:nvGrpSpPr>
        <p:grpSpPr>
          <a:xfrm>
            <a:off x="5873251" y="2616265"/>
            <a:ext cx="2777204" cy="1807406"/>
            <a:chOff x="5369846" y="1154434"/>
            <a:chExt cx="2777204" cy="170941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F12402-A17C-4C0D-92F3-752F7C431AFC}"/>
                </a:ext>
              </a:extLst>
            </p:cNvPr>
            <p:cNvSpPr/>
            <p:nvPr/>
          </p:nvSpPr>
          <p:spPr>
            <a:xfrm>
              <a:off x="5378391" y="1154434"/>
              <a:ext cx="2768659" cy="1709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11DB9FA-FA72-4FC9-A737-CCCD6F514E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44" t="24161" r="1623"/>
            <a:stretch/>
          </p:blipFill>
          <p:spPr>
            <a:xfrm>
              <a:off x="5429250" y="1505475"/>
              <a:ext cx="2619376" cy="123470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878309-5137-4779-9CAE-6AE6233D7B65}"/>
                </a:ext>
              </a:extLst>
            </p:cNvPr>
            <p:cNvSpPr txBox="1"/>
            <p:nvPr/>
          </p:nvSpPr>
          <p:spPr>
            <a:xfrm>
              <a:off x="5369846" y="1202059"/>
              <a:ext cx="2722743" cy="3034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 b="1" dirty="0"/>
                <a:t>Metadata Injection Template</a:t>
              </a:r>
              <a:endParaRPr lang="en-US" sz="1400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2E66EC5-D204-4919-9ED7-84196A6E051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5015" y="2806035"/>
            <a:ext cx="4771595" cy="20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7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ABEA4-440A-4C0B-8F39-529BA52E0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Standard Metadata Injection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4662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821FE1-23F1-48DC-8247-2EEE9ED3A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938719"/>
          </a:xfrm>
        </p:spPr>
        <p:txBody>
          <a:bodyPr/>
          <a:lstStyle/>
          <a:p>
            <a:r>
              <a:rPr lang="en-US" dirty="0"/>
              <a:t>Template has test data</a:t>
            </a:r>
          </a:p>
          <a:p>
            <a:r>
              <a:rPr lang="en-US" dirty="0"/>
              <a:t>Metadata injected into Select Values step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C0D7FE-F509-466C-AA24-705042F1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Demo: Standard Metadata Injection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33F39-E35C-4E3B-8561-249A0E13D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34" y="2250254"/>
            <a:ext cx="4590476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8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ECFC96-ABC2-4060-A0B5-4BD17708E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0110"/>
          </a:xfrm>
        </p:spPr>
        <p:txBody>
          <a:bodyPr/>
          <a:lstStyle/>
          <a:p>
            <a:r>
              <a:rPr lang="en-GB" dirty="0"/>
              <a:t>ETL Metadata step injects the ‘referenced’ metadata properties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1C8A1A-D902-465F-ACAD-22E150C4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Guided Demo: Standard Metadata Injection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9EE8D-F7BD-43C5-8989-5F72A0676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09" y="1697111"/>
            <a:ext cx="3361905" cy="20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DEDD5D-9C76-41EE-926E-6B8E0CCF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596" y="1437968"/>
            <a:ext cx="4345590" cy="338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0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ABEA4-440A-4C0B-8F39-529BA52E0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Metadata Injection Scenarios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61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Scenarios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37625" y="999649"/>
            <a:ext cx="8506337" cy="621906"/>
            <a:chOff x="276180" y="999649"/>
            <a:chExt cx="8494280" cy="621906"/>
          </a:xfrm>
        </p:grpSpPr>
        <p:sp>
          <p:nvSpPr>
            <p:cNvPr id="7" name="Rectangle 6"/>
            <p:cNvSpPr/>
            <p:nvPr/>
          </p:nvSpPr>
          <p:spPr>
            <a:xfrm>
              <a:off x="663240" y="999649"/>
              <a:ext cx="8107220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Push or Pull &amp; combined Push - Pull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180" y="999649"/>
              <a:ext cx="399754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7626" y="1810026"/>
            <a:ext cx="8506336" cy="621906"/>
            <a:chOff x="285664" y="1779085"/>
            <a:chExt cx="8506336" cy="621906"/>
          </a:xfrm>
        </p:grpSpPr>
        <p:sp>
          <p:nvSpPr>
            <p:cNvPr id="9" name="Rectangle 8"/>
            <p:cNvSpPr/>
            <p:nvPr/>
          </p:nvSpPr>
          <p:spPr>
            <a:xfrm>
              <a:off x="687095" y="1779085"/>
              <a:ext cx="8104905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2-Phase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5664" y="1779085"/>
              <a:ext cx="398198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8405CA-ECDA-4488-AB3E-74E9410FD660}"/>
              </a:ext>
            </a:extLst>
          </p:cNvPr>
          <p:cNvGrpSpPr/>
          <p:nvPr/>
        </p:nvGrpSpPr>
        <p:grpSpPr>
          <a:xfrm>
            <a:off x="337626" y="2620403"/>
            <a:ext cx="8506336" cy="621906"/>
            <a:chOff x="285664" y="1779085"/>
            <a:chExt cx="8506336" cy="62190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143CDE-1BE7-4788-91C3-65612C014E25}"/>
                </a:ext>
              </a:extLst>
            </p:cNvPr>
            <p:cNvSpPr/>
            <p:nvPr/>
          </p:nvSpPr>
          <p:spPr>
            <a:xfrm>
              <a:off x="687095" y="1779085"/>
              <a:ext cx="8104905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Filters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CD5AC1-AF73-48AB-8B0A-BBA7BFD8CBDA}"/>
                </a:ext>
              </a:extLst>
            </p:cNvPr>
            <p:cNvSpPr/>
            <p:nvPr/>
          </p:nvSpPr>
          <p:spPr>
            <a:xfrm>
              <a:off x="285664" y="1779085"/>
              <a:ext cx="398198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938BAF-61DA-4E4B-80F6-865A41A88535}"/>
              </a:ext>
            </a:extLst>
          </p:cNvPr>
          <p:cNvGrpSpPr/>
          <p:nvPr/>
        </p:nvGrpSpPr>
        <p:grpSpPr>
          <a:xfrm>
            <a:off x="337626" y="3982171"/>
            <a:ext cx="8506336" cy="621906"/>
            <a:chOff x="285664" y="1779085"/>
            <a:chExt cx="8506336" cy="62190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56AABD-110D-43BA-8C1B-1975D330A4B2}"/>
                </a:ext>
              </a:extLst>
            </p:cNvPr>
            <p:cNvSpPr/>
            <p:nvPr/>
          </p:nvSpPr>
          <p:spPr>
            <a:xfrm>
              <a:off x="687095" y="1779085"/>
              <a:ext cx="8104905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Retail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852E72-FDA3-44F8-AB21-D8FE07FA9885}"/>
                </a:ext>
              </a:extLst>
            </p:cNvPr>
            <p:cNvSpPr/>
            <p:nvPr/>
          </p:nvSpPr>
          <p:spPr>
            <a:xfrm>
              <a:off x="285664" y="1779085"/>
              <a:ext cx="398198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575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821FE1-23F1-48DC-8247-2EEE9ED3A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554272"/>
          </a:xfrm>
        </p:spPr>
        <p:txBody>
          <a:bodyPr/>
          <a:lstStyle/>
          <a:p>
            <a:r>
              <a:rPr lang="en-US" dirty="0"/>
              <a:t>The ETL Metadata Injection step needs to reference the ‘Input stream step’ of the template.  </a:t>
            </a:r>
          </a:p>
          <a:p>
            <a:r>
              <a:rPr lang="en-US" dirty="0"/>
              <a:t>The datastream is streamed / pushed from ‘Test Data step’ to the ‘Input stream’.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C0D7FE-F509-466C-AA24-705042F1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Demo: Push Metadata Injection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DB4EF-8292-4BEE-8451-2757D4FF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04" y="2499972"/>
            <a:ext cx="4038095" cy="1942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FF6634-6854-4FD5-92DE-E937228262B4}"/>
              </a:ext>
            </a:extLst>
          </p:cNvPr>
          <p:cNvSpPr txBox="1"/>
          <p:nvPr/>
        </p:nvSpPr>
        <p:spPr>
          <a:xfrm>
            <a:off x="5125065" y="3148234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Metadata properties injected into </a:t>
            </a:r>
          </a:p>
          <a:p>
            <a:r>
              <a:rPr lang="en-GB" dirty="0"/>
              <a:t>Select values step.</a:t>
            </a:r>
          </a:p>
        </p:txBody>
      </p:sp>
    </p:spTree>
    <p:extLst>
      <p:ext uri="{BB962C8B-B14F-4D97-AF65-F5344CB8AC3E}">
        <p14:creationId xmlns:p14="http://schemas.microsoft.com/office/powerpoint/2010/main" val="88003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689D4C-33BD-4E21-BC7F-81FF92283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0110"/>
          </a:xfrm>
        </p:spPr>
        <p:txBody>
          <a:bodyPr/>
          <a:lstStyle/>
          <a:p>
            <a:r>
              <a:rPr lang="en-GB" dirty="0"/>
              <a:t>ETL Metadata step references the Input stream step in the template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4AEAB1-AFE5-4935-BA6E-B97791ED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Demo: Push Metadata Injection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A74B0-A148-4D49-A4E2-E1D015296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92" y="1549706"/>
            <a:ext cx="3558702" cy="3194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9888F-77C7-4DF4-8D5F-67A003547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828" y="2244488"/>
            <a:ext cx="3952381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5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A3FBF0-6132-4215-9E66-0BCC22248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08708"/>
          </a:xfrm>
        </p:spPr>
        <p:txBody>
          <a:bodyPr/>
          <a:lstStyle/>
          <a:p>
            <a:r>
              <a:rPr lang="en-US" dirty="0"/>
              <a:t>The ETL Metadata Injection step needs to reference the ‘Result step’ of the template. </a:t>
            </a:r>
          </a:p>
          <a:p>
            <a:r>
              <a:rPr lang="en-US" dirty="0"/>
              <a:t>The datastream is streamed / pulled from ‘Result step’ to the ‘ETL Metadata Transformation’.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33C0B-1189-47DC-9C46-3745F4A4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Demo: Pull Metadata Injection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725448-A9DC-408D-9CB0-36EECA5D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70" y="2524648"/>
            <a:ext cx="3833207" cy="23852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EA90F6-1B1D-42E0-A8CA-2A1BCFA91C02}"/>
              </a:ext>
            </a:extLst>
          </p:cNvPr>
          <p:cNvSpPr txBox="1"/>
          <p:nvPr/>
        </p:nvSpPr>
        <p:spPr>
          <a:xfrm>
            <a:off x="4956743" y="2828757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Metadata properties injected into </a:t>
            </a:r>
          </a:p>
          <a:p>
            <a:r>
              <a:rPr lang="en-GB" dirty="0"/>
              <a:t>Select values step.</a:t>
            </a:r>
          </a:p>
        </p:txBody>
      </p:sp>
    </p:spTree>
    <p:extLst>
      <p:ext uri="{BB962C8B-B14F-4D97-AF65-F5344CB8AC3E}">
        <p14:creationId xmlns:p14="http://schemas.microsoft.com/office/powerpoint/2010/main" val="335473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A4E6AF-052D-4F59-B686-400C27D90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707886"/>
          </a:xfrm>
        </p:spPr>
        <p:txBody>
          <a:bodyPr/>
          <a:lstStyle/>
          <a:p>
            <a:r>
              <a:rPr lang="en-GB" dirty="0"/>
              <a:t>ETL Metadata Injection step references the Result step in the template, along with the required fields.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970BE9-04AB-4C32-BCB4-58CF96C3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Demo: Pull Metadata Injection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87B358-1B63-421E-A908-300BE8BFF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6" y="1675461"/>
            <a:ext cx="3793466" cy="30794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C6B4C-699E-48E8-B846-1671FED84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743" y="2167198"/>
            <a:ext cx="3104741" cy="175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8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37627" y="960506"/>
            <a:ext cx="8506337" cy="621906"/>
            <a:chOff x="269406" y="2617958"/>
            <a:chExt cx="8506337" cy="621906"/>
          </a:xfrm>
        </p:grpSpPr>
        <p:sp>
          <p:nvSpPr>
            <p:cNvPr id="5" name="Rectangle 4"/>
            <p:cNvSpPr/>
            <p:nvPr/>
          </p:nvSpPr>
          <p:spPr>
            <a:xfrm>
              <a:off x="662699" y="2617958"/>
              <a:ext cx="8113044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Metadata Injection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9406" y="2617958"/>
              <a:ext cx="399080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7627" y="1757364"/>
            <a:ext cx="8506337" cy="621906"/>
            <a:chOff x="276180" y="999649"/>
            <a:chExt cx="8494280" cy="621906"/>
          </a:xfrm>
        </p:grpSpPr>
        <p:sp>
          <p:nvSpPr>
            <p:cNvPr id="7" name="Rectangle 6"/>
            <p:cNvSpPr/>
            <p:nvPr/>
          </p:nvSpPr>
          <p:spPr>
            <a:xfrm>
              <a:off x="663240" y="999649"/>
              <a:ext cx="8107220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PDI as a Data Source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180" y="999649"/>
              <a:ext cx="399754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7627" y="2594072"/>
            <a:ext cx="8506336" cy="621906"/>
            <a:chOff x="285664" y="1779085"/>
            <a:chExt cx="8506336" cy="621906"/>
          </a:xfrm>
        </p:grpSpPr>
        <p:sp>
          <p:nvSpPr>
            <p:cNvPr id="9" name="Rectangle 8"/>
            <p:cNvSpPr/>
            <p:nvPr/>
          </p:nvSpPr>
          <p:spPr>
            <a:xfrm>
              <a:off x="687095" y="1779085"/>
              <a:ext cx="8104905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Data Streaming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5664" y="1779085"/>
              <a:ext cx="398198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7626" y="3430780"/>
            <a:ext cx="8506337" cy="621906"/>
            <a:chOff x="264160" y="3430650"/>
            <a:chExt cx="8506337" cy="621906"/>
          </a:xfrm>
        </p:grpSpPr>
        <p:sp>
          <p:nvSpPr>
            <p:cNvPr id="11" name="Rectangle 10"/>
            <p:cNvSpPr/>
            <p:nvPr/>
          </p:nvSpPr>
          <p:spPr>
            <a:xfrm>
              <a:off x="657453" y="3430650"/>
              <a:ext cx="8113044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Scalability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4160" y="3430650"/>
              <a:ext cx="399080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7626" y="4241156"/>
            <a:ext cx="8506335" cy="621906"/>
            <a:chOff x="272181" y="4241156"/>
            <a:chExt cx="8506335" cy="621906"/>
          </a:xfrm>
        </p:grpSpPr>
        <p:sp>
          <p:nvSpPr>
            <p:cNvPr id="13" name="Rectangle 12"/>
            <p:cNvSpPr/>
            <p:nvPr/>
          </p:nvSpPr>
          <p:spPr>
            <a:xfrm>
              <a:off x="665473" y="4241156"/>
              <a:ext cx="8113043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Project Management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2181" y="4241156"/>
              <a:ext cx="399080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91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1750BB-0D1F-4EC1-8EA0-965723E53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0110"/>
          </a:xfrm>
        </p:spPr>
        <p:txBody>
          <a:bodyPr/>
          <a:lstStyle/>
          <a:p>
            <a:r>
              <a:rPr lang="en-GB" dirty="0"/>
              <a:t>Dataset is streamed to (push) and from (pull) the template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587FA-83D6-4199-BA5D-DFB981EF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Push / Pull Metadata Injection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2C87F-C5FA-4EE5-864F-727ACCB5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95" y="1786064"/>
            <a:ext cx="4914286" cy="2028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26D1D2-258A-499D-AE0B-E1DFD8EA7D89}"/>
              </a:ext>
            </a:extLst>
          </p:cNvPr>
          <p:cNvSpPr txBox="1"/>
          <p:nvPr/>
        </p:nvSpPr>
        <p:spPr>
          <a:xfrm>
            <a:off x="5192717" y="2688647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Metadata properties injected into </a:t>
            </a:r>
          </a:p>
          <a:p>
            <a:r>
              <a:rPr lang="en-GB" dirty="0"/>
              <a:t>Select values step.</a:t>
            </a:r>
          </a:p>
        </p:txBody>
      </p:sp>
    </p:spTree>
    <p:extLst>
      <p:ext uri="{BB962C8B-B14F-4D97-AF65-F5344CB8AC3E}">
        <p14:creationId xmlns:p14="http://schemas.microsoft.com/office/powerpoint/2010/main" val="257288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6DAC17-BD4F-4B98-B477-35D14E45F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5406595" cy="1015663"/>
          </a:xfrm>
        </p:spPr>
        <p:txBody>
          <a:bodyPr/>
          <a:lstStyle/>
          <a:p>
            <a:r>
              <a:rPr lang="en-US" dirty="0"/>
              <a:t>ETL Metadata Injection step references both the Input stream and Result steps in the template, along with the required fields, to push and stream back the dataset.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9C03B1-61B2-4DE2-A231-DCF77971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Push / Pull Metadata Injection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1C8F9-A2F2-4523-BF23-147D2F536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77" y="2445477"/>
            <a:ext cx="4297402" cy="2635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B4F08F-06B3-4295-B348-3C8A3AE3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028" y="1179872"/>
            <a:ext cx="3106344" cy="37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9DD6BE-1DD5-4776-82AD-70A3B019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39540"/>
          </a:xfrm>
        </p:spPr>
        <p:txBody>
          <a:bodyPr/>
          <a:lstStyle/>
          <a:p>
            <a:r>
              <a:rPr lang="en-US" dirty="0"/>
              <a:t>Phase 1 – template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text file output will create a new set of ‘sequenced files’ to indicate how in Phase 2 the output Transformation can used in other KTRs.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1B007F-5675-436F-B4C7-1D0D647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2-phase Metadata Injection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26ABB-E51F-4B38-8697-BEE6DB1E2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74" y="1549706"/>
            <a:ext cx="6142857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1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C462CB-BCED-4F9F-9CA7-8DA220137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707886"/>
          </a:xfrm>
        </p:spPr>
        <p:txBody>
          <a:bodyPr/>
          <a:lstStyle/>
          <a:p>
            <a:r>
              <a:rPr lang="en-US" dirty="0"/>
              <a:t>In Phase 1 – the injected metadata properties are ‘stored’ in an output Transformation _</a:t>
            </a:r>
            <a:r>
              <a:rPr lang="en-US" dirty="0" err="1"/>
              <a:t>injected.ktr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41FF49-2D03-4C33-B668-8C73D26A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2-phase Metadata Injection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22F35-DE65-462F-93CE-63353A69B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3" y="1963807"/>
            <a:ext cx="4314286" cy="1923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6BE543-951F-4C1E-AFAD-2D1EAA3C8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682" y="1857482"/>
            <a:ext cx="3933333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7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E5A54A-8CC9-40CA-9EAE-2AF1764F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785104"/>
          </a:xfrm>
        </p:spPr>
        <p:txBody>
          <a:bodyPr/>
          <a:lstStyle/>
          <a:p>
            <a:r>
              <a:rPr lang="en-US" dirty="0"/>
              <a:t>The output is a Transformation: tr_2_phase_mdi_injected.ktr</a:t>
            </a:r>
          </a:p>
          <a:p>
            <a:r>
              <a:rPr lang="en-US" dirty="0"/>
              <a:t>Open the Transformation.  The Transformation has been populated with the injected Metadata properties.</a:t>
            </a:r>
          </a:p>
          <a:p>
            <a:r>
              <a:rPr lang="en-US" dirty="0"/>
              <a:t>Double-click on Select Values step.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45E325-7F18-4624-8DDD-40942D93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2-phase Metadata Injection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984D8-E618-441C-97B8-8C34C0E30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80" y="2752679"/>
            <a:ext cx="4000691" cy="22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2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99AB81-C70B-43E0-B053-FE45B6898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707886"/>
          </a:xfrm>
        </p:spPr>
        <p:txBody>
          <a:bodyPr/>
          <a:lstStyle/>
          <a:p>
            <a:r>
              <a:rPr lang="en-US" dirty="0"/>
              <a:t>In Phase 2 – the _</a:t>
            </a:r>
            <a:r>
              <a:rPr lang="en-US" dirty="0" err="1"/>
              <a:t>injected.ktr</a:t>
            </a:r>
            <a:r>
              <a:rPr lang="en-US" dirty="0"/>
              <a:t> is looped (5 times) with a  Transformation Executor step.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53B33-31E7-4708-8427-22561E82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2-phase Metadata Injection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7D875-91C3-4762-B1BC-AF3827876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12" y="1857482"/>
            <a:ext cx="6971428" cy="2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2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821FE1-23F1-48DC-8247-2EEE9ED3A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707886"/>
          </a:xfrm>
        </p:spPr>
        <p:txBody>
          <a:bodyPr/>
          <a:lstStyle/>
          <a:p>
            <a:r>
              <a:rPr lang="en-US" dirty="0"/>
              <a:t>Another example of a 2 phase MDI.  Injecting Metadata to filter for John and Fred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C0D7FE-F509-466C-AA24-705042F1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Filters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0357EE-82DB-4C45-84C8-07BE36570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66" y="1857482"/>
            <a:ext cx="6085714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9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C56B40-9CC1-4868-B230-47029418D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707886"/>
          </a:xfrm>
        </p:spPr>
        <p:txBody>
          <a:bodyPr/>
          <a:lstStyle/>
          <a:p>
            <a:r>
              <a:rPr lang="en-US" dirty="0"/>
              <a:t>Double-click on the Metadata step &gt; Data tab for the condition in the main ETL Metadata Transformation.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169EB-1C58-4E2F-B846-C76565D8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Filters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1CCC2-0558-45CD-BFFD-C9C3C89AD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92" y="1782036"/>
            <a:ext cx="3171429" cy="1476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0DF496-0F8D-4445-8C7F-22A23E863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117" y="2793147"/>
            <a:ext cx="5616366" cy="2057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DC1527-399F-470F-85FF-CFA200000AA9}"/>
              </a:ext>
            </a:extLst>
          </p:cNvPr>
          <p:cNvSpPr txBox="1"/>
          <p:nvPr/>
        </p:nvSpPr>
        <p:spPr>
          <a:xfrm>
            <a:off x="4159408" y="2272843"/>
            <a:ext cx="42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condition is defined in the step xml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51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6DE256-3E6E-4110-BFA8-052602DDD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785104"/>
          </a:xfrm>
        </p:spPr>
        <p:txBody>
          <a:bodyPr/>
          <a:lstStyle/>
          <a:p>
            <a:r>
              <a:rPr lang="en-US" dirty="0"/>
              <a:t>Open the Test filter template and copy and paste the Filter step into Notepad++</a:t>
            </a:r>
          </a:p>
          <a:p>
            <a:r>
              <a:rPr lang="en-US" dirty="0"/>
              <a:t>Filter defined between lines: 18 -35</a:t>
            </a:r>
          </a:p>
          <a:p>
            <a:r>
              <a:rPr lang="en-US" dirty="0"/>
              <a:t>Copy to condition to Metadata step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DFED4E-D587-4B02-91E3-1FD90234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Filters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FB407-0187-431F-8C1A-5598B5952C49}"/>
              </a:ext>
            </a:extLst>
          </p:cNvPr>
          <p:cNvSpPr/>
          <p:nvPr/>
        </p:nvSpPr>
        <p:spPr>
          <a:xfrm>
            <a:off x="4807973" y="1674885"/>
            <a:ext cx="3753465" cy="329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&lt;condition&gt;</a:t>
            </a:r>
            <a:endParaRPr lang="en-GB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&lt;negated&gt;</a:t>
            </a:r>
            <a:r>
              <a:rPr lang="en-US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&lt;/negated&gt;</a:t>
            </a:r>
            <a:endParaRPr lang="en-GB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&lt;conditions&gt;</a:t>
            </a:r>
            <a:endParaRPr lang="en-GB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&lt;condition&gt;</a:t>
            </a:r>
            <a:endParaRPr lang="en-GB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&lt;negated&gt;</a:t>
            </a:r>
            <a:r>
              <a:rPr lang="en-US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&lt;/negated&gt;</a:t>
            </a:r>
            <a:endParaRPr lang="en-GB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&lt;</a:t>
            </a:r>
            <a:r>
              <a:rPr lang="en-US" dirty="0" err="1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leftvalue</a:t>
            </a:r>
            <a:r>
              <a:rPr lang="en-US" dirty="0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dirty="0" err="1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leftvalue</a:t>
            </a:r>
            <a:r>
              <a:rPr lang="en-US" dirty="0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GB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&lt;function&gt;</a:t>
            </a:r>
            <a:r>
              <a:rPr lang="en-US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&lt;/function&gt;</a:t>
            </a:r>
            <a:endParaRPr lang="en-GB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&lt;</a:t>
            </a:r>
            <a:r>
              <a:rPr lang="en-US" dirty="0" err="1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rightvalue</a:t>
            </a:r>
            <a:r>
              <a:rPr lang="en-US" dirty="0">
                <a:solidFill>
                  <a:srgbClr val="17365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en-GB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09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ABEA4-440A-4C0B-8F39-529BA52E0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Retail Sales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6972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814173" y="3189790"/>
            <a:ext cx="7653702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Pentaho Data Integration</a:t>
            </a:r>
            <a:br>
              <a:rPr lang="en-US" dirty="0"/>
            </a:br>
            <a:r>
              <a:rPr lang="en-US" dirty="0"/>
              <a:t>Metadata Injection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James O’Reilly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807733" y="4319491"/>
            <a:ext cx="5221816" cy="2769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5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821FE1-23F1-48DC-8247-2EEE9ED3A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785104"/>
          </a:xfrm>
        </p:spPr>
        <p:txBody>
          <a:bodyPr/>
          <a:lstStyle/>
          <a:p>
            <a:r>
              <a:rPr lang="en-US" dirty="0"/>
              <a:t>Stock and Sales data from Retail Stores </a:t>
            </a:r>
            <a:r>
              <a:rPr lang="en-GB" dirty="0"/>
              <a:t>arrive in different formats.  </a:t>
            </a:r>
          </a:p>
          <a:p>
            <a:r>
              <a:rPr lang="en-GB" dirty="0"/>
              <a:t>Using Transformation Executor, you can dynamically inject metadata into a template that will standardise the output..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C0D7FE-F509-466C-AA24-705042F1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Retail Sales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497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AE81E3-19A4-4001-88C3-1D35D7D74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54545"/>
          </a:xfrm>
        </p:spPr>
        <p:txBody>
          <a:bodyPr/>
          <a:lstStyle/>
          <a:p>
            <a:r>
              <a:rPr lang="en-US" dirty="0"/>
              <a:t>Sales data - values delimited with a comma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Stock data – values delimited with |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DC0802-57D4-49F1-B545-9290097A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and Stock data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FA06B-80DD-4899-926C-A6B9A89B9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76" y="1367685"/>
            <a:ext cx="3819048" cy="1485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0F11CA-731D-49B1-9B10-6DB8EF238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76" y="3605447"/>
            <a:ext cx="2733333" cy="1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38C32A-F994-47B9-AD12-6CDA0C16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400931"/>
          </a:xfrm>
        </p:spPr>
        <p:txBody>
          <a:bodyPr/>
          <a:lstStyle/>
          <a:p>
            <a:r>
              <a:rPr lang="en-US" dirty="0"/>
              <a:t>The objective is to append the data into a standard format..  </a:t>
            </a:r>
          </a:p>
          <a:p>
            <a:r>
              <a:rPr lang="en-US" dirty="0"/>
              <a:t>Don’t focus on the data ..  The objective here is to demonstrate how metadata injection can help..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Stores data - delimited with semi colon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C5116-7E6B-4CBE-9059-42F04FCD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Stores data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35D0C-CA36-406A-B2DC-2596B5232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09" y="2396091"/>
            <a:ext cx="4761106" cy="95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0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1A5E73-50CF-4FCE-8EB2-86B913AA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707886"/>
          </a:xfrm>
        </p:spPr>
        <p:txBody>
          <a:bodyPr/>
          <a:lstStyle/>
          <a:p>
            <a:r>
              <a:rPr lang="en-US" dirty="0"/>
              <a:t>The template provides the ETL workflow appending the two data sources (sales &amp; stock).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F44785-FAE1-499E-B380-CD559150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5C0ED-F5EC-4253-AFDD-0FD1E2E65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19" y="1932894"/>
            <a:ext cx="3504762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1F31EB-1601-4FB6-8449-E7BD48553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015663"/>
          </a:xfrm>
        </p:spPr>
        <p:txBody>
          <a:bodyPr/>
          <a:lstStyle/>
          <a:p>
            <a:r>
              <a:rPr lang="en-GB" b="1" dirty="0"/>
              <a:t>Master</a:t>
            </a:r>
            <a:r>
              <a:rPr lang="en-GB" dirty="0"/>
              <a:t> Transformation loads the file and metadata properties and sends the group of records relevant for each input file to the Metadata Injection Transformation.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D4A73C-7CA7-46B2-9914-893EDB30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Transformation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1DCB2-E148-4702-863D-2C19B0093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06" y="1688220"/>
            <a:ext cx="3152794" cy="327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9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473879-9831-4993-86D0-6A46C2969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54545"/>
          </a:xfrm>
        </p:spPr>
        <p:txBody>
          <a:bodyPr/>
          <a:lstStyle/>
          <a:p>
            <a:r>
              <a:rPr lang="en-US" dirty="0"/>
              <a:t>First load the required file and field metadata properties:</a:t>
            </a:r>
          </a:p>
          <a:p>
            <a:r>
              <a:rPr lang="en-US" dirty="0"/>
              <a:t>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Field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37E584-F987-476B-8CE7-3C82ECBD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Metadata Properties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9E52E-C5D4-4BCA-B93F-2E58C0F29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85" y="2009844"/>
            <a:ext cx="8619048" cy="561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9BC56D-FEEB-473C-A256-44534626C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85" y="3561797"/>
            <a:ext cx="4885714" cy="13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231B72-734F-4B83-B4F5-1FC144031B95}"/>
              </a:ext>
            </a:extLst>
          </p:cNvPr>
          <p:cNvSpPr txBox="1"/>
          <p:nvPr/>
        </p:nvSpPr>
        <p:spPr>
          <a:xfrm>
            <a:off x="5643785" y="3522120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file (sales and stock) has </a:t>
            </a:r>
          </a:p>
          <a:p>
            <a:r>
              <a:rPr lang="en-US" dirty="0"/>
              <a:t>a unique </a:t>
            </a:r>
            <a:r>
              <a:rPr lang="en-US" dirty="0" err="1"/>
              <a:t>file_id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568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68F619-D9BC-48FE-962D-9010D9906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0110"/>
          </a:xfrm>
        </p:spPr>
        <p:txBody>
          <a:bodyPr/>
          <a:lstStyle/>
          <a:p>
            <a:r>
              <a:rPr lang="en-US" dirty="0"/>
              <a:t>File and Field Metadata properties are set by joining on </a:t>
            </a:r>
            <a:r>
              <a:rPr lang="en-US" dirty="0" err="1"/>
              <a:t>file_id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C33F82-C2BB-4FDF-B09F-E67D080F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then Joined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C61E4-28CB-44AF-A796-90B9CDB0A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49" y="1654687"/>
            <a:ext cx="3885714" cy="28476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2014C8-D37C-4E87-A10D-AE85C09691D0}"/>
              </a:ext>
            </a:extLst>
          </p:cNvPr>
          <p:cNvSpPr txBox="1"/>
          <p:nvPr/>
        </p:nvSpPr>
        <p:spPr>
          <a:xfrm>
            <a:off x="4790645" y="154970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these are fields in the datastream, </a:t>
            </a:r>
          </a:p>
          <a:p>
            <a:r>
              <a:rPr lang="en-US" dirty="0"/>
              <a:t>PDI will ask you to sort. (on </a:t>
            </a:r>
            <a:r>
              <a:rPr lang="en-US" dirty="0" err="1"/>
              <a:t>file_id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82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8CEB88-5EC6-4A3B-B964-B98A6CF99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707886"/>
          </a:xfrm>
        </p:spPr>
        <p:txBody>
          <a:bodyPr/>
          <a:lstStyle/>
          <a:p>
            <a:r>
              <a:rPr lang="en-US" dirty="0"/>
              <a:t>Select the required metadata properties to apply to each Sales and Stock datasource.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D92680-0EF9-4C94-9FE2-512CFD12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Field and Metadata Properties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4D681-9D81-42EA-8F27-0FDD219CC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057" y="1403545"/>
            <a:ext cx="3928380" cy="358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170448-AA5D-45EE-AB8D-11C48A4BC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B1178A-FDC6-46AB-B8A5-C8251959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Transformation Executor</a:t>
            </a:r>
          </a:p>
        </p:txBody>
      </p:sp>
    </p:spTree>
    <p:extLst>
      <p:ext uri="{BB962C8B-B14F-4D97-AF65-F5344CB8AC3E}">
        <p14:creationId xmlns:p14="http://schemas.microsoft.com/office/powerpoint/2010/main" val="398936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0E1DF7-B0CE-4900-959C-0AD71BAA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5436092" cy="4093428"/>
          </a:xfrm>
        </p:spPr>
        <p:txBody>
          <a:bodyPr/>
          <a:lstStyle/>
          <a:p>
            <a:r>
              <a:rPr lang="en-US" dirty="0"/>
              <a:t>Overall objective is to set the required injected metadata properties for each datasource (Sales and Stock).</a:t>
            </a:r>
          </a:p>
          <a:p>
            <a:r>
              <a:rPr lang="en-US" dirty="0">
                <a:solidFill>
                  <a:schemeClr val="accent1"/>
                </a:solidFill>
              </a:rPr>
              <a:t>The metadata properties are grouped by: </a:t>
            </a:r>
            <a:r>
              <a:rPr lang="en-US" dirty="0" err="1">
                <a:solidFill>
                  <a:schemeClr val="accent1"/>
                </a:solidFill>
              </a:rPr>
              <a:t>file_id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Using a Transformation Executor step enables you to set the file and field metadata properties.</a:t>
            </a:r>
          </a:p>
          <a:p>
            <a:r>
              <a:rPr lang="en-US" dirty="0"/>
              <a:t>First ‘load’ all the metadata properties.</a:t>
            </a:r>
          </a:p>
          <a:p>
            <a:pPr marL="0" indent="0">
              <a:buNone/>
            </a:pPr>
            <a:r>
              <a:rPr lang="en-US" dirty="0"/>
              <a:t>*Copy Fields from the Select values step*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03E6A6-23F7-42FC-BA4A-CD79BDBB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Executor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A1660-9C21-4C84-8110-C95195604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531" y="1046639"/>
            <a:ext cx="3067125" cy="38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9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37625" y="999649"/>
            <a:ext cx="8506337" cy="621906"/>
            <a:chOff x="276180" y="999649"/>
            <a:chExt cx="8494280" cy="621906"/>
          </a:xfrm>
        </p:grpSpPr>
        <p:sp>
          <p:nvSpPr>
            <p:cNvPr id="7" name="Rectangle 6"/>
            <p:cNvSpPr/>
            <p:nvPr/>
          </p:nvSpPr>
          <p:spPr>
            <a:xfrm>
              <a:off x="663240" y="999649"/>
              <a:ext cx="8107220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Overview Metadata Injection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180" y="999649"/>
              <a:ext cx="399754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7626" y="1810026"/>
            <a:ext cx="8506336" cy="621906"/>
            <a:chOff x="285664" y="1779085"/>
            <a:chExt cx="8506336" cy="621906"/>
          </a:xfrm>
        </p:grpSpPr>
        <p:sp>
          <p:nvSpPr>
            <p:cNvPr id="9" name="Rectangle 8"/>
            <p:cNvSpPr/>
            <p:nvPr/>
          </p:nvSpPr>
          <p:spPr>
            <a:xfrm>
              <a:off x="687095" y="1779085"/>
              <a:ext cx="8104905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Standard MDI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5664" y="1779085"/>
              <a:ext cx="398198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F459D1-BF3E-4C81-B537-8FC9D198B2FB}"/>
              </a:ext>
            </a:extLst>
          </p:cNvPr>
          <p:cNvGrpSpPr/>
          <p:nvPr/>
        </p:nvGrpSpPr>
        <p:grpSpPr>
          <a:xfrm>
            <a:off x="337626" y="2620403"/>
            <a:ext cx="8506336" cy="621906"/>
            <a:chOff x="285664" y="1779085"/>
            <a:chExt cx="8506336" cy="6219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05AE99-E721-454D-A64C-C7FD51D0B9C3}"/>
                </a:ext>
              </a:extLst>
            </p:cNvPr>
            <p:cNvSpPr/>
            <p:nvPr/>
          </p:nvSpPr>
          <p:spPr>
            <a:xfrm>
              <a:off x="687095" y="1779085"/>
              <a:ext cx="8104905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Push – Pull MDI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18C12F-9A87-49B2-82B0-86E021B396F1}"/>
                </a:ext>
              </a:extLst>
            </p:cNvPr>
            <p:cNvSpPr/>
            <p:nvPr/>
          </p:nvSpPr>
          <p:spPr>
            <a:xfrm>
              <a:off x="285664" y="1779085"/>
              <a:ext cx="398198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2AAD7F-1AD0-462D-B1B6-D23D35A796F1}"/>
              </a:ext>
            </a:extLst>
          </p:cNvPr>
          <p:cNvGrpSpPr/>
          <p:nvPr/>
        </p:nvGrpSpPr>
        <p:grpSpPr>
          <a:xfrm>
            <a:off x="337626" y="3430780"/>
            <a:ext cx="8506336" cy="621906"/>
            <a:chOff x="285664" y="1779085"/>
            <a:chExt cx="8506336" cy="62190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2A4B82-1742-4854-A34E-1F769DD72440}"/>
                </a:ext>
              </a:extLst>
            </p:cNvPr>
            <p:cNvSpPr/>
            <p:nvPr/>
          </p:nvSpPr>
          <p:spPr>
            <a:xfrm>
              <a:off x="687095" y="1779085"/>
              <a:ext cx="8104905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2 - Phase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3DD9118-28F8-4D0F-A346-05D1B7E90C1C}"/>
                </a:ext>
              </a:extLst>
            </p:cNvPr>
            <p:cNvSpPr/>
            <p:nvPr/>
          </p:nvSpPr>
          <p:spPr>
            <a:xfrm>
              <a:off x="285664" y="1779085"/>
              <a:ext cx="398198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7564D6-6B52-400A-8623-3FDDD3001FC0}"/>
              </a:ext>
            </a:extLst>
          </p:cNvPr>
          <p:cNvGrpSpPr/>
          <p:nvPr/>
        </p:nvGrpSpPr>
        <p:grpSpPr>
          <a:xfrm>
            <a:off x="337626" y="4241157"/>
            <a:ext cx="8506336" cy="621906"/>
            <a:chOff x="285664" y="1779085"/>
            <a:chExt cx="8506336" cy="62190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53D3CF-8A22-4003-B6C9-0779E186CA0D}"/>
                </a:ext>
              </a:extLst>
            </p:cNvPr>
            <p:cNvSpPr/>
            <p:nvPr/>
          </p:nvSpPr>
          <p:spPr>
            <a:xfrm>
              <a:off x="687095" y="1779085"/>
              <a:ext cx="8104905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Filters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280A21-24A3-43E0-BCC0-8ECC37F58DDF}"/>
                </a:ext>
              </a:extLst>
            </p:cNvPr>
            <p:cNvSpPr/>
            <p:nvPr/>
          </p:nvSpPr>
          <p:spPr>
            <a:xfrm>
              <a:off x="285664" y="1779085"/>
              <a:ext cx="398198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639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F3C4CD-C442-4F3E-94E3-372845394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707886"/>
          </a:xfrm>
        </p:spPr>
        <p:txBody>
          <a:bodyPr/>
          <a:lstStyle/>
          <a:p>
            <a:r>
              <a:rPr lang="en-US" dirty="0"/>
              <a:t>The metadata properties have to be ‘split’ into file and field so that they can be applied to each datasource (Sales and Stock).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4F4383-383F-4B72-9225-1DA8DEE3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File and Field Metadata Properties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DCCA6-74A0-4EF8-BCC2-5DE949884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41" y="1780791"/>
            <a:ext cx="2761586" cy="3107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11A3B0-989E-48E3-A193-6B507F17C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228" y="1675461"/>
            <a:ext cx="2761586" cy="312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36A953-21EE-49F1-8AA4-78045EB5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554272"/>
          </a:xfrm>
        </p:spPr>
        <p:txBody>
          <a:bodyPr/>
          <a:lstStyle/>
          <a:p>
            <a:r>
              <a:rPr lang="en-US" dirty="0"/>
              <a:t>As the metadata properties have been grouped by </a:t>
            </a:r>
            <a:r>
              <a:rPr lang="en-US" dirty="0" err="1"/>
              <a:t>file_id</a:t>
            </a:r>
            <a:r>
              <a:rPr lang="en-US" dirty="0"/>
              <a:t>, there’s no need to loop through </a:t>
            </a:r>
            <a:r>
              <a:rPr lang="en-US" dirty="0" err="1"/>
              <a:t>i.e</a:t>
            </a:r>
            <a:r>
              <a:rPr lang="en-US" dirty="0"/>
              <a:t> repeat the workflow.</a:t>
            </a:r>
          </a:p>
          <a:p>
            <a:r>
              <a:rPr lang="en-US" dirty="0"/>
              <a:t>A sequence is added to filter for the first set of standard file metadata properties. 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692492-1F1D-4AF9-9A24-D257212F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0B462-CACB-4A71-89AF-69A7123E7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24" y="2240382"/>
            <a:ext cx="4980952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7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8FDE29-5779-4F10-A6B8-990B783F6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707886"/>
          </a:xfrm>
        </p:spPr>
        <p:txBody>
          <a:bodyPr/>
          <a:lstStyle/>
          <a:p>
            <a:r>
              <a:rPr lang="en-US" dirty="0"/>
              <a:t>OK so we’re now ready to inject both the file and field metadata properties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9D4DFF-5365-4136-A01A-830670F9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Metadata Injection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DBF8BC-3AD2-4CB3-9F91-553EF9614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08381"/>
              </p:ext>
            </p:extLst>
          </p:nvPr>
        </p:nvGraphicFramePr>
        <p:xfrm>
          <a:off x="2019542" y="1331344"/>
          <a:ext cx="4440253" cy="37510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2249">
                  <a:extLst>
                    <a:ext uri="{9D8B030D-6E8A-4147-A177-3AD203B41FA5}">
                      <a16:colId xmlns:a16="http://schemas.microsoft.com/office/drawing/2014/main" val="1232620447"/>
                    </a:ext>
                  </a:extLst>
                </a:gridCol>
                <a:gridCol w="1110214">
                  <a:extLst>
                    <a:ext uri="{9D8B030D-6E8A-4147-A177-3AD203B41FA5}">
                      <a16:colId xmlns:a16="http://schemas.microsoft.com/office/drawing/2014/main" val="3081073548"/>
                    </a:ext>
                  </a:extLst>
                </a:gridCol>
                <a:gridCol w="1707790">
                  <a:extLst>
                    <a:ext uri="{9D8B030D-6E8A-4147-A177-3AD203B41FA5}">
                      <a16:colId xmlns:a16="http://schemas.microsoft.com/office/drawing/2014/main" val="2770044800"/>
                    </a:ext>
                  </a:extLst>
                </a:gridCol>
              </a:tblGrid>
              <a:tr h="207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TARGET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SOURCE STEP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SOURCE FIELD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1535702631"/>
                  </a:ext>
                </a:extLst>
              </a:tr>
              <a:tr h="207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Text file input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4030010341"/>
                  </a:ext>
                </a:extLst>
              </a:tr>
              <a:tr h="207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    FILE_TYPE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File Details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file_type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2343465137"/>
                  </a:ext>
                </a:extLst>
              </a:tr>
              <a:tr h="207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   SEPARATOR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File Details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separator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1971534487"/>
                  </a:ext>
                </a:extLst>
              </a:tr>
              <a:tr h="207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   ENCLOSURE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File Details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enclosure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4220315303"/>
                  </a:ext>
                </a:extLst>
              </a:tr>
              <a:tr h="207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   HEADER_PRESENT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File Details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header_present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4085860199"/>
                  </a:ext>
                </a:extLst>
              </a:tr>
              <a:tr h="207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   NR_HEADER_LINES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File Details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nr_header_lines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2237310547"/>
                  </a:ext>
                </a:extLst>
              </a:tr>
              <a:tr h="207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   FILE_FORMAT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File Details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file_format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695934688"/>
                  </a:ext>
                </a:extLst>
              </a:tr>
              <a:tr h="207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   FILENAME_LINES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2350264426"/>
                  </a:ext>
                </a:extLst>
              </a:tr>
              <a:tr h="207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      FILENAME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File Details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input_file_directory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1230897999"/>
                  </a:ext>
                </a:extLst>
              </a:tr>
              <a:tr h="207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      FILEMASK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File Details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input_file_name_regex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1188089028"/>
                  </a:ext>
                </a:extLst>
              </a:tr>
              <a:tr h="207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   FIELDS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2529817513"/>
                  </a:ext>
                </a:extLst>
              </a:tr>
              <a:tr h="207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      FIELD_NAME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Field Metadata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field_name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1066844688"/>
                  </a:ext>
                </a:extLst>
              </a:tr>
              <a:tr h="207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      FIELD_FORMAT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Field Metadata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field_format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350115405"/>
                  </a:ext>
                </a:extLst>
              </a:tr>
              <a:tr h="43120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      FIELD_NULL_STRING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Field Metadata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field_null_string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935346205"/>
                  </a:ext>
                </a:extLst>
              </a:tr>
              <a:tr h="207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      FIELD_TYPE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Field Metadata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field_type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3485093287"/>
                  </a:ext>
                </a:extLst>
              </a:tr>
              <a:tr h="207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      FIELD_TRIM_TYPE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Field Metadata</a:t>
                      </a:r>
                      <a:endParaRPr lang="en-GB" sz="110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field_trim_type</a:t>
                      </a:r>
                      <a:endParaRPr lang="en-GB" sz="1100" dirty="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62" marR="31762" marT="0" marB="0"/>
                </a:tc>
                <a:extLst>
                  <a:ext uri="{0D108BD9-81ED-4DB2-BD59-A6C34878D82A}">
                    <a16:rowId xmlns:a16="http://schemas.microsoft.com/office/drawing/2014/main" val="2940264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39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37625" y="999649"/>
            <a:ext cx="8506337" cy="621906"/>
            <a:chOff x="276180" y="999649"/>
            <a:chExt cx="8494280" cy="621906"/>
          </a:xfrm>
        </p:grpSpPr>
        <p:sp>
          <p:nvSpPr>
            <p:cNvPr id="7" name="Rectangle 6"/>
            <p:cNvSpPr/>
            <p:nvPr/>
          </p:nvSpPr>
          <p:spPr>
            <a:xfrm>
              <a:off x="663240" y="999649"/>
              <a:ext cx="8107220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Push or Pull &amp; combined Push - Pull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180" y="999649"/>
              <a:ext cx="399754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7626" y="1810026"/>
            <a:ext cx="8506336" cy="621906"/>
            <a:chOff x="285664" y="1779085"/>
            <a:chExt cx="8506336" cy="621906"/>
          </a:xfrm>
        </p:grpSpPr>
        <p:sp>
          <p:nvSpPr>
            <p:cNvPr id="9" name="Rectangle 8"/>
            <p:cNvSpPr/>
            <p:nvPr/>
          </p:nvSpPr>
          <p:spPr>
            <a:xfrm>
              <a:off x="687095" y="1779085"/>
              <a:ext cx="8104905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2-Phase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5664" y="1779085"/>
              <a:ext cx="398198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8405CA-ECDA-4488-AB3E-74E9410FD660}"/>
              </a:ext>
            </a:extLst>
          </p:cNvPr>
          <p:cNvGrpSpPr/>
          <p:nvPr/>
        </p:nvGrpSpPr>
        <p:grpSpPr>
          <a:xfrm>
            <a:off x="337626" y="2620403"/>
            <a:ext cx="8506336" cy="621906"/>
            <a:chOff x="285664" y="1779085"/>
            <a:chExt cx="8506336" cy="62190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143CDE-1BE7-4788-91C3-65612C014E25}"/>
                </a:ext>
              </a:extLst>
            </p:cNvPr>
            <p:cNvSpPr/>
            <p:nvPr/>
          </p:nvSpPr>
          <p:spPr>
            <a:xfrm>
              <a:off x="687095" y="1779085"/>
              <a:ext cx="8104905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Filters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CD5AC1-AF73-48AB-8B0A-BBA7BFD8CBDA}"/>
                </a:ext>
              </a:extLst>
            </p:cNvPr>
            <p:cNvSpPr/>
            <p:nvPr/>
          </p:nvSpPr>
          <p:spPr>
            <a:xfrm>
              <a:off x="285664" y="1779085"/>
              <a:ext cx="398198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938BAF-61DA-4E4B-80F6-865A41A88535}"/>
              </a:ext>
            </a:extLst>
          </p:cNvPr>
          <p:cNvGrpSpPr/>
          <p:nvPr/>
        </p:nvGrpSpPr>
        <p:grpSpPr>
          <a:xfrm>
            <a:off x="337626" y="3982171"/>
            <a:ext cx="8506336" cy="621906"/>
            <a:chOff x="285664" y="1779085"/>
            <a:chExt cx="8506336" cy="62190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56AABD-110D-43BA-8C1B-1975D330A4B2}"/>
                </a:ext>
              </a:extLst>
            </p:cNvPr>
            <p:cNvSpPr/>
            <p:nvPr/>
          </p:nvSpPr>
          <p:spPr>
            <a:xfrm>
              <a:off x="687095" y="1779085"/>
              <a:ext cx="8104905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Retail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852E72-FDA3-44F8-AB21-D8FE07FA9885}"/>
                </a:ext>
              </a:extLst>
            </p:cNvPr>
            <p:cNvSpPr/>
            <p:nvPr/>
          </p:nvSpPr>
          <p:spPr>
            <a:xfrm>
              <a:off x="285664" y="1779085"/>
              <a:ext cx="398198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054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819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ABEA4-440A-4C0B-8F39-529BA52E0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 of Metadata Injection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266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821FE1-23F1-48DC-8247-2EEE9ED3A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323987"/>
          </a:xfrm>
        </p:spPr>
        <p:txBody>
          <a:bodyPr/>
          <a:lstStyle/>
          <a:p>
            <a:r>
              <a:rPr lang="en-US" dirty="0"/>
              <a:t>Metadata injection refers to the dynamic passing of metadata to PDI transformations at run time in order to control complex data integration logic. </a:t>
            </a:r>
          </a:p>
          <a:p>
            <a:r>
              <a:rPr lang="en-US" dirty="0"/>
              <a:t>The metadata (from the data source, a user defined file, or an end user request) can be injected on the fly into a transformation template, providing the “instructions” to generate actual transformations. </a:t>
            </a:r>
          </a:p>
          <a:p>
            <a:r>
              <a:rPr lang="en-US" dirty="0"/>
              <a:t>This enables teams to drive hundreds of data ingestion and preparation processes through just a few actual transformations, heavily accelerating time to data insights and monetization.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C0D7FE-F509-466C-AA24-705042F1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Metadata Injection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234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F206B0-852D-4DB3-A25D-14EE3B05C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70788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The ETL Metadata Injection step inserts metadata into a template transformation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EAA23F-5A46-45B5-A38A-226E0378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Metadata Injection</a:t>
            </a:r>
            <a:endParaRPr lang="nl-B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BE7550-00DF-4686-B1C2-6C83F466F099}"/>
              </a:ext>
            </a:extLst>
          </p:cNvPr>
          <p:cNvGrpSpPr/>
          <p:nvPr/>
        </p:nvGrpSpPr>
        <p:grpSpPr>
          <a:xfrm>
            <a:off x="1179955" y="1792573"/>
            <a:ext cx="6501104" cy="3165250"/>
            <a:chOff x="520027" y="1812544"/>
            <a:chExt cx="5686425" cy="2768600"/>
          </a:xfrm>
        </p:grpSpPr>
        <p:pic>
          <p:nvPicPr>
            <p:cNvPr id="5" name="Picture 4" descr="Metadata Injection Process">
              <a:extLst>
                <a:ext uri="{FF2B5EF4-FFF2-40B4-BE49-F238E27FC236}">
                  <a16:creationId xmlns:a16="http://schemas.microsoft.com/office/drawing/2014/main" id="{CE578DCF-68A6-4FE5-ADEE-7F18E87C6110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027" y="1812544"/>
              <a:ext cx="5686425" cy="276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51FF72-2C6D-4557-AB92-8F0426C0A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6281" y="3286802"/>
              <a:ext cx="1006179" cy="488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688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F206B0-852D-4DB3-A25D-14EE3B05C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8623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is Metadata Injection useful?</a:t>
            </a:r>
          </a:p>
          <a:p>
            <a:r>
              <a:rPr lang="en-US" dirty="0"/>
              <a:t>There is a repeatable processing pattern. </a:t>
            </a:r>
          </a:p>
          <a:p>
            <a:r>
              <a:rPr lang="en-US" dirty="0"/>
              <a:t>Where the variations between the data sources are within the scope of the step.</a:t>
            </a:r>
          </a:p>
          <a:p>
            <a:r>
              <a:rPr lang="en-US" dirty="0"/>
              <a:t>Is applicable to a large number of transformations.</a:t>
            </a:r>
          </a:p>
          <a:p>
            <a:r>
              <a:rPr lang="en-US" dirty="0"/>
              <a:t>That often have dynamic source(s) and/or target(s).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EAA23F-5A46-45B5-A38A-226E0378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Metadata Injection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76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FEBA88-95B2-4668-A6A6-0D645455D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359859"/>
          </a:xfrm>
        </p:spPr>
        <p:txBody>
          <a:bodyPr/>
          <a:lstStyle/>
          <a:p>
            <a:r>
              <a:rPr lang="en-US" dirty="0"/>
              <a:t>What is Metadata?</a:t>
            </a:r>
          </a:p>
          <a:p>
            <a:pPr marL="293687" lvl="1" indent="0">
              <a:buNone/>
            </a:pPr>
            <a:r>
              <a:rPr lang="en-US" dirty="0"/>
              <a:t>Imagine having to do this for all your files and data sources.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4744E9-B599-439A-8A6F-10C86329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 – Metadata Injection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0E07A-C939-44CC-97A2-97286ACA0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" t="29080" r="19887" b="21321"/>
          <a:stretch/>
        </p:blipFill>
        <p:spPr>
          <a:xfrm>
            <a:off x="579052" y="1993128"/>
            <a:ext cx="3668048" cy="1983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9A9CB2-A029-4906-BDE7-595B0C68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53" t="81723" r="1700"/>
          <a:stretch/>
        </p:blipFill>
        <p:spPr>
          <a:xfrm>
            <a:off x="462454" y="3976224"/>
            <a:ext cx="3784646" cy="6860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405DAE-3398-4E2B-941A-CEA55F582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957" y="1993128"/>
            <a:ext cx="3208346" cy="269687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163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7-hitachi-corporate-powerpoint-template">
  <a:themeElements>
    <a:clrScheme name="Hitachi 2">
      <a:dk1>
        <a:srgbClr val="414141"/>
      </a:dk1>
      <a:lt1>
        <a:srgbClr val="FFFFFF"/>
      </a:lt1>
      <a:dk2>
        <a:srgbClr val="000000"/>
      </a:dk2>
      <a:lt2>
        <a:srgbClr val="CEC9BF"/>
      </a:lt2>
      <a:accent1>
        <a:srgbClr val="7C0B2B"/>
      </a:accent1>
      <a:accent2>
        <a:srgbClr val="CC0000"/>
      </a:accent2>
      <a:accent3>
        <a:srgbClr val="C3ECEC"/>
      </a:accent3>
      <a:accent4>
        <a:srgbClr val="009B9E"/>
      </a:accent4>
      <a:accent5>
        <a:srgbClr val="F9DC33"/>
      </a:accent5>
      <a:accent6>
        <a:srgbClr val="FF5838"/>
      </a:accent6>
      <a:hlink>
        <a:srgbClr val="CC0000"/>
      </a:hlink>
      <a:folHlink>
        <a:srgbClr val="525252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itachi_PPT-Template_FINAL.potx" id="{27C2020E-4347-4F07-B4FA-27613D97D7B9}" vid="{C4F6E8BC-B2EB-4118-A24B-6AB36A058774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3020</TotalTime>
  <Words>1326</Words>
  <Application>Microsoft Office PowerPoint</Application>
  <PresentationFormat>On-screen Show (16:9)</PresentationFormat>
  <Paragraphs>211</Paragraphs>
  <Slides>44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HelveticaNeueLT Std</vt:lpstr>
      <vt:lpstr>Open Sans</vt:lpstr>
      <vt:lpstr>Times New Roman</vt:lpstr>
      <vt:lpstr>Wingdings</vt:lpstr>
      <vt:lpstr>2017-hitachi-corporate-powerpoint-template</vt:lpstr>
      <vt:lpstr>Advanced Pentaho Data Integration </vt:lpstr>
      <vt:lpstr>Agenda</vt:lpstr>
      <vt:lpstr>Pentaho Data Integration Metadata Injection</vt:lpstr>
      <vt:lpstr>Agenda</vt:lpstr>
      <vt:lpstr>Overview of Metadata Injection</vt:lpstr>
      <vt:lpstr>Overview of Metadata Injection</vt:lpstr>
      <vt:lpstr>Overview of Metadata Injection</vt:lpstr>
      <vt:lpstr>Overview of Metadata Injection</vt:lpstr>
      <vt:lpstr>Demonstration – Metadata Injection</vt:lpstr>
      <vt:lpstr>Demonstration – Metadata Injection</vt:lpstr>
      <vt:lpstr>Standard Metadata Injection</vt:lpstr>
      <vt:lpstr>Guided Demo: Standard Metadata Injection</vt:lpstr>
      <vt:lpstr>Guided Demo: Standard Metadata Injection</vt:lpstr>
      <vt:lpstr>Metadata Injection Scenarios</vt:lpstr>
      <vt:lpstr>Metadata Scenarios</vt:lpstr>
      <vt:lpstr>Guided Demo: Push Metadata Injection</vt:lpstr>
      <vt:lpstr>Guided Demo: Push Metadata Injection</vt:lpstr>
      <vt:lpstr>Guided Demo: Pull Metadata Injection</vt:lpstr>
      <vt:lpstr>Guided Demo: Pull Metadata Injection</vt:lpstr>
      <vt:lpstr>Exercise: Push / Pull Metadata Injection</vt:lpstr>
      <vt:lpstr>Exercise: Push / Pull Metadata Injection</vt:lpstr>
      <vt:lpstr>Exercise: 2-phase Metadata Injection</vt:lpstr>
      <vt:lpstr>Exercise: 2-phase Metadata Injection</vt:lpstr>
      <vt:lpstr>Exercise: 2-phase Metadata Injection</vt:lpstr>
      <vt:lpstr>Exercise: 2-phase Metadata Injection</vt:lpstr>
      <vt:lpstr>Exercise: Filters</vt:lpstr>
      <vt:lpstr>Exercise: Filters</vt:lpstr>
      <vt:lpstr>Exercise: Filters</vt:lpstr>
      <vt:lpstr>Retail Sales</vt:lpstr>
      <vt:lpstr>Exercise: Retail Sales</vt:lpstr>
      <vt:lpstr>Sales and Stock data</vt:lpstr>
      <vt:lpstr>Stores data</vt:lpstr>
      <vt:lpstr>Template</vt:lpstr>
      <vt:lpstr>Master Transformation</vt:lpstr>
      <vt:lpstr>File Metadata Properties</vt:lpstr>
      <vt:lpstr>Sorted then Joined</vt:lpstr>
      <vt:lpstr>Select Field and Metadata Properties</vt:lpstr>
      <vt:lpstr>Transformation Executor</vt:lpstr>
      <vt:lpstr>Transformation Executor</vt:lpstr>
      <vt:lpstr>Select File and Field Metadata Properties</vt:lpstr>
      <vt:lpstr>Sequence</vt:lpstr>
      <vt:lpstr>ETL Metadata Injection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Pentaho Project Setup  Best Practices</dc:title>
  <dc:creator>Beppe Raymaekers</dc:creator>
  <cp:lastModifiedBy>Jp</cp:lastModifiedBy>
  <cp:revision>307</cp:revision>
  <dcterms:created xsi:type="dcterms:W3CDTF">2017-11-25T09:35:59Z</dcterms:created>
  <dcterms:modified xsi:type="dcterms:W3CDTF">2018-03-14T16:48:02Z</dcterms:modified>
</cp:coreProperties>
</file>