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4"/>
  </p:notesMasterIdLst>
  <p:handoutMasterIdLst>
    <p:handoutMasterId r:id="rId45"/>
  </p:handoutMasterIdLst>
  <p:sldIdLst>
    <p:sldId id="448" r:id="rId2"/>
    <p:sldId id="449" r:id="rId3"/>
    <p:sldId id="351" r:id="rId4"/>
    <p:sldId id="417" r:id="rId5"/>
    <p:sldId id="418" r:id="rId6"/>
    <p:sldId id="412" r:id="rId7"/>
    <p:sldId id="413" r:id="rId8"/>
    <p:sldId id="414" r:id="rId9"/>
    <p:sldId id="419" r:id="rId10"/>
    <p:sldId id="372" r:id="rId11"/>
    <p:sldId id="415" r:id="rId12"/>
    <p:sldId id="416" r:id="rId13"/>
    <p:sldId id="354" r:id="rId14"/>
    <p:sldId id="400"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6" r:id="rId41"/>
    <p:sldId id="447" r:id="rId42"/>
    <p:sldId id="445" r:id="rId43"/>
  </p:sldIdLst>
  <p:sldSz cx="9144000" cy="5143500" type="screen16x9"/>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2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12" autoAdjust="0"/>
  </p:normalViewPr>
  <p:slideViewPr>
    <p:cSldViewPr snapToGrid="0" snapToObjects="1" showGuides="1">
      <p:cViewPr varScale="1">
        <p:scale>
          <a:sx n="130" d="100"/>
          <a:sy n="130" d="100"/>
        </p:scale>
        <p:origin x="1782" y="114"/>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88" d="100"/>
          <a:sy n="88" d="100"/>
        </p:scale>
        <p:origin x="3822" y="84"/>
      </p:cViewPr>
      <p:guideLst>
        <p:guide orient="horz" pos="2880"/>
        <p:guide pos="2160"/>
        <p:guide pos="173"/>
        <p:guide pos="41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90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9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018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29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63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9113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6480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11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214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8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4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81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6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34496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55986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58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751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4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5" name="TextBox 34"/>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
        <p:nvSpPr>
          <p:cNvPr id="67" name="TextBox 66"/>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
        <p:nvSpPr>
          <p:cNvPr id="68" name="Rectangle 67"/>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6" name="TextBox 35"/>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6" name="Rectangle 5"/>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 name="TextBox 37"/>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20" r:id="rId1"/>
    <p:sldLayoutId id="2147483796" r:id="rId2"/>
    <p:sldLayoutId id="2147483801" r:id="rId3"/>
    <p:sldLayoutId id="2147483802" r:id="rId4"/>
    <p:sldLayoutId id="2147483813" r:id="rId5"/>
    <p:sldLayoutId id="2147483814" r:id="rId6"/>
    <p:sldLayoutId id="2147483805" r:id="rId7"/>
    <p:sldLayoutId id="2147483806" r:id="rId8"/>
    <p:sldLayoutId id="2147483807" r:id="rId9"/>
    <p:sldLayoutId id="2147483808" r:id="rId10"/>
    <p:sldLayoutId id="2147483822" r:id="rId11"/>
    <p:sldLayoutId id="2147483823" r:id="rId12"/>
    <p:sldLayoutId id="21474838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369332"/>
          </a:xfrm>
        </p:spPr>
        <p:txBody>
          <a:bodyPr/>
          <a:lstStyle/>
          <a:p>
            <a:endParaRPr lang="en-US" dirty="0"/>
          </a:p>
        </p:txBody>
      </p:sp>
      <p:sp>
        <p:nvSpPr>
          <p:cNvPr id="7" name="Title 6"/>
          <p:cNvSpPr>
            <a:spLocks noGrp="1"/>
          </p:cNvSpPr>
          <p:nvPr>
            <p:ph type="ctrTitle"/>
          </p:nvPr>
        </p:nvSpPr>
        <p:spPr/>
        <p:txBody>
          <a:bodyPr/>
          <a:lstStyle/>
          <a:p>
            <a:r>
              <a:rPr lang="en-US" dirty="0"/>
              <a:t>Advanced</a:t>
            </a:r>
            <a:br>
              <a:rPr lang="en-US" dirty="0"/>
            </a:br>
            <a:r>
              <a:rPr lang="en-US" dirty="0"/>
              <a:t>Pentaho Data Integration</a:t>
            </a:r>
            <a:br>
              <a:rPr lang="en-US" dirty="0"/>
            </a:br>
            <a:endParaRPr lang="en-US" dirty="0"/>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80113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Report Designer</a:t>
            </a:r>
            <a:endParaRPr lang="nl-BE" dirty="0"/>
          </a:p>
        </p:txBody>
      </p:sp>
    </p:spTree>
    <p:extLst>
      <p:ext uri="{BB962C8B-B14F-4D97-AF65-F5344CB8AC3E}">
        <p14:creationId xmlns:p14="http://schemas.microsoft.com/office/powerpoint/2010/main" val="31466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6107143" cy="3668184"/>
          </a:xfrm>
        </p:spPr>
        <p:txBody>
          <a:bodyPr/>
          <a:lstStyle/>
          <a:p>
            <a:r>
              <a:rPr lang="nl-BE" dirty="0"/>
              <a:t>One of the many datasources that can be defined in Report Designer is:</a:t>
            </a:r>
          </a:p>
          <a:p>
            <a:pPr marL="293687" lvl="1" indent="0">
              <a:buNone/>
            </a:pPr>
            <a:r>
              <a:rPr lang="nl-BE" dirty="0"/>
              <a:t>Pentaho Data Integration</a:t>
            </a:r>
          </a:p>
          <a:p>
            <a:r>
              <a:rPr lang="en-GB" dirty="0"/>
              <a:t>Once the step within the Transformation has been defined as your dataset, then the data elements can be used in your report.</a:t>
            </a:r>
          </a:p>
          <a:p>
            <a:endParaRPr lang="en-GB" dirty="0"/>
          </a:p>
          <a:p>
            <a:r>
              <a:rPr lang="en-GB" dirty="0"/>
              <a:t>First let’s look at the Transformation we’re going to use as a Datasource…</a:t>
            </a:r>
            <a:endParaRPr lang="nl-BE" dirty="0"/>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Report Designer</a:t>
            </a:r>
            <a:endParaRPr lang="nl-BE" dirty="0"/>
          </a:p>
        </p:txBody>
      </p:sp>
      <p:pic>
        <p:nvPicPr>
          <p:cNvPr id="4" name="Picture 3">
            <a:extLst>
              <a:ext uri="{FF2B5EF4-FFF2-40B4-BE49-F238E27FC236}">
                <a16:creationId xmlns:a16="http://schemas.microsoft.com/office/drawing/2014/main" id="{2BE9211A-B433-42B6-8EC4-5020B33D9EC3}"/>
              </a:ext>
            </a:extLst>
          </p:cNvPr>
          <p:cNvPicPr/>
          <p:nvPr/>
        </p:nvPicPr>
        <p:blipFill>
          <a:blip r:embed="rId2"/>
          <a:stretch>
            <a:fillRect/>
          </a:stretch>
        </p:blipFill>
        <p:spPr>
          <a:xfrm>
            <a:off x="6910684" y="967575"/>
            <a:ext cx="1871980" cy="2465070"/>
          </a:xfrm>
          <a:prstGeom prst="rect">
            <a:avLst/>
          </a:prstGeom>
        </p:spPr>
      </p:pic>
    </p:spTree>
    <p:extLst>
      <p:ext uri="{BB962C8B-B14F-4D97-AF65-F5344CB8AC3E}">
        <p14:creationId xmlns:p14="http://schemas.microsoft.com/office/powerpoint/2010/main" val="31642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5"/>
            <a:ext cx="8584006" cy="795602"/>
          </a:xfrm>
        </p:spPr>
        <p:txBody>
          <a:bodyPr/>
          <a:lstStyle/>
          <a:p>
            <a:pPr lvl="0"/>
            <a:r>
              <a:rPr lang="en-GB" dirty="0"/>
              <a:t>Open the Transformation:</a:t>
            </a:r>
          </a:p>
          <a:p>
            <a:pPr marL="293687" lvl="1" indent="0">
              <a:buNone/>
            </a:pPr>
            <a:r>
              <a:rPr lang="en-GB" dirty="0"/>
              <a:t>C:\pentaho\design-tools\data-integration\reports\ tr_weather_forcast_api.ktr</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B83B5C60-07A0-45F2-BE59-635BFA10491E}"/>
              </a:ext>
            </a:extLst>
          </p:cNvPr>
          <p:cNvPicPr/>
          <p:nvPr/>
        </p:nvPicPr>
        <p:blipFill>
          <a:blip r:embed="rId2"/>
          <a:stretch>
            <a:fillRect/>
          </a:stretch>
        </p:blipFill>
        <p:spPr>
          <a:xfrm>
            <a:off x="460005" y="1887271"/>
            <a:ext cx="5731510" cy="2934970"/>
          </a:xfrm>
          <a:prstGeom prst="rect">
            <a:avLst/>
          </a:prstGeom>
        </p:spPr>
      </p:pic>
      <p:sp>
        <p:nvSpPr>
          <p:cNvPr id="5" name="TextBox 4">
            <a:extLst>
              <a:ext uri="{FF2B5EF4-FFF2-40B4-BE49-F238E27FC236}">
                <a16:creationId xmlns:a16="http://schemas.microsoft.com/office/drawing/2014/main" id="{CD897122-85BF-446D-BEFE-650A29ABAFC9}"/>
              </a:ext>
            </a:extLst>
          </p:cNvPr>
          <p:cNvSpPr txBox="1"/>
          <p:nvPr/>
        </p:nvSpPr>
        <p:spPr>
          <a:xfrm>
            <a:off x="6265408" y="2086586"/>
            <a:ext cx="2582758" cy="1015663"/>
          </a:xfrm>
          <a:prstGeom prst="rect">
            <a:avLst/>
          </a:prstGeom>
          <a:noFill/>
        </p:spPr>
        <p:txBody>
          <a:bodyPr wrap="none" rtlCol="0">
            <a:spAutoFit/>
          </a:bodyPr>
          <a:lstStyle/>
          <a:p>
            <a:r>
              <a:rPr lang="en-GB" dirty="0"/>
              <a:t>The </a:t>
            </a:r>
            <a:r>
              <a:rPr lang="en-GB" dirty="0" err="1"/>
              <a:t>ktr</a:t>
            </a:r>
            <a:r>
              <a:rPr lang="en-GB" dirty="0"/>
              <a:t> has 3 variables:</a:t>
            </a:r>
          </a:p>
          <a:p>
            <a:pPr marL="285750" indent="-285750">
              <a:buFont typeface="Arial" panose="020B0604020202020204" pitchFamily="34" charset="0"/>
              <a:buChar char="•"/>
            </a:pPr>
            <a:r>
              <a:rPr lang="en-GB" sz="1400" dirty="0"/>
              <a:t>CITY</a:t>
            </a:r>
          </a:p>
          <a:p>
            <a:pPr marL="285750" indent="-285750">
              <a:buFont typeface="Arial" panose="020B0604020202020204" pitchFamily="34" charset="0"/>
              <a:buChar char="•"/>
            </a:pPr>
            <a:r>
              <a:rPr lang="en-GB" sz="1400" dirty="0"/>
              <a:t>SPEED</a:t>
            </a:r>
          </a:p>
          <a:p>
            <a:pPr marL="285750" indent="-285750">
              <a:buFont typeface="Arial" panose="020B0604020202020204" pitchFamily="34" charset="0"/>
              <a:buChar char="•"/>
            </a:pPr>
            <a:r>
              <a:rPr lang="en-GB" sz="1400" dirty="0"/>
              <a:t>TEMP</a:t>
            </a:r>
          </a:p>
        </p:txBody>
      </p:sp>
    </p:spTree>
    <p:extLst>
      <p:ext uri="{BB962C8B-B14F-4D97-AF65-F5344CB8AC3E}">
        <p14:creationId xmlns:p14="http://schemas.microsoft.com/office/powerpoint/2010/main" val="1993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5A0D6-E04E-428B-86B6-BFA385A4D71A}"/>
              </a:ext>
            </a:extLst>
          </p:cNvPr>
          <p:cNvSpPr>
            <a:spLocks noGrp="1"/>
          </p:cNvSpPr>
          <p:nvPr>
            <p:ph idx="1"/>
          </p:nvPr>
        </p:nvSpPr>
        <p:spPr>
          <a:xfrm>
            <a:off x="264160" y="967575"/>
            <a:ext cx="8584006" cy="1058751"/>
          </a:xfrm>
        </p:spPr>
        <p:txBody>
          <a:bodyPr/>
          <a:lstStyle/>
          <a:p>
            <a:pPr lvl="0"/>
            <a:r>
              <a:rPr lang="en-GB" dirty="0"/>
              <a:t>Open the report:</a:t>
            </a:r>
          </a:p>
          <a:p>
            <a:pPr marL="293687" lvl="1" indent="0">
              <a:buNone/>
            </a:pPr>
            <a:r>
              <a:rPr lang="en-GB" dirty="0"/>
              <a:t>C:\pentaho\design-tools\data-integration\reports\template\Forecast.prpt in Report Designer</a:t>
            </a:r>
            <a:endParaRPr lang="nl-BE" dirty="0"/>
          </a:p>
        </p:txBody>
      </p:sp>
      <p:sp>
        <p:nvSpPr>
          <p:cNvPr id="3" name="Title 2">
            <a:extLst>
              <a:ext uri="{FF2B5EF4-FFF2-40B4-BE49-F238E27FC236}">
                <a16:creationId xmlns:a16="http://schemas.microsoft.com/office/drawing/2014/main" id="{BDF98924-5DF9-4C0E-BB3A-88DAAC1A74AB}"/>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9ADD59E2-13E8-4E3E-9A18-A5189C13B880}"/>
              </a:ext>
            </a:extLst>
          </p:cNvPr>
          <p:cNvPicPr/>
          <p:nvPr/>
        </p:nvPicPr>
        <p:blipFill>
          <a:blip r:embed="rId2"/>
          <a:stretch>
            <a:fillRect/>
          </a:stretch>
        </p:blipFill>
        <p:spPr>
          <a:xfrm>
            <a:off x="661680" y="2077391"/>
            <a:ext cx="3637475" cy="2642093"/>
          </a:xfrm>
          <a:prstGeom prst="rect">
            <a:avLst/>
          </a:prstGeom>
        </p:spPr>
      </p:pic>
      <p:sp>
        <p:nvSpPr>
          <p:cNvPr id="5" name="TextBox 4">
            <a:extLst>
              <a:ext uri="{FF2B5EF4-FFF2-40B4-BE49-F238E27FC236}">
                <a16:creationId xmlns:a16="http://schemas.microsoft.com/office/drawing/2014/main" id="{2A82E6F2-0E9F-405A-AD25-04DFF651C5F6}"/>
              </a:ext>
            </a:extLst>
          </p:cNvPr>
          <p:cNvSpPr txBox="1"/>
          <p:nvPr/>
        </p:nvSpPr>
        <p:spPr>
          <a:xfrm>
            <a:off x="4822722" y="2023681"/>
            <a:ext cx="4254370" cy="2123658"/>
          </a:xfrm>
          <a:prstGeom prst="rect">
            <a:avLst/>
          </a:prstGeom>
          <a:noFill/>
        </p:spPr>
        <p:txBody>
          <a:bodyPr wrap="none" rtlCol="0">
            <a:spAutoFit/>
          </a:bodyPr>
          <a:lstStyle/>
          <a:p>
            <a:r>
              <a:rPr lang="en-GB" dirty="0"/>
              <a:t>You need to define 2 report parameters:</a:t>
            </a:r>
          </a:p>
          <a:p>
            <a:pPr marL="285750" indent="-285750">
              <a:buFont typeface="Arial" panose="020B0604020202020204" pitchFamily="34" charset="0"/>
              <a:buChar char="•"/>
            </a:pPr>
            <a:r>
              <a:rPr lang="en-GB" dirty="0" err="1"/>
              <a:t>p_city</a:t>
            </a:r>
            <a:endParaRPr lang="en-GB" dirty="0"/>
          </a:p>
          <a:p>
            <a:pPr marL="285750" indent="-285750">
              <a:buFont typeface="Arial" panose="020B0604020202020204" pitchFamily="34" charset="0"/>
              <a:buChar char="•"/>
            </a:pPr>
            <a:r>
              <a:rPr lang="en-GB" dirty="0" err="1"/>
              <a:t>p_temp</a:t>
            </a:r>
            <a:endParaRPr lang="en-GB" dirty="0"/>
          </a:p>
          <a:p>
            <a:pPr marL="285750" indent="-285750">
              <a:buFont typeface="Arial" panose="020B0604020202020204" pitchFamily="34" charset="0"/>
              <a:buChar char="•"/>
            </a:pPr>
            <a:endParaRPr lang="en-GB" dirty="0"/>
          </a:p>
          <a:p>
            <a:r>
              <a:rPr lang="en-GB" dirty="0"/>
              <a:t>These will be mapped to:</a:t>
            </a:r>
          </a:p>
          <a:p>
            <a:pPr marL="285750" indent="-285750">
              <a:buFont typeface="Arial" panose="020B0604020202020204" pitchFamily="34" charset="0"/>
              <a:buChar char="•"/>
            </a:pPr>
            <a:r>
              <a:rPr lang="en-GB" sz="1400" dirty="0"/>
              <a:t>CITY</a:t>
            </a:r>
          </a:p>
          <a:p>
            <a:pPr marL="285750" indent="-285750">
              <a:buFont typeface="Arial" panose="020B0604020202020204" pitchFamily="34" charset="0"/>
              <a:buChar char="•"/>
            </a:pPr>
            <a:r>
              <a:rPr lang="en-GB" sz="1400" dirty="0"/>
              <a:t>TEMP</a:t>
            </a:r>
          </a:p>
          <a:p>
            <a:r>
              <a:rPr lang="en-GB" sz="1400" dirty="0"/>
              <a:t>from the KTR</a:t>
            </a:r>
            <a:endParaRPr lang="en-GB" dirty="0"/>
          </a:p>
        </p:txBody>
      </p:sp>
    </p:spTree>
    <p:extLst>
      <p:ext uri="{BB962C8B-B14F-4D97-AF65-F5344CB8AC3E}">
        <p14:creationId xmlns:p14="http://schemas.microsoft.com/office/powerpoint/2010/main" val="23229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5B208-F227-476A-9DAA-33E06562B7B4}"/>
              </a:ext>
            </a:extLst>
          </p:cNvPr>
          <p:cNvSpPr>
            <a:spLocks noGrp="1"/>
          </p:cNvSpPr>
          <p:nvPr>
            <p:ph idx="1"/>
          </p:nvPr>
        </p:nvSpPr>
        <p:spPr>
          <a:xfrm>
            <a:off x="264160" y="967575"/>
            <a:ext cx="8584006" cy="4027256"/>
          </a:xfrm>
        </p:spPr>
        <p:txBody>
          <a:bodyPr/>
          <a:lstStyle/>
          <a:p>
            <a:r>
              <a:rPr lang="en-GB" dirty="0"/>
              <a:t>Define PDI as datasource</a:t>
            </a:r>
          </a:p>
          <a:p>
            <a:r>
              <a:rPr lang="en-GB" dirty="0"/>
              <a:t>Configure ‘Weather’ Query</a:t>
            </a:r>
          </a:p>
          <a:p>
            <a:endParaRPr lang="en-GB" dirty="0"/>
          </a:p>
          <a:p>
            <a:endParaRPr lang="en-GB" dirty="0"/>
          </a:p>
          <a:p>
            <a:endParaRPr lang="en-GB" dirty="0"/>
          </a:p>
          <a:p>
            <a:endParaRPr lang="en-GB" dirty="0"/>
          </a:p>
          <a:p>
            <a:r>
              <a:rPr lang="en-GB" dirty="0"/>
              <a:t>Map Parameters</a:t>
            </a:r>
            <a:endParaRPr lang="nl-BE" dirty="0"/>
          </a:p>
          <a:p>
            <a:pPr lvl="1"/>
            <a:endParaRPr lang="nl-BE" dirty="0"/>
          </a:p>
        </p:txBody>
      </p:sp>
      <p:sp>
        <p:nvSpPr>
          <p:cNvPr id="3" name="Title 2">
            <a:extLst>
              <a:ext uri="{FF2B5EF4-FFF2-40B4-BE49-F238E27FC236}">
                <a16:creationId xmlns:a16="http://schemas.microsoft.com/office/drawing/2014/main" id="{8D7B7E22-7446-465F-BC94-9E888C25265F}"/>
              </a:ext>
            </a:extLst>
          </p:cNvPr>
          <p:cNvSpPr>
            <a:spLocks noGrp="1"/>
          </p:cNvSpPr>
          <p:nvPr>
            <p:ph type="title"/>
          </p:nvPr>
        </p:nvSpPr>
        <p:spPr/>
        <p:txBody>
          <a:bodyPr/>
          <a:lstStyle/>
          <a:p>
            <a:r>
              <a:rPr lang="en-US" dirty="0"/>
              <a:t>Guided Demo: Report Designer - PDI</a:t>
            </a:r>
            <a:endParaRPr lang="nl-BE" dirty="0"/>
          </a:p>
        </p:txBody>
      </p:sp>
      <p:pic>
        <p:nvPicPr>
          <p:cNvPr id="4" name="Picture 3">
            <a:extLst>
              <a:ext uri="{FF2B5EF4-FFF2-40B4-BE49-F238E27FC236}">
                <a16:creationId xmlns:a16="http://schemas.microsoft.com/office/drawing/2014/main" id="{B91CC93E-E3E2-48CE-8AAC-0A9B6FC42DFE}"/>
              </a:ext>
            </a:extLst>
          </p:cNvPr>
          <p:cNvPicPr/>
          <p:nvPr/>
        </p:nvPicPr>
        <p:blipFill>
          <a:blip r:embed="rId3"/>
          <a:stretch>
            <a:fillRect/>
          </a:stretch>
        </p:blipFill>
        <p:spPr>
          <a:xfrm>
            <a:off x="653766" y="1896940"/>
            <a:ext cx="5161280" cy="2168525"/>
          </a:xfrm>
          <a:prstGeom prst="rect">
            <a:avLst/>
          </a:prstGeom>
        </p:spPr>
      </p:pic>
      <p:pic>
        <p:nvPicPr>
          <p:cNvPr id="5" name="Picture 4">
            <a:extLst>
              <a:ext uri="{FF2B5EF4-FFF2-40B4-BE49-F238E27FC236}">
                <a16:creationId xmlns:a16="http://schemas.microsoft.com/office/drawing/2014/main" id="{C690C02D-8C0C-47AE-AA81-ABE8B0C24C4E}"/>
              </a:ext>
            </a:extLst>
          </p:cNvPr>
          <p:cNvPicPr/>
          <p:nvPr/>
        </p:nvPicPr>
        <p:blipFill>
          <a:blip r:embed="rId4"/>
          <a:stretch>
            <a:fillRect/>
          </a:stretch>
        </p:blipFill>
        <p:spPr>
          <a:xfrm>
            <a:off x="6358840" y="2823611"/>
            <a:ext cx="2305685" cy="1914525"/>
          </a:xfrm>
          <a:prstGeom prst="rect">
            <a:avLst/>
          </a:prstGeom>
        </p:spPr>
      </p:pic>
    </p:spTree>
    <p:extLst>
      <p:ext uri="{BB962C8B-B14F-4D97-AF65-F5344CB8AC3E}">
        <p14:creationId xmlns:p14="http://schemas.microsoft.com/office/powerpoint/2010/main" val="135229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5B208-F227-476A-9DAA-33E06562B7B4}"/>
              </a:ext>
            </a:extLst>
          </p:cNvPr>
          <p:cNvSpPr>
            <a:spLocks noGrp="1"/>
          </p:cNvSpPr>
          <p:nvPr>
            <p:ph idx="1"/>
          </p:nvPr>
        </p:nvSpPr>
        <p:spPr>
          <a:xfrm>
            <a:off x="264160" y="967575"/>
            <a:ext cx="8584006" cy="400110"/>
          </a:xfrm>
        </p:spPr>
        <p:txBody>
          <a:bodyPr/>
          <a:lstStyle/>
          <a:p>
            <a:r>
              <a:rPr lang="nl-BE" dirty="0"/>
              <a:t>Drag and Drop data element fields onto report</a:t>
            </a:r>
          </a:p>
        </p:txBody>
      </p:sp>
      <p:sp>
        <p:nvSpPr>
          <p:cNvPr id="3" name="Title 2">
            <a:extLst>
              <a:ext uri="{FF2B5EF4-FFF2-40B4-BE49-F238E27FC236}">
                <a16:creationId xmlns:a16="http://schemas.microsoft.com/office/drawing/2014/main" id="{8D7B7E22-7446-465F-BC94-9E888C25265F}"/>
              </a:ext>
            </a:extLst>
          </p:cNvPr>
          <p:cNvSpPr>
            <a:spLocks noGrp="1"/>
          </p:cNvSpPr>
          <p:nvPr>
            <p:ph type="title"/>
          </p:nvPr>
        </p:nvSpPr>
        <p:spPr/>
        <p:txBody>
          <a:bodyPr/>
          <a:lstStyle/>
          <a:p>
            <a:r>
              <a:rPr lang="en-US" dirty="0"/>
              <a:t>Guided Demo: Report Designer - PDI</a:t>
            </a:r>
            <a:endParaRPr lang="nl-BE" dirty="0"/>
          </a:p>
        </p:txBody>
      </p:sp>
      <p:pic>
        <p:nvPicPr>
          <p:cNvPr id="6" name="Picture 5">
            <a:extLst>
              <a:ext uri="{FF2B5EF4-FFF2-40B4-BE49-F238E27FC236}">
                <a16:creationId xmlns:a16="http://schemas.microsoft.com/office/drawing/2014/main" id="{86D413D1-2B85-4886-B4D7-36F643DA484C}"/>
              </a:ext>
            </a:extLst>
          </p:cNvPr>
          <p:cNvPicPr/>
          <p:nvPr/>
        </p:nvPicPr>
        <p:blipFill>
          <a:blip r:embed="rId3"/>
          <a:stretch>
            <a:fillRect/>
          </a:stretch>
        </p:blipFill>
        <p:spPr>
          <a:xfrm>
            <a:off x="585368" y="1549706"/>
            <a:ext cx="4281600" cy="2766040"/>
          </a:xfrm>
          <a:prstGeom prst="rect">
            <a:avLst/>
          </a:prstGeom>
        </p:spPr>
      </p:pic>
      <p:pic>
        <p:nvPicPr>
          <p:cNvPr id="7" name="Picture 6">
            <a:extLst>
              <a:ext uri="{FF2B5EF4-FFF2-40B4-BE49-F238E27FC236}">
                <a16:creationId xmlns:a16="http://schemas.microsoft.com/office/drawing/2014/main" id="{461B3A31-5318-4AC6-B661-1CA65C034457}"/>
              </a:ext>
            </a:extLst>
          </p:cNvPr>
          <p:cNvPicPr/>
          <p:nvPr/>
        </p:nvPicPr>
        <p:blipFill>
          <a:blip r:embed="rId4"/>
          <a:stretch>
            <a:fillRect/>
          </a:stretch>
        </p:blipFill>
        <p:spPr>
          <a:xfrm>
            <a:off x="5231026" y="1549706"/>
            <a:ext cx="3300915" cy="2766040"/>
          </a:xfrm>
          <a:prstGeom prst="rect">
            <a:avLst/>
          </a:prstGeom>
        </p:spPr>
      </p:pic>
    </p:spTree>
    <p:extLst>
      <p:ext uri="{BB962C8B-B14F-4D97-AF65-F5344CB8AC3E}">
        <p14:creationId xmlns:p14="http://schemas.microsoft.com/office/powerpoint/2010/main" val="70034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Community Data Access</a:t>
            </a:r>
            <a:endParaRPr lang="nl-BE" dirty="0"/>
          </a:p>
        </p:txBody>
      </p:sp>
    </p:spTree>
    <p:extLst>
      <p:ext uri="{BB962C8B-B14F-4D97-AF65-F5344CB8AC3E}">
        <p14:creationId xmlns:p14="http://schemas.microsoft.com/office/powerpoint/2010/main" val="407787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3788217"/>
          </a:xfrm>
        </p:spPr>
        <p:txBody>
          <a:bodyPr/>
          <a:lstStyle/>
          <a:p>
            <a:r>
              <a:rPr lang="en-GB" dirty="0"/>
              <a:t>When displaying data in a dashboard (CTOOLS), you need to be able to extract the data from multiple datasources, without having to write code. </a:t>
            </a:r>
          </a:p>
          <a:p>
            <a:r>
              <a:rPr lang="en-GB" dirty="0"/>
              <a:t>Community Data Access (CDA) provides a data abstraction layer for multiple kinds of data sources wrapped as web services. </a:t>
            </a:r>
          </a:p>
          <a:p>
            <a:r>
              <a:rPr lang="en-GB" dirty="0"/>
              <a:t>It's very simple to use—to create a data source, and you should use an attribute type of </a:t>
            </a:r>
            <a:r>
              <a:rPr lang="en-GB" b="1" dirty="0"/>
              <a:t>kettle.TransFromFile</a:t>
            </a:r>
            <a:r>
              <a:rPr lang="en-GB" dirty="0"/>
              <a:t>. When setting the connection, you will need to specify the following properties: </a:t>
            </a:r>
          </a:p>
          <a:p>
            <a:pPr lvl="1"/>
            <a:r>
              <a:rPr lang="en-GB" dirty="0"/>
              <a:t>KtrFile: This is used to specify the path and name of your transformation. </a:t>
            </a:r>
          </a:p>
          <a:p>
            <a:pPr lvl="1"/>
            <a:r>
              <a:rPr lang="en-GB" dirty="0"/>
              <a:t>Variables: This is used to specify the mapping between kettle parameters and the parameters used in the dashboard.  </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Community Data Access</a:t>
            </a:r>
            <a:endParaRPr lang="nl-BE" dirty="0"/>
          </a:p>
        </p:txBody>
      </p:sp>
    </p:spTree>
    <p:extLst>
      <p:ext uri="{BB962C8B-B14F-4D97-AF65-F5344CB8AC3E}">
        <p14:creationId xmlns:p14="http://schemas.microsoft.com/office/powerpoint/2010/main" val="30633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1597360"/>
          </a:xfrm>
        </p:spPr>
        <p:txBody>
          <a:bodyPr/>
          <a:lstStyle/>
          <a:p>
            <a:r>
              <a:rPr lang="en-US" dirty="0"/>
              <a:t>Let’s look at an existing CDA data connection:</a:t>
            </a:r>
          </a:p>
          <a:p>
            <a:r>
              <a:rPr lang="en-US" dirty="0"/>
              <a:t>In Notepad++ open:</a:t>
            </a:r>
          </a:p>
          <a:p>
            <a:pPr marL="293687" lvl="1" indent="0">
              <a:buNone/>
            </a:pPr>
            <a:r>
              <a:rPr lang="en-GB" dirty="0"/>
              <a:t>C:\Pentaho Training\DI 1500\Module 2 - Data Sources\Lesson 2 – CDA\weather.cda</a:t>
            </a:r>
            <a:endParaRPr lang="nl-BE"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spTree>
    <p:extLst>
      <p:ext uri="{BB962C8B-B14F-4D97-AF65-F5344CB8AC3E}">
        <p14:creationId xmlns:p14="http://schemas.microsoft.com/office/powerpoint/2010/main" val="87900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554545"/>
          </a:xfrm>
        </p:spPr>
        <p:txBody>
          <a:bodyPr/>
          <a:lstStyle/>
          <a:p>
            <a:r>
              <a:rPr lang="en-GB" dirty="0"/>
              <a:t>The first block defines the datasource:</a:t>
            </a:r>
          </a:p>
          <a:p>
            <a:endParaRPr lang="en-GB" dirty="0"/>
          </a:p>
          <a:p>
            <a:endParaRPr lang="en-GB" dirty="0"/>
          </a:p>
          <a:p>
            <a:r>
              <a:rPr lang="en-GB" dirty="0"/>
              <a:t>The second block defines the Queries:</a:t>
            </a:r>
          </a:p>
          <a:p>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pic>
        <p:nvPicPr>
          <p:cNvPr id="4" name="Picture 3">
            <a:extLst>
              <a:ext uri="{FF2B5EF4-FFF2-40B4-BE49-F238E27FC236}">
                <a16:creationId xmlns:a16="http://schemas.microsoft.com/office/drawing/2014/main" id="{4A51EC7C-8333-4FA7-9C0D-9B0F3338D961}"/>
              </a:ext>
            </a:extLst>
          </p:cNvPr>
          <p:cNvPicPr>
            <a:picLocks noChangeAspect="1"/>
          </p:cNvPicPr>
          <p:nvPr/>
        </p:nvPicPr>
        <p:blipFill>
          <a:blip r:embed="rId3"/>
          <a:stretch>
            <a:fillRect/>
          </a:stretch>
        </p:blipFill>
        <p:spPr>
          <a:xfrm>
            <a:off x="682548" y="1366304"/>
            <a:ext cx="3985317" cy="1154310"/>
          </a:xfrm>
          <a:prstGeom prst="rect">
            <a:avLst/>
          </a:prstGeom>
        </p:spPr>
      </p:pic>
      <p:pic>
        <p:nvPicPr>
          <p:cNvPr id="5" name="Picture 4">
            <a:extLst>
              <a:ext uri="{FF2B5EF4-FFF2-40B4-BE49-F238E27FC236}">
                <a16:creationId xmlns:a16="http://schemas.microsoft.com/office/drawing/2014/main" id="{4A8950A8-E1B4-4D1F-BA22-0DE83C8D7551}"/>
              </a:ext>
            </a:extLst>
          </p:cNvPr>
          <p:cNvPicPr>
            <a:picLocks noChangeAspect="1"/>
          </p:cNvPicPr>
          <p:nvPr/>
        </p:nvPicPr>
        <p:blipFill>
          <a:blip r:embed="rId4"/>
          <a:stretch>
            <a:fillRect/>
          </a:stretch>
        </p:blipFill>
        <p:spPr>
          <a:xfrm>
            <a:off x="682549" y="3025611"/>
            <a:ext cx="5777246" cy="1633266"/>
          </a:xfrm>
          <a:prstGeom prst="rect">
            <a:avLst/>
          </a:prstGeom>
        </p:spPr>
      </p:pic>
      <p:sp>
        <p:nvSpPr>
          <p:cNvPr id="6" name="TextBox 5">
            <a:extLst>
              <a:ext uri="{FF2B5EF4-FFF2-40B4-BE49-F238E27FC236}">
                <a16:creationId xmlns:a16="http://schemas.microsoft.com/office/drawing/2014/main" id="{5382F285-6C3C-4A9E-839D-67B0F1807D76}"/>
              </a:ext>
            </a:extLst>
          </p:cNvPr>
          <p:cNvSpPr txBox="1"/>
          <p:nvPr/>
        </p:nvSpPr>
        <p:spPr>
          <a:xfrm>
            <a:off x="5684102" y="3710723"/>
            <a:ext cx="3031599" cy="369332"/>
          </a:xfrm>
          <a:prstGeom prst="rect">
            <a:avLst/>
          </a:prstGeom>
          <a:noFill/>
        </p:spPr>
        <p:txBody>
          <a:bodyPr wrap="none" rtlCol="0">
            <a:spAutoFit/>
          </a:bodyPr>
          <a:lstStyle/>
          <a:p>
            <a:r>
              <a:rPr lang="en-GB" dirty="0"/>
              <a:t>Query for current conditions</a:t>
            </a:r>
          </a:p>
        </p:txBody>
      </p:sp>
    </p:spTree>
    <p:extLst>
      <p:ext uri="{BB962C8B-B14F-4D97-AF65-F5344CB8AC3E}">
        <p14:creationId xmlns:p14="http://schemas.microsoft.com/office/powerpoint/2010/main" val="5484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337626" y="2620403"/>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Metadata Injection</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PDI as a Data Source</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Streaming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Scalability</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Project Management</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409191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554545"/>
          </a:xfrm>
        </p:spPr>
        <p:txBody>
          <a:bodyPr/>
          <a:lstStyle/>
          <a:p>
            <a:r>
              <a:rPr lang="en-GB" dirty="0"/>
              <a:t>The first block defines the datasource:</a:t>
            </a:r>
          </a:p>
          <a:p>
            <a:endParaRPr lang="en-GB" dirty="0"/>
          </a:p>
          <a:p>
            <a:endParaRPr lang="en-GB" dirty="0"/>
          </a:p>
          <a:p>
            <a:r>
              <a:rPr lang="en-GB" dirty="0"/>
              <a:t>The second block defines the Queries:</a:t>
            </a:r>
          </a:p>
          <a:p>
            <a:endParaRPr lang="en-GB"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Guided Demo: CDA</a:t>
            </a:r>
            <a:endParaRPr lang="nl-BE" dirty="0"/>
          </a:p>
        </p:txBody>
      </p:sp>
      <p:pic>
        <p:nvPicPr>
          <p:cNvPr id="4" name="Picture 3">
            <a:extLst>
              <a:ext uri="{FF2B5EF4-FFF2-40B4-BE49-F238E27FC236}">
                <a16:creationId xmlns:a16="http://schemas.microsoft.com/office/drawing/2014/main" id="{4A51EC7C-8333-4FA7-9C0D-9B0F3338D961}"/>
              </a:ext>
            </a:extLst>
          </p:cNvPr>
          <p:cNvPicPr>
            <a:picLocks noChangeAspect="1"/>
          </p:cNvPicPr>
          <p:nvPr/>
        </p:nvPicPr>
        <p:blipFill>
          <a:blip r:embed="rId3"/>
          <a:stretch>
            <a:fillRect/>
          </a:stretch>
        </p:blipFill>
        <p:spPr>
          <a:xfrm>
            <a:off x="682548" y="1366304"/>
            <a:ext cx="3985317" cy="1154310"/>
          </a:xfrm>
          <a:prstGeom prst="rect">
            <a:avLst/>
          </a:prstGeom>
        </p:spPr>
      </p:pic>
      <p:pic>
        <p:nvPicPr>
          <p:cNvPr id="7" name="Picture 6">
            <a:extLst>
              <a:ext uri="{FF2B5EF4-FFF2-40B4-BE49-F238E27FC236}">
                <a16:creationId xmlns:a16="http://schemas.microsoft.com/office/drawing/2014/main" id="{FEFA9E68-0CA7-438B-B92D-0161C63FD9C0}"/>
              </a:ext>
            </a:extLst>
          </p:cNvPr>
          <p:cNvPicPr>
            <a:picLocks noChangeAspect="1"/>
          </p:cNvPicPr>
          <p:nvPr/>
        </p:nvPicPr>
        <p:blipFill>
          <a:blip r:embed="rId4"/>
          <a:stretch>
            <a:fillRect/>
          </a:stretch>
        </p:blipFill>
        <p:spPr>
          <a:xfrm>
            <a:off x="554184" y="3090627"/>
            <a:ext cx="6342857" cy="1609524"/>
          </a:xfrm>
          <a:prstGeom prst="rect">
            <a:avLst/>
          </a:prstGeom>
        </p:spPr>
      </p:pic>
      <p:sp>
        <p:nvSpPr>
          <p:cNvPr id="6" name="TextBox 5">
            <a:extLst>
              <a:ext uri="{FF2B5EF4-FFF2-40B4-BE49-F238E27FC236}">
                <a16:creationId xmlns:a16="http://schemas.microsoft.com/office/drawing/2014/main" id="{5382F285-6C3C-4A9E-839D-67B0F1807D76}"/>
              </a:ext>
            </a:extLst>
          </p:cNvPr>
          <p:cNvSpPr txBox="1"/>
          <p:nvPr/>
        </p:nvSpPr>
        <p:spPr>
          <a:xfrm>
            <a:off x="6088046" y="3741803"/>
            <a:ext cx="2198038" cy="369332"/>
          </a:xfrm>
          <a:prstGeom prst="rect">
            <a:avLst/>
          </a:prstGeom>
          <a:noFill/>
        </p:spPr>
        <p:txBody>
          <a:bodyPr wrap="none" rtlCol="0">
            <a:spAutoFit/>
          </a:bodyPr>
          <a:lstStyle/>
          <a:p>
            <a:r>
              <a:rPr lang="en-GB" dirty="0"/>
              <a:t>Query for next days</a:t>
            </a:r>
          </a:p>
        </p:txBody>
      </p:sp>
    </p:spTree>
    <p:extLst>
      <p:ext uri="{BB962C8B-B14F-4D97-AF65-F5344CB8AC3E}">
        <p14:creationId xmlns:p14="http://schemas.microsoft.com/office/powerpoint/2010/main" val="138737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49DA86-C12A-4A41-8670-70369B77E926}"/>
              </a:ext>
            </a:extLst>
          </p:cNvPr>
          <p:cNvSpPr>
            <a:spLocks noGrp="1"/>
          </p:cNvSpPr>
          <p:nvPr>
            <p:ph idx="1"/>
          </p:nvPr>
        </p:nvSpPr>
        <p:spPr>
          <a:xfrm>
            <a:off x="264160" y="967575"/>
            <a:ext cx="8584006" cy="938719"/>
          </a:xfrm>
        </p:spPr>
        <p:txBody>
          <a:bodyPr/>
          <a:lstStyle/>
          <a:p>
            <a:r>
              <a:rPr lang="en-GB" dirty="0"/>
              <a:t>Create a Public ‘Weather’ folder </a:t>
            </a:r>
          </a:p>
          <a:p>
            <a:r>
              <a:rPr lang="en-GB" dirty="0"/>
              <a:t>Upload KTR and CDA into the folder</a:t>
            </a:r>
          </a:p>
        </p:txBody>
      </p:sp>
      <p:sp>
        <p:nvSpPr>
          <p:cNvPr id="3" name="Title 2">
            <a:extLst>
              <a:ext uri="{FF2B5EF4-FFF2-40B4-BE49-F238E27FC236}">
                <a16:creationId xmlns:a16="http://schemas.microsoft.com/office/drawing/2014/main" id="{A3801C77-3578-4C34-824A-83547B7148E8}"/>
              </a:ext>
            </a:extLst>
          </p:cNvPr>
          <p:cNvSpPr>
            <a:spLocks noGrp="1"/>
          </p:cNvSpPr>
          <p:nvPr>
            <p:ph type="title"/>
          </p:nvPr>
        </p:nvSpPr>
        <p:spPr/>
        <p:txBody>
          <a:bodyPr/>
          <a:lstStyle/>
          <a:p>
            <a:r>
              <a:rPr lang="en-US" dirty="0"/>
              <a:t>Guided Demo: CDA</a:t>
            </a:r>
            <a:endParaRPr lang="en-GB" dirty="0"/>
          </a:p>
        </p:txBody>
      </p:sp>
      <p:pic>
        <p:nvPicPr>
          <p:cNvPr id="4" name="Picture 3">
            <a:extLst>
              <a:ext uri="{FF2B5EF4-FFF2-40B4-BE49-F238E27FC236}">
                <a16:creationId xmlns:a16="http://schemas.microsoft.com/office/drawing/2014/main" id="{D1015048-915D-4736-9BFA-B9F64C90815E}"/>
              </a:ext>
            </a:extLst>
          </p:cNvPr>
          <p:cNvPicPr/>
          <p:nvPr/>
        </p:nvPicPr>
        <p:blipFill>
          <a:blip r:embed="rId2"/>
          <a:stretch>
            <a:fillRect/>
          </a:stretch>
        </p:blipFill>
        <p:spPr>
          <a:xfrm>
            <a:off x="664883" y="1979632"/>
            <a:ext cx="3891280" cy="2821305"/>
          </a:xfrm>
          <a:prstGeom prst="rect">
            <a:avLst/>
          </a:prstGeom>
        </p:spPr>
      </p:pic>
    </p:spTree>
    <p:extLst>
      <p:ext uri="{BB962C8B-B14F-4D97-AF65-F5344CB8AC3E}">
        <p14:creationId xmlns:p14="http://schemas.microsoft.com/office/powerpoint/2010/main" val="14504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65481-F46D-4A18-AFA1-C30E70CFAF96}"/>
              </a:ext>
            </a:extLst>
          </p:cNvPr>
          <p:cNvSpPr>
            <a:spLocks noGrp="1"/>
          </p:cNvSpPr>
          <p:nvPr>
            <p:ph idx="1"/>
          </p:nvPr>
        </p:nvSpPr>
        <p:spPr>
          <a:xfrm>
            <a:off x="264160" y="967575"/>
            <a:ext cx="8584006" cy="707886"/>
          </a:xfrm>
        </p:spPr>
        <p:txBody>
          <a:bodyPr/>
          <a:lstStyle/>
          <a:p>
            <a:r>
              <a:rPr lang="en-GB" dirty="0"/>
              <a:t>Highlight weather.cda file and under ‘File Actions’ &gt; Open in a new window</a:t>
            </a:r>
          </a:p>
        </p:txBody>
      </p:sp>
      <p:sp>
        <p:nvSpPr>
          <p:cNvPr id="3" name="Title 2">
            <a:extLst>
              <a:ext uri="{FF2B5EF4-FFF2-40B4-BE49-F238E27FC236}">
                <a16:creationId xmlns:a16="http://schemas.microsoft.com/office/drawing/2014/main" id="{E4CA06CB-A083-46D8-957E-38A65334D42E}"/>
              </a:ext>
            </a:extLst>
          </p:cNvPr>
          <p:cNvSpPr>
            <a:spLocks noGrp="1"/>
          </p:cNvSpPr>
          <p:nvPr>
            <p:ph type="title"/>
          </p:nvPr>
        </p:nvSpPr>
        <p:spPr/>
        <p:txBody>
          <a:bodyPr/>
          <a:lstStyle/>
          <a:p>
            <a:r>
              <a:rPr lang="en-US" dirty="0"/>
              <a:t>Guided Demo: CDA</a:t>
            </a:r>
            <a:endParaRPr lang="en-GB" dirty="0"/>
          </a:p>
        </p:txBody>
      </p:sp>
      <p:pic>
        <p:nvPicPr>
          <p:cNvPr id="4" name="Picture 3">
            <a:extLst>
              <a:ext uri="{FF2B5EF4-FFF2-40B4-BE49-F238E27FC236}">
                <a16:creationId xmlns:a16="http://schemas.microsoft.com/office/drawing/2014/main" id="{64FAEFE5-61AB-4734-AEFE-FE35BE28BB6B}"/>
              </a:ext>
            </a:extLst>
          </p:cNvPr>
          <p:cNvPicPr/>
          <p:nvPr/>
        </p:nvPicPr>
        <p:blipFill>
          <a:blip r:embed="rId2"/>
          <a:stretch>
            <a:fillRect/>
          </a:stretch>
        </p:blipFill>
        <p:spPr>
          <a:xfrm>
            <a:off x="538715" y="1675461"/>
            <a:ext cx="3657201" cy="2299229"/>
          </a:xfrm>
          <a:prstGeom prst="rect">
            <a:avLst/>
          </a:prstGeom>
        </p:spPr>
      </p:pic>
      <p:pic>
        <p:nvPicPr>
          <p:cNvPr id="5" name="Picture 4">
            <a:extLst>
              <a:ext uri="{FF2B5EF4-FFF2-40B4-BE49-F238E27FC236}">
                <a16:creationId xmlns:a16="http://schemas.microsoft.com/office/drawing/2014/main" id="{AA81B9D8-0577-4214-89A1-690A6A6180CF}"/>
              </a:ext>
            </a:extLst>
          </p:cNvPr>
          <p:cNvPicPr/>
          <p:nvPr/>
        </p:nvPicPr>
        <p:blipFill>
          <a:blip r:embed="rId3"/>
          <a:stretch>
            <a:fillRect/>
          </a:stretch>
        </p:blipFill>
        <p:spPr>
          <a:xfrm>
            <a:off x="5055839" y="1675461"/>
            <a:ext cx="3792327" cy="3007152"/>
          </a:xfrm>
          <a:prstGeom prst="rect">
            <a:avLst/>
          </a:prstGeom>
        </p:spPr>
      </p:pic>
    </p:spTree>
    <p:extLst>
      <p:ext uri="{BB962C8B-B14F-4D97-AF65-F5344CB8AC3E}">
        <p14:creationId xmlns:p14="http://schemas.microsoft.com/office/powerpoint/2010/main" val="18189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Data Services</a:t>
            </a:r>
            <a:endParaRPr lang="nl-BE" dirty="0"/>
          </a:p>
        </p:txBody>
      </p:sp>
    </p:spTree>
    <p:extLst>
      <p:ext uri="{BB962C8B-B14F-4D97-AF65-F5344CB8AC3E}">
        <p14:creationId xmlns:p14="http://schemas.microsoft.com/office/powerpoint/2010/main" val="35732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1323439"/>
          </a:xfrm>
        </p:spPr>
        <p:txBody>
          <a:bodyPr/>
          <a:lstStyle/>
          <a:p>
            <a:r>
              <a:rPr lang="en-GB" dirty="0"/>
              <a:t>Prototyping a data model can be time consuming, particularly when it involves setting up databases, creating the data model and setting up a data warehouse, then negotiating accesses so that analysts can visualize the data and provide feedback.</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Data Services</a:t>
            </a:r>
            <a:endParaRPr lang="nl-BE" dirty="0"/>
          </a:p>
        </p:txBody>
      </p:sp>
      <p:pic>
        <p:nvPicPr>
          <p:cNvPr id="4" name="Picture 3" descr="http://kettle.bleuel.com/wp-content/uploads/2016/04/data_services.png">
            <a:extLst>
              <a:ext uri="{FF2B5EF4-FFF2-40B4-BE49-F238E27FC236}">
                <a16:creationId xmlns:a16="http://schemas.microsoft.com/office/drawing/2014/main" id="{1B28329C-558B-4630-B8DE-2ACB5DCECD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0258" y="2389238"/>
            <a:ext cx="5578813" cy="2566219"/>
          </a:xfrm>
          <a:prstGeom prst="rect">
            <a:avLst/>
          </a:prstGeom>
          <a:noFill/>
          <a:ln>
            <a:noFill/>
          </a:ln>
        </p:spPr>
      </p:pic>
      <p:sp>
        <p:nvSpPr>
          <p:cNvPr id="5" name="TextBox 4">
            <a:extLst>
              <a:ext uri="{FF2B5EF4-FFF2-40B4-BE49-F238E27FC236}">
                <a16:creationId xmlns:a16="http://schemas.microsoft.com/office/drawing/2014/main" id="{F2D2DA84-26F1-4F64-89AB-FB1312B0DE1F}"/>
              </a:ext>
            </a:extLst>
          </p:cNvPr>
          <p:cNvSpPr txBox="1"/>
          <p:nvPr/>
        </p:nvSpPr>
        <p:spPr>
          <a:xfrm>
            <a:off x="6284946" y="2389238"/>
            <a:ext cx="2775119" cy="1200329"/>
          </a:xfrm>
          <a:prstGeom prst="rect">
            <a:avLst/>
          </a:prstGeom>
          <a:noFill/>
        </p:spPr>
        <p:txBody>
          <a:bodyPr wrap="none" rtlCol="0">
            <a:spAutoFit/>
          </a:bodyPr>
          <a:lstStyle/>
          <a:p>
            <a:r>
              <a:rPr lang="en-GB" dirty="0"/>
              <a:t>The KTR step is exposed</a:t>
            </a:r>
          </a:p>
          <a:p>
            <a:r>
              <a:rPr lang="en-GB" dirty="0"/>
              <a:t>as a virtual table.</a:t>
            </a:r>
          </a:p>
          <a:p>
            <a:r>
              <a:rPr lang="en-GB" dirty="0"/>
              <a:t>The virtual table is JDBC</a:t>
            </a:r>
          </a:p>
          <a:p>
            <a:r>
              <a:rPr lang="en-GB" dirty="0"/>
              <a:t>Compliant.</a:t>
            </a:r>
          </a:p>
        </p:txBody>
      </p:sp>
    </p:spTree>
    <p:extLst>
      <p:ext uri="{BB962C8B-B14F-4D97-AF65-F5344CB8AC3E}">
        <p14:creationId xmlns:p14="http://schemas.microsoft.com/office/powerpoint/2010/main" val="29084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18003-192E-49BB-BCC0-F235E2B0ACAE}"/>
              </a:ext>
            </a:extLst>
          </p:cNvPr>
          <p:cNvSpPr>
            <a:spLocks noGrp="1"/>
          </p:cNvSpPr>
          <p:nvPr>
            <p:ph idx="1"/>
          </p:nvPr>
        </p:nvSpPr>
        <p:spPr>
          <a:xfrm>
            <a:off x="264160" y="967575"/>
            <a:ext cx="8584006" cy="3631763"/>
          </a:xfrm>
        </p:spPr>
        <p:txBody>
          <a:bodyPr/>
          <a:lstStyle/>
          <a:p>
            <a:pPr marL="0" indent="0">
              <a:buNone/>
            </a:pPr>
            <a:r>
              <a:rPr lang="en-GB" dirty="0"/>
              <a:t>In this demo you’re going to access a ‘Twitter Feed’.</a:t>
            </a:r>
          </a:p>
          <a:p>
            <a:r>
              <a:rPr lang="en-GB" dirty="0"/>
              <a:t>Create a Folder called ‘Data Services’.</a:t>
            </a:r>
          </a:p>
          <a:p>
            <a:r>
              <a:rPr lang="en-GB" dirty="0"/>
              <a:t>Drag onto the canvas a CSV File input step</a:t>
            </a:r>
          </a:p>
          <a:p>
            <a:endParaRPr lang="en-GB" dirty="0"/>
          </a:p>
          <a:p>
            <a:endParaRPr lang="en-GB" dirty="0"/>
          </a:p>
          <a:p>
            <a:endParaRPr lang="en-GB" dirty="0"/>
          </a:p>
          <a:p>
            <a:r>
              <a:rPr lang="en-GB" dirty="0"/>
              <a:t>Save as </a:t>
            </a:r>
            <a:r>
              <a:rPr lang="en-GB" dirty="0" err="1"/>
              <a:t>ds_twitter.ktr</a:t>
            </a:r>
            <a:r>
              <a:rPr lang="en-GB" dirty="0"/>
              <a:t> in the Pentaho Repository</a:t>
            </a:r>
          </a:p>
        </p:txBody>
      </p:sp>
      <p:sp>
        <p:nvSpPr>
          <p:cNvPr id="3" name="Title 2">
            <a:extLst>
              <a:ext uri="{FF2B5EF4-FFF2-40B4-BE49-F238E27FC236}">
                <a16:creationId xmlns:a16="http://schemas.microsoft.com/office/drawing/2014/main" id="{189A5250-498A-4BAD-8596-80F5773742FF}"/>
              </a:ext>
            </a:extLst>
          </p:cNvPr>
          <p:cNvSpPr>
            <a:spLocks noGrp="1"/>
          </p:cNvSpPr>
          <p:nvPr>
            <p:ph type="title"/>
          </p:nvPr>
        </p:nvSpPr>
        <p:spPr/>
        <p:txBody>
          <a:bodyPr/>
          <a:lstStyle/>
          <a:p>
            <a:r>
              <a:rPr lang="en-GB" dirty="0"/>
              <a:t>Guided Demo: </a:t>
            </a:r>
            <a:r>
              <a:rPr lang="en-GB" dirty="0" err="1"/>
              <a:t>DS_Twitter</a:t>
            </a:r>
            <a:endParaRPr lang="en-GB" dirty="0"/>
          </a:p>
        </p:txBody>
      </p:sp>
      <p:graphicFrame>
        <p:nvGraphicFramePr>
          <p:cNvPr id="4" name="Table 3">
            <a:extLst>
              <a:ext uri="{FF2B5EF4-FFF2-40B4-BE49-F238E27FC236}">
                <a16:creationId xmlns:a16="http://schemas.microsoft.com/office/drawing/2014/main" id="{369EE10C-5206-4A72-97DD-C508A05ED6A8}"/>
              </a:ext>
            </a:extLst>
          </p:cNvPr>
          <p:cNvGraphicFramePr>
            <a:graphicFrameLocks noGrp="1"/>
          </p:cNvGraphicFramePr>
          <p:nvPr>
            <p:extLst>
              <p:ext uri="{D42A27DB-BD31-4B8C-83A1-F6EECF244321}">
                <p14:modId xmlns:p14="http://schemas.microsoft.com/office/powerpoint/2010/main" val="4289553486"/>
              </p:ext>
            </p:extLst>
          </p:nvPr>
        </p:nvGraphicFramePr>
        <p:xfrm>
          <a:off x="655530" y="2481280"/>
          <a:ext cx="4566784" cy="1605832"/>
        </p:xfrm>
        <a:graphic>
          <a:graphicData uri="http://schemas.openxmlformats.org/drawingml/2006/table">
            <a:tbl>
              <a:tblPr firstRow="1" firstCol="1" bandRow="1">
                <a:tableStyleId>{5C22544A-7EE6-4342-B048-85BDC9FD1C3A}</a:tableStyleId>
              </a:tblPr>
              <a:tblGrid>
                <a:gridCol w="1417086">
                  <a:extLst>
                    <a:ext uri="{9D8B030D-6E8A-4147-A177-3AD203B41FA5}">
                      <a16:colId xmlns:a16="http://schemas.microsoft.com/office/drawing/2014/main" val="3607939863"/>
                    </a:ext>
                  </a:extLst>
                </a:gridCol>
                <a:gridCol w="3149698">
                  <a:extLst>
                    <a:ext uri="{9D8B030D-6E8A-4147-A177-3AD203B41FA5}">
                      <a16:colId xmlns:a16="http://schemas.microsoft.com/office/drawing/2014/main" val="2438718059"/>
                    </a:ext>
                  </a:extLst>
                </a:gridCol>
              </a:tblGrid>
              <a:tr h="159985">
                <a:tc>
                  <a:txBody>
                    <a:bodyPr/>
                    <a:lstStyle/>
                    <a:p>
                      <a:pPr>
                        <a:lnSpc>
                          <a:spcPct val="120000"/>
                        </a:lnSpc>
                        <a:spcBef>
                          <a:spcPts val="200"/>
                        </a:spcBef>
                        <a:spcAft>
                          <a:spcPts val="0"/>
                        </a:spcAft>
                      </a:pPr>
                      <a:r>
                        <a:rPr lang="en-US" sz="900">
                          <a:effectLst/>
                        </a:rPr>
                        <a:t>OPTION</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dirty="0">
                          <a:effectLst/>
                        </a:rPr>
                        <a:t>VALUE</a:t>
                      </a:r>
                      <a:endParaRPr lang="en-GB" sz="900" dirty="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703400332"/>
                  </a:ext>
                </a:extLst>
              </a:tr>
              <a:tr h="159985">
                <a:tc>
                  <a:txBody>
                    <a:bodyPr/>
                    <a:lstStyle/>
                    <a:p>
                      <a:pPr>
                        <a:lnSpc>
                          <a:spcPct val="120000"/>
                        </a:lnSpc>
                        <a:spcBef>
                          <a:spcPts val="200"/>
                        </a:spcBef>
                        <a:spcAft>
                          <a:spcPts val="0"/>
                        </a:spcAft>
                      </a:pPr>
                      <a:r>
                        <a:rPr lang="en-US" sz="900">
                          <a:effectLst/>
                        </a:rPr>
                        <a:t>Step name</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Read Twitter Data</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463215269"/>
                  </a:ext>
                </a:extLst>
              </a:tr>
              <a:tr h="479954">
                <a:tc>
                  <a:txBody>
                    <a:bodyPr/>
                    <a:lstStyle/>
                    <a:p>
                      <a:pPr>
                        <a:lnSpc>
                          <a:spcPct val="120000"/>
                        </a:lnSpc>
                        <a:spcBef>
                          <a:spcPts val="200"/>
                        </a:spcBef>
                        <a:spcAft>
                          <a:spcPts val="0"/>
                        </a:spcAft>
                      </a:pPr>
                      <a:r>
                        <a:rPr lang="en-US" sz="900">
                          <a:effectLst/>
                        </a:rPr>
                        <a:t>Filename</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C:\Pentaho Training\DI 1100 - Advanced PDI\Module 2 - Data Sources\Lesson 4 - Data Services\Guided Demo\ Mar_22_11_57_39 AM_2017_CET_Pentaho_TwitterData.csv</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755124472"/>
                  </a:ext>
                </a:extLst>
              </a:tr>
              <a:tr h="159985">
                <a:tc>
                  <a:txBody>
                    <a:bodyPr/>
                    <a:lstStyle/>
                    <a:p>
                      <a:pPr>
                        <a:lnSpc>
                          <a:spcPct val="120000"/>
                        </a:lnSpc>
                        <a:spcBef>
                          <a:spcPts val="200"/>
                        </a:spcBef>
                        <a:spcAft>
                          <a:spcPts val="0"/>
                        </a:spcAft>
                      </a:pPr>
                      <a:r>
                        <a:rPr lang="en-US" sz="900">
                          <a:effectLst/>
                        </a:rPr>
                        <a:t>Delimiter</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 comma</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520692156"/>
                  </a:ext>
                </a:extLst>
              </a:tr>
              <a:tr h="159985">
                <a:tc>
                  <a:txBody>
                    <a:bodyPr/>
                    <a:lstStyle/>
                    <a:p>
                      <a:pPr>
                        <a:lnSpc>
                          <a:spcPct val="120000"/>
                        </a:lnSpc>
                        <a:spcBef>
                          <a:spcPts val="200"/>
                        </a:spcBef>
                        <a:spcAft>
                          <a:spcPts val="0"/>
                        </a:spcAft>
                      </a:pPr>
                      <a:r>
                        <a:rPr lang="en-US" sz="900">
                          <a:effectLst/>
                        </a:rPr>
                        <a:t>Lazy Conversion</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check</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436815421"/>
                  </a:ext>
                </a:extLst>
              </a:tr>
              <a:tr h="159985">
                <a:tc>
                  <a:txBody>
                    <a:bodyPr/>
                    <a:lstStyle/>
                    <a:p>
                      <a:pPr>
                        <a:lnSpc>
                          <a:spcPct val="120000"/>
                        </a:lnSpc>
                        <a:spcBef>
                          <a:spcPts val="200"/>
                        </a:spcBef>
                        <a:spcAft>
                          <a:spcPts val="0"/>
                        </a:spcAft>
                      </a:pPr>
                      <a:r>
                        <a:rPr lang="en-US" sz="900">
                          <a:effectLst/>
                        </a:rPr>
                        <a:t>Header row present</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a:effectLst/>
                        </a:rPr>
                        <a:t>Check</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2483888834"/>
                  </a:ext>
                </a:extLst>
              </a:tr>
              <a:tr h="159985">
                <a:tc>
                  <a:txBody>
                    <a:bodyPr/>
                    <a:lstStyle/>
                    <a:p>
                      <a:pPr>
                        <a:lnSpc>
                          <a:spcPct val="120000"/>
                        </a:lnSpc>
                        <a:spcBef>
                          <a:spcPts val="200"/>
                        </a:spcBef>
                        <a:spcAft>
                          <a:spcPts val="0"/>
                        </a:spcAft>
                      </a:pPr>
                      <a:r>
                        <a:rPr lang="en-US" sz="900">
                          <a:effectLst/>
                        </a:rPr>
                        <a:t>File encoding</a:t>
                      </a:r>
                      <a:endParaRPr lang="en-GB" sz="90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tc>
                  <a:txBody>
                    <a:bodyPr/>
                    <a:lstStyle/>
                    <a:p>
                      <a:pPr>
                        <a:lnSpc>
                          <a:spcPct val="120000"/>
                        </a:lnSpc>
                        <a:spcBef>
                          <a:spcPts val="200"/>
                        </a:spcBef>
                        <a:spcAft>
                          <a:spcPts val="0"/>
                        </a:spcAft>
                      </a:pPr>
                      <a:r>
                        <a:rPr lang="en-US" sz="900" dirty="0">
                          <a:effectLst/>
                        </a:rPr>
                        <a:t>Windows 1250</a:t>
                      </a:r>
                      <a:endParaRPr lang="en-GB" sz="900" dirty="0">
                        <a:effectLst/>
                        <a:latin typeface="Open Sans" panose="020B0606030504020204" pitchFamily="34" charset="0"/>
                        <a:ea typeface="Calibri" panose="020F0502020204030204" pitchFamily="34" charset="0"/>
                        <a:cs typeface="Times New Roman" panose="02020603050405020304" pitchFamily="18" charset="0"/>
                      </a:endParaRPr>
                    </a:p>
                  </a:txBody>
                  <a:tcPr marL="59994" marR="59994" marT="0" marB="0"/>
                </a:tc>
                <a:extLst>
                  <a:ext uri="{0D108BD9-81ED-4DB2-BD59-A6C34878D82A}">
                    <a16:rowId xmlns:a16="http://schemas.microsoft.com/office/drawing/2014/main" val="1791856917"/>
                  </a:ext>
                </a:extLst>
              </a:tr>
            </a:tbl>
          </a:graphicData>
        </a:graphic>
      </p:graphicFrame>
    </p:spTree>
    <p:extLst>
      <p:ext uri="{BB962C8B-B14F-4D97-AF65-F5344CB8AC3E}">
        <p14:creationId xmlns:p14="http://schemas.microsoft.com/office/powerpoint/2010/main" val="97829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E9E16-AEF2-4B19-ACE1-8528097754F6}"/>
              </a:ext>
            </a:extLst>
          </p:cNvPr>
          <p:cNvSpPr>
            <a:spLocks noGrp="1"/>
          </p:cNvSpPr>
          <p:nvPr>
            <p:ph idx="1"/>
          </p:nvPr>
        </p:nvSpPr>
        <p:spPr>
          <a:xfrm>
            <a:off x="264160" y="967575"/>
            <a:ext cx="8584006" cy="400110"/>
          </a:xfrm>
        </p:spPr>
        <p:txBody>
          <a:bodyPr/>
          <a:lstStyle/>
          <a:p>
            <a:r>
              <a:rPr lang="en-GB" dirty="0"/>
              <a:t>Define the Data Service</a:t>
            </a:r>
          </a:p>
        </p:txBody>
      </p:sp>
      <p:sp>
        <p:nvSpPr>
          <p:cNvPr id="3" name="Title 2">
            <a:extLst>
              <a:ext uri="{FF2B5EF4-FFF2-40B4-BE49-F238E27FC236}">
                <a16:creationId xmlns:a16="http://schemas.microsoft.com/office/drawing/2014/main" id="{880378F4-0FAA-44A3-A8C5-2E4D90066B72}"/>
              </a:ext>
            </a:extLst>
          </p:cNvPr>
          <p:cNvSpPr>
            <a:spLocks noGrp="1"/>
          </p:cNvSpPr>
          <p:nvPr>
            <p:ph type="title"/>
          </p:nvPr>
        </p:nvSpPr>
        <p:spPr/>
        <p:txBody>
          <a:bodyPr/>
          <a:lstStyle/>
          <a:p>
            <a:r>
              <a:rPr lang="en-GB" dirty="0"/>
              <a:t>Guided Demo: </a:t>
            </a:r>
            <a:r>
              <a:rPr lang="en-GB" dirty="0" err="1"/>
              <a:t>DS_Twitter</a:t>
            </a:r>
            <a:endParaRPr lang="en-GB" dirty="0"/>
          </a:p>
        </p:txBody>
      </p:sp>
      <p:pic>
        <p:nvPicPr>
          <p:cNvPr id="4" name="Picture 3">
            <a:extLst>
              <a:ext uri="{FF2B5EF4-FFF2-40B4-BE49-F238E27FC236}">
                <a16:creationId xmlns:a16="http://schemas.microsoft.com/office/drawing/2014/main" id="{C1456506-93CE-4860-B980-9B305232426F}"/>
              </a:ext>
            </a:extLst>
          </p:cNvPr>
          <p:cNvPicPr/>
          <p:nvPr/>
        </p:nvPicPr>
        <p:blipFill>
          <a:blip r:embed="rId2"/>
          <a:stretch>
            <a:fillRect/>
          </a:stretch>
        </p:blipFill>
        <p:spPr>
          <a:xfrm>
            <a:off x="660143" y="1367685"/>
            <a:ext cx="4048125" cy="3122930"/>
          </a:xfrm>
          <a:prstGeom prst="rect">
            <a:avLst/>
          </a:prstGeom>
        </p:spPr>
      </p:pic>
      <p:pic>
        <p:nvPicPr>
          <p:cNvPr id="5" name="Picture 4">
            <a:extLst>
              <a:ext uri="{FF2B5EF4-FFF2-40B4-BE49-F238E27FC236}">
                <a16:creationId xmlns:a16="http://schemas.microsoft.com/office/drawing/2014/main" id="{5ECDC0C5-8709-4A99-9512-3EE762029649}"/>
              </a:ext>
            </a:extLst>
          </p:cNvPr>
          <p:cNvPicPr/>
          <p:nvPr/>
        </p:nvPicPr>
        <p:blipFill>
          <a:blip r:embed="rId3"/>
          <a:stretch>
            <a:fillRect/>
          </a:stretch>
        </p:blipFill>
        <p:spPr>
          <a:xfrm>
            <a:off x="5224934" y="3738775"/>
            <a:ext cx="1142365" cy="751840"/>
          </a:xfrm>
          <a:prstGeom prst="rect">
            <a:avLst/>
          </a:prstGeom>
        </p:spPr>
      </p:pic>
    </p:spTree>
    <p:extLst>
      <p:ext uri="{BB962C8B-B14F-4D97-AF65-F5344CB8AC3E}">
        <p14:creationId xmlns:p14="http://schemas.microsoft.com/office/powerpoint/2010/main" val="246496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CC04F-031D-4B27-8652-204DFC932EF2}"/>
              </a:ext>
            </a:extLst>
          </p:cNvPr>
          <p:cNvSpPr>
            <a:spLocks noGrp="1"/>
          </p:cNvSpPr>
          <p:nvPr>
            <p:ph idx="1"/>
          </p:nvPr>
        </p:nvSpPr>
        <p:spPr>
          <a:xfrm>
            <a:off x="264160" y="967575"/>
            <a:ext cx="8584006" cy="400110"/>
          </a:xfrm>
        </p:spPr>
        <p:txBody>
          <a:bodyPr/>
          <a:lstStyle/>
          <a:p>
            <a:r>
              <a:rPr lang="en-GB" dirty="0"/>
              <a:t>Finally..  Connect to the Data Service</a:t>
            </a:r>
          </a:p>
        </p:txBody>
      </p:sp>
      <p:sp>
        <p:nvSpPr>
          <p:cNvPr id="3" name="Title 2">
            <a:extLst>
              <a:ext uri="{FF2B5EF4-FFF2-40B4-BE49-F238E27FC236}">
                <a16:creationId xmlns:a16="http://schemas.microsoft.com/office/drawing/2014/main" id="{C5453A36-C80C-4305-81ED-14E25FBD1E8E}"/>
              </a:ext>
            </a:extLst>
          </p:cNvPr>
          <p:cNvSpPr>
            <a:spLocks noGrp="1"/>
          </p:cNvSpPr>
          <p:nvPr>
            <p:ph type="title"/>
          </p:nvPr>
        </p:nvSpPr>
        <p:spPr/>
        <p:txBody>
          <a:bodyPr/>
          <a:lstStyle/>
          <a:p>
            <a:r>
              <a:rPr lang="en-GB" dirty="0"/>
              <a:t>Guided Demo: </a:t>
            </a:r>
            <a:r>
              <a:rPr lang="en-GB" dirty="0" err="1"/>
              <a:t>DS_Twitter</a:t>
            </a:r>
            <a:endParaRPr lang="en-GB" dirty="0"/>
          </a:p>
        </p:txBody>
      </p:sp>
      <p:pic>
        <p:nvPicPr>
          <p:cNvPr id="4" name="Picture 3">
            <a:extLst>
              <a:ext uri="{FF2B5EF4-FFF2-40B4-BE49-F238E27FC236}">
                <a16:creationId xmlns:a16="http://schemas.microsoft.com/office/drawing/2014/main" id="{B518113B-0892-4BA8-B2EE-50427B238FDD}"/>
              </a:ext>
            </a:extLst>
          </p:cNvPr>
          <p:cNvPicPr/>
          <p:nvPr/>
        </p:nvPicPr>
        <p:blipFill>
          <a:blip r:embed="rId2"/>
          <a:stretch>
            <a:fillRect/>
          </a:stretch>
        </p:blipFill>
        <p:spPr>
          <a:xfrm>
            <a:off x="645242" y="1367685"/>
            <a:ext cx="2555158" cy="3547765"/>
          </a:xfrm>
          <a:prstGeom prst="rect">
            <a:avLst/>
          </a:prstGeom>
        </p:spPr>
      </p:pic>
      <p:sp>
        <p:nvSpPr>
          <p:cNvPr id="5" name="TextBox 4">
            <a:extLst>
              <a:ext uri="{FF2B5EF4-FFF2-40B4-BE49-F238E27FC236}">
                <a16:creationId xmlns:a16="http://schemas.microsoft.com/office/drawing/2014/main" id="{D0847E22-9BEF-4803-AF02-ED16CCFEDC06}"/>
              </a:ext>
            </a:extLst>
          </p:cNvPr>
          <p:cNvSpPr txBox="1"/>
          <p:nvPr/>
        </p:nvSpPr>
        <p:spPr>
          <a:xfrm>
            <a:off x="3325761" y="1604688"/>
            <a:ext cx="3869649" cy="646331"/>
          </a:xfrm>
          <a:prstGeom prst="rect">
            <a:avLst/>
          </a:prstGeom>
          <a:noFill/>
        </p:spPr>
        <p:txBody>
          <a:bodyPr wrap="none" rtlCol="0">
            <a:spAutoFit/>
          </a:bodyPr>
          <a:lstStyle/>
          <a:p>
            <a:r>
              <a:rPr lang="en-GB" dirty="0"/>
              <a:t>Drag a Table Input onto the canvas</a:t>
            </a:r>
          </a:p>
          <a:p>
            <a:r>
              <a:rPr lang="en-GB" dirty="0"/>
              <a:t>You will need to create a connection</a:t>
            </a:r>
          </a:p>
        </p:txBody>
      </p:sp>
    </p:spTree>
    <p:extLst>
      <p:ext uri="{BB962C8B-B14F-4D97-AF65-F5344CB8AC3E}">
        <p14:creationId xmlns:p14="http://schemas.microsoft.com/office/powerpoint/2010/main" val="104314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Machine Learning</a:t>
            </a:r>
            <a:endParaRPr lang="nl-BE" dirty="0"/>
          </a:p>
        </p:txBody>
      </p:sp>
    </p:spTree>
    <p:extLst>
      <p:ext uri="{BB962C8B-B14F-4D97-AF65-F5344CB8AC3E}">
        <p14:creationId xmlns:p14="http://schemas.microsoft.com/office/powerpoint/2010/main" val="1551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1015663"/>
          </a:xfrm>
        </p:spPr>
        <p:txBody>
          <a:bodyPr/>
          <a:lstStyle/>
          <a:p>
            <a:r>
              <a:rPr lang="en-US" dirty="0"/>
              <a:t>Machine Learning (ML) uses algorithms to find patterns in data, and then uses a model that recognizes those patterns to make predictions on new data.</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Machine Learning</a:t>
            </a:r>
            <a:endParaRPr lang="nl-BE" dirty="0"/>
          </a:p>
        </p:txBody>
      </p:sp>
      <p:pic>
        <p:nvPicPr>
          <p:cNvPr id="4" name="Picture 3">
            <a:extLst>
              <a:ext uri="{FF2B5EF4-FFF2-40B4-BE49-F238E27FC236}">
                <a16:creationId xmlns:a16="http://schemas.microsoft.com/office/drawing/2014/main" id="{6E7AA4F2-BA0C-4455-9134-E0532040E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067" y="1853619"/>
            <a:ext cx="5917751" cy="2871482"/>
          </a:xfrm>
          <a:prstGeom prst="rect">
            <a:avLst/>
          </a:prstGeom>
        </p:spPr>
      </p:pic>
    </p:spTree>
    <p:extLst>
      <p:ext uri="{BB962C8B-B14F-4D97-AF65-F5344CB8AC3E}">
        <p14:creationId xmlns:p14="http://schemas.microsoft.com/office/powerpoint/2010/main" val="422122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646331"/>
          </a:xfrm>
        </p:spPr>
        <p:txBody>
          <a:bodyPr/>
          <a:lstStyle/>
          <a:p>
            <a:r>
              <a:rPr lang="en-US" dirty="0"/>
              <a:t>PDI as the Datasource</a:t>
            </a:r>
          </a:p>
          <a:p>
            <a:endParaRPr lang="en-US" dirty="0"/>
          </a:p>
        </p:txBody>
      </p:sp>
      <p:sp>
        <p:nvSpPr>
          <p:cNvPr id="7" name="Title 6"/>
          <p:cNvSpPr>
            <a:spLocks noGrp="1"/>
          </p:cNvSpPr>
          <p:nvPr>
            <p:ph type="ctrTitle"/>
          </p:nvPr>
        </p:nvSpPr>
        <p:spPr/>
        <p:txBody>
          <a:bodyPr/>
          <a:lstStyle/>
          <a:p>
            <a:r>
              <a:rPr lang="en-US" dirty="0"/>
              <a:t>Pentaho Data Integration</a:t>
            </a:r>
            <a:br>
              <a:rPr lang="en-US" dirty="0"/>
            </a:br>
            <a:r>
              <a:rPr lang="en-US" dirty="0"/>
              <a:t>Data Sources</a:t>
            </a:r>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1165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14B99-2122-4F42-848C-B9A7ACB13BEF}"/>
              </a:ext>
            </a:extLst>
          </p:cNvPr>
          <p:cNvSpPr>
            <a:spLocks noGrp="1"/>
          </p:cNvSpPr>
          <p:nvPr>
            <p:ph idx="1"/>
          </p:nvPr>
        </p:nvSpPr>
        <p:spPr>
          <a:xfrm>
            <a:off x="264160" y="967574"/>
            <a:ext cx="8643866" cy="4170372"/>
          </a:xfrm>
        </p:spPr>
        <p:txBody>
          <a:bodyPr/>
          <a:lstStyle/>
          <a:p>
            <a:r>
              <a:rPr lang="en-US" b="1" dirty="0"/>
              <a:t>Python</a:t>
            </a:r>
            <a:r>
              <a:rPr lang="en-US" dirty="0"/>
              <a:t> is an interpreted, object-oriented, high-level programming language with dynamic semantics.</a:t>
            </a:r>
          </a:p>
          <a:p>
            <a:r>
              <a:rPr lang="en-US" b="1" dirty="0"/>
              <a:t>RStudio</a:t>
            </a:r>
            <a:r>
              <a:rPr lang="en-US" dirty="0"/>
              <a:t> is an integrated development environment (IDE) for R. It includes a console, syntax-highlighting editor that supports direct code execution, as well as tools for plotting, history, debugging and workspace management. </a:t>
            </a:r>
          </a:p>
          <a:p>
            <a:endParaRPr lang="en-US" dirty="0"/>
          </a:p>
          <a:p>
            <a:r>
              <a:rPr lang="en-US" dirty="0"/>
              <a:t>Anaconda is a freemium open source distribution of the Python and R programming languages for large-scale data processing, predictive analytics, and scientific computing, that aims to simplify package management and deployment</a:t>
            </a:r>
          </a:p>
        </p:txBody>
      </p:sp>
      <p:sp>
        <p:nvSpPr>
          <p:cNvPr id="3" name="Title 2">
            <a:extLst>
              <a:ext uri="{FF2B5EF4-FFF2-40B4-BE49-F238E27FC236}">
                <a16:creationId xmlns:a16="http://schemas.microsoft.com/office/drawing/2014/main" id="{AABCF7FB-223A-417D-8908-12959B38F73F}"/>
              </a:ext>
            </a:extLst>
          </p:cNvPr>
          <p:cNvSpPr>
            <a:spLocks noGrp="1"/>
          </p:cNvSpPr>
          <p:nvPr>
            <p:ph type="title"/>
          </p:nvPr>
        </p:nvSpPr>
        <p:spPr/>
        <p:txBody>
          <a:bodyPr/>
          <a:lstStyle/>
          <a:p>
            <a:r>
              <a:rPr lang="en-US" dirty="0"/>
              <a:t>Machine Learning - Software</a:t>
            </a:r>
            <a:endParaRPr lang="nl-BE" dirty="0"/>
          </a:p>
        </p:txBody>
      </p:sp>
    </p:spTree>
    <p:extLst>
      <p:ext uri="{BB962C8B-B14F-4D97-AF65-F5344CB8AC3E}">
        <p14:creationId xmlns:p14="http://schemas.microsoft.com/office/powerpoint/2010/main" val="366988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E0C283-2FC6-4D19-A828-01970559B2A1}"/>
              </a:ext>
            </a:extLst>
          </p:cNvPr>
          <p:cNvSpPr>
            <a:spLocks noGrp="1"/>
          </p:cNvSpPr>
          <p:nvPr>
            <p:ph idx="1"/>
          </p:nvPr>
        </p:nvSpPr>
        <p:spPr>
          <a:xfrm>
            <a:off x="264160" y="967575"/>
            <a:ext cx="8584006" cy="2528384"/>
          </a:xfrm>
        </p:spPr>
        <p:txBody>
          <a:bodyPr/>
          <a:lstStyle/>
          <a:p>
            <a:r>
              <a:rPr lang="en-GB" dirty="0"/>
              <a:t>Enter </a:t>
            </a:r>
            <a:r>
              <a:rPr lang="en-GB" dirty="0" err="1"/>
              <a:t>Ctrl+L</a:t>
            </a:r>
            <a:r>
              <a:rPr lang="en-GB" dirty="0"/>
              <a:t> will clear the screen</a:t>
            </a:r>
          </a:p>
          <a:p>
            <a:pPr lvl="0"/>
            <a:r>
              <a:rPr lang="en-US" dirty="0"/>
              <a:t>Then at the prompt enter (without the comment):</a:t>
            </a:r>
            <a:endParaRPr lang="en-GB" dirty="0"/>
          </a:p>
          <a:p>
            <a:pPr marL="293687" lvl="1" indent="0">
              <a:buNone/>
            </a:pPr>
            <a:r>
              <a:rPr lang="en-US" sz="1400" dirty="0"/>
              <a:t># We can use the print() function</a:t>
            </a:r>
            <a:endParaRPr lang="en-GB" sz="1400" dirty="0"/>
          </a:p>
          <a:p>
            <a:pPr marL="293687" lvl="1" indent="0">
              <a:buNone/>
            </a:pPr>
            <a:r>
              <a:rPr lang="en-US" sz="1400" dirty="0"/>
              <a:t>&gt; print("Hello World</a:t>
            </a:r>
            <a:endParaRPr lang="en-GB" sz="1400" dirty="0"/>
          </a:p>
          <a:p>
            <a:pPr marL="293687" lvl="1" indent="0">
              <a:buNone/>
            </a:pPr>
            <a:r>
              <a:rPr lang="en-US" sz="1400" dirty="0"/>
              <a:t>[1] "Hello World!"</a:t>
            </a:r>
            <a:endParaRPr lang="en-GB" sz="1400" dirty="0"/>
          </a:p>
          <a:p>
            <a:endParaRPr lang="en-GB" dirty="0"/>
          </a:p>
        </p:txBody>
      </p:sp>
      <p:sp>
        <p:nvSpPr>
          <p:cNvPr id="3" name="Title 2">
            <a:extLst>
              <a:ext uri="{FF2B5EF4-FFF2-40B4-BE49-F238E27FC236}">
                <a16:creationId xmlns:a16="http://schemas.microsoft.com/office/drawing/2014/main" id="{8256C9C3-6858-44CE-BC04-6104584F7C75}"/>
              </a:ext>
            </a:extLst>
          </p:cNvPr>
          <p:cNvSpPr>
            <a:spLocks noGrp="1"/>
          </p:cNvSpPr>
          <p:nvPr>
            <p:ph type="title"/>
          </p:nvPr>
        </p:nvSpPr>
        <p:spPr/>
        <p:txBody>
          <a:bodyPr/>
          <a:lstStyle/>
          <a:p>
            <a:r>
              <a:rPr lang="en-GB" dirty="0"/>
              <a:t>Guided Demo: RStudio</a:t>
            </a:r>
          </a:p>
        </p:txBody>
      </p:sp>
      <p:pic>
        <p:nvPicPr>
          <p:cNvPr id="4" name="Picture 3">
            <a:extLst>
              <a:ext uri="{FF2B5EF4-FFF2-40B4-BE49-F238E27FC236}">
                <a16:creationId xmlns:a16="http://schemas.microsoft.com/office/drawing/2014/main" id="{44C08A91-59FB-4C57-BF10-F1D23DCFCA60}"/>
              </a:ext>
            </a:extLst>
          </p:cNvPr>
          <p:cNvPicPr/>
          <p:nvPr/>
        </p:nvPicPr>
        <p:blipFill>
          <a:blip r:embed="rId2"/>
          <a:stretch>
            <a:fillRect/>
          </a:stretch>
        </p:blipFill>
        <p:spPr>
          <a:xfrm>
            <a:off x="3334210" y="1942984"/>
            <a:ext cx="5610687" cy="2842868"/>
          </a:xfrm>
          <a:prstGeom prst="rect">
            <a:avLst/>
          </a:prstGeom>
        </p:spPr>
      </p:pic>
    </p:spTree>
    <p:extLst>
      <p:ext uri="{BB962C8B-B14F-4D97-AF65-F5344CB8AC3E}">
        <p14:creationId xmlns:p14="http://schemas.microsoft.com/office/powerpoint/2010/main" val="352921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9D3D7-CA53-4704-A3F2-0BC92B636751}"/>
              </a:ext>
            </a:extLst>
          </p:cNvPr>
          <p:cNvSpPr>
            <a:spLocks noGrp="1"/>
          </p:cNvSpPr>
          <p:nvPr>
            <p:ph idx="1"/>
          </p:nvPr>
        </p:nvSpPr>
        <p:spPr>
          <a:xfrm>
            <a:off x="264160" y="967575"/>
            <a:ext cx="8584006" cy="4131387"/>
          </a:xfrm>
        </p:spPr>
        <p:txBody>
          <a:bodyPr/>
          <a:lstStyle/>
          <a:p>
            <a:r>
              <a:rPr lang="en-US" sz="1800" dirty="0"/>
              <a:t>A direct retailer wants to reduce losses due to orders involving fraudulent use of credit cards. Orders are accepted via phone and their web site and goods ship directly to the customer. </a:t>
            </a:r>
          </a:p>
          <a:p>
            <a:r>
              <a:rPr lang="en-US" sz="1800" dirty="0"/>
              <a:t>A relational database stores basic customer details such as:</a:t>
            </a:r>
          </a:p>
          <a:p>
            <a:pPr lvl="1"/>
            <a:r>
              <a:rPr lang="en-US" dirty="0"/>
              <a:t>customer name</a:t>
            </a:r>
          </a:p>
          <a:p>
            <a:pPr lvl="1"/>
            <a:r>
              <a:rPr lang="en-US" dirty="0"/>
              <a:t>date of birth</a:t>
            </a:r>
          </a:p>
          <a:p>
            <a:pPr lvl="1"/>
            <a:r>
              <a:rPr lang="en-US" dirty="0"/>
              <a:t>billing address</a:t>
            </a:r>
          </a:p>
          <a:p>
            <a:pPr lvl="1"/>
            <a:r>
              <a:rPr lang="en-US" dirty="0"/>
              <a:t>preferred shipping address. </a:t>
            </a:r>
          </a:p>
          <a:p>
            <a:r>
              <a:rPr lang="en-US" sz="1800" dirty="0"/>
              <a:t>As orders come in, they are stored in a database. </a:t>
            </a:r>
          </a:p>
          <a:p>
            <a:r>
              <a:rPr lang="en-US" sz="1800" dirty="0"/>
              <a:t>A report of historical instances of fraud is contained in a CSV spreadsheet.</a:t>
            </a:r>
            <a:endParaRPr lang="en-GB" dirty="0"/>
          </a:p>
        </p:txBody>
      </p:sp>
      <p:sp>
        <p:nvSpPr>
          <p:cNvPr id="3" name="Title 2">
            <a:extLst>
              <a:ext uri="{FF2B5EF4-FFF2-40B4-BE49-F238E27FC236}">
                <a16:creationId xmlns:a16="http://schemas.microsoft.com/office/drawing/2014/main" id="{ED883A8B-DECB-447F-90BC-F194147B12CD}"/>
              </a:ext>
            </a:extLst>
          </p:cNvPr>
          <p:cNvSpPr>
            <a:spLocks noGrp="1"/>
          </p:cNvSpPr>
          <p:nvPr>
            <p:ph type="title"/>
          </p:nvPr>
        </p:nvSpPr>
        <p:spPr/>
        <p:txBody>
          <a:bodyPr/>
          <a:lstStyle/>
          <a:p>
            <a:r>
              <a:rPr lang="en-GB" dirty="0"/>
              <a:t>Guided Demo: Credit Card Fraud</a:t>
            </a:r>
          </a:p>
        </p:txBody>
      </p:sp>
    </p:spTree>
    <p:extLst>
      <p:ext uri="{BB962C8B-B14F-4D97-AF65-F5344CB8AC3E}">
        <p14:creationId xmlns:p14="http://schemas.microsoft.com/office/powerpoint/2010/main" val="42448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3A9CB-A874-489A-BE0C-4CF4ECF49A23}"/>
              </a:ext>
            </a:extLst>
          </p:cNvPr>
          <p:cNvSpPr>
            <a:spLocks noGrp="1"/>
          </p:cNvSpPr>
          <p:nvPr>
            <p:ph idx="1"/>
          </p:nvPr>
        </p:nvSpPr>
        <p:spPr>
          <a:xfrm>
            <a:off x="264160" y="967575"/>
            <a:ext cx="8584006" cy="1246495"/>
          </a:xfrm>
        </p:spPr>
        <p:txBody>
          <a:bodyPr/>
          <a:lstStyle/>
          <a:p>
            <a:r>
              <a:rPr lang="en-US" dirty="0"/>
              <a:t>The sequence of the phases is not strict and moving back and forth between different phases is always required.</a:t>
            </a:r>
          </a:p>
          <a:p>
            <a:endParaRPr lang="en-GB" dirty="0"/>
          </a:p>
        </p:txBody>
      </p:sp>
      <p:sp>
        <p:nvSpPr>
          <p:cNvPr id="3" name="Title 2">
            <a:extLst>
              <a:ext uri="{FF2B5EF4-FFF2-40B4-BE49-F238E27FC236}">
                <a16:creationId xmlns:a16="http://schemas.microsoft.com/office/drawing/2014/main" id="{F573B10C-7B2F-426A-AC01-0EEDD3ECE650}"/>
              </a:ext>
            </a:extLst>
          </p:cNvPr>
          <p:cNvSpPr>
            <a:spLocks noGrp="1"/>
          </p:cNvSpPr>
          <p:nvPr>
            <p:ph type="title"/>
          </p:nvPr>
        </p:nvSpPr>
        <p:spPr/>
        <p:txBody>
          <a:bodyPr/>
          <a:lstStyle/>
          <a:p>
            <a:r>
              <a:rPr lang="en-GB" dirty="0"/>
              <a:t>Guided Demo: Credit Card Fraud</a:t>
            </a:r>
          </a:p>
        </p:txBody>
      </p:sp>
      <p:pic>
        <p:nvPicPr>
          <p:cNvPr id="4" name="Picture 3" descr="Machine Learning Orchestration Workflow">
            <a:extLst>
              <a:ext uri="{FF2B5EF4-FFF2-40B4-BE49-F238E27FC236}">
                <a16:creationId xmlns:a16="http://schemas.microsoft.com/office/drawing/2014/main" id="{BBC8A756-C7CA-4C85-AC3E-1936177803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4940" y="1940900"/>
            <a:ext cx="7222445" cy="2196374"/>
          </a:xfrm>
          <a:prstGeom prst="rect">
            <a:avLst/>
          </a:prstGeom>
          <a:noFill/>
          <a:ln>
            <a:noFill/>
          </a:ln>
        </p:spPr>
      </p:pic>
    </p:spTree>
    <p:extLst>
      <p:ext uri="{BB962C8B-B14F-4D97-AF65-F5344CB8AC3E}">
        <p14:creationId xmlns:p14="http://schemas.microsoft.com/office/powerpoint/2010/main" val="268881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1DBB6-2E1A-4036-98BD-C2CFE6CC9422}"/>
              </a:ext>
            </a:extLst>
          </p:cNvPr>
          <p:cNvSpPr>
            <a:spLocks noGrp="1"/>
          </p:cNvSpPr>
          <p:nvPr>
            <p:ph idx="1"/>
          </p:nvPr>
        </p:nvSpPr>
        <p:spPr>
          <a:xfrm>
            <a:off x="264160" y="967575"/>
            <a:ext cx="8584006" cy="1597360"/>
          </a:xfrm>
        </p:spPr>
        <p:txBody>
          <a:bodyPr/>
          <a:lstStyle/>
          <a:p>
            <a:r>
              <a:rPr lang="en-US" dirty="0"/>
              <a:t>The model that will be used:</a:t>
            </a:r>
            <a:r>
              <a:rPr lang="en-US" b="1" dirty="0"/>
              <a:t> Random Forest</a:t>
            </a:r>
            <a:endParaRPr lang="en-GB" dirty="0"/>
          </a:p>
          <a:p>
            <a:pPr lvl="0"/>
            <a:r>
              <a:rPr lang="en-US" dirty="0"/>
              <a:t>Open the following main Job:</a:t>
            </a:r>
            <a:endParaRPr lang="en-GB" dirty="0"/>
          </a:p>
          <a:p>
            <a:pPr marL="293687" lvl="1" indent="0">
              <a:buNone/>
            </a:pPr>
            <a:r>
              <a:rPr lang="en-US" dirty="0"/>
              <a:t>C:\Pentaho Training\DI 1500\Module 2 - Data Sources\Lesson 4 - Machine Learning\Exercise - Credit Card\</a:t>
            </a:r>
            <a:r>
              <a:rPr lang="en-US" dirty="0" err="1"/>
              <a:t>jb_fraud_main_job.kjb</a:t>
            </a:r>
            <a:endParaRPr lang="en-GB" dirty="0"/>
          </a:p>
        </p:txBody>
      </p:sp>
      <p:sp>
        <p:nvSpPr>
          <p:cNvPr id="3" name="Title 2">
            <a:extLst>
              <a:ext uri="{FF2B5EF4-FFF2-40B4-BE49-F238E27FC236}">
                <a16:creationId xmlns:a16="http://schemas.microsoft.com/office/drawing/2014/main" id="{4CEB5BED-CB67-44A6-9ACA-E76C2C03DEEC}"/>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56781E77-42AB-4523-AE93-DCBD2C7AEE1B}"/>
              </a:ext>
            </a:extLst>
          </p:cNvPr>
          <p:cNvPicPr/>
          <p:nvPr/>
        </p:nvPicPr>
        <p:blipFill>
          <a:blip r:embed="rId2"/>
          <a:stretch>
            <a:fillRect/>
          </a:stretch>
        </p:blipFill>
        <p:spPr>
          <a:xfrm>
            <a:off x="1595754" y="2564935"/>
            <a:ext cx="5033646" cy="2047711"/>
          </a:xfrm>
          <a:prstGeom prst="rect">
            <a:avLst/>
          </a:prstGeom>
        </p:spPr>
      </p:pic>
    </p:spTree>
    <p:extLst>
      <p:ext uri="{BB962C8B-B14F-4D97-AF65-F5344CB8AC3E}">
        <p14:creationId xmlns:p14="http://schemas.microsoft.com/office/powerpoint/2010/main" val="428922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771BC7-DB8B-4F5F-A3B8-327D04C5EC6A}"/>
              </a:ext>
            </a:extLst>
          </p:cNvPr>
          <p:cNvSpPr>
            <a:spLocks noGrp="1"/>
          </p:cNvSpPr>
          <p:nvPr>
            <p:ph idx="1"/>
          </p:nvPr>
        </p:nvSpPr>
        <p:spPr>
          <a:xfrm>
            <a:off x="264160" y="967575"/>
            <a:ext cx="8584006" cy="707886"/>
          </a:xfrm>
        </p:spPr>
        <p:txBody>
          <a:bodyPr/>
          <a:lstStyle/>
          <a:p>
            <a:r>
              <a:rPr lang="en-US" dirty="0"/>
              <a:t>Right mouse click on the tr_train_model_fraud.ktr Transformation and select: Open Referenced Object &gt; Transformation</a:t>
            </a:r>
            <a:endParaRPr lang="en-GB" dirty="0"/>
          </a:p>
        </p:txBody>
      </p:sp>
      <p:sp>
        <p:nvSpPr>
          <p:cNvPr id="3" name="Title 2">
            <a:extLst>
              <a:ext uri="{FF2B5EF4-FFF2-40B4-BE49-F238E27FC236}">
                <a16:creationId xmlns:a16="http://schemas.microsoft.com/office/drawing/2014/main" id="{16D55BE6-800E-47CA-B007-D2D438B642B4}"/>
              </a:ext>
            </a:extLst>
          </p:cNvPr>
          <p:cNvSpPr>
            <a:spLocks noGrp="1"/>
          </p:cNvSpPr>
          <p:nvPr>
            <p:ph type="title"/>
          </p:nvPr>
        </p:nvSpPr>
        <p:spPr/>
        <p:txBody>
          <a:bodyPr/>
          <a:lstStyle/>
          <a:p>
            <a:r>
              <a:rPr lang="en-GB" dirty="0"/>
              <a:t>Guided Demo: Credit Card Fraud -TRAIN</a:t>
            </a:r>
          </a:p>
        </p:txBody>
      </p:sp>
      <p:pic>
        <p:nvPicPr>
          <p:cNvPr id="4" name="Picture 3">
            <a:extLst>
              <a:ext uri="{FF2B5EF4-FFF2-40B4-BE49-F238E27FC236}">
                <a16:creationId xmlns:a16="http://schemas.microsoft.com/office/drawing/2014/main" id="{63D1C0BA-18F6-4CD1-A1AD-58F3F75A16A1}"/>
              </a:ext>
            </a:extLst>
          </p:cNvPr>
          <p:cNvPicPr/>
          <p:nvPr/>
        </p:nvPicPr>
        <p:blipFill>
          <a:blip r:embed="rId2"/>
          <a:stretch>
            <a:fillRect/>
          </a:stretch>
        </p:blipFill>
        <p:spPr>
          <a:xfrm>
            <a:off x="622238" y="1756470"/>
            <a:ext cx="6397993" cy="3213735"/>
          </a:xfrm>
          <a:prstGeom prst="rect">
            <a:avLst/>
          </a:prstGeom>
        </p:spPr>
      </p:pic>
    </p:spTree>
    <p:extLst>
      <p:ext uri="{BB962C8B-B14F-4D97-AF65-F5344CB8AC3E}">
        <p14:creationId xmlns:p14="http://schemas.microsoft.com/office/powerpoint/2010/main" val="361655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8C0F85-EC18-4E46-9472-891AF3AC5105}"/>
              </a:ext>
            </a:extLst>
          </p:cNvPr>
          <p:cNvSpPr>
            <a:spLocks noGrp="1"/>
          </p:cNvSpPr>
          <p:nvPr>
            <p:ph idx="1"/>
          </p:nvPr>
        </p:nvSpPr>
        <p:spPr>
          <a:xfrm>
            <a:off x="264160" y="967575"/>
            <a:ext cx="4971517" cy="4175925"/>
          </a:xfrm>
        </p:spPr>
        <p:txBody>
          <a:bodyPr/>
          <a:lstStyle/>
          <a:p>
            <a:pPr marL="0" indent="0">
              <a:buNone/>
            </a:pPr>
            <a:r>
              <a:rPr lang="en-US" dirty="0"/>
              <a:t>To configure the model for ‘training’:</a:t>
            </a:r>
            <a:endParaRPr lang="en-GB" dirty="0"/>
          </a:p>
          <a:p>
            <a:r>
              <a:rPr lang="en-GB" dirty="0"/>
              <a:t>Install the </a:t>
            </a:r>
            <a:r>
              <a:rPr lang="en-GB" dirty="0" err="1"/>
              <a:t>randomForest</a:t>
            </a:r>
            <a:r>
              <a:rPr lang="en-GB" dirty="0"/>
              <a:t> algorithm</a:t>
            </a:r>
          </a:p>
          <a:p>
            <a:r>
              <a:rPr lang="en-GB" dirty="0"/>
              <a:t>Double-click on R  Script step</a:t>
            </a:r>
          </a:p>
          <a:p>
            <a:r>
              <a:rPr lang="en-GB" dirty="0"/>
              <a:t>Add code snippets</a:t>
            </a:r>
          </a:p>
          <a:p>
            <a:r>
              <a:rPr lang="en-GB" dirty="0"/>
              <a:t>Run the KTR to Train the model.</a:t>
            </a:r>
          </a:p>
          <a:p>
            <a:endParaRPr lang="en-GB" dirty="0"/>
          </a:p>
          <a:p>
            <a:r>
              <a:rPr lang="en-GB" dirty="0"/>
              <a:t>The output folder cannot have any spaces.  The \ also need to be escaped with \\.</a:t>
            </a:r>
          </a:p>
        </p:txBody>
      </p:sp>
      <p:sp>
        <p:nvSpPr>
          <p:cNvPr id="3" name="Title 2">
            <a:extLst>
              <a:ext uri="{FF2B5EF4-FFF2-40B4-BE49-F238E27FC236}">
                <a16:creationId xmlns:a16="http://schemas.microsoft.com/office/drawing/2014/main" id="{1040A21A-69F8-4469-8FFA-8DB357542462}"/>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E641C2B7-31FF-4CFB-AD1D-5382541638A8}"/>
              </a:ext>
            </a:extLst>
          </p:cNvPr>
          <p:cNvPicPr/>
          <p:nvPr/>
        </p:nvPicPr>
        <p:blipFill>
          <a:blip r:embed="rId3"/>
          <a:stretch>
            <a:fillRect/>
          </a:stretch>
        </p:blipFill>
        <p:spPr>
          <a:xfrm>
            <a:off x="5324223" y="1284565"/>
            <a:ext cx="3523943" cy="3457042"/>
          </a:xfrm>
          <a:prstGeom prst="rect">
            <a:avLst/>
          </a:prstGeom>
        </p:spPr>
      </p:pic>
    </p:spTree>
    <p:extLst>
      <p:ext uri="{BB962C8B-B14F-4D97-AF65-F5344CB8AC3E}">
        <p14:creationId xmlns:p14="http://schemas.microsoft.com/office/powerpoint/2010/main" val="26366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2214B-6E2D-4231-8C4C-773D69E25D06}"/>
              </a:ext>
            </a:extLst>
          </p:cNvPr>
          <p:cNvSpPr>
            <a:spLocks noGrp="1"/>
          </p:cNvSpPr>
          <p:nvPr>
            <p:ph idx="1"/>
          </p:nvPr>
        </p:nvSpPr>
        <p:spPr>
          <a:xfrm>
            <a:off x="264160" y="967575"/>
            <a:ext cx="8584006" cy="1246495"/>
          </a:xfrm>
        </p:spPr>
        <p:txBody>
          <a:bodyPr/>
          <a:lstStyle/>
          <a:p>
            <a:r>
              <a:rPr lang="en-US" dirty="0"/>
              <a:t>Right mouse click on the tr_predict_model_fraud.ktr Transformation and select: Open Referenced Object &gt; Transformation</a:t>
            </a:r>
            <a:endParaRPr lang="en-GB" dirty="0"/>
          </a:p>
          <a:p>
            <a:endParaRPr lang="en-GB" dirty="0"/>
          </a:p>
        </p:txBody>
      </p:sp>
      <p:sp>
        <p:nvSpPr>
          <p:cNvPr id="3" name="Title 2">
            <a:extLst>
              <a:ext uri="{FF2B5EF4-FFF2-40B4-BE49-F238E27FC236}">
                <a16:creationId xmlns:a16="http://schemas.microsoft.com/office/drawing/2014/main" id="{A4C6BC79-9344-48FA-88FF-3A6E8627B827}"/>
              </a:ext>
            </a:extLst>
          </p:cNvPr>
          <p:cNvSpPr>
            <a:spLocks noGrp="1"/>
          </p:cNvSpPr>
          <p:nvPr>
            <p:ph type="title"/>
          </p:nvPr>
        </p:nvSpPr>
        <p:spPr/>
        <p:txBody>
          <a:bodyPr/>
          <a:lstStyle/>
          <a:p>
            <a:r>
              <a:rPr lang="en-GB" dirty="0"/>
              <a:t>Guided Demo: Credit Card Fraud - PREDICT</a:t>
            </a:r>
          </a:p>
        </p:txBody>
      </p:sp>
      <p:pic>
        <p:nvPicPr>
          <p:cNvPr id="4" name="Picture 3">
            <a:extLst>
              <a:ext uri="{FF2B5EF4-FFF2-40B4-BE49-F238E27FC236}">
                <a16:creationId xmlns:a16="http://schemas.microsoft.com/office/drawing/2014/main" id="{74C70440-9176-4BA5-9CEE-98BFD3882F60}"/>
              </a:ext>
            </a:extLst>
          </p:cNvPr>
          <p:cNvPicPr/>
          <p:nvPr/>
        </p:nvPicPr>
        <p:blipFill>
          <a:blip r:embed="rId2"/>
          <a:stretch>
            <a:fillRect/>
          </a:stretch>
        </p:blipFill>
        <p:spPr>
          <a:xfrm>
            <a:off x="725476" y="1905727"/>
            <a:ext cx="6493859" cy="2673647"/>
          </a:xfrm>
          <a:prstGeom prst="rect">
            <a:avLst/>
          </a:prstGeom>
        </p:spPr>
      </p:pic>
    </p:spTree>
    <p:extLst>
      <p:ext uri="{BB962C8B-B14F-4D97-AF65-F5344CB8AC3E}">
        <p14:creationId xmlns:p14="http://schemas.microsoft.com/office/powerpoint/2010/main" val="4224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8C0F85-EC18-4E46-9472-891AF3AC5105}"/>
              </a:ext>
            </a:extLst>
          </p:cNvPr>
          <p:cNvSpPr>
            <a:spLocks noGrp="1"/>
          </p:cNvSpPr>
          <p:nvPr>
            <p:ph idx="1"/>
          </p:nvPr>
        </p:nvSpPr>
        <p:spPr>
          <a:xfrm>
            <a:off x="264160" y="967575"/>
            <a:ext cx="4971517" cy="3708708"/>
          </a:xfrm>
        </p:spPr>
        <p:txBody>
          <a:bodyPr/>
          <a:lstStyle/>
          <a:p>
            <a:pPr marL="0" indent="0">
              <a:buNone/>
            </a:pPr>
            <a:r>
              <a:rPr lang="en-US" dirty="0"/>
              <a:t>To configure the model for ‘predictive’:</a:t>
            </a:r>
            <a:endParaRPr lang="en-GB" dirty="0"/>
          </a:p>
          <a:p>
            <a:r>
              <a:rPr lang="en-GB" dirty="0"/>
              <a:t>Double-click on R  Script step</a:t>
            </a:r>
          </a:p>
          <a:p>
            <a:r>
              <a:rPr lang="en-GB" dirty="0"/>
              <a:t>Add code snippets</a:t>
            </a:r>
          </a:p>
          <a:p>
            <a:r>
              <a:rPr lang="en-GB" dirty="0"/>
              <a:t>Run the KTR to Predict.</a:t>
            </a:r>
          </a:p>
          <a:p>
            <a:endParaRPr lang="en-GB" dirty="0"/>
          </a:p>
          <a:p>
            <a:r>
              <a:rPr lang="en-GB" dirty="0"/>
              <a:t>The output folder cannot have any spaces.  The \ also need to be escaped with \\.</a:t>
            </a:r>
          </a:p>
        </p:txBody>
      </p:sp>
      <p:sp>
        <p:nvSpPr>
          <p:cNvPr id="3" name="Title 2">
            <a:extLst>
              <a:ext uri="{FF2B5EF4-FFF2-40B4-BE49-F238E27FC236}">
                <a16:creationId xmlns:a16="http://schemas.microsoft.com/office/drawing/2014/main" id="{1040A21A-69F8-4469-8FFA-8DB357542462}"/>
              </a:ext>
            </a:extLst>
          </p:cNvPr>
          <p:cNvSpPr>
            <a:spLocks noGrp="1"/>
          </p:cNvSpPr>
          <p:nvPr>
            <p:ph type="title"/>
          </p:nvPr>
        </p:nvSpPr>
        <p:spPr/>
        <p:txBody>
          <a:bodyPr/>
          <a:lstStyle/>
          <a:p>
            <a:r>
              <a:rPr lang="en-GB" dirty="0"/>
              <a:t>Guided Demo: Credit Card Fraud</a:t>
            </a:r>
          </a:p>
        </p:txBody>
      </p:sp>
      <p:pic>
        <p:nvPicPr>
          <p:cNvPr id="5" name="Picture 4">
            <a:extLst>
              <a:ext uri="{FF2B5EF4-FFF2-40B4-BE49-F238E27FC236}">
                <a16:creationId xmlns:a16="http://schemas.microsoft.com/office/drawing/2014/main" id="{867511B7-98C0-43F4-853E-E71AB784B44F}"/>
              </a:ext>
            </a:extLst>
          </p:cNvPr>
          <p:cNvPicPr>
            <a:picLocks noChangeAspect="1"/>
          </p:cNvPicPr>
          <p:nvPr/>
        </p:nvPicPr>
        <p:blipFill>
          <a:blip r:embed="rId3"/>
          <a:stretch>
            <a:fillRect/>
          </a:stretch>
        </p:blipFill>
        <p:spPr>
          <a:xfrm>
            <a:off x="5534035" y="1122249"/>
            <a:ext cx="3373992" cy="3399360"/>
          </a:xfrm>
          <a:prstGeom prst="rect">
            <a:avLst/>
          </a:prstGeom>
        </p:spPr>
      </p:pic>
    </p:spTree>
    <p:extLst>
      <p:ext uri="{BB962C8B-B14F-4D97-AF65-F5344CB8AC3E}">
        <p14:creationId xmlns:p14="http://schemas.microsoft.com/office/powerpoint/2010/main" val="34722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BFEE30-ED58-40FF-98AF-FC26283E34A9}"/>
              </a:ext>
            </a:extLst>
          </p:cNvPr>
          <p:cNvSpPr>
            <a:spLocks noGrp="1"/>
          </p:cNvSpPr>
          <p:nvPr>
            <p:ph idx="1"/>
          </p:nvPr>
        </p:nvSpPr>
        <p:spPr>
          <a:xfrm>
            <a:off x="264160" y="967575"/>
            <a:ext cx="8584006" cy="2161617"/>
          </a:xfrm>
        </p:spPr>
        <p:txBody>
          <a:bodyPr/>
          <a:lstStyle/>
          <a:p>
            <a:pPr lvl="0"/>
            <a:r>
              <a:rPr lang="en-US" dirty="0"/>
              <a:t>RUN the jb|_fraud_main_job_v1.kjb</a:t>
            </a:r>
            <a:endParaRPr lang="en-GB" dirty="0"/>
          </a:p>
          <a:p>
            <a:r>
              <a:rPr lang="en-US" dirty="0"/>
              <a:t>The predictive results from the model are output to: </a:t>
            </a:r>
            <a:endParaRPr lang="en-GB" dirty="0"/>
          </a:p>
          <a:p>
            <a:pPr marL="293687" lvl="1" indent="0">
              <a:buNone/>
            </a:pPr>
            <a:r>
              <a:rPr lang="en-US" dirty="0"/>
              <a:t>C:\Pentaho Training\DI 1500\Module 2 - Data Sources\Lesson 4 - Machine Learning\Exercise - Credit Card\output\predictive.csv</a:t>
            </a:r>
            <a:endParaRPr lang="en-GB" dirty="0"/>
          </a:p>
          <a:p>
            <a:endParaRPr lang="en-GB" dirty="0"/>
          </a:p>
        </p:txBody>
      </p:sp>
      <p:sp>
        <p:nvSpPr>
          <p:cNvPr id="3" name="Title 2">
            <a:extLst>
              <a:ext uri="{FF2B5EF4-FFF2-40B4-BE49-F238E27FC236}">
                <a16:creationId xmlns:a16="http://schemas.microsoft.com/office/drawing/2014/main" id="{8C79D4CD-4DAB-4F62-A5A6-F39A08878412}"/>
              </a:ext>
            </a:extLst>
          </p:cNvPr>
          <p:cNvSpPr>
            <a:spLocks noGrp="1"/>
          </p:cNvSpPr>
          <p:nvPr>
            <p:ph type="title"/>
          </p:nvPr>
        </p:nvSpPr>
        <p:spPr/>
        <p:txBody>
          <a:bodyPr/>
          <a:lstStyle/>
          <a:p>
            <a:r>
              <a:rPr lang="en-GB" dirty="0"/>
              <a:t>Guided Demo: Credit Card Fraud</a:t>
            </a:r>
          </a:p>
        </p:txBody>
      </p:sp>
      <p:pic>
        <p:nvPicPr>
          <p:cNvPr id="4" name="Picture 3">
            <a:extLst>
              <a:ext uri="{FF2B5EF4-FFF2-40B4-BE49-F238E27FC236}">
                <a16:creationId xmlns:a16="http://schemas.microsoft.com/office/drawing/2014/main" id="{AC901268-1E73-4AAD-8226-791275FAA190}"/>
              </a:ext>
            </a:extLst>
          </p:cNvPr>
          <p:cNvPicPr/>
          <p:nvPr/>
        </p:nvPicPr>
        <p:blipFill>
          <a:blip r:embed="rId2"/>
          <a:stretch>
            <a:fillRect/>
          </a:stretch>
        </p:blipFill>
        <p:spPr>
          <a:xfrm>
            <a:off x="614865" y="2529748"/>
            <a:ext cx="5970290" cy="2396213"/>
          </a:xfrm>
          <a:prstGeom prst="rect">
            <a:avLst/>
          </a:prstGeom>
        </p:spPr>
      </p:pic>
    </p:spTree>
    <p:extLst>
      <p:ext uri="{BB962C8B-B14F-4D97-AF65-F5344CB8AC3E}">
        <p14:creationId xmlns:p14="http://schemas.microsoft.com/office/powerpoint/2010/main" val="360103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337626" y="2620403"/>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CDA (Community Data Access)</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Data Integration Reporting step</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Report Designer</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Service</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Machine Learning</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124639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Summary</a:t>
            </a:r>
            <a:endParaRPr lang="nl-BE" dirty="0"/>
          </a:p>
        </p:txBody>
      </p:sp>
    </p:spTree>
    <p:extLst>
      <p:ext uri="{BB962C8B-B14F-4D97-AF65-F5344CB8AC3E}">
        <p14:creationId xmlns:p14="http://schemas.microsoft.com/office/powerpoint/2010/main" val="676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pSp>
        <p:nvGrpSpPr>
          <p:cNvPr id="22" name="Group 21"/>
          <p:cNvGrpSpPr/>
          <p:nvPr/>
        </p:nvGrpSpPr>
        <p:grpSpPr>
          <a:xfrm>
            <a:off x="337626" y="2620403"/>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CDA (Community Data Access)</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Data Integration Reporting step</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Pentaho Report Designer</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Service</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Machine Learning</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7935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2819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PDI as a Datasource</a:t>
            </a:r>
            <a:endParaRPr lang="nl-BE" dirty="0"/>
          </a:p>
        </p:txBody>
      </p:sp>
    </p:spTree>
    <p:extLst>
      <p:ext uri="{BB962C8B-B14F-4D97-AF65-F5344CB8AC3E}">
        <p14:creationId xmlns:p14="http://schemas.microsoft.com/office/powerpoint/2010/main" val="23266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8584006" cy="2935162"/>
          </a:xfrm>
        </p:spPr>
        <p:txBody>
          <a:bodyPr/>
          <a:lstStyle/>
          <a:p>
            <a:r>
              <a:rPr lang="en-US" dirty="0"/>
              <a:t>This step renders a report designed by Pentaho Report Designer, a  prpt file.  The various output options available to the Pentaho Reporting engine are exposed (PDF, HTML, Excel, ...).</a:t>
            </a:r>
          </a:p>
          <a:p>
            <a:r>
              <a:rPr lang="en-US" dirty="0"/>
              <a:t>Used in ETL workflows where you need to:</a:t>
            </a:r>
          </a:p>
          <a:p>
            <a:pPr lvl="1"/>
            <a:r>
              <a:rPr lang="en-US" dirty="0" err="1"/>
              <a:t>eMail</a:t>
            </a:r>
            <a:r>
              <a:rPr lang="en-US" dirty="0"/>
              <a:t> a report</a:t>
            </a:r>
          </a:p>
          <a:p>
            <a:pPr lvl="1"/>
            <a:r>
              <a:rPr lang="en-US" dirty="0"/>
              <a:t>Output the report in various formats</a:t>
            </a:r>
          </a:p>
          <a:p>
            <a:pPr marL="330200" indent="-342900"/>
            <a:r>
              <a:rPr lang="en-US" dirty="0"/>
              <a:t>Useful when the report has parameters</a:t>
            </a:r>
            <a:endParaRPr lang="nl-BE" dirty="0"/>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PDI Reporting Step</a:t>
            </a:r>
            <a:endParaRPr lang="nl-BE" dirty="0"/>
          </a:p>
        </p:txBody>
      </p:sp>
    </p:spTree>
    <p:extLst>
      <p:ext uri="{BB962C8B-B14F-4D97-AF65-F5344CB8AC3E}">
        <p14:creationId xmlns:p14="http://schemas.microsoft.com/office/powerpoint/2010/main" val="2423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4121641"/>
          </a:xfrm>
        </p:spPr>
        <p:txBody>
          <a:bodyPr/>
          <a:lstStyle/>
          <a:p>
            <a:pPr lvl="0"/>
            <a:r>
              <a:rPr lang="en-US" dirty="0"/>
              <a:t>Open the Transformation: </a:t>
            </a:r>
            <a:endParaRPr lang="en-GB" dirty="0"/>
          </a:p>
          <a:p>
            <a:pPr marL="293687" lvl="1" indent="0">
              <a:buNone/>
            </a:pPr>
            <a:r>
              <a:rPr lang="en-US" dirty="0">
                <a:ea typeface="Open Sans" panose="020B0606030504020204" pitchFamily="34" charset="0"/>
                <a:cs typeface="Open Sans" panose="020B0606030504020204" pitchFamily="34" charset="0"/>
              </a:rPr>
              <a:t>C:\Pentaho\design-tools\data-integration\reports\tr_pentaho_reports_pdf.ktr</a:t>
            </a: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93687" lvl="1" indent="0">
              <a:buNone/>
            </a:pPr>
            <a:endParaRPr lang="en-US" dirty="0">
              <a:ea typeface="Open Sans" panose="020B0606030504020204" pitchFamily="34" charset="0"/>
              <a:cs typeface="Open Sans" panose="020B0606030504020204" pitchFamily="34" charset="0"/>
            </a:endParaRPr>
          </a:p>
          <a:p>
            <a:pPr marL="285750" indent="-285750"/>
            <a:r>
              <a:rPr lang="en-US" dirty="0">
                <a:ea typeface="Open Sans" panose="020B0606030504020204" pitchFamily="34" charset="0"/>
                <a:cs typeface="Open Sans" panose="020B0606030504020204" pitchFamily="34" charset="0"/>
              </a:rPr>
              <a:t>Output is located at:</a:t>
            </a:r>
            <a:endParaRPr lang="en-GB" dirty="0">
              <a:ea typeface="Open Sans" panose="020B0606030504020204" pitchFamily="34" charset="0"/>
              <a:cs typeface="Open Sans" panose="020B0606030504020204" pitchFamily="34" charset="0"/>
            </a:endParaRPr>
          </a:p>
          <a:p>
            <a:pPr marL="293687" lvl="1" indent="0">
              <a:buNone/>
            </a:pPr>
            <a:r>
              <a:rPr lang="en-GB" dirty="0"/>
              <a:t>C:\Pentaho\design-tools\data-integration\reports\pdf\Inventory List.pdf</a:t>
            </a:r>
          </a:p>
          <a:p>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Guided Demo: Pentaho Reporting Step</a:t>
            </a:r>
            <a:endParaRPr lang="nl-BE" dirty="0"/>
          </a:p>
        </p:txBody>
      </p:sp>
      <p:pic>
        <p:nvPicPr>
          <p:cNvPr id="4" name="Picture 3">
            <a:extLst>
              <a:ext uri="{FF2B5EF4-FFF2-40B4-BE49-F238E27FC236}">
                <a16:creationId xmlns:a16="http://schemas.microsoft.com/office/drawing/2014/main" id="{F1A9141E-599A-47E3-B04F-E120D05D17F4}"/>
              </a:ext>
            </a:extLst>
          </p:cNvPr>
          <p:cNvPicPr>
            <a:picLocks noChangeAspect="1"/>
          </p:cNvPicPr>
          <p:nvPr/>
        </p:nvPicPr>
        <p:blipFill>
          <a:blip r:embed="rId2"/>
          <a:stretch>
            <a:fillRect/>
          </a:stretch>
        </p:blipFill>
        <p:spPr>
          <a:xfrm>
            <a:off x="475394" y="1900948"/>
            <a:ext cx="3314286" cy="1533333"/>
          </a:xfrm>
          <a:prstGeom prst="rect">
            <a:avLst/>
          </a:prstGeom>
        </p:spPr>
      </p:pic>
    </p:spTree>
    <p:extLst>
      <p:ext uri="{BB962C8B-B14F-4D97-AF65-F5344CB8AC3E}">
        <p14:creationId xmlns:p14="http://schemas.microsoft.com/office/powerpoint/2010/main" val="36368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246495"/>
          </a:xfrm>
        </p:spPr>
        <p:txBody>
          <a:bodyPr/>
          <a:lstStyle/>
          <a:p>
            <a:r>
              <a:rPr lang="en-GB" dirty="0"/>
              <a:t>A Report Designer report acts as a ‘template’ for the Invoice report. </a:t>
            </a:r>
            <a:endParaRPr lang="nl-BE" dirty="0"/>
          </a:p>
          <a:p>
            <a:r>
              <a:rPr lang="en-GB" dirty="0"/>
              <a:t>The ‘template’ passes a parameter: </a:t>
            </a:r>
            <a:r>
              <a:rPr lang="en-GB" dirty="0" err="1"/>
              <a:t>CustomerNo</a:t>
            </a:r>
            <a:r>
              <a:rPr lang="en-GB" dirty="0"/>
              <a:t> which has to be mapped to Invoice Customer Number in Transformation.</a:t>
            </a:r>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Exercise: Invoice</a:t>
            </a:r>
            <a:endParaRPr lang="nl-BE" dirty="0"/>
          </a:p>
        </p:txBody>
      </p:sp>
      <p:pic>
        <p:nvPicPr>
          <p:cNvPr id="4" name="Picture 3">
            <a:extLst>
              <a:ext uri="{FF2B5EF4-FFF2-40B4-BE49-F238E27FC236}">
                <a16:creationId xmlns:a16="http://schemas.microsoft.com/office/drawing/2014/main" id="{8D19EC8A-FBC0-44D8-812F-CEE102EB1576}"/>
              </a:ext>
            </a:extLst>
          </p:cNvPr>
          <p:cNvPicPr>
            <a:picLocks noChangeAspect="1"/>
          </p:cNvPicPr>
          <p:nvPr/>
        </p:nvPicPr>
        <p:blipFill>
          <a:blip r:embed="rId2"/>
          <a:stretch>
            <a:fillRect/>
          </a:stretch>
        </p:blipFill>
        <p:spPr>
          <a:xfrm>
            <a:off x="1250176" y="2396091"/>
            <a:ext cx="6466667" cy="2276190"/>
          </a:xfrm>
          <a:prstGeom prst="rect">
            <a:avLst/>
          </a:prstGeom>
        </p:spPr>
      </p:pic>
    </p:spTree>
    <p:extLst>
      <p:ext uri="{BB962C8B-B14F-4D97-AF65-F5344CB8AC3E}">
        <p14:creationId xmlns:p14="http://schemas.microsoft.com/office/powerpoint/2010/main" val="12576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206B0-852D-4DB3-A25D-14EE3B05C59C}"/>
              </a:ext>
            </a:extLst>
          </p:cNvPr>
          <p:cNvSpPr>
            <a:spLocks noGrp="1"/>
          </p:cNvSpPr>
          <p:nvPr>
            <p:ph idx="1"/>
          </p:nvPr>
        </p:nvSpPr>
        <p:spPr>
          <a:xfrm>
            <a:off x="264160" y="967575"/>
            <a:ext cx="8584006" cy="1554272"/>
          </a:xfrm>
        </p:spPr>
        <p:txBody>
          <a:bodyPr/>
          <a:lstStyle/>
          <a:p>
            <a:r>
              <a:rPr lang="en-GB" dirty="0"/>
              <a:t>MJV step sets the path to the ‘template’ and the path to the Invoice report output. </a:t>
            </a:r>
            <a:endParaRPr lang="nl-BE" dirty="0"/>
          </a:p>
          <a:p>
            <a:r>
              <a:rPr lang="en-GB" dirty="0"/>
              <a:t>The Generate Reports step maps the parameters and determines output type.</a:t>
            </a:r>
            <a:endParaRPr lang="nl-BE" dirty="0"/>
          </a:p>
        </p:txBody>
      </p:sp>
      <p:sp>
        <p:nvSpPr>
          <p:cNvPr id="3" name="Title 2">
            <a:extLst>
              <a:ext uri="{FF2B5EF4-FFF2-40B4-BE49-F238E27FC236}">
                <a16:creationId xmlns:a16="http://schemas.microsoft.com/office/drawing/2014/main" id="{37EAA23F-5A46-45B5-A38A-226E0378F32B}"/>
              </a:ext>
            </a:extLst>
          </p:cNvPr>
          <p:cNvSpPr>
            <a:spLocks noGrp="1"/>
          </p:cNvSpPr>
          <p:nvPr>
            <p:ph type="title"/>
          </p:nvPr>
        </p:nvSpPr>
        <p:spPr/>
        <p:txBody>
          <a:bodyPr/>
          <a:lstStyle/>
          <a:p>
            <a:r>
              <a:rPr lang="en-US" dirty="0"/>
              <a:t>Exercise: Invoice</a:t>
            </a:r>
            <a:endParaRPr lang="nl-BE" dirty="0"/>
          </a:p>
        </p:txBody>
      </p:sp>
      <p:pic>
        <p:nvPicPr>
          <p:cNvPr id="4" name="Picture 3">
            <a:extLst>
              <a:ext uri="{FF2B5EF4-FFF2-40B4-BE49-F238E27FC236}">
                <a16:creationId xmlns:a16="http://schemas.microsoft.com/office/drawing/2014/main" id="{8D19EC8A-FBC0-44D8-812F-CEE102EB1576}"/>
              </a:ext>
            </a:extLst>
          </p:cNvPr>
          <p:cNvPicPr>
            <a:picLocks noChangeAspect="1"/>
          </p:cNvPicPr>
          <p:nvPr/>
        </p:nvPicPr>
        <p:blipFill>
          <a:blip r:embed="rId2"/>
          <a:stretch>
            <a:fillRect/>
          </a:stretch>
        </p:blipFill>
        <p:spPr>
          <a:xfrm>
            <a:off x="1250176" y="2703868"/>
            <a:ext cx="6466667" cy="2276190"/>
          </a:xfrm>
          <a:prstGeom prst="rect">
            <a:avLst/>
          </a:prstGeom>
        </p:spPr>
      </p:pic>
    </p:spTree>
    <p:extLst>
      <p:ext uri="{BB962C8B-B14F-4D97-AF65-F5344CB8AC3E}">
        <p14:creationId xmlns:p14="http://schemas.microsoft.com/office/powerpoint/2010/main" val="242564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_PPT-Template_FINAL.potx" id="{27C2020E-4347-4F07-B4FA-27613D97D7B9}" vid="{C4F6E8BC-B2EB-4118-A24B-6AB36A058774}"/>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2282</TotalTime>
  <Words>1407</Words>
  <Application>Microsoft Office PowerPoint</Application>
  <PresentationFormat>On-screen Show (16:9)</PresentationFormat>
  <Paragraphs>197</Paragraphs>
  <Slides>42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HelveticaNeueLT Std</vt:lpstr>
      <vt:lpstr>Open Sans</vt:lpstr>
      <vt:lpstr>Times New Roman</vt:lpstr>
      <vt:lpstr>Wingdings</vt:lpstr>
      <vt:lpstr>2017-hitachi-corporate-powerpoint-template</vt:lpstr>
      <vt:lpstr>Advanced Pentaho Data Integration </vt:lpstr>
      <vt:lpstr>Agenda</vt:lpstr>
      <vt:lpstr>Pentaho Data Integration Data Sources</vt:lpstr>
      <vt:lpstr>Agenda</vt:lpstr>
      <vt:lpstr>PDI as a Datasource</vt:lpstr>
      <vt:lpstr>PDI Reporting Step</vt:lpstr>
      <vt:lpstr>Guided Demo: Pentaho Reporting Step</vt:lpstr>
      <vt:lpstr>Exercise: Invoice</vt:lpstr>
      <vt:lpstr>Exercise: Invoice</vt:lpstr>
      <vt:lpstr>Report Designer</vt:lpstr>
      <vt:lpstr>Report Designer</vt:lpstr>
      <vt:lpstr>Guided Demo: Report Designer - PDI</vt:lpstr>
      <vt:lpstr>Guided Demo: Report Designer - PDI</vt:lpstr>
      <vt:lpstr>Guided Demo: Report Designer - PDI</vt:lpstr>
      <vt:lpstr>Guided Demo: Report Designer - PDI</vt:lpstr>
      <vt:lpstr>Community Data Access</vt:lpstr>
      <vt:lpstr>Community Data Access</vt:lpstr>
      <vt:lpstr>Guided Demo: CDA</vt:lpstr>
      <vt:lpstr>Guided Demo: CDA</vt:lpstr>
      <vt:lpstr>Guided Demo: CDA</vt:lpstr>
      <vt:lpstr>Guided Demo: CDA</vt:lpstr>
      <vt:lpstr>Guided Demo: CDA</vt:lpstr>
      <vt:lpstr>Data Services</vt:lpstr>
      <vt:lpstr>Data Services</vt:lpstr>
      <vt:lpstr>Guided Demo: DS_Twitter</vt:lpstr>
      <vt:lpstr>Guided Demo: DS_Twitter</vt:lpstr>
      <vt:lpstr>Guided Demo: DS_Twitter</vt:lpstr>
      <vt:lpstr>Machine Learning</vt:lpstr>
      <vt:lpstr>Machine Learning</vt:lpstr>
      <vt:lpstr>Machine Learning - Software</vt:lpstr>
      <vt:lpstr>Guided Demo: RStudio</vt:lpstr>
      <vt:lpstr>Guided Demo: Credit Card Fraud</vt:lpstr>
      <vt:lpstr>Guided Demo: Credit Card Fraud</vt:lpstr>
      <vt:lpstr>Guided Demo: Credit Card Fraud</vt:lpstr>
      <vt:lpstr>Guided Demo: Credit Card Fraud -TRAIN</vt:lpstr>
      <vt:lpstr>Guided Demo: Credit Card Fraud</vt:lpstr>
      <vt:lpstr>Guided Demo: Credit Card Fraud - PREDICT</vt:lpstr>
      <vt:lpstr>Guided Demo: Credit Card Fraud</vt:lpstr>
      <vt:lpstr>Guided Demo: Credit Card Fraud</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Pentaho Project Setup  Best Practices</dc:title>
  <dc:creator>Beppe Raymaekers</dc:creator>
  <cp:lastModifiedBy>Jp</cp:lastModifiedBy>
  <cp:revision>266</cp:revision>
  <dcterms:created xsi:type="dcterms:W3CDTF">2017-11-25T09:35:59Z</dcterms:created>
  <dcterms:modified xsi:type="dcterms:W3CDTF">2018-03-12T13:35:18Z</dcterms:modified>
</cp:coreProperties>
</file>