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Lst>
  <p:notesMasterIdLst>
    <p:notesMasterId r:id="rId48"/>
  </p:notesMasterIdLst>
  <p:handoutMasterIdLst>
    <p:handoutMasterId r:id="rId49"/>
  </p:handoutMasterIdLst>
  <p:sldIdLst>
    <p:sldId id="448" r:id="rId2"/>
    <p:sldId id="449" r:id="rId3"/>
    <p:sldId id="351" r:id="rId4"/>
    <p:sldId id="417" r:id="rId5"/>
    <p:sldId id="418" r:id="rId6"/>
    <p:sldId id="412" r:id="rId7"/>
    <p:sldId id="413" r:id="rId8"/>
    <p:sldId id="414" r:id="rId9"/>
    <p:sldId id="419" r:id="rId10"/>
    <p:sldId id="372" r:id="rId11"/>
    <p:sldId id="415" r:id="rId12"/>
    <p:sldId id="416" r:id="rId13"/>
    <p:sldId id="354" r:id="rId14"/>
    <p:sldId id="400" r:id="rId15"/>
    <p:sldId id="422" r:id="rId16"/>
    <p:sldId id="450" r:id="rId17"/>
    <p:sldId id="451" r:id="rId18"/>
    <p:sldId id="452" r:id="rId19"/>
    <p:sldId id="423" r:id="rId20"/>
    <p:sldId id="424" r:id="rId21"/>
    <p:sldId id="425" r:id="rId22"/>
    <p:sldId id="426" r:id="rId23"/>
    <p:sldId id="421" r:id="rId24"/>
    <p:sldId id="453" r:id="rId25"/>
    <p:sldId id="454" r:id="rId26"/>
    <p:sldId id="427" r:id="rId27"/>
    <p:sldId id="455" r:id="rId28"/>
    <p:sldId id="456" r:id="rId29"/>
    <p:sldId id="430" r:id="rId30"/>
    <p:sldId id="428" r:id="rId31"/>
    <p:sldId id="429" r:id="rId32"/>
    <p:sldId id="431" r:id="rId33"/>
    <p:sldId id="432" r:id="rId34"/>
    <p:sldId id="458" r:id="rId35"/>
    <p:sldId id="457" r:id="rId36"/>
    <p:sldId id="459" r:id="rId37"/>
    <p:sldId id="460" r:id="rId38"/>
    <p:sldId id="461" r:id="rId39"/>
    <p:sldId id="462" r:id="rId40"/>
    <p:sldId id="463" r:id="rId41"/>
    <p:sldId id="464" r:id="rId42"/>
    <p:sldId id="465" r:id="rId43"/>
    <p:sldId id="466" r:id="rId44"/>
    <p:sldId id="446" r:id="rId45"/>
    <p:sldId id="447" r:id="rId46"/>
    <p:sldId id="445" r:id="rId47"/>
  </p:sldIdLst>
  <p:sldSz cx="9144000" cy="5143500" type="screen16x9"/>
  <p:notesSz cx="6858000" cy="9144000"/>
  <p:custDataLst>
    <p:tags r:id="rId5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2" userDrawn="1">
          <p15:clr>
            <a:srgbClr val="A4A3A4"/>
          </p15:clr>
        </p15:guide>
        <p15:guide id="2">
          <p15:clr>
            <a:srgbClr val="A4A3A4"/>
          </p15:clr>
        </p15:guide>
        <p15:guide id="3" pos="5760" userDrawn="1">
          <p15:clr>
            <a:srgbClr val="A4A3A4"/>
          </p15:clr>
        </p15:guide>
        <p15:guide id="4" orient="horz" pos="541"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guide id="3" pos="173">
          <p15:clr>
            <a:srgbClr val="A4A3A4"/>
          </p15:clr>
        </p15:guide>
        <p15:guide id="4" pos="4148">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athleen Watson" initials="KW" lastIdx="1" clrIdx="0">
    <p:extLst/>
  </p:cmAuthor>
  <p:cmAuthor id="2" name="Kathleen Watson" initials="KW [2]" lastIdx="1" clrIdx="1">
    <p:extLst/>
  </p:cmAuthor>
  <p:cmAuthor id="3" name="Kathleen Watson" initials="KW [3]" lastIdx="1" clrIdx="2">
    <p:extLst/>
  </p:cmAuthor>
  <p:cmAuthor id="4" name="Kathleen Watson" initials="KW [4]" lastIdx="1" clrIdx="3">
    <p:extLst/>
  </p:cmAuthor>
  <p:cmAuthor id="5" name="Kathleen Watson" initials="KW [5]" lastIdx="1" clrIdx="4">
    <p:extLst/>
  </p:cmAuthor>
  <p:cmAuthor id="6" name="Kathleen Watson" initials="KW [6]" lastIdx="1" clrIdx="5">
    <p:extLst/>
  </p:cmAuthor>
  <p:cmAuthor id="7" name="Kathleen Watson" initials="KW [7]" lastIdx="1" clrIdx="6">
    <p:extLst/>
  </p:cmAuthor>
  <p:cmAuthor id="8" name="Kathleen Watson" initials="KW [8]" lastIdx="1" clrIdx="7">
    <p:extLst/>
  </p:cmAuthor>
  <p:cmAuthor id="9" name="Kathleen Watson" initials="KW [9]" lastIdx="1" clrIdx="8">
    <p:extLst/>
  </p:cmAuthor>
  <p:cmAuthor id="10" name="Kathleen Watson" initials="KW [10]" lastIdx="1" clrIdx="9">
    <p:extLst/>
  </p:cmAuthor>
  <p:cmAuthor id="11" name="Kathleen Watson" initials="KW [11]" lastIdx="1" clrIdx="10">
    <p:extLst/>
  </p:cmAuthor>
  <p:cmAuthor id="12" name="Kathleen Watson" initials="KW [12]" lastIdx="1" clrIdx="11">
    <p:extLst/>
  </p:cmAuthor>
  <p:cmAuthor id="13" name="Jeff San Miguel" initials="JSM" lastIdx="1" clrIdx="12">
    <p:extLst/>
  </p:cmAuthor>
  <p:cmAuthor id="14" name="Jeff San Miguel" initials="JSM [2]" lastIdx="1" clrIdx="13">
    <p:extLst/>
  </p:cmAuthor>
  <p:cmAuthor id="15" name="Jeff San Miguel" initials="JSM [3]" lastIdx="1" clrIdx="14">
    <p:extLst/>
  </p:cmAuthor>
  <p:cmAuthor id="16" name="Jeff San Miguel" initials="JSM [4]" lastIdx="1" clrIdx="15">
    <p:extLst/>
  </p:cmAuthor>
  <p:cmAuthor id="17" name="Jeff San Miguel" initials="JSM [5]" lastIdx="1" clrIdx="16">
    <p:extLst/>
  </p:cmAuthor>
  <p:cmAuthor id="18" name="Jeff San Miguel" initials="JSM [6]" lastIdx="1" clrIdx="17">
    <p:extLst/>
  </p:cmAuthor>
  <p:cmAuthor id="19" name="Jeff San Miguel" initials="JSM [7]" lastIdx="1" clrIdx="18">
    <p:extLst/>
  </p:cmAuthor>
  <p:cmAuthor id="20" name="Jeff San Miguel" initials="JSM [8]" lastIdx="1" clrIdx="19">
    <p:extLst/>
  </p:cmAuthor>
  <p:cmAuthor id="21" name="Jeff San Miguel" initials="JSM [9]" lastIdx="1" clrIdx="2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E1628"/>
    <a:srgbClr val="000000"/>
    <a:srgbClr val="135295"/>
    <a:srgbClr val="032F46"/>
    <a:srgbClr val="06252F"/>
    <a:srgbClr val="0B3F4E"/>
    <a:srgbClr val="0A2F3B"/>
    <a:srgbClr val="155E74"/>
    <a:srgbClr val="0D143C"/>
    <a:srgbClr val="A4CE4E"/>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5012" autoAdjust="0"/>
  </p:normalViewPr>
  <p:slideViewPr>
    <p:cSldViewPr snapToGrid="0" snapToObjects="1" showGuides="1">
      <p:cViewPr varScale="1">
        <p:scale>
          <a:sx n="130" d="100"/>
          <a:sy n="130" d="100"/>
        </p:scale>
        <p:origin x="1782" y="114"/>
      </p:cViewPr>
      <p:guideLst>
        <p:guide orient="horz" pos="132"/>
        <p:guide/>
        <p:guide pos="5760"/>
        <p:guide orient="horz" pos="541"/>
      </p:guideLst>
    </p:cSldViewPr>
  </p:slideViewPr>
  <p:notesTextViewPr>
    <p:cViewPr>
      <p:scale>
        <a:sx n="1" d="1"/>
        <a:sy n="1" d="1"/>
      </p:scale>
      <p:origin x="0" y="0"/>
    </p:cViewPr>
  </p:notesTextViewPr>
  <p:sorterViewPr>
    <p:cViewPr>
      <p:scale>
        <a:sx n="76" d="100"/>
        <a:sy n="76" d="100"/>
      </p:scale>
      <p:origin x="0" y="0"/>
    </p:cViewPr>
  </p:sorterViewPr>
  <p:notesViewPr>
    <p:cSldViewPr snapToGrid="0" snapToObjects="1">
      <p:cViewPr varScale="1">
        <p:scale>
          <a:sx n="88" d="100"/>
          <a:sy n="88" d="100"/>
        </p:scale>
        <p:origin x="3822" y="84"/>
      </p:cViewPr>
      <p:guideLst>
        <p:guide orient="horz" pos="2880"/>
        <p:guide pos="2160"/>
        <p:guide pos="173"/>
        <p:guide pos="4148"/>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tags" Target="tags/tag1.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56" Type="http://schemas.microsoft.com/office/2015/10/relationships/revisionInfo" Target="revisionInfo.xml"/><Relationship Id="rId8" Type="http://schemas.openxmlformats.org/officeDocument/2006/relationships/slide" Target="slides/slide7.xml"/><Relationship Id="rId51" Type="http://schemas.openxmlformats.org/officeDocument/2006/relationships/commentAuthors" Target="commentAuthor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8B3F974-BB90-4059-9901-8147A3A63439}" type="datetimeFigureOut">
              <a:rPr lang="en-US" smtClean="0"/>
              <a:pPr/>
              <a:t>3/13/2018</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C55FBB6-509D-433A-BC0A-FC2E7C728BAD}" type="slidenum">
              <a:rPr lang="en-US" smtClean="0"/>
              <a:pPr/>
              <a:t>‹#›</a:t>
            </a:fld>
            <a:endParaRPr lang="en-US"/>
          </a:p>
        </p:txBody>
      </p:sp>
    </p:spTree>
    <p:extLst>
      <p:ext uri="{BB962C8B-B14F-4D97-AF65-F5344CB8AC3E}">
        <p14:creationId xmlns:p14="http://schemas.microsoft.com/office/powerpoint/2010/main" val="397338065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84200" y="849313"/>
            <a:ext cx="5689600" cy="32004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155010" y="4236396"/>
            <a:ext cx="6414557"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99262549"/>
      </p:ext>
    </p:extLst>
  </p:cSld>
  <p:clrMap bg1="lt1" tx1="dk1" bg2="lt2" tx2="dk2" accent1="accent1" accent2="accent2" accent3="accent3" accent4="accent4" accent5="accent5" accent6="accent6" hlink="hlink" folHlink="folHlink"/>
  <p:hf hdr="0" ftr="0" dt="0"/>
  <p:notesStyle>
    <a:lvl1pPr marL="171450" indent="-171450" algn="l" defTabSz="914400" rtl="0" eaLnBrk="1" latinLnBrk="0" hangingPunct="1">
      <a:lnSpc>
        <a:spcPct val="95000"/>
      </a:lnSpc>
      <a:spcBef>
        <a:spcPts val="800"/>
      </a:spcBef>
      <a:spcAft>
        <a:spcPts val="600"/>
      </a:spcAft>
      <a:buClr>
        <a:schemeClr val="accent2"/>
      </a:buClr>
      <a:buFont typeface="Wingdings" pitchFamily="2" charset="2"/>
      <a:buChar char="§"/>
      <a:defRPr sz="1400" kern="1200">
        <a:solidFill>
          <a:schemeClr val="tx1"/>
        </a:solidFill>
        <a:latin typeface="+mn-lt"/>
        <a:ea typeface="+mn-ea"/>
        <a:cs typeface="+mn-cs"/>
      </a:defRPr>
    </a:lvl1pPr>
    <a:lvl2pPr marL="339725" indent="-165100" algn="l" defTabSz="914400" rtl="0" eaLnBrk="1" latinLnBrk="0" hangingPunct="1">
      <a:lnSpc>
        <a:spcPct val="85000"/>
      </a:lnSpc>
      <a:spcBef>
        <a:spcPts val="0"/>
      </a:spcBef>
      <a:spcAft>
        <a:spcPts val="400"/>
      </a:spcAft>
      <a:buClr>
        <a:schemeClr val="tx1">
          <a:lumMod val="85000"/>
          <a:lumOff val="15000"/>
        </a:schemeClr>
      </a:buClr>
      <a:buFont typeface="HelveticaNeueLT Std" pitchFamily="34" charset="0"/>
      <a:buChar char="‐"/>
      <a:defRPr sz="1200" kern="1200">
        <a:solidFill>
          <a:schemeClr val="tx1"/>
        </a:solidFill>
        <a:latin typeface="+mn-lt"/>
        <a:ea typeface="+mn-ea"/>
        <a:cs typeface="+mn-cs"/>
      </a:defRPr>
    </a:lvl2pPr>
    <a:lvl3pPr marL="457200" indent="-117475" algn="l" defTabSz="914400" rtl="0" eaLnBrk="1" latinLnBrk="0" hangingPunct="1">
      <a:lnSpc>
        <a:spcPct val="85000"/>
      </a:lnSpc>
      <a:spcBef>
        <a:spcPts val="0"/>
      </a:spcBef>
      <a:spcAft>
        <a:spcPts val="400"/>
      </a:spcAft>
      <a:buClr>
        <a:schemeClr val="tx1">
          <a:lumMod val="85000"/>
          <a:lumOff val="15000"/>
        </a:schemeClr>
      </a:buClr>
      <a:buFont typeface="HelveticaNeueLT Std" pitchFamily="34" charset="0"/>
      <a:buChar char="‐"/>
      <a:defRPr sz="1200" kern="1200">
        <a:solidFill>
          <a:schemeClr val="tx1"/>
        </a:solidFill>
        <a:latin typeface="+mn-lt"/>
        <a:ea typeface="+mn-ea"/>
        <a:cs typeface="+mn-cs"/>
      </a:defRPr>
    </a:lvl3pPr>
    <a:lvl4pPr marL="574675" indent="-117475" algn="l" defTabSz="914400" rtl="0" eaLnBrk="1" latinLnBrk="0" hangingPunct="1">
      <a:lnSpc>
        <a:spcPct val="85000"/>
      </a:lnSpc>
      <a:spcBef>
        <a:spcPts val="0"/>
      </a:spcBef>
      <a:spcAft>
        <a:spcPts val="400"/>
      </a:spcAft>
      <a:buClr>
        <a:schemeClr val="tx1">
          <a:lumMod val="85000"/>
          <a:lumOff val="15000"/>
        </a:schemeClr>
      </a:buClr>
      <a:buFont typeface="HelveticaNeueLT Std" pitchFamily="34" charset="0"/>
      <a:buChar char="‐"/>
      <a:defRPr sz="1200" kern="1200">
        <a:solidFill>
          <a:schemeClr val="tx1"/>
        </a:solidFill>
        <a:latin typeface="+mn-lt"/>
        <a:ea typeface="+mn-ea"/>
        <a:cs typeface="+mn-cs"/>
      </a:defRPr>
    </a:lvl4pPr>
    <a:lvl5pPr marL="739775" indent="-165100" algn="l" defTabSz="914400" rtl="0" eaLnBrk="1" latinLnBrk="0" hangingPunct="1">
      <a:lnSpc>
        <a:spcPct val="85000"/>
      </a:lnSpc>
      <a:spcBef>
        <a:spcPts val="0"/>
      </a:spcBef>
      <a:spcAft>
        <a:spcPts val="400"/>
      </a:spcAft>
      <a:buClr>
        <a:schemeClr val="tx1">
          <a:lumMod val="85000"/>
          <a:lumOff val="15000"/>
        </a:schemeClr>
      </a:buClr>
      <a:buFont typeface="HelveticaNeueLT Std" pitchFamily="34" charset="0"/>
      <a:buChar char="‐"/>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419041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5158238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2283596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488572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4142904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486039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081187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84200" y="849313"/>
            <a:ext cx="5689600" cy="3200400"/>
          </a:xfrm>
        </p:spPr>
      </p:sp>
      <p:sp>
        <p:nvSpPr>
          <p:cNvPr id="3" name="Notes Placeholder 2"/>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31821496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1478938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907456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1808159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9166554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Tree>
    <p:extLst>
      <p:ext uri="{BB962C8B-B14F-4D97-AF65-F5344CB8AC3E}">
        <p14:creationId xmlns:p14="http://schemas.microsoft.com/office/powerpoint/2010/main" val="33449623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747512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339950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87018528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26_Title Slide">
    <p:spTree>
      <p:nvGrpSpPr>
        <p:cNvPr id="1" name=""/>
        <p:cNvGrpSpPr/>
        <p:nvPr/>
      </p:nvGrpSpPr>
      <p:grpSpPr>
        <a:xfrm>
          <a:off x="0" y="0"/>
          <a:ext cx="0" cy="0"/>
          <a:chOff x="0" y="0"/>
          <a:chExt cx="0" cy="0"/>
        </a:xfrm>
      </p:grpSpPr>
      <p:pic>
        <p:nvPicPr>
          <p:cNvPr id="66" name="Picture 65"/>
          <p:cNvPicPr>
            <a:picLocks noChangeAspect="1"/>
          </p:cNvPicPr>
          <p:nvPr userDrawn="1"/>
        </p:nvPicPr>
        <p:blipFill rotWithShape="1">
          <a:blip r:embed="rId2" cstate="print">
            <a:extLst>
              <a:ext uri="{28A0092B-C50C-407E-A947-70E740481C1C}">
                <a14:useLocalDpi xmlns:a14="http://schemas.microsoft.com/office/drawing/2010/main" val="0"/>
              </a:ext>
            </a:extLst>
          </a:blip>
          <a:srcRect/>
          <a:stretch/>
        </p:blipFill>
        <p:spPr>
          <a:xfrm>
            <a:off x="-1" y="0"/>
            <a:ext cx="9152831" cy="5143500"/>
          </a:xfrm>
          <a:prstGeom prst="rect">
            <a:avLst/>
          </a:prstGeom>
        </p:spPr>
      </p:pic>
      <p:sp>
        <p:nvSpPr>
          <p:cNvPr id="37" name="Rectangle 36"/>
          <p:cNvSpPr/>
          <p:nvPr userDrawn="1"/>
        </p:nvSpPr>
        <p:spPr>
          <a:xfrm>
            <a:off x="0" y="2069718"/>
            <a:ext cx="9152831" cy="3073782"/>
          </a:xfrm>
          <a:prstGeom prst="rect">
            <a:avLst/>
          </a:prstGeom>
          <a:gradFill flip="none" rotWithShape="1">
            <a:gsLst>
              <a:gs pos="0">
                <a:srgbClr val="000000">
                  <a:alpha val="55000"/>
                </a:srgbClr>
              </a:gs>
              <a:gs pos="100000">
                <a:srgbClr val="000000">
                  <a:alpha val="20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Arial"/>
            </a:endParaRPr>
          </a:p>
        </p:txBody>
      </p:sp>
      <p:sp>
        <p:nvSpPr>
          <p:cNvPr id="56" name="Subtitle 2"/>
          <p:cNvSpPr>
            <a:spLocks noGrp="1"/>
          </p:cNvSpPr>
          <p:nvPr>
            <p:ph type="subTitle" idx="1" hasCustomPrompt="1"/>
          </p:nvPr>
        </p:nvSpPr>
        <p:spPr>
          <a:xfrm>
            <a:off x="807734" y="3170478"/>
            <a:ext cx="7653702" cy="646331"/>
          </a:xfrm>
          <a:prstGeom prst="rect">
            <a:avLst/>
          </a:prstGeom>
          <a:effectLst/>
        </p:spPr>
        <p:txBody>
          <a:bodyPr/>
          <a:lstStyle>
            <a:lvl1pPr marL="0" marR="0" indent="0" algn="l" defTabSz="914400" rtl="0" eaLnBrk="1" fontAlgn="auto" latinLnBrk="0" hangingPunct="1">
              <a:lnSpc>
                <a:spcPct val="100000"/>
              </a:lnSpc>
              <a:spcBef>
                <a:spcPts val="0"/>
              </a:spcBef>
              <a:spcAft>
                <a:spcPts val="0"/>
              </a:spcAft>
              <a:buClr>
                <a:schemeClr val="accent2"/>
              </a:buClr>
              <a:buSzTx/>
              <a:buFont typeface="Wingdings" charset="2"/>
              <a:buNone/>
              <a:tabLst/>
              <a:defRPr sz="1800" cap="none" baseline="0">
                <a:solidFill>
                  <a:schemeClr val="bg1"/>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Subtitle placeholder</a:t>
            </a:r>
          </a:p>
          <a:p>
            <a:r>
              <a:rPr lang="en-US" dirty="0"/>
              <a:t>Subtitle placeholder</a:t>
            </a:r>
          </a:p>
        </p:txBody>
      </p:sp>
      <p:sp>
        <p:nvSpPr>
          <p:cNvPr id="57" name="Title 1"/>
          <p:cNvSpPr>
            <a:spLocks noGrp="1"/>
          </p:cNvSpPr>
          <p:nvPr>
            <p:ph type="ctrTitle" hasCustomPrompt="1"/>
          </p:nvPr>
        </p:nvSpPr>
        <p:spPr>
          <a:xfrm>
            <a:off x="807734" y="2296200"/>
            <a:ext cx="7653702" cy="880980"/>
          </a:xfrm>
          <a:prstGeom prst="rect">
            <a:avLst/>
          </a:prstGeom>
          <a:effectLst/>
        </p:spPr>
        <p:txBody>
          <a:bodyPr anchor="t">
            <a:noAutofit/>
          </a:bodyPr>
          <a:lstStyle>
            <a:lvl1pPr>
              <a:lnSpc>
                <a:spcPct val="100000"/>
              </a:lnSpc>
              <a:defRPr sz="2800" b="1" cap="none" baseline="0">
                <a:solidFill>
                  <a:schemeClr val="bg1"/>
                </a:solidFill>
                <a:latin typeface="+mn-lt"/>
              </a:defRPr>
            </a:lvl1pPr>
          </a:lstStyle>
          <a:p>
            <a:r>
              <a:rPr lang="en-US" dirty="0"/>
              <a:t>2 Line Hitachi Title Slide Placeholder </a:t>
            </a:r>
            <a:br>
              <a:rPr lang="en-US" dirty="0"/>
            </a:br>
            <a:r>
              <a:rPr lang="en-US" dirty="0"/>
              <a:t>2 Line Hitachi Title Slide Placeholder</a:t>
            </a:r>
          </a:p>
        </p:txBody>
      </p:sp>
      <p:sp>
        <p:nvSpPr>
          <p:cNvPr id="58" name="Text Placeholder 6"/>
          <p:cNvSpPr>
            <a:spLocks noGrp="1"/>
          </p:cNvSpPr>
          <p:nvPr>
            <p:ph type="body" sz="quarter" idx="11" hasCustomPrompt="1"/>
          </p:nvPr>
        </p:nvSpPr>
        <p:spPr>
          <a:xfrm>
            <a:off x="807733" y="4068884"/>
            <a:ext cx="5221816" cy="307777"/>
          </a:xfrm>
          <a:ln>
            <a:noFill/>
          </a:ln>
        </p:spPr>
        <p:txBody>
          <a:bodyPr anchor="t"/>
          <a:lstStyle>
            <a:lvl1pPr marL="0" indent="0">
              <a:spcBef>
                <a:spcPts val="0"/>
              </a:spcBef>
              <a:spcAft>
                <a:spcPts val="300"/>
              </a:spcAft>
              <a:buNone/>
              <a:defRPr sz="1400" b="1" baseline="0">
                <a:solidFill>
                  <a:schemeClr val="bg1"/>
                </a:solidFill>
              </a:defRPr>
            </a:lvl1pPr>
            <a:lvl2pPr marL="280987" indent="0">
              <a:buNone/>
              <a:defRPr/>
            </a:lvl2pPr>
            <a:lvl3pPr marL="574675" indent="0">
              <a:buNone/>
              <a:defRPr/>
            </a:lvl3pPr>
            <a:lvl4pPr marL="855663" indent="0">
              <a:buNone/>
              <a:defRPr/>
            </a:lvl4pPr>
            <a:lvl5pPr marL="1090613" indent="0">
              <a:buNone/>
              <a:defRPr/>
            </a:lvl5pPr>
          </a:lstStyle>
          <a:p>
            <a:pPr lvl="0"/>
            <a:r>
              <a:rPr lang="en-US" dirty="0"/>
              <a:t>Name Here</a:t>
            </a:r>
          </a:p>
        </p:txBody>
      </p:sp>
      <p:sp>
        <p:nvSpPr>
          <p:cNvPr id="79" name="Text Placeholder 8"/>
          <p:cNvSpPr>
            <a:spLocks noGrp="1"/>
          </p:cNvSpPr>
          <p:nvPr>
            <p:ph type="body" sz="quarter" idx="12" hasCustomPrompt="1"/>
          </p:nvPr>
        </p:nvSpPr>
        <p:spPr>
          <a:xfrm>
            <a:off x="807733" y="4298226"/>
            <a:ext cx="5221816" cy="461665"/>
          </a:xfrm>
          <a:ln>
            <a:noFill/>
          </a:ln>
        </p:spPr>
        <p:txBody>
          <a:bodyPr anchor="t"/>
          <a:lstStyle>
            <a:lvl1pPr marL="0" indent="0">
              <a:spcBef>
                <a:spcPts val="0"/>
              </a:spcBef>
              <a:spcAft>
                <a:spcPts val="300"/>
              </a:spcAft>
              <a:buNone/>
              <a:defRPr sz="1200">
                <a:solidFill>
                  <a:schemeClr val="bg1"/>
                </a:solidFill>
              </a:defRPr>
            </a:lvl1pPr>
            <a:lvl2pPr marL="280987" indent="0">
              <a:buNone/>
              <a:defRPr/>
            </a:lvl2pPr>
            <a:lvl3pPr marL="574675" indent="0">
              <a:buNone/>
              <a:defRPr/>
            </a:lvl3pPr>
            <a:lvl4pPr marL="855663" indent="0">
              <a:buNone/>
              <a:defRPr/>
            </a:lvl4pPr>
            <a:lvl5pPr marL="1090613" indent="0">
              <a:buNone/>
              <a:defRPr/>
            </a:lvl5pPr>
          </a:lstStyle>
          <a:p>
            <a:pPr lvl="0"/>
            <a:r>
              <a:rPr lang="en-US" dirty="0"/>
              <a:t>Title/Department</a:t>
            </a:r>
            <a:br>
              <a:rPr lang="en-US" dirty="0"/>
            </a:br>
            <a:r>
              <a:rPr lang="en-US" dirty="0"/>
              <a:t>Date</a:t>
            </a:r>
          </a:p>
        </p:txBody>
      </p:sp>
      <p:sp>
        <p:nvSpPr>
          <p:cNvPr id="39" name="TextBox 38"/>
          <p:cNvSpPr txBox="1"/>
          <p:nvPr userDrawn="1"/>
        </p:nvSpPr>
        <p:spPr>
          <a:xfrm>
            <a:off x="1611" y="4915450"/>
            <a:ext cx="312906" cy="215444"/>
          </a:xfrm>
          <a:prstGeom prst="rect">
            <a:avLst/>
          </a:prstGeom>
          <a:noFill/>
        </p:spPr>
        <p:txBody>
          <a:bodyPr wrap="none" rtlCol="0">
            <a:spAutoFit/>
          </a:bodyPr>
          <a:lstStyle/>
          <a:p>
            <a:fld id="{111F478C-84AE-4601-9BE4-60468A3A6C06}" type="slidenum">
              <a:rPr lang="en-US" sz="800" smtClean="0">
                <a:solidFill>
                  <a:prstClr val="white">
                    <a:alpha val="50000"/>
                  </a:prstClr>
                </a:solidFill>
                <a:latin typeface="Arial"/>
              </a:rPr>
              <a:pPr/>
              <a:t>‹#›</a:t>
            </a:fld>
            <a:endParaRPr lang="en-US" sz="800" dirty="0">
              <a:solidFill>
                <a:prstClr val="white">
                  <a:alpha val="50000"/>
                </a:prstClr>
              </a:solidFill>
              <a:latin typeface="Arial"/>
            </a:endParaRPr>
          </a:p>
        </p:txBody>
      </p:sp>
      <p:sp>
        <p:nvSpPr>
          <p:cNvPr id="36" name="Rectangle 35"/>
          <p:cNvSpPr/>
          <p:nvPr userDrawn="1"/>
        </p:nvSpPr>
        <p:spPr>
          <a:xfrm>
            <a:off x="-1" y="0"/>
            <a:ext cx="9152831" cy="1487714"/>
          </a:xfrm>
          <a:prstGeom prst="rect">
            <a:avLst/>
          </a:prstGeom>
          <a:gradFill flip="none" rotWithShape="1">
            <a:gsLst>
              <a:gs pos="11000">
                <a:srgbClr val="0E1628">
                  <a:lumMod val="0"/>
                  <a:alpha val="72000"/>
                </a:srgbClr>
              </a:gs>
              <a:gs pos="100000">
                <a:srgbClr val="0D143C">
                  <a:alpha val="0"/>
                </a:srgb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Arial"/>
            </a:endParaRPr>
          </a:p>
        </p:txBody>
      </p:sp>
      <p:grpSp>
        <p:nvGrpSpPr>
          <p:cNvPr id="38" name="Group 37"/>
          <p:cNvGrpSpPr/>
          <p:nvPr userDrawn="1"/>
        </p:nvGrpSpPr>
        <p:grpSpPr>
          <a:xfrm>
            <a:off x="7684916" y="225821"/>
            <a:ext cx="1247901" cy="356665"/>
            <a:chOff x="2751138" y="3262313"/>
            <a:chExt cx="4665662" cy="1333500"/>
          </a:xfrm>
          <a:solidFill>
            <a:srgbClr val="FFFFFF"/>
          </a:solidFill>
        </p:grpSpPr>
        <p:sp>
          <p:nvSpPr>
            <p:cNvPr id="40"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41"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42"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43"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44"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45"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46"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47"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48"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49"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50"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51"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52"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53"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54"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55"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59"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0"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1"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2"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3"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4"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5"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2"/>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grpSp>
      <p:sp>
        <p:nvSpPr>
          <p:cNvPr id="35" name="TextBox 34"/>
          <p:cNvSpPr txBox="1"/>
          <p:nvPr userDrawn="1"/>
        </p:nvSpPr>
        <p:spPr>
          <a:xfrm>
            <a:off x="7048957" y="4911221"/>
            <a:ext cx="2055371" cy="215444"/>
          </a:xfrm>
          <a:prstGeom prst="rect">
            <a:avLst/>
          </a:prstGeom>
          <a:noFill/>
        </p:spPr>
        <p:txBody>
          <a:bodyPr wrap="none" rtlCol="0">
            <a:spAutoFit/>
          </a:bodyPr>
          <a:lstStyle/>
          <a:p>
            <a:pPr algn="r"/>
            <a:r>
              <a:rPr lang="en-US" sz="800" kern="1200" dirty="0">
                <a:solidFill>
                  <a:schemeClr val="tx1">
                    <a:lumMod val="40000"/>
                    <a:lumOff val="60000"/>
                    <a:alpha val="50000"/>
                  </a:schemeClr>
                </a:solidFill>
                <a:latin typeface="+mn-lt"/>
                <a:ea typeface="+mn-ea"/>
                <a:cs typeface="+mn-cs"/>
              </a:rPr>
              <a:t>© Hitachi, Ltd. 2017. All Rights Reserved</a:t>
            </a:r>
          </a:p>
        </p:txBody>
      </p:sp>
      <p:sp>
        <p:nvSpPr>
          <p:cNvPr id="67" name="TextBox 66"/>
          <p:cNvSpPr txBox="1"/>
          <p:nvPr userDrawn="1"/>
        </p:nvSpPr>
        <p:spPr>
          <a:xfrm>
            <a:off x="7048957" y="4911221"/>
            <a:ext cx="2055371" cy="215444"/>
          </a:xfrm>
          <a:prstGeom prst="rect">
            <a:avLst/>
          </a:prstGeom>
          <a:noFill/>
        </p:spPr>
        <p:txBody>
          <a:bodyPr wrap="none" rtlCol="0">
            <a:spAutoFit/>
          </a:bodyPr>
          <a:lstStyle/>
          <a:p>
            <a:pPr algn="r"/>
            <a:r>
              <a:rPr lang="en-US" sz="800" kern="1200" dirty="0">
                <a:solidFill>
                  <a:schemeClr val="tx1">
                    <a:lumMod val="20000"/>
                    <a:lumOff val="80000"/>
                    <a:alpha val="50000"/>
                  </a:schemeClr>
                </a:solidFill>
                <a:latin typeface="+mn-lt"/>
                <a:ea typeface="+mn-ea"/>
                <a:cs typeface="+mn-cs"/>
              </a:rPr>
              <a:t>© Hitachi, Ltd. 2018. All Rights Reserved</a:t>
            </a:r>
          </a:p>
        </p:txBody>
      </p:sp>
      <p:sp>
        <p:nvSpPr>
          <p:cNvPr id="68" name="Rectangle 67"/>
          <p:cNvSpPr/>
          <p:nvPr userDrawn="1"/>
        </p:nvSpPr>
        <p:spPr>
          <a:xfrm>
            <a:off x="264160" y="4911122"/>
            <a:ext cx="5425440" cy="215444"/>
          </a:xfrm>
          <a:prstGeom prst="rect">
            <a:avLst/>
          </a:prstGeom>
        </p:spPr>
        <p:txBody>
          <a:bodyPr wrap="square">
            <a:spAutoFit/>
          </a:bodyPr>
          <a:lstStyle/>
          <a:p>
            <a:pPr marL="0" algn="l" defTabSz="914400" rtl="0" eaLnBrk="1" latinLnBrk="0" hangingPunct="1">
              <a:lnSpc>
                <a:spcPct val="100000"/>
              </a:lnSpc>
            </a:pPr>
            <a:r>
              <a:rPr lang="en-US" sz="800" b="1" kern="1200" dirty="0">
                <a:solidFill>
                  <a:schemeClr val="accent2"/>
                </a:solidFill>
                <a:latin typeface="+mn-lt"/>
                <a:ea typeface="+mn-ea"/>
                <a:cs typeface="+mn-cs"/>
              </a:rPr>
              <a:t>CONFIDENTIAL – For use by Hitachi, Ltd. employees and other audiences under NDA only.</a:t>
            </a:r>
          </a:p>
        </p:txBody>
      </p:sp>
    </p:spTree>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ontent with Image">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4648200" y="967579"/>
            <a:ext cx="3898900" cy="3684431"/>
          </a:xfrm>
          <a:prstGeom prst="rect">
            <a:avLst/>
          </a:prstGeom>
          <a:noFill/>
          <a:effectLst>
            <a:outerShdw blurRad="50800" dist="38100" dir="5400000" algn="t" rotWithShape="0">
              <a:prstClr val="black">
                <a:alpha val="40000"/>
              </a:prstClr>
            </a:outerShdw>
          </a:effectLst>
        </p:spPr>
        <p:txBody>
          <a:bodyPr/>
          <a:lstStyle/>
          <a:p>
            <a:r>
              <a:rPr lang="en-US"/>
              <a:t>Click icon to add picture</a:t>
            </a:r>
            <a:endParaRPr lang="en-US" dirty="0"/>
          </a:p>
        </p:txBody>
      </p:sp>
      <p:sp>
        <p:nvSpPr>
          <p:cNvPr id="10" name="Text Placeholder 53"/>
          <p:cNvSpPr>
            <a:spLocks noGrp="1"/>
          </p:cNvSpPr>
          <p:nvPr>
            <p:ph idx="1" hasCustomPrompt="1"/>
          </p:nvPr>
        </p:nvSpPr>
        <p:spPr>
          <a:xfrm>
            <a:off x="264160" y="967575"/>
            <a:ext cx="4130040" cy="1961306"/>
          </a:xfrm>
          <a:prstGeom prst="rect">
            <a:avLst/>
          </a:prstGeom>
        </p:spPr>
        <p:txBody>
          <a:bodyPr vert="horz" wrap="square" lIns="91440" tIns="45720" rIns="91440" bIns="45720" rtlCol="0">
            <a:spAutoFit/>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Placeholder 1"/>
          <p:cNvSpPr>
            <a:spLocks noGrp="1"/>
          </p:cNvSpPr>
          <p:nvPr>
            <p:ph type="title" hasCustomPrompt="1"/>
          </p:nvPr>
        </p:nvSpPr>
        <p:spPr>
          <a:xfrm>
            <a:off x="264160" y="53113"/>
            <a:ext cx="7051040" cy="732441"/>
          </a:xfrm>
          <a:prstGeom prst="rect">
            <a:avLst/>
          </a:prstGeom>
        </p:spPr>
        <p:txBody>
          <a:bodyPr vert="horz" lIns="91440" tIns="0" rIns="91440" bIns="0" rtlCol="0" anchor="ctr">
            <a:normAutofit/>
          </a:bodyPr>
          <a:lstStyle/>
          <a:p>
            <a:pPr lvl="0"/>
            <a:r>
              <a:rPr lang="en-US" dirty="0"/>
              <a:t>Click to add title</a:t>
            </a:r>
          </a:p>
        </p:txBody>
      </p:sp>
    </p:spTree>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7_Title Slide">
    <p:spTree>
      <p:nvGrpSpPr>
        <p:cNvPr id="1" name=""/>
        <p:cNvGrpSpPr/>
        <p:nvPr/>
      </p:nvGrpSpPr>
      <p:grpSpPr>
        <a:xfrm>
          <a:off x="0" y="0"/>
          <a:ext cx="0" cy="0"/>
          <a:chOff x="0" y="0"/>
          <a:chExt cx="0" cy="0"/>
        </a:xfrm>
      </p:grpSpPr>
      <p:pic>
        <p:nvPicPr>
          <p:cNvPr id="66" name="Picture 65"/>
          <p:cNvPicPr>
            <a:picLocks noChangeAspect="1"/>
          </p:cNvPicPr>
          <p:nvPr userDrawn="1"/>
        </p:nvPicPr>
        <p:blipFill rotWithShape="1">
          <a:blip r:embed="rId2" cstate="print">
            <a:extLst>
              <a:ext uri="{28A0092B-C50C-407E-A947-70E740481C1C}">
                <a14:useLocalDpi xmlns:a14="http://schemas.microsoft.com/office/drawing/2010/main" val="0"/>
              </a:ext>
            </a:extLst>
          </a:blip>
          <a:srcRect/>
          <a:stretch/>
        </p:blipFill>
        <p:spPr>
          <a:xfrm>
            <a:off x="-1" y="0"/>
            <a:ext cx="9152831" cy="5143500"/>
          </a:xfrm>
          <a:prstGeom prst="rect">
            <a:avLst/>
          </a:prstGeom>
        </p:spPr>
      </p:pic>
      <p:sp>
        <p:nvSpPr>
          <p:cNvPr id="37" name="Rectangle 36"/>
          <p:cNvSpPr/>
          <p:nvPr userDrawn="1"/>
        </p:nvSpPr>
        <p:spPr>
          <a:xfrm>
            <a:off x="0" y="2069718"/>
            <a:ext cx="9152831" cy="3073782"/>
          </a:xfrm>
          <a:prstGeom prst="rect">
            <a:avLst/>
          </a:prstGeom>
          <a:gradFill flip="none" rotWithShape="1">
            <a:gsLst>
              <a:gs pos="0">
                <a:srgbClr val="000000">
                  <a:alpha val="55000"/>
                </a:srgbClr>
              </a:gs>
              <a:gs pos="100000">
                <a:srgbClr val="000000">
                  <a:alpha val="20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Arial"/>
            </a:endParaRPr>
          </a:p>
        </p:txBody>
      </p:sp>
      <p:sp>
        <p:nvSpPr>
          <p:cNvPr id="39" name="TextBox 38"/>
          <p:cNvSpPr txBox="1"/>
          <p:nvPr userDrawn="1"/>
        </p:nvSpPr>
        <p:spPr>
          <a:xfrm>
            <a:off x="1611" y="4915450"/>
            <a:ext cx="312906" cy="215444"/>
          </a:xfrm>
          <a:prstGeom prst="rect">
            <a:avLst/>
          </a:prstGeom>
          <a:noFill/>
        </p:spPr>
        <p:txBody>
          <a:bodyPr wrap="none" rtlCol="0">
            <a:spAutoFit/>
          </a:bodyPr>
          <a:lstStyle/>
          <a:p>
            <a:fld id="{111F478C-84AE-4601-9BE4-60468A3A6C06}" type="slidenum">
              <a:rPr lang="en-US" sz="800" smtClean="0">
                <a:solidFill>
                  <a:prstClr val="white">
                    <a:alpha val="50000"/>
                  </a:prstClr>
                </a:solidFill>
                <a:latin typeface="Arial"/>
              </a:rPr>
              <a:pPr/>
              <a:t>‹#›</a:t>
            </a:fld>
            <a:endParaRPr lang="en-US" sz="800" dirty="0">
              <a:solidFill>
                <a:prstClr val="white">
                  <a:alpha val="50000"/>
                </a:prstClr>
              </a:solidFill>
              <a:latin typeface="Arial"/>
            </a:endParaRPr>
          </a:p>
        </p:txBody>
      </p:sp>
      <p:sp>
        <p:nvSpPr>
          <p:cNvPr id="36" name="Rectangle 35"/>
          <p:cNvSpPr/>
          <p:nvPr userDrawn="1"/>
        </p:nvSpPr>
        <p:spPr>
          <a:xfrm>
            <a:off x="-1" y="0"/>
            <a:ext cx="9152831" cy="1487714"/>
          </a:xfrm>
          <a:prstGeom prst="rect">
            <a:avLst/>
          </a:prstGeom>
          <a:gradFill flip="none" rotWithShape="1">
            <a:gsLst>
              <a:gs pos="11000">
                <a:srgbClr val="0E1628">
                  <a:lumMod val="0"/>
                  <a:alpha val="72000"/>
                </a:srgbClr>
              </a:gs>
              <a:gs pos="100000">
                <a:srgbClr val="0D143C">
                  <a:alpha val="0"/>
                </a:srgb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Arial"/>
            </a:endParaRPr>
          </a:p>
        </p:txBody>
      </p:sp>
      <p:sp>
        <p:nvSpPr>
          <p:cNvPr id="35" name="Title 1"/>
          <p:cNvSpPr>
            <a:spLocks noGrp="1"/>
          </p:cNvSpPr>
          <p:nvPr>
            <p:ph type="ctrTitle" hasCustomPrompt="1"/>
          </p:nvPr>
        </p:nvSpPr>
        <p:spPr>
          <a:xfrm>
            <a:off x="807734" y="2296200"/>
            <a:ext cx="7653702" cy="430887"/>
          </a:xfrm>
          <a:prstGeom prst="rect">
            <a:avLst/>
          </a:prstGeom>
          <a:effectLst/>
        </p:spPr>
        <p:txBody>
          <a:bodyPr anchor="t">
            <a:spAutoFit/>
          </a:bodyPr>
          <a:lstStyle>
            <a:lvl1pPr>
              <a:lnSpc>
                <a:spcPct val="100000"/>
              </a:lnSpc>
              <a:defRPr sz="2800" b="1" cap="none" baseline="0">
                <a:solidFill>
                  <a:schemeClr val="bg1"/>
                </a:solidFill>
                <a:latin typeface="+mn-lt"/>
              </a:defRPr>
            </a:lvl1pPr>
          </a:lstStyle>
          <a:p>
            <a:r>
              <a:rPr lang="en-US"/>
              <a:t>Thank You</a:t>
            </a:r>
            <a:endParaRPr lang="en-US" dirty="0"/>
          </a:p>
        </p:txBody>
      </p:sp>
      <p:grpSp>
        <p:nvGrpSpPr>
          <p:cNvPr id="67" name="Group 66"/>
          <p:cNvGrpSpPr/>
          <p:nvPr userDrawn="1"/>
        </p:nvGrpSpPr>
        <p:grpSpPr>
          <a:xfrm>
            <a:off x="7684916" y="225821"/>
            <a:ext cx="1247901" cy="356665"/>
            <a:chOff x="2751138" y="3262313"/>
            <a:chExt cx="4665662" cy="1333500"/>
          </a:xfrm>
          <a:solidFill>
            <a:srgbClr val="FFFFFF"/>
          </a:solidFill>
        </p:grpSpPr>
        <p:sp>
          <p:nvSpPr>
            <p:cNvPr id="68"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9"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0"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1"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2"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3"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4"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5"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6"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7"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8"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0"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1"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2"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3"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4"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5"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6"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7"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8"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9"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90"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91"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2"/>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grpSp>
      <p:sp>
        <p:nvSpPr>
          <p:cNvPr id="32" name="TextBox 31"/>
          <p:cNvSpPr txBox="1"/>
          <p:nvPr userDrawn="1"/>
        </p:nvSpPr>
        <p:spPr>
          <a:xfrm>
            <a:off x="7048957" y="4911221"/>
            <a:ext cx="2055371" cy="215444"/>
          </a:xfrm>
          <a:prstGeom prst="rect">
            <a:avLst/>
          </a:prstGeom>
          <a:noFill/>
        </p:spPr>
        <p:txBody>
          <a:bodyPr wrap="none" rtlCol="0">
            <a:spAutoFit/>
          </a:bodyPr>
          <a:lstStyle/>
          <a:p>
            <a:pPr algn="r"/>
            <a:r>
              <a:rPr lang="en-US" sz="800" kern="1200" dirty="0">
                <a:solidFill>
                  <a:schemeClr val="tx1">
                    <a:lumMod val="20000"/>
                    <a:lumOff val="80000"/>
                    <a:alpha val="50000"/>
                  </a:schemeClr>
                </a:solidFill>
                <a:latin typeface="+mn-lt"/>
                <a:ea typeface="+mn-ea"/>
                <a:cs typeface="+mn-cs"/>
              </a:rPr>
              <a:t>© Hitachi, Ltd. 2018. All Rights Reserved</a:t>
            </a:r>
          </a:p>
        </p:txBody>
      </p:sp>
    </p:spTree>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4_Title Slide">
    <p:spTree>
      <p:nvGrpSpPr>
        <p:cNvPr id="1" name=""/>
        <p:cNvGrpSpPr/>
        <p:nvPr/>
      </p:nvGrpSpPr>
      <p:grpSpPr>
        <a:xfrm>
          <a:off x="0" y="0"/>
          <a:ext cx="0" cy="0"/>
          <a:chOff x="0" y="0"/>
          <a:chExt cx="0" cy="0"/>
        </a:xfrm>
      </p:grpSpPr>
      <p:pic>
        <p:nvPicPr>
          <p:cNvPr id="35" name="Picture 34"/>
          <p:cNvPicPr>
            <a:picLocks noChangeAspect="1"/>
          </p:cNvPicPr>
          <p:nvPr userDrawn="1"/>
        </p:nvPicPr>
        <p:blipFill rotWithShape="1">
          <a:blip r:embed="rId2" cstate="print">
            <a:extLst>
              <a:ext uri="{28A0092B-C50C-407E-A947-70E740481C1C}">
                <a14:useLocalDpi xmlns:a14="http://schemas.microsoft.com/office/drawing/2010/main" val="0"/>
              </a:ext>
            </a:extLst>
          </a:blip>
          <a:srcRect/>
          <a:stretch/>
        </p:blipFill>
        <p:spPr>
          <a:xfrm>
            <a:off x="-2" y="-1"/>
            <a:ext cx="9152832" cy="5143501"/>
          </a:xfrm>
          <a:prstGeom prst="rect">
            <a:avLst/>
          </a:prstGeom>
        </p:spPr>
      </p:pic>
      <p:sp>
        <p:nvSpPr>
          <p:cNvPr id="133" name="Rectangle 132"/>
          <p:cNvSpPr/>
          <p:nvPr userDrawn="1"/>
        </p:nvSpPr>
        <p:spPr>
          <a:xfrm>
            <a:off x="-1" y="0"/>
            <a:ext cx="9152831" cy="1145894"/>
          </a:xfrm>
          <a:prstGeom prst="rect">
            <a:avLst/>
          </a:prstGeom>
          <a:gradFill flip="none" rotWithShape="1">
            <a:gsLst>
              <a:gs pos="0">
                <a:srgbClr val="0E1628">
                  <a:alpha val="40000"/>
                </a:srgbClr>
              </a:gs>
              <a:gs pos="100000">
                <a:srgbClr val="0D143C">
                  <a:alpha val="0"/>
                </a:srgb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Arial"/>
            </a:endParaRPr>
          </a:p>
        </p:txBody>
      </p:sp>
      <p:sp>
        <p:nvSpPr>
          <p:cNvPr id="152" name="Rectangle 151"/>
          <p:cNvSpPr/>
          <p:nvPr userDrawn="1"/>
        </p:nvSpPr>
        <p:spPr>
          <a:xfrm>
            <a:off x="0" y="2069718"/>
            <a:ext cx="9152831" cy="3073782"/>
          </a:xfrm>
          <a:prstGeom prst="rect">
            <a:avLst/>
          </a:prstGeom>
          <a:gradFill flip="none" rotWithShape="1">
            <a:gsLst>
              <a:gs pos="0">
                <a:srgbClr val="000000">
                  <a:alpha val="55000"/>
                </a:srgbClr>
              </a:gs>
              <a:gs pos="100000">
                <a:srgbClr val="000000">
                  <a:alpha val="20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Arial"/>
            </a:endParaRPr>
          </a:p>
        </p:txBody>
      </p:sp>
      <p:sp>
        <p:nvSpPr>
          <p:cNvPr id="154" name="Title 1"/>
          <p:cNvSpPr>
            <a:spLocks noGrp="1"/>
          </p:cNvSpPr>
          <p:nvPr>
            <p:ph type="ctrTitle" hasCustomPrompt="1"/>
          </p:nvPr>
        </p:nvSpPr>
        <p:spPr>
          <a:xfrm>
            <a:off x="807734" y="2296200"/>
            <a:ext cx="7653702" cy="430887"/>
          </a:xfrm>
          <a:prstGeom prst="rect">
            <a:avLst/>
          </a:prstGeom>
          <a:effectLst/>
        </p:spPr>
        <p:txBody>
          <a:bodyPr anchor="t">
            <a:spAutoFit/>
          </a:bodyPr>
          <a:lstStyle>
            <a:lvl1pPr>
              <a:lnSpc>
                <a:spcPct val="100000"/>
              </a:lnSpc>
              <a:defRPr sz="2800" b="1" cap="none" baseline="0">
                <a:solidFill>
                  <a:schemeClr val="bg1"/>
                </a:solidFill>
                <a:latin typeface="+mn-lt"/>
              </a:defRPr>
            </a:lvl1pPr>
          </a:lstStyle>
          <a:p>
            <a:r>
              <a:rPr lang="en-US"/>
              <a:t>Thank You</a:t>
            </a:r>
            <a:endParaRPr lang="en-US" dirty="0"/>
          </a:p>
        </p:txBody>
      </p:sp>
      <p:sp>
        <p:nvSpPr>
          <p:cNvPr id="158" name="TextBox 157"/>
          <p:cNvSpPr txBox="1"/>
          <p:nvPr userDrawn="1"/>
        </p:nvSpPr>
        <p:spPr>
          <a:xfrm>
            <a:off x="1611" y="4915450"/>
            <a:ext cx="312906" cy="215444"/>
          </a:xfrm>
          <a:prstGeom prst="rect">
            <a:avLst/>
          </a:prstGeom>
          <a:noFill/>
        </p:spPr>
        <p:txBody>
          <a:bodyPr wrap="none" rtlCol="0">
            <a:spAutoFit/>
          </a:bodyPr>
          <a:lstStyle/>
          <a:p>
            <a:fld id="{111F478C-84AE-4601-9BE4-60468A3A6C06}" type="slidenum">
              <a:rPr lang="en-US" sz="800" smtClean="0">
                <a:solidFill>
                  <a:prstClr val="white">
                    <a:alpha val="50000"/>
                  </a:prstClr>
                </a:solidFill>
                <a:latin typeface="Arial"/>
              </a:rPr>
              <a:pPr/>
              <a:t>‹#›</a:t>
            </a:fld>
            <a:endParaRPr lang="en-US" sz="800" dirty="0">
              <a:solidFill>
                <a:prstClr val="white">
                  <a:alpha val="50000"/>
                </a:prstClr>
              </a:solidFill>
              <a:latin typeface="Arial"/>
            </a:endParaRPr>
          </a:p>
        </p:txBody>
      </p:sp>
      <p:grpSp>
        <p:nvGrpSpPr>
          <p:cNvPr id="61" name="Group 60"/>
          <p:cNvGrpSpPr/>
          <p:nvPr userDrawn="1"/>
        </p:nvGrpSpPr>
        <p:grpSpPr>
          <a:xfrm>
            <a:off x="7684916" y="225821"/>
            <a:ext cx="1247901" cy="356665"/>
            <a:chOff x="2751138" y="3262313"/>
            <a:chExt cx="4665662" cy="1333500"/>
          </a:xfrm>
          <a:solidFill>
            <a:srgbClr val="FFFFFF"/>
          </a:solidFill>
        </p:grpSpPr>
        <p:sp>
          <p:nvSpPr>
            <p:cNvPr id="62"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3"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4"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5"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6"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7"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8"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9"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0"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1"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2"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3"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4"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5"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6"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7"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8"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9"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0"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1"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2"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3"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4"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2"/>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grpSp>
      <p:sp>
        <p:nvSpPr>
          <p:cNvPr id="32" name="TextBox 31"/>
          <p:cNvSpPr txBox="1"/>
          <p:nvPr userDrawn="1"/>
        </p:nvSpPr>
        <p:spPr>
          <a:xfrm>
            <a:off x="7048957" y="4911221"/>
            <a:ext cx="2055371" cy="215444"/>
          </a:xfrm>
          <a:prstGeom prst="rect">
            <a:avLst/>
          </a:prstGeom>
          <a:noFill/>
        </p:spPr>
        <p:txBody>
          <a:bodyPr wrap="none" rtlCol="0">
            <a:spAutoFit/>
          </a:bodyPr>
          <a:lstStyle/>
          <a:p>
            <a:pPr algn="r"/>
            <a:r>
              <a:rPr lang="en-US" sz="800" kern="1200" dirty="0">
                <a:solidFill>
                  <a:schemeClr val="tx1">
                    <a:lumMod val="20000"/>
                    <a:lumOff val="80000"/>
                    <a:alpha val="50000"/>
                  </a:schemeClr>
                </a:solidFill>
                <a:latin typeface="+mn-lt"/>
                <a:ea typeface="+mn-ea"/>
                <a:cs typeface="+mn-cs"/>
              </a:rPr>
              <a:t>© Hitachi, Ltd. 2018. All Rights Reserved</a:t>
            </a:r>
          </a:p>
        </p:txBody>
      </p:sp>
    </p:spTree>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4" name="Rectangle 3"/>
          <p:cNvSpPr/>
          <p:nvPr/>
        </p:nvSpPr>
        <p:spPr>
          <a:xfrm>
            <a:off x="0" y="0"/>
            <a:ext cx="9144000"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pic>
        <p:nvPicPr>
          <p:cNvPr id="3" name="図 2" descr="ea60_010_030_dmac [更新済み].wmf"/>
          <p:cNvPicPr preferRelativeResize="0">
            <a:picLocks noChangeAspect="1"/>
          </p:cNvPicPr>
          <p:nvPr/>
        </p:nvPicPr>
        <p:blipFill>
          <a:blip r:embed="rId2" cstate="screen"/>
          <a:stretch>
            <a:fillRect/>
          </a:stretch>
        </p:blipFill>
        <p:spPr bwMode="gray">
          <a:xfrm>
            <a:off x="3226003" y="2167156"/>
            <a:ext cx="2691994" cy="772380"/>
          </a:xfrm>
          <a:prstGeom prst="rect">
            <a:avLst/>
          </a:prstGeom>
        </p:spPr>
      </p:pic>
      <p:sp>
        <p:nvSpPr>
          <p:cNvPr id="5" name="Rectangle 4"/>
          <p:cNvSpPr/>
          <p:nvPr userDrawn="1"/>
        </p:nvSpPr>
        <p:spPr>
          <a:xfrm>
            <a:off x="0" y="0"/>
            <a:ext cx="9144000"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pic>
        <p:nvPicPr>
          <p:cNvPr id="6" name="図 2" descr="ea60_010_030_dmac [更新済み].wmf"/>
          <p:cNvPicPr preferRelativeResize="0">
            <a:picLocks noChangeAspect="1"/>
          </p:cNvPicPr>
          <p:nvPr userDrawn="1"/>
        </p:nvPicPr>
        <p:blipFill>
          <a:blip r:embed="rId2" cstate="screen"/>
          <a:stretch>
            <a:fillRect/>
          </a:stretch>
        </p:blipFill>
        <p:spPr bwMode="gray">
          <a:xfrm>
            <a:off x="3226003" y="2167156"/>
            <a:ext cx="2691994" cy="772380"/>
          </a:xfrm>
          <a:prstGeom prst="rect">
            <a:avLst/>
          </a:prstGeom>
        </p:spPr>
      </p:pic>
    </p:spTree>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7_Title Slide">
    <p:spTree>
      <p:nvGrpSpPr>
        <p:cNvPr id="1" name=""/>
        <p:cNvGrpSpPr/>
        <p:nvPr/>
      </p:nvGrpSpPr>
      <p:grpSpPr>
        <a:xfrm>
          <a:off x="0" y="0"/>
          <a:ext cx="0" cy="0"/>
          <a:chOff x="0" y="0"/>
          <a:chExt cx="0" cy="0"/>
        </a:xfrm>
      </p:grpSpPr>
      <p:pic>
        <p:nvPicPr>
          <p:cNvPr id="35" name="Picture 34"/>
          <p:cNvPicPr>
            <a:picLocks noChangeAspect="1"/>
          </p:cNvPicPr>
          <p:nvPr userDrawn="1"/>
        </p:nvPicPr>
        <p:blipFill rotWithShape="1">
          <a:blip r:embed="rId2" cstate="print">
            <a:extLst>
              <a:ext uri="{28A0092B-C50C-407E-A947-70E740481C1C}">
                <a14:useLocalDpi xmlns:a14="http://schemas.microsoft.com/office/drawing/2010/main" val="0"/>
              </a:ext>
            </a:extLst>
          </a:blip>
          <a:srcRect/>
          <a:stretch/>
        </p:blipFill>
        <p:spPr>
          <a:xfrm>
            <a:off x="-2" y="-1"/>
            <a:ext cx="9152832" cy="5143501"/>
          </a:xfrm>
          <a:prstGeom prst="rect">
            <a:avLst/>
          </a:prstGeom>
        </p:spPr>
      </p:pic>
      <p:sp>
        <p:nvSpPr>
          <p:cNvPr id="133" name="Rectangle 132"/>
          <p:cNvSpPr/>
          <p:nvPr userDrawn="1"/>
        </p:nvSpPr>
        <p:spPr>
          <a:xfrm>
            <a:off x="-1" y="0"/>
            <a:ext cx="9152831" cy="1145894"/>
          </a:xfrm>
          <a:prstGeom prst="rect">
            <a:avLst/>
          </a:prstGeom>
          <a:gradFill flip="none" rotWithShape="1">
            <a:gsLst>
              <a:gs pos="0">
                <a:srgbClr val="0E1628">
                  <a:alpha val="40000"/>
                </a:srgbClr>
              </a:gs>
              <a:gs pos="100000">
                <a:srgbClr val="0D143C">
                  <a:alpha val="0"/>
                </a:srgb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Arial"/>
            </a:endParaRPr>
          </a:p>
        </p:txBody>
      </p:sp>
      <p:sp>
        <p:nvSpPr>
          <p:cNvPr id="152" name="Rectangle 151"/>
          <p:cNvSpPr/>
          <p:nvPr userDrawn="1"/>
        </p:nvSpPr>
        <p:spPr>
          <a:xfrm>
            <a:off x="0" y="2069718"/>
            <a:ext cx="9152831" cy="3073782"/>
          </a:xfrm>
          <a:prstGeom prst="rect">
            <a:avLst/>
          </a:prstGeom>
          <a:gradFill flip="none" rotWithShape="1">
            <a:gsLst>
              <a:gs pos="0">
                <a:srgbClr val="000000">
                  <a:alpha val="55000"/>
                </a:srgbClr>
              </a:gs>
              <a:gs pos="100000">
                <a:srgbClr val="000000">
                  <a:alpha val="20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Arial"/>
            </a:endParaRPr>
          </a:p>
        </p:txBody>
      </p:sp>
      <p:sp>
        <p:nvSpPr>
          <p:cNvPr id="153" name="Subtitle 2"/>
          <p:cNvSpPr>
            <a:spLocks noGrp="1"/>
          </p:cNvSpPr>
          <p:nvPr>
            <p:ph type="subTitle" idx="1" hasCustomPrompt="1"/>
          </p:nvPr>
        </p:nvSpPr>
        <p:spPr>
          <a:xfrm>
            <a:off x="807734" y="3170478"/>
            <a:ext cx="7653702" cy="646331"/>
          </a:xfrm>
          <a:prstGeom prst="rect">
            <a:avLst/>
          </a:prstGeom>
          <a:effectLst/>
        </p:spPr>
        <p:txBody>
          <a:bodyPr/>
          <a:lstStyle>
            <a:lvl1pPr marL="0" marR="0" indent="0" algn="l" defTabSz="914400" rtl="0" eaLnBrk="1" fontAlgn="auto" latinLnBrk="0" hangingPunct="1">
              <a:lnSpc>
                <a:spcPct val="100000"/>
              </a:lnSpc>
              <a:spcBef>
                <a:spcPts val="0"/>
              </a:spcBef>
              <a:spcAft>
                <a:spcPts val="0"/>
              </a:spcAft>
              <a:buClr>
                <a:schemeClr val="accent2"/>
              </a:buClr>
              <a:buSzTx/>
              <a:buFont typeface="Wingdings" charset="2"/>
              <a:buNone/>
              <a:tabLst/>
              <a:defRPr sz="1800" cap="none" baseline="0">
                <a:solidFill>
                  <a:schemeClr val="bg1"/>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Subtitle placeholder</a:t>
            </a:r>
          </a:p>
          <a:p>
            <a:r>
              <a:rPr lang="en-US" dirty="0"/>
              <a:t>Subtitle placeholder</a:t>
            </a:r>
          </a:p>
        </p:txBody>
      </p:sp>
      <p:sp>
        <p:nvSpPr>
          <p:cNvPr id="154" name="Title 1"/>
          <p:cNvSpPr>
            <a:spLocks noGrp="1"/>
          </p:cNvSpPr>
          <p:nvPr>
            <p:ph type="ctrTitle" hasCustomPrompt="1"/>
          </p:nvPr>
        </p:nvSpPr>
        <p:spPr>
          <a:xfrm>
            <a:off x="807734" y="2296200"/>
            <a:ext cx="7653702" cy="880980"/>
          </a:xfrm>
          <a:prstGeom prst="rect">
            <a:avLst/>
          </a:prstGeom>
          <a:effectLst/>
        </p:spPr>
        <p:txBody>
          <a:bodyPr anchor="t">
            <a:noAutofit/>
          </a:bodyPr>
          <a:lstStyle>
            <a:lvl1pPr>
              <a:lnSpc>
                <a:spcPct val="100000"/>
              </a:lnSpc>
              <a:defRPr sz="2800" b="1" cap="none" baseline="0">
                <a:solidFill>
                  <a:schemeClr val="bg1"/>
                </a:solidFill>
                <a:latin typeface="+mn-lt"/>
              </a:defRPr>
            </a:lvl1pPr>
          </a:lstStyle>
          <a:p>
            <a:r>
              <a:rPr lang="en-US" dirty="0"/>
              <a:t>2 Line Hitachi Title Slide Placeholder </a:t>
            </a:r>
            <a:br>
              <a:rPr lang="en-US" dirty="0"/>
            </a:br>
            <a:r>
              <a:rPr lang="en-US" dirty="0"/>
              <a:t>2 Line Hitachi Title Slide Placeholder</a:t>
            </a:r>
          </a:p>
        </p:txBody>
      </p:sp>
      <p:sp>
        <p:nvSpPr>
          <p:cNvPr id="155" name="Text Placeholder 6"/>
          <p:cNvSpPr>
            <a:spLocks noGrp="1"/>
          </p:cNvSpPr>
          <p:nvPr>
            <p:ph type="body" sz="quarter" idx="11" hasCustomPrompt="1"/>
          </p:nvPr>
        </p:nvSpPr>
        <p:spPr>
          <a:xfrm>
            <a:off x="807733" y="4068884"/>
            <a:ext cx="5221816" cy="307777"/>
          </a:xfrm>
          <a:ln>
            <a:noFill/>
          </a:ln>
        </p:spPr>
        <p:txBody>
          <a:bodyPr anchor="t"/>
          <a:lstStyle>
            <a:lvl1pPr marL="0" indent="0">
              <a:spcBef>
                <a:spcPts val="0"/>
              </a:spcBef>
              <a:spcAft>
                <a:spcPts val="300"/>
              </a:spcAft>
              <a:buNone/>
              <a:defRPr sz="1400" b="1" baseline="0">
                <a:solidFill>
                  <a:schemeClr val="bg1"/>
                </a:solidFill>
              </a:defRPr>
            </a:lvl1pPr>
            <a:lvl2pPr marL="280987" indent="0">
              <a:buNone/>
              <a:defRPr/>
            </a:lvl2pPr>
            <a:lvl3pPr marL="574675" indent="0">
              <a:buNone/>
              <a:defRPr/>
            </a:lvl3pPr>
            <a:lvl4pPr marL="855663" indent="0">
              <a:buNone/>
              <a:defRPr/>
            </a:lvl4pPr>
            <a:lvl5pPr marL="1090613" indent="0">
              <a:buNone/>
              <a:defRPr/>
            </a:lvl5pPr>
          </a:lstStyle>
          <a:p>
            <a:pPr lvl="0"/>
            <a:r>
              <a:rPr lang="en-US" dirty="0"/>
              <a:t>Name Here</a:t>
            </a:r>
          </a:p>
        </p:txBody>
      </p:sp>
      <p:sp>
        <p:nvSpPr>
          <p:cNvPr id="156" name="Text Placeholder 8"/>
          <p:cNvSpPr>
            <a:spLocks noGrp="1"/>
          </p:cNvSpPr>
          <p:nvPr>
            <p:ph type="body" sz="quarter" idx="12" hasCustomPrompt="1"/>
          </p:nvPr>
        </p:nvSpPr>
        <p:spPr>
          <a:xfrm>
            <a:off x="807733" y="4298226"/>
            <a:ext cx="5221816" cy="461665"/>
          </a:xfrm>
          <a:ln>
            <a:noFill/>
          </a:ln>
        </p:spPr>
        <p:txBody>
          <a:bodyPr anchor="t"/>
          <a:lstStyle>
            <a:lvl1pPr marL="0" indent="0">
              <a:spcBef>
                <a:spcPts val="0"/>
              </a:spcBef>
              <a:spcAft>
                <a:spcPts val="300"/>
              </a:spcAft>
              <a:buNone/>
              <a:defRPr sz="1200">
                <a:solidFill>
                  <a:schemeClr val="bg1"/>
                </a:solidFill>
              </a:defRPr>
            </a:lvl1pPr>
            <a:lvl2pPr marL="280987" indent="0">
              <a:buNone/>
              <a:defRPr/>
            </a:lvl2pPr>
            <a:lvl3pPr marL="574675" indent="0">
              <a:buNone/>
              <a:defRPr/>
            </a:lvl3pPr>
            <a:lvl4pPr marL="855663" indent="0">
              <a:buNone/>
              <a:defRPr/>
            </a:lvl4pPr>
            <a:lvl5pPr marL="1090613" indent="0">
              <a:buNone/>
              <a:defRPr/>
            </a:lvl5pPr>
          </a:lstStyle>
          <a:p>
            <a:pPr lvl="0"/>
            <a:r>
              <a:rPr lang="en-US" dirty="0"/>
              <a:t>Title/Department</a:t>
            </a:r>
            <a:br>
              <a:rPr lang="en-US" dirty="0"/>
            </a:br>
            <a:r>
              <a:rPr lang="en-US" dirty="0"/>
              <a:t>Date</a:t>
            </a:r>
          </a:p>
        </p:txBody>
      </p:sp>
      <p:sp>
        <p:nvSpPr>
          <p:cNvPr id="158" name="TextBox 157"/>
          <p:cNvSpPr txBox="1"/>
          <p:nvPr userDrawn="1"/>
        </p:nvSpPr>
        <p:spPr>
          <a:xfrm>
            <a:off x="1611" y="4915450"/>
            <a:ext cx="312906" cy="215444"/>
          </a:xfrm>
          <a:prstGeom prst="rect">
            <a:avLst/>
          </a:prstGeom>
          <a:noFill/>
        </p:spPr>
        <p:txBody>
          <a:bodyPr wrap="none" rtlCol="0">
            <a:spAutoFit/>
          </a:bodyPr>
          <a:lstStyle/>
          <a:p>
            <a:fld id="{111F478C-84AE-4601-9BE4-60468A3A6C06}" type="slidenum">
              <a:rPr lang="en-US" sz="800" smtClean="0">
                <a:solidFill>
                  <a:prstClr val="white">
                    <a:alpha val="50000"/>
                  </a:prstClr>
                </a:solidFill>
                <a:latin typeface="Arial"/>
              </a:rPr>
              <a:pPr/>
              <a:t>‹#›</a:t>
            </a:fld>
            <a:endParaRPr lang="en-US" sz="800" dirty="0">
              <a:solidFill>
                <a:prstClr val="white">
                  <a:alpha val="50000"/>
                </a:prstClr>
              </a:solidFill>
              <a:latin typeface="Arial"/>
            </a:endParaRPr>
          </a:p>
        </p:txBody>
      </p:sp>
      <p:grpSp>
        <p:nvGrpSpPr>
          <p:cNvPr id="60" name="Group 59"/>
          <p:cNvGrpSpPr/>
          <p:nvPr userDrawn="1"/>
        </p:nvGrpSpPr>
        <p:grpSpPr>
          <a:xfrm>
            <a:off x="7684916" y="225821"/>
            <a:ext cx="1247901" cy="356665"/>
            <a:chOff x="2751138" y="3262313"/>
            <a:chExt cx="4665662" cy="1333500"/>
          </a:xfrm>
          <a:solidFill>
            <a:srgbClr val="FFFFFF"/>
          </a:solidFill>
        </p:grpSpPr>
        <p:sp>
          <p:nvSpPr>
            <p:cNvPr id="61"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2"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3"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4"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5"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6"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7"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8"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9"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0"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1"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2"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3"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4"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5"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6"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7"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8"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9"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0"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1"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2"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3"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2"/>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grpSp>
      <p:sp>
        <p:nvSpPr>
          <p:cNvPr id="36" name="TextBox 35"/>
          <p:cNvSpPr txBox="1"/>
          <p:nvPr userDrawn="1"/>
        </p:nvSpPr>
        <p:spPr>
          <a:xfrm>
            <a:off x="7048957" y="4911221"/>
            <a:ext cx="2055371" cy="215444"/>
          </a:xfrm>
          <a:prstGeom prst="rect">
            <a:avLst/>
          </a:prstGeom>
          <a:noFill/>
        </p:spPr>
        <p:txBody>
          <a:bodyPr wrap="none" rtlCol="0">
            <a:spAutoFit/>
          </a:bodyPr>
          <a:lstStyle/>
          <a:p>
            <a:pPr algn="r"/>
            <a:r>
              <a:rPr lang="en-US" sz="800" kern="1200" dirty="0">
                <a:solidFill>
                  <a:schemeClr val="tx1">
                    <a:lumMod val="40000"/>
                    <a:lumOff val="60000"/>
                    <a:alpha val="50000"/>
                  </a:schemeClr>
                </a:solidFill>
                <a:latin typeface="+mn-lt"/>
                <a:ea typeface="+mn-ea"/>
                <a:cs typeface="+mn-cs"/>
              </a:rPr>
              <a:t>© Hitachi, Ltd. 2018. All Rights Reserved</a:t>
            </a:r>
          </a:p>
        </p:txBody>
      </p:sp>
    </p:spTree>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9_Title Slide">
    <p:spTree>
      <p:nvGrpSpPr>
        <p:cNvPr id="1" name=""/>
        <p:cNvGrpSpPr/>
        <p:nvPr/>
      </p:nvGrpSpPr>
      <p:grpSpPr>
        <a:xfrm>
          <a:off x="0" y="0"/>
          <a:ext cx="0" cy="0"/>
          <a:chOff x="0" y="0"/>
          <a:chExt cx="0" cy="0"/>
        </a:xfrm>
      </p:grpSpPr>
      <p:sp>
        <p:nvSpPr>
          <p:cNvPr id="59" name="Subtitle 2"/>
          <p:cNvSpPr>
            <a:spLocks noGrp="1"/>
          </p:cNvSpPr>
          <p:nvPr>
            <p:ph type="subTitle" idx="1" hasCustomPrompt="1"/>
          </p:nvPr>
        </p:nvSpPr>
        <p:spPr>
          <a:xfrm>
            <a:off x="807734" y="3170478"/>
            <a:ext cx="7653702" cy="646331"/>
          </a:xfrm>
          <a:prstGeom prst="rect">
            <a:avLst/>
          </a:prstGeom>
          <a:effectLst/>
        </p:spPr>
        <p:txBody>
          <a:bodyPr/>
          <a:lstStyle>
            <a:lvl1pPr marL="0" marR="0" indent="0" algn="l" defTabSz="914400" rtl="0" eaLnBrk="1" fontAlgn="auto" latinLnBrk="0" hangingPunct="1">
              <a:lnSpc>
                <a:spcPct val="100000"/>
              </a:lnSpc>
              <a:spcBef>
                <a:spcPts val="0"/>
              </a:spcBef>
              <a:spcAft>
                <a:spcPts val="0"/>
              </a:spcAft>
              <a:buClr>
                <a:schemeClr val="accent2"/>
              </a:buClr>
              <a:buSzTx/>
              <a:buFont typeface="Wingdings" charset="2"/>
              <a:buNone/>
              <a:tabLst/>
              <a:defRPr sz="1800" cap="none" baseline="0">
                <a:solidFill>
                  <a:schemeClr val="tx1"/>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Subtitle placeholder</a:t>
            </a:r>
          </a:p>
          <a:p>
            <a:r>
              <a:rPr lang="en-US" dirty="0"/>
              <a:t>Subtitle placeholder</a:t>
            </a:r>
          </a:p>
        </p:txBody>
      </p:sp>
      <p:sp>
        <p:nvSpPr>
          <p:cNvPr id="62" name="Title 1"/>
          <p:cNvSpPr>
            <a:spLocks noGrp="1"/>
          </p:cNvSpPr>
          <p:nvPr>
            <p:ph type="ctrTitle" hasCustomPrompt="1"/>
          </p:nvPr>
        </p:nvSpPr>
        <p:spPr>
          <a:xfrm>
            <a:off x="807734" y="2296200"/>
            <a:ext cx="7653702" cy="880980"/>
          </a:xfrm>
          <a:prstGeom prst="rect">
            <a:avLst/>
          </a:prstGeom>
          <a:effectLst/>
        </p:spPr>
        <p:txBody>
          <a:bodyPr anchor="t">
            <a:noAutofit/>
          </a:bodyPr>
          <a:lstStyle>
            <a:lvl1pPr>
              <a:lnSpc>
                <a:spcPct val="100000"/>
              </a:lnSpc>
              <a:defRPr sz="2800" b="1" cap="none" baseline="0">
                <a:solidFill>
                  <a:schemeClr val="tx1"/>
                </a:solidFill>
                <a:latin typeface="+mn-lt"/>
              </a:defRPr>
            </a:lvl1pPr>
          </a:lstStyle>
          <a:p>
            <a:r>
              <a:rPr lang="en-US" dirty="0"/>
              <a:t>2 Line Hitachi Title Slide Placeholder </a:t>
            </a:r>
            <a:br>
              <a:rPr lang="en-US" dirty="0"/>
            </a:br>
            <a:r>
              <a:rPr lang="en-US" dirty="0"/>
              <a:t>2 Line Hitachi Title Slide Placeholder</a:t>
            </a:r>
          </a:p>
        </p:txBody>
      </p:sp>
      <p:sp>
        <p:nvSpPr>
          <p:cNvPr id="63" name="Text Placeholder 6"/>
          <p:cNvSpPr>
            <a:spLocks noGrp="1"/>
          </p:cNvSpPr>
          <p:nvPr>
            <p:ph type="body" sz="quarter" idx="11" hasCustomPrompt="1"/>
          </p:nvPr>
        </p:nvSpPr>
        <p:spPr>
          <a:xfrm>
            <a:off x="807733" y="4068884"/>
            <a:ext cx="5221816" cy="307777"/>
          </a:xfrm>
        </p:spPr>
        <p:txBody>
          <a:bodyPr anchor="t"/>
          <a:lstStyle>
            <a:lvl1pPr marL="0" indent="0">
              <a:spcBef>
                <a:spcPts val="0"/>
              </a:spcBef>
              <a:spcAft>
                <a:spcPts val="300"/>
              </a:spcAft>
              <a:buNone/>
              <a:defRPr sz="1400" b="1" baseline="0">
                <a:solidFill>
                  <a:schemeClr val="tx1"/>
                </a:solidFill>
              </a:defRPr>
            </a:lvl1pPr>
            <a:lvl2pPr marL="280987" indent="0">
              <a:buNone/>
              <a:defRPr/>
            </a:lvl2pPr>
            <a:lvl3pPr marL="574675" indent="0">
              <a:buNone/>
              <a:defRPr/>
            </a:lvl3pPr>
            <a:lvl4pPr marL="855663" indent="0">
              <a:buNone/>
              <a:defRPr/>
            </a:lvl4pPr>
            <a:lvl5pPr marL="1090613" indent="0">
              <a:buNone/>
              <a:defRPr/>
            </a:lvl5pPr>
          </a:lstStyle>
          <a:p>
            <a:pPr lvl="0"/>
            <a:r>
              <a:rPr lang="en-US" dirty="0"/>
              <a:t>Name Here</a:t>
            </a:r>
          </a:p>
        </p:txBody>
      </p:sp>
      <p:sp>
        <p:nvSpPr>
          <p:cNvPr id="64" name="Text Placeholder 8"/>
          <p:cNvSpPr>
            <a:spLocks noGrp="1"/>
          </p:cNvSpPr>
          <p:nvPr>
            <p:ph type="body" sz="quarter" idx="12" hasCustomPrompt="1"/>
          </p:nvPr>
        </p:nvSpPr>
        <p:spPr>
          <a:xfrm>
            <a:off x="807733" y="4298226"/>
            <a:ext cx="5221816" cy="461665"/>
          </a:xfrm>
        </p:spPr>
        <p:txBody>
          <a:bodyPr anchor="t"/>
          <a:lstStyle>
            <a:lvl1pPr marL="0" indent="0">
              <a:spcBef>
                <a:spcPts val="0"/>
              </a:spcBef>
              <a:spcAft>
                <a:spcPts val="300"/>
              </a:spcAft>
              <a:buNone/>
              <a:defRPr sz="1200">
                <a:solidFill>
                  <a:schemeClr val="tx1"/>
                </a:solidFill>
              </a:defRPr>
            </a:lvl1pPr>
            <a:lvl2pPr marL="280987" indent="0">
              <a:buNone/>
              <a:defRPr/>
            </a:lvl2pPr>
            <a:lvl3pPr marL="574675" indent="0">
              <a:buNone/>
              <a:defRPr/>
            </a:lvl3pPr>
            <a:lvl4pPr marL="855663" indent="0">
              <a:buNone/>
              <a:defRPr/>
            </a:lvl4pPr>
            <a:lvl5pPr marL="1090613" indent="0">
              <a:buNone/>
              <a:defRPr/>
            </a:lvl5pPr>
          </a:lstStyle>
          <a:p>
            <a:pPr lvl="0"/>
            <a:r>
              <a:rPr lang="en-US" dirty="0"/>
              <a:t>Title/Department</a:t>
            </a:r>
            <a:br>
              <a:rPr lang="en-US" dirty="0"/>
            </a:br>
            <a:r>
              <a:rPr lang="en-US" dirty="0"/>
              <a:t>Date</a:t>
            </a:r>
          </a:p>
        </p:txBody>
      </p:sp>
      <p:sp>
        <p:nvSpPr>
          <p:cNvPr id="39" name="Rectangle 38"/>
          <p:cNvSpPr/>
          <p:nvPr userDrawn="1"/>
        </p:nvSpPr>
        <p:spPr>
          <a:xfrm>
            <a:off x="0" y="0"/>
            <a:ext cx="9144000" cy="21549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40" name="TextBox 39"/>
          <p:cNvSpPr txBox="1"/>
          <p:nvPr userDrawn="1"/>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bg1">
                    <a:alpha val="50000"/>
                  </a:schemeClr>
                </a:solidFill>
                <a:latin typeface="+mj-lt"/>
              </a:rPr>
              <a:pPr algn="l"/>
              <a:t>‹#›</a:t>
            </a:fld>
            <a:endParaRPr lang="en-US" sz="800" dirty="0">
              <a:solidFill>
                <a:schemeClr val="bg1">
                  <a:alpha val="50000"/>
                </a:schemeClr>
              </a:solidFill>
              <a:latin typeface="+mj-lt"/>
            </a:endParaRPr>
          </a:p>
        </p:txBody>
      </p:sp>
      <p:grpSp>
        <p:nvGrpSpPr>
          <p:cNvPr id="42" name="グループ化 34"/>
          <p:cNvGrpSpPr/>
          <p:nvPr userDrawn="1"/>
        </p:nvGrpSpPr>
        <p:grpSpPr bwMode="gray">
          <a:xfrm>
            <a:off x="324487" y="2057426"/>
            <a:ext cx="8495663" cy="97507"/>
            <a:chOff x="324487" y="2057426"/>
            <a:chExt cx="8495663" cy="97507"/>
          </a:xfrm>
        </p:grpSpPr>
        <p:sp>
          <p:nvSpPr>
            <p:cNvPr id="43" name="正方形/長方形 11"/>
            <p:cNvSpPr>
              <a:spLocks noChangeArrowheads="1"/>
            </p:cNvSpPr>
            <p:nvPr/>
          </p:nvSpPr>
          <p:spPr bwMode="gray">
            <a:xfrm>
              <a:off x="324489" y="2057426"/>
              <a:ext cx="8495661" cy="97488"/>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p>
          </p:txBody>
        </p:sp>
        <p:grpSp>
          <p:nvGrpSpPr>
            <p:cNvPr id="44" name="グループ化 16"/>
            <p:cNvGrpSpPr/>
            <p:nvPr/>
          </p:nvGrpSpPr>
          <p:grpSpPr bwMode="gray">
            <a:xfrm>
              <a:off x="324487" y="2057439"/>
              <a:ext cx="1938811" cy="97494"/>
              <a:chOff x="312738" y="2747961"/>
              <a:chExt cx="1970086" cy="109543"/>
            </a:xfrm>
          </p:grpSpPr>
          <p:sp>
            <p:nvSpPr>
              <p:cNvPr id="45" name="正方形/長方形 37"/>
              <p:cNvSpPr/>
              <p:nvPr/>
            </p:nvSpPr>
            <p:spPr bwMode="gray">
              <a:xfrm>
                <a:off x="1298574" y="2747961"/>
                <a:ext cx="984250" cy="109536"/>
              </a:xfrm>
              <a:prstGeom prst="rect">
                <a:avLst/>
              </a:prstGeom>
              <a:solidFill>
                <a:schemeClr val="accent2"/>
              </a:solidFill>
              <a:ln w="9525">
                <a:noFill/>
                <a:miter lim="800000"/>
                <a:headEnd/>
                <a:tailEnd/>
              </a:ln>
              <a:effectLst/>
            </p:spPr>
            <p:txBody>
              <a:bodyPr wrap="none" anchor="ctr"/>
              <a:lstStyle/>
              <a:p>
                <a:pPr fontAlgn="auto">
                  <a:spcBef>
                    <a:spcPts val="0"/>
                  </a:spcBef>
                  <a:spcAft>
                    <a:spcPts val="0"/>
                  </a:spcAft>
                  <a:defRPr/>
                </a:pPr>
                <a:endParaRPr kumimoji="0" lang="ja-JP" altLang="en-US" sz="1800" kern="0" dirty="0">
                  <a:solidFill>
                    <a:sysClr val="windowText" lastClr="000000"/>
                  </a:solidFill>
                </a:endParaRPr>
              </a:p>
            </p:txBody>
          </p:sp>
          <p:sp>
            <p:nvSpPr>
              <p:cNvPr id="46" name="正方形/長方形 38"/>
              <p:cNvSpPr/>
              <p:nvPr/>
            </p:nvSpPr>
            <p:spPr bwMode="gray">
              <a:xfrm>
                <a:off x="312738" y="2747967"/>
                <a:ext cx="985837"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ja-JP" altLang="en-US" sz="1800" kern="0" dirty="0">
                  <a:solidFill>
                    <a:sysClr val="windowText" lastClr="000000"/>
                  </a:solidFill>
                </a:endParaRPr>
              </a:p>
            </p:txBody>
          </p:sp>
        </p:grpSp>
      </p:grpSp>
      <p:grpSp>
        <p:nvGrpSpPr>
          <p:cNvPr id="41" name="Group 40"/>
          <p:cNvGrpSpPr/>
          <p:nvPr userDrawn="1"/>
        </p:nvGrpSpPr>
        <p:grpSpPr>
          <a:xfrm>
            <a:off x="7684913" y="225822"/>
            <a:ext cx="1247904" cy="356665"/>
            <a:chOff x="2751138" y="3262313"/>
            <a:chExt cx="4665662" cy="1333500"/>
          </a:xfrm>
          <a:solidFill>
            <a:schemeClr val="tx1"/>
          </a:solidFill>
        </p:grpSpPr>
        <p:sp>
          <p:nvSpPr>
            <p:cNvPr id="47"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8"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9"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0"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1"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2"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3"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4"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5"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6"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7"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8"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0"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1"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5"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6"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7"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8"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9"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0"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1"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2"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3"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2"/>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spTree>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10_Title Slide">
    <p:spTree>
      <p:nvGrpSpPr>
        <p:cNvPr id="1" name=""/>
        <p:cNvGrpSpPr/>
        <p:nvPr/>
      </p:nvGrpSpPr>
      <p:grpSpPr>
        <a:xfrm>
          <a:off x="0" y="0"/>
          <a:ext cx="0" cy="0"/>
          <a:chOff x="0" y="0"/>
          <a:chExt cx="0" cy="0"/>
        </a:xfrm>
      </p:grpSpPr>
      <p:sp>
        <p:nvSpPr>
          <p:cNvPr id="3" name="Color BG"/>
          <p:cNvSpPr/>
          <p:nvPr/>
        </p:nvSpPr>
        <p:spPr>
          <a:xfrm>
            <a:off x="0" y="-7472"/>
            <a:ext cx="9144000" cy="5150971"/>
          </a:xfrm>
          <a:prstGeom prst="rect">
            <a:avLst/>
          </a:prstGeom>
          <a:solidFill>
            <a:schemeClr val="accent4"/>
          </a:solidFill>
          <a:ln>
            <a:noFill/>
          </a:ln>
          <a:effectLst/>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dirty="0">
              <a:latin typeface="+mj-lt"/>
            </a:endParaRPr>
          </a:p>
        </p:txBody>
      </p:sp>
      <p:sp>
        <p:nvSpPr>
          <p:cNvPr id="56" name="Gradient Overlay"/>
          <p:cNvSpPr/>
          <p:nvPr/>
        </p:nvSpPr>
        <p:spPr>
          <a:xfrm>
            <a:off x="0" y="-7473"/>
            <a:ext cx="9144000" cy="5143500"/>
          </a:xfrm>
          <a:prstGeom prst="rect">
            <a:avLst/>
          </a:prstGeom>
          <a:gradFill flip="none" rotWithShape="1">
            <a:gsLst>
              <a:gs pos="73000">
                <a:srgbClr val="000000">
                  <a:alpha val="10000"/>
                </a:srgbClr>
              </a:gs>
              <a:gs pos="32000">
                <a:srgbClr val="000000">
                  <a:alpha val="10000"/>
                </a:srgbClr>
              </a:gs>
              <a:gs pos="0">
                <a:srgbClr val="000000">
                  <a:alpha val="55000"/>
                </a:srgbClr>
              </a:gs>
              <a:gs pos="100000">
                <a:srgbClr val="000000">
                  <a:alpha val="55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Arial"/>
            </a:endParaRPr>
          </a:p>
        </p:txBody>
      </p:sp>
      <p:pic>
        <p:nvPicPr>
          <p:cNvPr id="61" name="Smart Texture"/>
          <p:cNvPicPr>
            <a:picLocks noChangeAspect="1"/>
          </p:cNvPicPr>
          <p:nvPr userDrawn="1"/>
        </p:nvPicPr>
        <p:blipFill rotWithShape="1">
          <a:blip r:embed="rId2" cstate="print">
            <a:alphaModFix amt="10000"/>
            <a:extLst>
              <a:ext uri="{28A0092B-C50C-407E-A947-70E740481C1C}">
                <a14:useLocalDpi xmlns:a14="http://schemas.microsoft.com/office/drawing/2010/main" val="0"/>
              </a:ext>
            </a:extLst>
          </a:blip>
          <a:srcRect/>
          <a:stretch/>
        </p:blipFill>
        <p:spPr>
          <a:xfrm>
            <a:off x="-149740" y="-74140"/>
            <a:ext cx="9398875" cy="5305168"/>
          </a:xfrm>
          <a:prstGeom prst="rect">
            <a:avLst/>
          </a:prstGeom>
        </p:spPr>
      </p:pic>
      <p:sp>
        <p:nvSpPr>
          <p:cNvPr id="59" name="Rectangle 58"/>
          <p:cNvSpPr/>
          <p:nvPr userDrawn="1"/>
        </p:nvSpPr>
        <p:spPr>
          <a:xfrm>
            <a:off x="0" y="2069718"/>
            <a:ext cx="9152831" cy="3073782"/>
          </a:xfrm>
          <a:prstGeom prst="rect">
            <a:avLst/>
          </a:prstGeom>
          <a:gradFill flip="none" rotWithShape="1">
            <a:gsLst>
              <a:gs pos="0">
                <a:srgbClr val="000000">
                  <a:alpha val="55000"/>
                </a:srgbClr>
              </a:gs>
              <a:gs pos="100000">
                <a:srgbClr val="000000">
                  <a:alpha val="20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Arial"/>
            </a:endParaRPr>
          </a:p>
        </p:txBody>
      </p:sp>
      <p:sp>
        <p:nvSpPr>
          <p:cNvPr id="41" name="TextBox 40"/>
          <p:cNvSpPr txBox="1"/>
          <p:nvPr/>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bg1">
                    <a:alpha val="50000"/>
                  </a:schemeClr>
                </a:solidFill>
                <a:latin typeface="+mj-lt"/>
              </a:rPr>
              <a:pPr algn="l"/>
              <a:t>‹#›</a:t>
            </a:fld>
            <a:endParaRPr lang="en-US" sz="800" dirty="0">
              <a:solidFill>
                <a:schemeClr val="bg1">
                  <a:alpha val="50000"/>
                </a:schemeClr>
              </a:solidFill>
              <a:latin typeface="+mj-lt"/>
            </a:endParaRPr>
          </a:p>
        </p:txBody>
      </p:sp>
      <p:sp>
        <p:nvSpPr>
          <p:cNvPr id="157" name="Divider Slide"/>
          <p:cNvSpPr>
            <a:spLocks noGrp="1"/>
          </p:cNvSpPr>
          <p:nvPr>
            <p:ph type="ctrTitle" hasCustomPrompt="1"/>
          </p:nvPr>
        </p:nvSpPr>
        <p:spPr>
          <a:xfrm>
            <a:off x="1187863" y="2319174"/>
            <a:ext cx="7653702" cy="848355"/>
          </a:xfrm>
          <a:prstGeom prst="rect">
            <a:avLst/>
          </a:prstGeom>
          <a:effectLst/>
        </p:spPr>
        <p:txBody>
          <a:bodyPr anchor="t">
            <a:noAutofit/>
          </a:bodyPr>
          <a:lstStyle>
            <a:lvl1pPr>
              <a:lnSpc>
                <a:spcPct val="100000"/>
              </a:lnSpc>
              <a:defRPr sz="2800" b="1" cap="none" baseline="0">
                <a:solidFill>
                  <a:schemeClr val="bg1"/>
                </a:solidFill>
                <a:latin typeface="+mn-lt"/>
              </a:defRPr>
            </a:lvl1pPr>
          </a:lstStyle>
          <a:p>
            <a:r>
              <a:rPr lang="en-US" dirty="0"/>
              <a:t>Divider Slide</a:t>
            </a:r>
          </a:p>
        </p:txBody>
      </p:sp>
      <p:sp>
        <p:nvSpPr>
          <p:cNvPr id="34" name="Slide Number"/>
          <p:cNvSpPr txBox="1"/>
          <p:nvPr userDrawn="1"/>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bg1">
                    <a:alpha val="50000"/>
                  </a:schemeClr>
                </a:solidFill>
                <a:latin typeface="+mj-lt"/>
              </a:rPr>
              <a:pPr algn="l"/>
              <a:t>‹#›</a:t>
            </a:fld>
            <a:endParaRPr lang="en-US" sz="800" dirty="0">
              <a:solidFill>
                <a:schemeClr val="bg1">
                  <a:alpha val="50000"/>
                </a:schemeClr>
              </a:solidFill>
              <a:latin typeface="+mj-lt"/>
            </a:endParaRPr>
          </a:p>
        </p:txBody>
      </p:sp>
      <p:grpSp>
        <p:nvGrpSpPr>
          <p:cNvPr id="32" name="Group 31"/>
          <p:cNvGrpSpPr/>
          <p:nvPr userDrawn="1"/>
        </p:nvGrpSpPr>
        <p:grpSpPr>
          <a:xfrm>
            <a:off x="7684916" y="225821"/>
            <a:ext cx="1247901" cy="356665"/>
            <a:chOff x="2751138" y="3262313"/>
            <a:chExt cx="4665662" cy="1333500"/>
          </a:xfrm>
          <a:solidFill>
            <a:srgbClr val="FFFFFF"/>
          </a:solidFill>
        </p:grpSpPr>
        <p:sp>
          <p:nvSpPr>
            <p:cNvPr id="33"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35"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36"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37"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38"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39"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40"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42"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43"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44"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45"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46"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47"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48"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49"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50"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51"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52"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53"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54"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55"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57"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58"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2"/>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grpSp>
      <p:sp>
        <p:nvSpPr>
          <p:cNvPr id="60" name="TextBox 59"/>
          <p:cNvSpPr txBox="1"/>
          <p:nvPr userDrawn="1"/>
        </p:nvSpPr>
        <p:spPr>
          <a:xfrm>
            <a:off x="7048957" y="4911221"/>
            <a:ext cx="2055371" cy="215444"/>
          </a:xfrm>
          <a:prstGeom prst="rect">
            <a:avLst/>
          </a:prstGeom>
          <a:noFill/>
        </p:spPr>
        <p:txBody>
          <a:bodyPr wrap="none" rtlCol="0">
            <a:spAutoFit/>
          </a:bodyPr>
          <a:lstStyle/>
          <a:p>
            <a:pPr algn="r"/>
            <a:r>
              <a:rPr lang="en-US" sz="800" kern="1200" dirty="0">
                <a:solidFill>
                  <a:schemeClr val="tx1">
                    <a:lumMod val="40000"/>
                    <a:lumOff val="60000"/>
                    <a:alpha val="50000"/>
                  </a:schemeClr>
                </a:solidFill>
                <a:latin typeface="+mn-lt"/>
                <a:ea typeface="+mn-ea"/>
                <a:cs typeface="+mn-cs"/>
              </a:rPr>
              <a:t>© Hitachi, Ltd. 2018. All Rights Reserved</a:t>
            </a:r>
          </a:p>
        </p:txBody>
      </p:sp>
    </p:spTree>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38_Title Slide">
    <p:spTree>
      <p:nvGrpSpPr>
        <p:cNvPr id="1" name=""/>
        <p:cNvGrpSpPr/>
        <p:nvPr/>
      </p:nvGrpSpPr>
      <p:grpSpPr>
        <a:xfrm>
          <a:off x="0" y="0"/>
          <a:ext cx="0" cy="0"/>
          <a:chOff x="0" y="0"/>
          <a:chExt cx="0" cy="0"/>
        </a:xfrm>
      </p:grpSpPr>
      <p:sp>
        <p:nvSpPr>
          <p:cNvPr id="3" name="Color BG"/>
          <p:cNvSpPr/>
          <p:nvPr/>
        </p:nvSpPr>
        <p:spPr>
          <a:xfrm>
            <a:off x="0" y="-7472"/>
            <a:ext cx="9144000" cy="5150971"/>
          </a:xfrm>
          <a:prstGeom prst="rect">
            <a:avLst/>
          </a:prstGeom>
          <a:solidFill>
            <a:schemeClr val="accent2"/>
          </a:solidFill>
          <a:ln>
            <a:noFill/>
          </a:ln>
          <a:effectLst/>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dirty="0">
              <a:latin typeface="+mj-lt"/>
            </a:endParaRPr>
          </a:p>
        </p:txBody>
      </p:sp>
      <p:pic>
        <p:nvPicPr>
          <p:cNvPr id="5" name="Smart Texture"/>
          <p:cNvPicPr>
            <a:picLocks noChangeAspect="1"/>
          </p:cNvPicPr>
          <p:nvPr/>
        </p:nvPicPr>
        <p:blipFill rotWithShape="1">
          <a:blip r:embed="rId2" cstate="print">
            <a:alphaModFix amt="10000"/>
            <a:extLst>
              <a:ext uri="{28A0092B-C50C-407E-A947-70E740481C1C}">
                <a14:useLocalDpi xmlns:a14="http://schemas.microsoft.com/office/drawing/2010/main" val="0"/>
              </a:ext>
            </a:extLst>
          </a:blip>
          <a:srcRect/>
          <a:stretch/>
        </p:blipFill>
        <p:spPr>
          <a:xfrm>
            <a:off x="-152089" y="-74140"/>
            <a:ext cx="9398875" cy="5305168"/>
          </a:xfrm>
          <a:prstGeom prst="rect">
            <a:avLst/>
          </a:prstGeom>
        </p:spPr>
      </p:pic>
      <p:sp>
        <p:nvSpPr>
          <p:cNvPr id="56" name="Gradient Overlay"/>
          <p:cNvSpPr/>
          <p:nvPr/>
        </p:nvSpPr>
        <p:spPr>
          <a:xfrm>
            <a:off x="0" y="0"/>
            <a:ext cx="9144000" cy="5143500"/>
          </a:xfrm>
          <a:prstGeom prst="rect">
            <a:avLst/>
          </a:prstGeom>
          <a:gradFill flip="none" rotWithShape="1">
            <a:gsLst>
              <a:gs pos="73000">
                <a:srgbClr val="000000">
                  <a:alpha val="10000"/>
                </a:srgbClr>
              </a:gs>
              <a:gs pos="32000">
                <a:srgbClr val="000000">
                  <a:alpha val="10000"/>
                </a:srgbClr>
              </a:gs>
              <a:gs pos="0">
                <a:srgbClr val="000000">
                  <a:alpha val="55000"/>
                </a:srgbClr>
              </a:gs>
              <a:gs pos="100000">
                <a:srgbClr val="000000">
                  <a:alpha val="55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Arial"/>
            </a:endParaRPr>
          </a:p>
        </p:txBody>
      </p:sp>
      <p:sp>
        <p:nvSpPr>
          <p:cNvPr id="59" name="Rectangle 58"/>
          <p:cNvSpPr/>
          <p:nvPr userDrawn="1"/>
        </p:nvSpPr>
        <p:spPr>
          <a:xfrm>
            <a:off x="0" y="2069718"/>
            <a:ext cx="9152831" cy="3073782"/>
          </a:xfrm>
          <a:prstGeom prst="rect">
            <a:avLst/>
          </a:prstGeom>
          <a:gradFill flip="none" rotWithShape="1">
            <a:gsLst>
              <a:gs pos="0">
                <a:srgbClr val="000000">
                  <a:alpha val="55000"/>
                </a:srgbClr>
              </a:gs>
              <a:gs pos="100000">
                <a:srgbClr val="000000">
                  <a:alpha val="20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Arial"/>
            </a:endParaRPr>
          </a:p>
        </p:txBody>
      </p:sp>
      <p:sp>
        <p:nvSpPr>
          <p:cNvPr id="41" name="TextBox 40"/>
          <p:cNvSpPr txBox="1"/>
          <p:nvPr/>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bg1">
                    <a:alpha val="50000"/>
                  </a:schemeClr>
                </a:solidFill>
                <a:latin typeface="+mj-lt"/>
              </a:rPr>
              <a:pPr algn="l"/>
              <a:t>‹#›</a:t>
            </a:fld>
            <a:endParaRPr lang="en-US" sz="800" dirty="0">
              <a:solidFill>
                <a:schemeClr val="bg1">
                  <a:alpha val="50000"/>
                </a:schemeClr>
              </a:solidFill>
              <a:latin typeface="+mj-lt"/>
            </a:endParaRPr>
          </a:p>
        </p:txBody>
      </p:sp>
      <p:sp>
        <p:nvSpPr>
          <p:cNvPr id="157" name="Divider Slide"/>
          <p:cNvSpPr>
            <a:spLocks noGrp="1"/>
          </p:cNvSpPr>
          <p:nvPr>
            <p:ph type="ctrTitle" hasCustomPrompt="1"/>
          </p:nvPr>
        </p:nvSpPr>
        <p:spPr>
          <a:xfrm>
            <a:off x="1187863" y="2319174"/>
            <a:ext cx="7653702" cy="848355"/>
          </a:xfrm>
          <a:prstGeom prst="rect">
            <a:avLst/>
          </a:prstGeom>
          <a:effectLst/>
        </p:spPr>
        <p:txBody>
          <a:bodyPr anchor="t">
            <a:noAutofit/>
          </a:bodyPr>
          <a:lstStyle>
            <a:lvl1pPr>
              <a:lnSpc>
                <a:spcPct val="100000"/>
              </a:lnSpc>
              <a:defRPr sz="2800" b="1" cap="none" baseline="0">
                <a:solidFill>
                  <a:schemeClr val="bg1"/>
                </a:solidFill>
                <a:latin typeface="+mn-lt"/>
              </a:defRPr>
            </a:lvl1pPr>
          </a:lstStyle>
          <a:p>
            <a:r>
              <a:rPr lang="en-US" dirty="0"/>
              <a:t>Divider Slide</a:t>
            </a:r>
          </a:p>
        </p:txBody>
      </p:sp>
      <p:sp>
        <p:nvSpPr>
          <p:cNvPr id="34" name="Slide Number"/>
          <p:cNvSpPr txBox="1"/>
          <p:nvPr userDrawn="1"/>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bg1">
                    <a:alpha val="50000"/>
                  </a:schemeClr>
                </a:solidFill>
                <a:latin typeface="+mj-lt"/>
              </a:rPr>
              <a:pPr algn="l"/>
              <a:t>‹#›</a:t>
            </a:fld>
            <a:endParaRPr lang="en-US" sz="800" dirty="0">
              <a:solidFill>
                <a:schemeClr val="bg1">
                  <a:alpha val="50000"/>
                </a:schemeClr>
              </a:solidFill>
              <a:latin typeface="+mj-lt"/>
            </a:endParaRPr>
          </a:p>
        </p:txBody>
      </p:sp>
      <p:grpSp>
        <p:nvGrpSpPr>
          <p:cNvPr id="32" name="Group 31"/>
          <p:cNvGrpSpPr/>
          <p:nvPr userDrawn="1"/>
        </p:nvGrpSpPr>
        <p:grpSpPr>
          <a:xfrm>
            <a:off x="7684916" y="225821"/>
            <a:ext cx="1247901" cy="356665"/>
            <a:chOff x="2751138" y="3262313"/>
            <a:chExt cx="4665662" cy="1333500"/>
          </a:xfrm>
          <a:solidFill>
            <a:schemeClr val="bg1"/>
          </a:solidFill>
        </p:grpSpPr>
        <p:sp>
          <p:nvSpPr>
            <p:cNvPr id="33"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35"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36"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37"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38"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39"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40"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42"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43"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44"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45"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46"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47"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48"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49"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50"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51"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52"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53"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54"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55"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57"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58"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grpSp>
      <p:sp>
        <p:nvSpPr>
          <p:cNvPr id="60" name="TextBox 59"/>
          <p:cNvSpPr txBox="1"/>
          <p:nvPr userDrawn="1"/>
        </p:nvSpPr>
        <p:spPr>
          <a:xfrm>
            <a:off x="7048957" y="4911221"/>
            <a:ext cx="2055371" cy="215444"/>
          </a:xfrm>
          <a:prstGeom prst="rect">
            <a:avLst/>
          </a:prstGeom>
          <a:noFill/>
        </p:spPr>
        <p:txBody>
          <a:bodyPr wrap="none" rtlCol="0">
            <a:spAutoFit/>
          </a:bodyPr>
          <a:lstStyle/>
          <a:p>
            <a:pPr algn="r"/>
            <a:r>
              <a:rPr lang="en-US" sz="800" kern="1200" dirty="0">
                <a:solidFill>
                  <a:schemeClr val="tx1">
                    <a:lumMod val="40000"/>
                    <a:lumOff val="60000"/>
                    <a:alpha val="50000"/>
                  </a:schemeClr>
                </a:solidFill>
                <a:latin typeface="+mn-lt"/>
                <a:ea typeface="+mn-ea"/>
                <a:cs typeface="+mn-cs"/>
              </a:rPr>
              <a:t>© Hitachi, Ltd. 2018. All Rights Reserved</a:t>
            </a:r>
          </a:p>
        </p:txBody>
      </p:sp>
    </p:spTree>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39_Title Slide">
    <p:spTree>
      <p:nvGrpSpPr>
        <p:cNvPr id="1" name=""/>
        <p:cNvGrpSpPr/>
        <p:nvPr/>
      </p:nvGrpSpPr>
      <p:grpSpPr>
        <a:xfrm>
          <a:off x="0" y="0"/>
          <a:ext cx="0" cy="0"/>
          <a:chOff x="0" y="0"/>
          <a:chExt cx="0" cy="0"/>
        </a:xfrm>
      </p:grpSpPr>
      <p:sp>
        <p:nvSpPr>
          <p:cNvPr id="3" name="Color BG"/>
          <p:cNvSpPr/>
          <p:nvPr/>
        </p:nvSpPr>
        <p:spPr>
          <a:xfrm>
            <a:off x="0" y="-7472"/>
            <a:ext cx="9144000" cy="5150971"/>
          </a:xfrm>
          <a:prstGeom prst="rect">
            <a:avLst/>
          </a:prstGeom>
          <a:solidFill>
            <a:schemeClr val="tx1"/>
          </a:solidFill>
          <a:ln>
            <a:noFill/>
          </a:ln>
          <a:effectLst/>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dirty="0">
              <a:latin typeface="+mj-lt"/>
            </a:endParaRPr>
          </a:p>
        </p:txBody>
      </p:sp>
      <p:pic>
        <p:nvPicPr>
          <p:cNvPr id="5" name="Smart Texture"/>
          <p:cNvPicPr>
            <a:picLocks noChangeAspect="1"/>
          </p:cNvPicPr>
          <p:nvPr/>
        </p:nvPicPr>
        <p:blipFill rotWithShape="1">
          <a:blip r:embed="rId2" cstate="print">
            <a:alphaModFix amt="15000"/>
            <a:extLst>
              <a:ext uri="{28A0092B-C50C-407E-A947-70E740481C1C}">
                <a14:useLocalDpi xmlns:a14="http://schemas.microsoft.com/office/drawing/2010/main" val="0"/>
              </a:ext>
            </a:extLst>
          </a:blip>
          <a:srcRect/>
          <a:stretch/>
        </p:blipFill>
        <p:spPr>
          <a:xfrm>
            <a:off x="-152089" y="-74140"/>
            <a:ext cx="9398875" cy="5305168"/>
          </a:xfrm>
          <a:prstGeom prst="rect">
            <a:avLst/>
          </a:prstGeom>
        </p:spPr>
      </p:pic>
      <p:sp>
        <p:nvSpPr>
          <p:cNvPr id="56" name="Gradient Overlay"/>
          <p:cNvSpPr/>
          <p:nvPr/>
        </p:nvSpPr>
        <p:spPr>
          <a:xfrm>
            <a:off x="0" y="0"/>
            <a:ext cx="9144000" cy="5143500"/>
          </a:xfrm>
          <a:prstGeom prst="rect">
            <a:avLst/>
          </a:prstGeom>
          <a:gradFill flip="none" rotWithShape="1">
            <a:gsLst>
              <a:gs pos="73000">
                <a:srgbClr val="000000">
                  <a:alpha val="10000"/>
                </a:srgbClr>
              </a:gs>
              <a:gs pos="32000">
                <a:srgbClr val="000000">
                  <a:alpha val="10000"/>
                </a:srgbClr>
              </a:gs>
              <a:gs pos="0">
                <a:srgbClr val="000000">
                  <a:alpha val="55000"/>
                </a:srgbClr>
              </a:gs>
              <a:gs pos="100000">
                <a:srgbClr val="000000">
                  <a:alpha val="55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Arial"/>
            </a:endParaRPr>
          </a:p>
        </p:txBody>
      </p:sp>
      <p:sp>
        <p:nvSpPr>
          <p:cNvPr id="59" name="Rectangle 58"/>
          <p:cNvSpPr/>
          <p:nvPr userDrawn="1"/>
        </p:nvSpPr>
        <p:spPr>
          <a:xfrm>
            <a:off x="0" y="2069718"/>
            <a:ext cx="9152831" cy="3073782"/>
          </a:xfrm>
          <a:prstGeom prst="rect">
            <a:avLst/>
          </a:prstGeom>
          <a:gradFill flip="none" rotWithShape="1">
            <a:gsLst>
              <a:gs pos="0">
                <a:srgbClr val="000000">
                  <a:alpha val="55000"/>
                </a:srgbClr>
              </a:gs>
              <a:gs pos="100000">
                <a:srgbClr val="000000">
                  <a:alpha val="20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Arial"/>
            </a:endParaRPr>
          </a:p>
        </p:txBody>
      </p:sp>
      <p:sp>
        <p:nvSpPr>
          <p:cNvPr id="41" name="TextBox 40"/>
          <p:cNvSpPr txBox="1"/>
          <p:nvPr/>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bg1">
                    <a:alpha val="50000"/>
                  </a:schemeClr>
                </a:solidFill>
                <a:latin typeface="+mj-lt"/>
              </a:rPr>
              <a:pPr algn="l"/>
              <a:t>‹#›</a:t>
            </a:fld>
            <a:endParaRPr lang="en-US" sz="800" dirty="0">
              <a:solidFill>
                <a:schemeClr val="bg1">
                  <a:alpha val="50000"/>
                </a:schemeClr>
              </a:solidFill>
              <a:latin typeface="+mj-lt"/>
            </a:endParaRPr>
          </a:p>
        </p:txBody>
      </p:sp>
      <p:sp>
        <p:nvSpPr>
          <p:cNvPr id="157" name="Divider Slide"/>
          <p:cNvSpPr>
            <a:spLocks noGrp="1"/>
          </p:cNvSpPr>
          <p:nvPr>
            <p:ph type="ctrTitle" hasCustomPrompt="1"/>
          </p:nvPr>
        </p:nvSpPr>
        <p:spPr>
          <a:xfrm>
            <a:off x="1187863" y="2319174"/>
            <a:ext cx="7653702" cy="848355"/>
          </a:xfrm>
          <a:prstGeom prst="rect">
            <a:avLst/>
          </a:prstGeom>
          <a:effectLst/>
        </p:spPr>
        <p:txBody>
          <a:bodyPr anchor="t">
            <a:noAutofit/>
          </a:bodyPr>
          <a:lstStyle>
            <a:lvl1pPr>
              <a:lnSpc>
                <a:spcPct val="100000"/>
              </a:lnSpc>
              <a:defRPr sz="2800" b="1" cap="none" baseline="0">
                <a:solidFill>
                  <a:schemeClr val="bg1"/>
                </a:solidFill>
                <a:latin typeface="+mn-lt"/>
              </a:defRPr>
            </a:lvl1pPr>
          </a:lstStyle>
          <a:p>
            <a:r>
              <a:rPr lang="en-US" dirty="0"/>
              <a:t>Divider Slide</a:t>
            </a:r>
          </a:p>
        </p:txBody>
      </p:sp>
      <p:sp>
        <p:nvSpPr>
          <p:cNvPr id="34" name="Slide Number"/>
          <p:cNvSpPr txBox="1"/>
          <p:nvPr userDrawn="1"/>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bg1">
                    <a:alpha val="50000"/>
                  </a:schemeClr>
                </a:solidFill>
                <a:latin typeface="+mj-lt"/>
              </a:rPr>
              <a:pPr algn="l"/>
              <a:t>‹#›</a:t>
            </a:fld>
            <a:endParaRPr lang="en-US" sz="800" dirty="0">
              <a:solidFill>
                <a:schemeClr val="bg1">
                  <a:alpha val="50000"/>
                </a:schemeClr>
              </a:solidFill>
              <a:latin typeface="+mj-lt"/>
            </a:endParaRPr>
          </a:p>
        </p:txBody>
      </p:sp>
      <p:grpSp>
        <p:nvGrpSpPr>
          <p:cNvPr id="32" name="Group 31"/>
          <p:cNvGrpSpPr/>
          <p:nvPr userDrawn="1"/>
        </p:nvGrpSpPr>
        <p:grpSpPr>
          <a:xfrm>
            <a:off x="7684916" y="225821"/>
            <a:ext cx="1247901" cy="356665"/>
            <a:chOff x="2751138" y="3262313"/>
            <a:chExt cx="4665662" cy="1333500"/>
          </a:xfrm>
          <a:solidFill>
            <a:srgbClr val="FFFFFF"/>
          </a:solidFill>
        </p:grpSpPr>
        <p:sp>
          <p:nvSpPr>
            <p:cNvPr id="33"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35"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36"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37"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38"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39"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40"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42"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43"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44"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45"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46"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47"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48"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49"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50"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51"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52"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53"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54"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55"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57"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58"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2"/>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grpSp>
      <p:sp>
        <p:nvSpPr>
          <p:cNvPr id="60" name="TextBox 59"/>
          <p:cNvSpPr txBox="1"/>
          <p:nvPr userDrawn="1"/>
        </p:nvSpPr>
        <p:spPr>
          <a:xfrm>
            <a:off x="7048957" y="4911221"/>
            <a:ext cx="2055371" cy="215444"/>
          </a:xfrm>
          <a:prstGeom prst="rect">
            <a:avLst/>
          </a:prstGeom>
          <a:noFill/>
        </p:spPr>
        <p:txBody>
          <a:bodyPr wrap="none" rtlCol="0">
            <a:spAutoFit/>
          </a:bodyPr>
          <a:lstStyle/>
          <a:p>
            <a:pPr algn="r"/>
            <a:r>
              <a:rPr lang="en-US" sz="800" kern="1200" dirty="0">
                <a:solidFill>
                  <a:schemeClr val="tx1">
                    <a:lumMod val="40000"/>
                    <a:lumOff val="60000"/>
                    <a:alpha val="50000"/>
                  </a:schemeClr>
                </a:solidFill>
                <a:latin typeface="+mn-lt"/>
                <a:ea typeface="+mn-ea"/>
                <a:cs typeface="+mn-cs"/>
              </a:rPr>
              <a:t>© Hitachi, Ltd. 2018. All Rights Reserved</a:t>
            </a:r>
          </a:p>
        </p:txBody>
      </p:sp>
    </p:spTree>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nfidential Slide">
    <p:spTree>
      <p:nvGrpSpPr>
        <p:cNvPr id="1" name=""/>
        <p:cNvGrpSpPr/>
        <p:nvPr/>
      </p:nvGrpSpPr>
      <p:grpSpPr>
        <a:xfrm>
          <a:off x="0" y="0"/>
          <a:ext cx="0" cy="0"/>
          <a:chOff x="0" y="0"/>
          <a:chExt cx="0" cy="0"/>
        </a:xfrm>
      </p:grpSpPr>
      <p:sp>
        <p:nvSpPr>
          <p:cNvPr id="10" name="Text Placeholder 53"/>
          <p:cNvSpPr>
            <a:spLocks noGrp="1"/>
          </p:cNvSpPr>
          <p:nvPr>
            <p:ph idx="1" hasCustomPrompt="1"/>
          </p:nvPr>
        </p:nvSpPr>
        <p:spPr>
          <a:xfrm>
            <a:off x="264160" y="967575"/>
            <a:ext cx="8584006" cy="1961306"/>
          </a:xfrm>
          <a:prstGeom prst="rect">
            <a:avLst/>
          </a:prstGeom>
        </p:spPr>
        <p:txBody>
          <a:bodyPr vert="horz" wrap="square" lIns="91440" tIns="45720" rIns="91440" bIns="45720" rtlCol="0">
            <a:spAutoFit/>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itle Placeholder 1"/>
          <p:cNvSpPr>
            <a:spLocks noGrp="1"/>
          </p:cNvSpPr>
          <p:nvPr>
            <p:ph type="title" hasCustomPrompt="1"/>
          </p:nvPr>
        </p:nvSpPr>
        <p:spPr>
          <a:xfrm>
            <a:off x="264160" y="53113"/>
            <a:ext cx="7051040" cy="732441"/>
          </a:xfrm>
          <a:prstGeom prst="rect">
            <a:avLst/>
          </a:prstGeom>
        </p:spPr>
        <p:txBody>
          <a:bodyPr vert="horz" lIns="91440" tIns="0" rIns="91440" bIns="0" rtlCol="0" anchor="ctr">
            <a:normAutofit/>
          </a:bodyPr>
          <a:lstStyle/>
          <a:p>
            <a:pPr lvl="0"/>
            <a:r>
              <a:rPr lang="en-US" dirty="0"/>
              <a:t>Click to add title</a:t>
            </a:r>
          </a:p>
        </p:txBody>
      </p:sp>
      <p:sp>
        <p:nvSpPr>
          <p:cNvPr id="6" name="Rectangle 5"/>
          <p:cNvSpPr/>
          <p:nvPr userDrawn="1"/>
        </p:nvSpPr>
        <p:spPr>
          <a:xfrm>
            <a:off x="264160" y="4911122"/>
            <a:ext cx="5425440" cy="215444"/>
          </a:xfrm>
          <a:prstGeom prst="rect">
            <a:avLst/>
          </a:prstGeom>
        </p:spPr>
        <p:txBody>
          <a:bodyPr wrap="square">
            <a:spAutoFit/>
          </a:bodyPr>
          <a:lstStyle/>
          <a:p>
            <a:pPr marL="0" algn="l" defTabSz="914400" rtl="0" eaLnBrk="1" latinLnBrk="0" hangingPunct="1">
              <a:lnSpc>
                <a:spcPct val="100000"/>
              </a:lnSpc>
            </a:pPr>
            <a:r>
              <a:rPr lang="en-US" sz="800" b="1" kern="1200" dirty="0">
                <a:solidFill>
                  <a:schemeClr val="accent2"/>
                </a:solidFill>
                <a:latin typeface="+mn-lt"/>
                <a:ea typeface="+mn-ea"/>
                <a:cs typeface="+mn-cs"/>
              </a:rPr>
              <a:t>CONFIDENTIAL – For use by Hitachi, Ltd. employees and other audiences under NDA only.</a:t>
            </a:r>
          </a:p>
        </p:txBody>
      </p:sp>
    </p:spTree>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10" name="Text Placeholder 53"/>
          <p:cNvSpPr>
            <a:spLocks noGrp="1"/>
          </p:cNvSpPr>
          <p:nvPr>
            <p:ph idx="1" hasCustomPrompt="1"/>
          </p:nvPr>
        </p:nvSpPr>
        <p:spPr>
          <a:xfrm>
            <a:off x="264160" y="967575"/>
            <a:ext cx="8584006" cy="1961306"/>
          </a:xfrm>
          <a:prstGeom prst="rect">
            <a:avLst/>
          </a:prstGeom>
        </p:spPr>
        <p:txBody>
          <a:bodyPr vert="horz" wrap="square" lIns="91440" tIns="45720" rIns="91440" bIns="45720" rtlCol="0">
            <a:spAutoFit/>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itle Placeholder 1"/>
          <p:cNvSpPr>
            <a:spLocks noGrp="1"/>
          </p:cNvSpPr>
          <p:nvPr>
            <p:ph type="title" hasCustomPrompt="1"/>
          </p:nvPr>
        </p:nvSpPr>
        <p:spPr>
          <a:xfrm>
            <a:off x="264160" y="53113"/>
            <a:ext cx="7051040" cy="732441"/>
          </a:xfrm>
          <a:prstGeom prst="rect">
            <a:avLst/>
          </a:prstGeom>
        </p:spPr>
        <p:txBody>
          <a:bodyPr vert="horz" lIns="91440" tIns="0" rIns="91440" bIns="0" rtlCol="0" anchor="ctr">
            <a:normAutofit/>
          </a:bodyPr>
          <a:lstStyle/>
          <a:p>
            <a:pPr lvl="0"/>
            <a:r>
              <a:rPr lang="en-US" dirty="0"/>
              <a:t>Click to add title</a:t>
            </a:r>
          </a:p>
        </p:txBody>
      </p:sp>
    </p:spTree>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Title Placeholder 1"/>
          <p:cNvSpPr>
            <a:spLocks noGrp="1"/>
          </p:cNvSpPr>
          <p:nvPr>
            <p:ph type="title" hasCustomPrompt="1"/>
          </p:nvPr>
        </p:nvSpPr>
        <p:spPr>
          <a:xfrm>
            <a:off x="264160" y="53113"/>
            <a:ext cx="7051040" cy="732441"/>
          </a:xfrm>
          <a:prstGeom prst="rect">
            <a:avLst/>
          </a:prstGeom>
        </p:spPr>
        <p:txBody>
          <a:bodyPr vert="horz" lIns="91440" tIns="0" rIns="91440" bIns="0" rtlCol="0" anchor="ctr">
            <a:normAutofit/>
          </a:bodyPr>
          <a:lstStyle/>
          <a:p>
            <a:pPr lvl="0"/>
            <a:r>
              <a:rPr lang="en-US" dirty="0"/>
              <a:t>Click to add title</a:t>
            </a:r>
          </a:p>
        </p:txBody>
      </p:sp>
    </p:spTree>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3" name="グループ化 59"/>
          <p:cNvGrpSpPr/>
          <p:nvPr/>
        </p:nvGrpSpPr>
        <p:grpSpPr>
          <a:xfrm>
            <a:off x="-4" y="818837"/>
            <a:ext cx="9145616" cy="57656"/>
            <a:chOff x="-4" y="739775"/>
            <a:chExt cx="9145616" cy="76874"/>
          </a:xfrm>
        </p:grpSpPr>
        <p:sp>
          <p:nvSpPr>
            <p:cNvPr id="44" name="正方形/長方形 11"/>
            <p:cNvSpPr>
              <a:spLocks noChangeArrowheads="1"/>
            </p:cNvSpPr>
            <p:nvPr/>
          </p:nvSpPr>
          <p:spPr bwMode="auto">
            <a:xfrm>
              <a:off x="1481331" y="739775"/>
              <a:ext cx="7664281" cy="76874"/>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p>
          </p:txBody>
        </p:sp>
        <p:grpSp>
          <p:nvGrpSpPr>
            <p:cNvPr id="60" name="グループ化 62"/>
            <p:cNvGrpSpPr/>
            <p:nvPr/>
          </p:nvGrpSpPr>
          <p:grpSpPr>
            <a:xfrm>
              <a:off x="-4" y="740968"/>
              <a:ext cx="1481335" cy="74492"/>
              <a:chOff x="312738" y="2749710"/>
              <a:chExt cx="1970086" cy="109547"/>
            </a:xfrm>
          </p:grpSpPr>
          <p:sp>
            <p:nvSpPr>
              <p:cNvPr id="61" name="正方形/長方形 62"/>
              <p:cNvSpPr/>
              <p:nvPr/>
            </p:nvSpPr>
            <p:spPr bwMode="auto">
              <a:xfrm>
                <a:off x="1298574" y="2749710"/>
                <a:ext cx="984250" cy="109537"/>
              </a:xfrm>
              <a:prstGeom prst="rect">
                <a:avLst/>
              </a:prstGeom>
              <a:solidFill>
                <a:srgbClr val="CC0000"/>
              </a:solidFill>
              <a:ln w="9525">
                <a:noFill/>
                <a:miter lim="800000"/>
                <a:headEnd/>
                <a:tailEnd/>
              </a:ln>
              <a:effectLst/>
            </p:spPr>
            <p:txBody>
              <a:bodyPr wrap="none" anchor="ctr"/>
              <a:lstStyle/>
              <a:p>
                <a:pPr fontAlgn="auto">
                  <a:spcBef>
                    <a:spcPts val="0"/>
                  </a:spcBef>
                  <a:spcAft>
                    <a:spcPts val="0"/>
                  </a:spcAft>
                  <a:defRPr/>
                </a:pPr>
                <a:endParaRPr kumimoji="0" lang="ja-JP" altLang="en-US" sz="1800" kern="0" dirty="0">
                  <a:solidFill>
                    <a:sysClr val="windowText" lastClr="000000"/>
                  </a:solidFill>
                </a:endParaRPr>
              </a:p>
            </p:txBody>
          </p:sp>
          <p:sp>
            <p:nvSpPr>
              <p:cNvPr id="62" name="正方形/長方形 63"/>
              <p:cNvSpPr/>
              <p:nvPr/>
            </p:nvSpPr>
            <p:spPr bwMode="auto">
              <a:xfrm>
                <a:off x="312738" y="2749720"/>
                <a:ext cx="985838"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ja-JP" altLang="en-US" sz="1800" kern="0" dirty="0">
                  <a:solidFill>
                    <a:sysClr val="windowText" lastClr="000000"/>
                  </a:solidFill>
                </a:endParaRPr>
              </a:p>
            </p:txBody>
          </p:sp>
        </p:grpSp>
      </p:grpSp>
      <p:sp>
        <p:nvSpPr>
          <p:cNvPr id="80" name="AutoShape 42"/>
          <p:cNvSpPr>
            <a:spLocks noChangeAspect="1" noChangeArrowheads="1" noTextEdit="1"/>
          </p:cNvSpPr>
          <p:nvPr/>
        </p:nvSpPr>
        <p:spPr bwMode="auto">
          <a:xfrm>
            <a:off x="-2081054" y="-12701"/>
            <a:ext cx="11241148" cy="844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13" name="Text Placeholder 53"/>
          <p:cNvSpPr>
            <a:spLocks noGrp="1"/>
          </p:cNvSpPr>
          <p:nvPr>
            <p:ph type="body" idx="1"/>
          </p:nvPr>
        </p:nvSpPr>
        <p:spPr>
          <a:xfrm>
            <a:off x="264160" y="967575"/>
            <a:ext cx="8584006" cy="1439368"/>
          </a:xfrm>
          <a:prstGeom prst="rect">
            <a:avLst/>
          </a:prstGeom>
        </p:spPr>
        <p:txBody>
          <a:bodyPr vert="horz" wrap="square" lIns="91440" tIns="45720" rIns="91440" bIns="4572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6" name="Title Placeholder 1"/>
          <p:cNvSpPr>
            <a:spLocks noGrp="1"/>
          </p:cNvSpPr>
          <p:nvPr>
            <p:ph type="title"/>
          </p:nvPr>
        </p:nvSpPr>
        <p:spPr>
          <a:xfrm>
            <a:off x="264160" y="53113"/>
            <a:ext cx="7051040" cy="732441"/>
          </a:xfrm>
          <a:prstGeom prst="rect">
            <a:avLst/>
          </a:prstGeom>
        </p:spPr>
        <p:txBody>
          <a:bodyPr vert="horz" lIns="91440" tIns="0" rIns="91440" bIns="0" rtlCol="0" anchor="ctr">
            <a:normAutofit/>
          </a:bodyPr>
          <a:lstStyle/>
          <a:p>
            <a:pPr lvl="0"/>
            <a:r>
              <a:rPr lang="en-US"/>
              <a:t>Click to edit Master title style</a:t>
            </a:r>
            <a:endParaRPr lang="en-US" dirty="0"/>
          </a:p>
        </p:txBody>
      </p:sp>
      <p:sp>
        <p:nvSpPr>
          <p:cNvPr id="37" name="TextBox 36"/>
          <p:cNvSpPr txBox="1"/>
          <p:nvPr/>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tx1">
                    <a:alpha val="50000"/>
                  </a:schemeClr>
                </a:solidFill>
                <a:latin typeface="+mj-lt"/>
              </a:rPr>
              <a:pPr algn="l"/>
              <a:t>‹#›</a:t>
            </a:fld>
            <a:endParaRPr lang="en-US" sz="800" dirty="0">
              <a:solidFill>
                <a:schemeClr val="tx1">
                  <a:alpha val="50000"/>
                </a:schemeClr>
              </a:solidFill>
              <a:latin typeface="+mj-lt"/>
            </a:endParaRPr>
          </a:p>
        </p:txBody>
      </p:sp>
      <p:grpSp>
        <p:nvGrpSpPr>
          <p:cNvPr id="83" name="Group 82"/>
          <p:cNvGrpSpPr/>
          <p:nvPr/>
        </p:nvGrpSpPr>
        <p:grpSpPr>
          <a:xfrm>
            <a:off x="7684913" y="225822"/>
            <a:ext cx="1247904" cy="356665"/>
            <a:chOff x="2751138" y="3262313"/>
            <a:chExt cx="4665662" cy="1333500"/>
          </a:xfrm>
          <a:solidFill>
            <a:schemeClr val="tx1"/>
          </a:solidFill>
        </p:grpSpPr>
        <p:sp>
          <p:nvSpPr>
            <p:cNvPr id="84"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4"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5"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6"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7"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8"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9"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0"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1"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2"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3"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4"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5"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6"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7"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8"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9"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0"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1"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2"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3"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4"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5"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2"/>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sp>
        <p:nvSpPr>
          <p:cNvPr id="38" name="TextBox 37"/>
          <p:cNvSpPr txBox="1"/>
          <p:nvPr userDrawn="1"/>
        </p:nvSpPr>
        <p:spPr>
          <a:xfrm>
            <a:off x="7048957" y="4911221"/>
            <a:ext cx="2055371" cy="215444"/>
          </a:xfrm>
          <a:prstGeom prst="rect">
            <a:avLst/>
          </a:prstGeom>
          <a:noFill/>
        </p:spPr>
        <p:txBody>
          <a:bodyPr wrap="none" rtlCol="0">
            <a:spAutoFit/>
          </a:bodyPr>
          <a:lstStyle/>
          <a:p>
            <a:pPr algn="r"/>
            <a:r>
              <a:rPr lang="en-US" sz="800" kern="1200" dirty="0">
                <a:solidFill>
                  <a:schemeClr val="tx1">
                    <a:lumMod val="40000"/>
                    <a:lumOff val="60000"/>
                    <a:alpha val="50000"/>
                  </a:schemeClr>
                </a:solidFill>
                <a:latin typeface="+mn-lt"/>
                <a:ea typeface="+mn-ea"/>
                <a:cs typeface="+mn-cs"/>
              </a:rPr>
              <a:t>© Hitachi, Ltd. 2018. All Rights Reserved</a:t>
            </a:r>
          </a:p>
        </p:txBody>
      </p:sp>
    </p:spTree>
    <p:extLst>
      <p:ext uri="{BB962C8B-B14F-4D97-AF65-F5344CB8AC3E}">
        <p14:creationId xmlns:p14="http://schemas.microsoft.com/office/powerpoint/2010/main" val="818197484"/>
      </p:ext>
    </p:extLst>
  </p:cSld>
  <p:clrMap bg1="lt1" tx1="dk1" bg2="lt2" tx2="dk2" accent1="accent1" accent2="accent2" accent3="accent3" accent4="accent4" accent5="accent5" accent6="accent6" hlink="hlink" folHlink="folHlink"/>
  <p:sldLayoutIdLst>
    <p:sldLayoutId id="2147483820" r:id="rId1"/>
    <p:sldLayoutId id="2147483796" r:id="rId2"/>
    <p:sldLayoutId id="2147483801" r:id="rId3"/>
    <p:sldLayoutId id="2147483802" r:id="rId4"/>
    <p:sldLayoutId id="2147483813" r:id="rId5"/>
    <p:sldLayoutId id="2147483814" r:id="rId6"/>
    <p:sldLayoutId id="2147483805" r:id="rId7"/>
    <p:sldLayoutId id="2147483806" r:id="rId8"/>
    <p:sldLayoutId id="2147483807" r:id="rId9"/>
    <p:sldLayoutId id="2147483808" r:id="rId10"/>
    <p:sldLayoutId id="2147483822" r:id="rId11"/>
    <p:sldLayoutId id="2147483823" r:id="rId12"/>
    <p:sldLayoutId id="2147483812" r:id="rId1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lnSpc>
          <a:spcPct val="85000"/>
        </a:lnSpc>
        <a:spcBef>
          <a:spcPct val="0"/>
        </a:spcBef>
        <a:buNone/>
        <a:defRPr lang="en-US" sz="2400" b="1" kern="1200" cap="none" dirty="0" smtClean="0">
          <a:solidFill>
            <a:schemeClr val="tx1"/>
          </a:solidFill>
          <a:latin typeface="+mj-lt"/>
          <a:ea typeface="+mj-ea"/>
          <a:cs typeface="+mj-cs"/>
        </a:defRPr>
      </a:lvl1pPr>
    </p:titleStyle>
    <p:bodyStyle>
      <a:lvl1pPr marL="280988" indent="-280988" algn="l" defTabSz="914400" rtl="0" eaLnBrk="1" latinLnBrk="0" hangingPunct="1">
        <a:lnSpc>
          <a:spcPct val="100000"/>
        </a:lnSpc>
        <a:spcBef>
          <a:spcPts val="1200"/>
        </a:spcBef>
        <a:spcAft>
          <a:spcPts val="600"/>
        </a:spcAft>
        <a:buClr>
          <a:schemeClr val="accent2"/>
        </a:buClr>
        <a:buFont typeface="Wingdings" charset="2"/>
        <a:buChar char="§"/>
        <a:defRPr lang="en-US" sz="2000" kern="1200" dirty="0" smtClean="0">
          <a:solidFill>
            <a:schemeClr val="tx1"/>
          </a:solidFill>
          <a:latin typeface="+mn-lt"/>
          <a:ea typeface="+mn-ea"/>
          <a:cs typeface="+mn-cs"/>
        </a:defRPr>
      </a:lvl1pPr>
      <a:lvl2pPr marL="574675" indent="-293688" algn="l" defTabSz="914400" rtl="0" eaLnBrk="1" latinLnBrk="0" hangingPunct="1">
        <a:lnSpc>
          <a:spcPct val="95000"/>
        </a:lnSpc>
        <a:spcBef>
          <a:spcPct val="20000"/>
        </a:spcBef>
        <a:spcAft>
          <a:spcPts val="800"/>
        </a:spcAft>
        <a:buFontTx/>
        <a:buChar char="‒"/>
        <a:defRPr lang="en-US" sz="1800" kern="1200" dirty="0" smtClean="0">
          <a:solidFill>
            <a:schemeClr val="tx1"/>
          </a:solidFill>
          <a:latin typeface="+mn-lt"/>
          <a:ea typeface="+mn-ea"/>
          <a:cs typeface="+mn-cs"/>
        </a:defRPr>
      </a:lvl2pPr>
      <a:lvl3pPr marL="855663" indent="-280988" algn="l" defTabSz="914400" rtl="0" eaLnBrk="1" latinLnBrk="0" hangingPunct="1">
        <a:lnSpc>
          <a:spcPct val="95000"/>
        </a:lnSpc>
        <a:spcBef>
          <a:spcPts val="0"/>
        </a:spcBef>
        <a:spcAft>
          <a:spcPts val="800"/>
        </a:spcAft>
        <a:buFontTx/>
        <a:buChar char="‒"/>
        <a:defRPr lang="en-US" sz="1600" kern="1200" dirty="0" smtClean="0">
          <a:solidFill>
            <a:schemeClr val="tx1"/>
          </a:solidFill>
          <a:latin typeface="+mn-lt"/>
          <a:ea typeface="+mn-ea"/>
          <a:cs typeface="+mn-cs"/>
        </a:defRPr>
      </a:lvl3pPr>
      <a:lvl4pPr marL="1090613" indent="-234950" algn="l" defTabSz="914400" rtl="0" eaLnBrk="1" latinLnBrk="0" hangingPunct="1">
        <a:lnSpc>
          <a:spcPct val="95000"/>
        </a:lnSpc>
        <a:spcBef>
          <a:spcPts val="0"/>
        </a:spcBef>
        <a:spcAft>
          <a:spcPts val="800"/>
        </a:spcAft>
        <a:buFontTx/>
        <a:buChar char="‒"/>
        <a:defRPr lang="en-US" sz="1400" kern="1200" dirty="0" smtClean="0">
          <a:solidFill>
            <a:schemeClr val="tx1"/>
          </a:solidFill>
          <a:latin typeface="+mn-lt"/>
          <a:ea typeface="+mn-ea"/>
          <a:cs typeface="+mn-cs"/>
        </a:defRPr>
      </a:lvl4pPr>
      <a:lvl5pPr marL="1312863" indent="-222250" algn="l" defTabSz="914400" rtl="0" eaLnBrk="1" latinLnBrk="0" hangingPunct="1">
        <a:lnSpc>
          <a:spcPct val="95000"/>
        </a:lnSpc>
        <a:spcBef>
          <a:spcPts val="0"/>
        </a:spcBef>
        <a:spcAft>
          <a:spcPts val="800"/>
        </a:spcAft>
        <a:buFontTx/>
        <a:buChar char="‒"/>
        <a:defRPr lang="en-US" sz="18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8.xml"/><Relationship Id="rId4" Type="http://schemas.openxmlformats.org/officeDocument/2006/relationships/image" Target="../media/image19.png"/></Relationships>
</file>

<file path=ppt/slides/_rels/slide3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8.xml"/><Relationship Id="rId4" Type="http://schemas.openxmlformats.org/officeDocument/2006/relationships/image" Target="../media/image33.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7"/>
          <p:cNvSpPr>
            <a:spLocks noGrp="1"/>
          </p:cNvSpPr>
          <p:nvPr>
            <p:ph type="subTitle" idx="1"/>
          </p:nvPr>
        </p:nvSpPr>
        <p:spPr>
          <a:xfrm>
            <a:off x="814173" y="3189790"/>
            <a:ext cx="7653702" cy="369332"/>
          </a:xfrm>
        </p:spPr>
        <p:txBody>
          <a:bodyPr/>
          <a:lstStyle/>
          <a:p>
            <a:endParaRPr lang="en-US" dirty="0"/>
          </a:p>
        </p:txBody>
      </p:sp>
      <p:sp>
        <p:nvSpPr>
          <p:cNvPr id="7" name="Title 6"/>
          <p:cNvSpPr>
            <a:spLocks noGrp="1"/>
          </p:cNvSpPr>
          <p:nvPr>
            <p:ph type="ctrTitle"/>
          </p:nvPr>
        </p:nvSpPr>
        <p:spPr/>
        <p:txBody>
          <a:bodyPr/>
          <a:lstStyle/>
          <a:p>
            <a:r>
              <a:rPr lang="en-US" dirty="0"/>
              <a:t>Advanced</a:t>
            </a:r>
            <a:br>
              <a:rPr lang="en-US" dirty="0"/>
            </a:br>
            <a:r>
              <a:rPr lang="en-US" dirty="0"/>
              <a:t>Pentaho Data Integration</a:t>
            </a:r>
            <a:br>
              <a:rPr lang="en-US" dirty="0"/>
            </a:br>
            <a:endParaRPr lang="en-US" dirty="0"/>
          </a:p>
        </p:txBody>
      </p:sp>
      <p:sp>
        <p:nvSpPr>
          <p:cNvPr id="10" name="Text Placeholder 9"/>
          <p:cNvSpPr>
            <a:spLocks noGrp="1"/>
          </p:cNvSpPr>
          <p:nvPr>
            <p:ph type="body" sz="quarter" idx="11"/>
          </p:nvPr>
        </p:nvSpPr>
        <p:spPr/>
        <p:txBody>
          <a:bodyPr/>
          <a:lstStyle/>
          <a:p>
            <a:r>
              <a:rPr lang="en-US" dirty="0"/>
              <a:t>James O’Reilly</a:t>
            </a:r>
          </a:p>
        </p:txBody>
      </p:sp>
      <p:sp>
        <p:nvSpPr>
          <p:cNvPr id="11" name="Text Placeholder 10"/>
          <p:cNvSpPr>
            <a:spLocks noGrp="1"/>
          </p:cNvSpPr>
          <p:nvPr>
            <p:ph type="body" sz="quarter" idx="12"/>
          </p:nvPr>
        </p:nvSpPr>
        <p:spPr>
          <a:xfrm>
            <a:off x="807733" y="4319491"/>
            <a:ext cx="5221816" cy="276999"/>
          </a:xfrm>
        </p:spPr>
        <p:txBody>
          <a:bodyPr/>
          <a:lstStyle/>
          <a:p>
            <a:endParaRPr lang="en-US" dirty="0"/>
          </a:p>
        </p:txBody>
      </p:sp>
    </p:spTree>
    <p:extLst>
      <p:ext uri="{BB962C8B-B14F-4D97-AF65-F5344CB8AC3E}">
        <p14:creationId xmlns:p14="http://schemas.microsoft.com/office/powerpoint/2010/main" val="18011374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6CABEA4-440A-4C0B-8F39-529BA52E0893}"/>
              </a:ext>
            </a:extLst>
          </p:cNvPr>
          <p:cNvSpPr>
            <a:spLocks noGrp="1"/>
          </p:cNvSpPr>
          <p:nvPr>
            <p:ph type="ctrTitle"/>
          </p:nvPr>
        </p:nvSpPr>
        <p:spPr/>
        <p:txBody>
          <a:bodyPr/>
          <a:lstStyle/>
          <a:p>
            <a:r>
              <a:rPr lang="en-US" dirty="0"/>
              <a:t>MQTT - Mosquitto</a:t>
            </a:r>
            <a:endParaRPr lang="nl-BE" dirty="0"/>
          </a:p>
        </p:txBody>
      </p:sp>
    </p:spTree>
    <p:extLst>
      <p:ext uri="{BB962C8B-B14F-4D97-AF65-F5344CB8AC3E}">
        <p14:creationId xmlns:p14="http://schemas.microsoft.com/office/powerpoint/2010/main" val="31466284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6114B99-2122-4F42-848C-B9A7ACB13BEF}"/>
              </a:ext>
            </a:extLst>
          </p:cNvPr>
          <p:cNvSpPr>
            <a:spLocks noGrp="1"/>
          </p:cNvSpPr>
          <p:nvPr>
            <p:ph idx="1"/>
          </p:nvPr>
        </p:nvSpPr>
        <p:spPr>
          <a:xfrm>
            <a:off x="264160" y="967574"/>
            <a:ext cx="8643866" cy="3213187"/>
          </a:xfrm>
        </p:spPr>
        <p:txBody>
          <a:bodyPr/>
          <a:lstStyle/>
          <a:p>
            <a:r>
              <a:rPr lang="nl-BE" dirty="0"/>
              <a:t>MQTT stands for MQ Telemetry Transport.</a:t>
            </a:r>
            <a:endParaRPr lang="en-GB" dirty="0"/>
          </a:p>
          <a:p>
            <a:r>
              <a:rPr lang="en-US" dirty="0"/>
              <a:t>It is a publish/subscribe, extremely simple and lightweight messaging protocol, designed for constrained devices and low-bandwidth, high-latency or unreliable networks.</a:t>
            </a:r>
          </a:p>
          <a:p>
            <a:pPr lvl="1"/>
            <a:r>
              <a:rPr lang="en-US" dirty="0"/>
              <a:t>Transportation</a:t>
            </a:r>
          </a:p>
          <a:p>
            <a:pPr lvl="1"/>
            <a:r>
              <a:rPr lang="en-US" dirty="0"/>
              <a:t>Smart Home</a:t>
            </a:r>
          </a:p>
          <a:p>
            <a:pPr lvl="1"/>
            <a:r>
              <a:rPr lang="en-US" dirty="0"/>
              <a:t>IoT</a:t>
            </a:r>
          </a:p>
          <a:p>
            <a:pPr lvl="1"/>
            <a:r>
              <a:rPr lang="en-US" dirty="0"/>
              <a:t>Healthcare Applications </a:t>
            </a:r>
            <a:endParaRPr lang="nl-BE" dirty="0"/>
          </a:p>
        </p:txBody>
      </p:sp>
      <p:sp>
        <p:nvSpPr>
          <p:cNvPr id="3" name="Title 2">
            <a:extLst>
              <a:ext uri="{FF2B5EF4-FFF2-40B4-BE49-F238E27FC236}">
                <a16:creationId xmlns:a16="http://schemas.microsoft.com/office/drawing/2014/main" id="{AABCF7FB-223A-417D-8908-12959B38F73F}"/>
              </a:ext>
            </a:extLst>
          </p:cNvPr>
          <p:cNvSpPr>
            <a:spLocks noGrp="1"/>
          </p:cNvSpPr>
          <p:nvPr>
            <p:ph type="title"/>
          </p:nvPr>
        </p:nvSpPr>
        <p:spPr/>
        <p:txBody>
          <a:bodyPr/>
          <a:lstStyle/>
          <a:p>
            <a:r>
              <a:rPr lang="en-US" dirty="0"/>
              <a:t>MQTT - Mosquitto</a:t>
            </a:r>
            <a:endParaRPr lang="nl-BE" dirty="0"/>
          </a:p>
        </p:txBody>
      </p:sp>
    </p:spTree>
    <p:extLst>
      <p:ext uri="{BB962C8B-B14F-4D97-AF65-F5344CB8AC3E}">
        <p14:creationId xmlns:p14="http://schemas.microsoft.com/office/powerpoint/2010/main" val="3164253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6114B99-2122-4F42-848C-B9A7ACB13BEF}"/>
              </a:ext>
            </a:extLst>
          </p:cNvPr>
          <p:cNvSpPr>
            <a:spLocks noGrp="1"/>
          </p:cNvSpPr>
          <p:nvPr>
            <p:ph idx="1"/>
          </p:nvPr>
        </p:nvSpPr>
        <p:spPr>
          <a:xfrm>
            <a:off x="264160" y="967575"/>
            <a:ext cx="8584006" cy="3554819"/>
          </a:xfrm>
        </p:spPr>
        <p:txBody>
          <a:bodyPr/>
          <a:lstStyle/>
          <a:p>
            <a:pPr lvl="0"/>
            <a:r>
              <a:rPr lang="en-US" dirty="0"/>
              <a:t>The key component in MQTT is the MQTT broker. </a:t>
            </a:r>
          </a:p>
          <a:p>
            <a:pPr lvl="0"/>
            <a:r>
              <a:rPr lang="en-US" dirty="0"/>
              <a:t>The main task of MQTT broker is dispatching messages to the clients (“subscribers”). </a:t>
            </a:r>
          </a:p>
          <a:p>
            <a:pPr lvl="0"/>
            <a:r>
              <a:rPr lang="en-US" dirty="0"/>
              <a:t>In other words, it receives messages from publisher and dispatches these messages to the subscribers. While it dispatches messages, the MQTT broker uses the Topic to filter the clients that will receive the message. </a:t>
            </a:r>
          </a:p>
          <a:p>
            <a:pPr lvl="0"/>
            <a:r>
              <a:rPr lang="en-US" dirty="0"/>
              <a:t>The Topic is a string, and it is possible to combine the topics creating topic levels.</a:t>
            </a:r>
          </a:p>
        </p:txBody>
      </p:sp>
      <p:sp>
        <p:nvSpPr>
          <p:cNvPr id="3" name="Title 2">
            <a:extLst>
              <a:ext uri="{FF2B5EF4-FFF2-40B4-BE49-F238E27FC236}">
                <a16:creationId xmlns:a16="http://schemas.microsoft.com/office/drawing/2014/main" id="{AABCF7FB-223A-417D-8908-12959B38F73F}"/>
              </a:ext>
            </a:extLst>
          </p:cNvPr>
          <p:cNvSpPr>
            <a:spLocks noGrp="1"/>
          </p:cNvSpPr>
          <p:nvPr>
            <p:ph type="title"/>
          </p:nvPr>
        </p:nvSpPr>
        <p:spPr/>
        <p:txBody>
          <a:bodyPr/>
          <a:lstStyle/>
          <a:p>
            <a:r>
              <a:rPr lang="en-US" dirty="0"/>
              <a:t>MQTT - Mosquitto</a:t>
            </a:r>
            <a:endParaRPr lang="nl-BE" dirty="0"/>
          </a:p>
        </p:txBody>
      </p:sp>
    </p:spTree>
    <p:extLst>
      <p:ext uri="{BB962C8B-B14F-4D97-AF65-F5344CB8AC3E}">
        <p14:creationId xmlns:p14="http://schemas.microsoft.com/office/powerpoint/2010/main" val="199334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A25A0D6-E04E-428B-86B6-BFA385A4D71A}"/>
              </a:ext>
            </a:extLst>
          </p:cNvPr>
          <p:cNvSpPr>
            <a:spLocks noGrp="1"/>
          </p:cNvSpPr>
          <p:nvPr>
            <p:ph idx="1"/>
          </p:nvPr>
        </p:nvSpPr>
        <p:spPr>
          <a:xfrm>
            <a:off x="264160" y="967575"/>
            <a:ext cx="8584006" cy="1862048"/>
          </a:xfrm>
        </p:spPr>
        <p:txBody>
          <a:bodyPr/>
          <a:lstStyle/>
          <a:p>
            <a:pPr lvl="0"/>
            <a:r>
              <a:rPr lang="en-US" dirty="0"/>
              <a:t>A Topic is like a virtual channel that connects a Publisher to its Subscribers. </a:t>
            </a:r>
          </a:p>
          <a:p>
            <a:pPr lvl="0"/>
            <a:r>
              <a:rPr lang="en-US" dirty="0"/>
              <a:t>Through this virtual channel, the Publisher is decoupled from the Subscribers, and the clients (Publishers or Subscribers) do not have to know each other.</a:t>
            </a:r>
          </a:p>
        </p:txBody>
      </p:sp>
      <p:sp>
        <p:nvSpPr>
          <p:cNvPr id="3" name="Title 2">
            <a:extLst>
              <a:ext uri="{FF2B5EF4-FFF2-40B4-BE49-F238E27FC236}">
                <a16:creationId xmlns:a16="http://schemas.microsoft.com/office/drawing/2014/main" id="{BDF98924-5DF9-4C0E-BB3A-88DAAC1A74AB}"/>
              </a:ext>
            </a:extLst>
          </p:cNvPr>
          <p:cNvSpPr>
            <a:spLocks noGrp="1"/>
          </p:cNvSpPr>
          <p:nvPr>
            <p:ph type="title"/>
          </p:nvPr>
        </p:nvSpPr>
        <p:spPr/>
        <p:txBody>
          <a:bodyPr/>
          <a:lstStyle/>
          <a:p>
            <a:r>
              <a:rPr lang="en-US" dirty="0"/>
              <a:t>MQTT - Mosquitto</a:t>
            </a:r>
            <a:endParaRPr lang="nl-BE" dirty="0"/>
          </a:p>
        </p:txBody>
      </p:sp>
      <p:pic>
        <p:nvPicPr>
          <p:cNvPr id="6" name="Picture 5">
            <a:extLst>
              <a:ext uri="{FF2B5EF4-FFF2-40B4-BE49-F238E27FC236}">
                <a16:creationId xmlns:a16="http://schemas.microsoft.com/office/drawing/2014/main" id="{FD6B95C9-697F-4003-9390-87BB0331B1C5}"/>
              </a:ext>
            </a:extLst>
          </p:cNvPr>
          <p:cNvPicPr/>
          <p:nvPr/>
        </p:nvPicPr>
        <p:blipFill>
          <a:blip r:embed="rId2">
            <a:extLst>
              <a:ext uri="{28A0092B-C50C-407E-A947-70E740481C1C}">
                <a14:useLocalDpi xmlns:a14="http://schemas.microsoft.com/office/drawing/2010/main" val="0"/>
              </a:ext>
            </a:extLst>
          </a:blip>
          <a:stretch>
            <a:fillRect/>
          </a:stretch>
        </p:blipFill>
        <p:spPr>
          <a:xfrm>
            <a:off x="2862765" y="2498398"/>
            <a:ext cx="4614667" cy="2353821"/>
          </a:xfrm>
          <a:prstGeom prst="rect">
            <a:avLst/>
          </a:prstGeom>
        </p:spPr>
      </p:pic>
    </p:spTree>
    <p:extLst>
      <p:ext uri="{BB962C8B-B14F-4D97-AF65-F5344CB8AC3E}">
        <p14:creationId xmlns:p14="http://schemas.microsoft.com/office/powerpoint/2010/main" val="23229462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A15B208-F227-476A-9DAA-33E06562B7B4}"/>
              </a:ext>
            </a:extLst>
          </p:cNvPr>
          <p:cNvSpPr>
            <a:spLocks noGrp="1"/>
          </p:cNvSpPr>
          <p:nvPr>
            <p:ph idx="1"/>
          </p:nvPr>
        </p:nvSpPr>
        <p:spPr>
          <a:xfrm>
            <a:off x="264160" y="967575"/>
            <a:ext cx="8584006" cy="4642809"/>
          </a:xfrm>
        </p:spPr>
        <p:txBody>
          <a:bodyPr/>
          <a:lstStyle/>
          <a:p>
            <a:r>
              <a:rPr lang="en-US" b="1" dirty="0"/>
              <a:t>Caterpillar </a:t>
            </a:r>
            <a:r>
              <a:rPr lang="en-US" dirty="0"/>
              <a:t>collected sensor data from fleets of ships transported via wireless networks and processed and fed the data to predictive models that resulted in annual maintenance cost savings of over $800K per ship and several million dollars across the entire fleet.</a:t>
            </a:r>
          </a:p>
          <a:p>
            <a:r>
              <a:rPr lang="en-US" b="1" dirty="0"/>
              <a:t>Hitachi Rail Europe </a:t>
            </a:r>
            <a:r>
              <a:rPr lang="en-US" dirty="0"/>
              <a:t>received 3.6 million data points per second from its train sensors. Hitachi </a:t>
            </a:r>
            <a:r>
              <a:rPr lang="en-US" dirty="0" err="1"/>
              <a:t>Vantara</a:t>
            </a:r>
            <a:r>
              <a:rPr lang="en-US" dirty="0"/>
              <a:t> collected the train sensor data and passed it to predictive models to produce a variety of reports and ad hoc analysis that reduced transportation costs by over £20M.</a:t>
            </a:r>
          </a:p>
          <a:p>
            <a:r>
              <a:rPr lang="en-US" b="1" dirty="0"/>
              <a:t>IMS</a:t>
            </a:r>
            <a:r>
              <a:rPr lang="en-US" dirty="0"/>
              <a:t> processed and fed telemetry data to predictive models for reports and analysis. The categorization of customer profiles resulted in IMS recommending the most optimal insurance offering to customers, improving customer acquisition and retention rates.</a:t>
            </a:r>
          </a:p>
          <a:p>
            <a:pPr lvl="1"/>
            <a:endParaRPr lang="nl-BE" dirty="0"/>
          </a:p>
        </p:txBody>
      </p:sp>
      <p:sp>
        <p:nvSpPr>
          <p:cNvPr id="3" name="Title 2">
            <a:extLst>
              <a:ext uri="{FF2B5EF4-FFF2-40B4-BE49-F238E27FC236}">
                <a16:creationId xmlns:a16="http://schemas.microsoft.com/office/drawing/2014/main" id="{8D7B7E22-7446-465F-BC94-9E888C25265F}"/>
              </a:ext>
            </a:extLst>
          </p:cNvPr>
          <p:cNvSpPr>
            <a:spLocks noGrp="1"/>
          </p:cNvSpPr>
          <p:nvPr>
            <p:ph type="title"/>
          </p:nvPr>
        </p:nvSpPr>
        <p:spPr/>
        <p:txBody>
          <a:bodyPr/>
          <a:lstStyle/>
          <a:p>
            <a:r>
              <a:rPr lang="en-US" dirty="0"/>
              <a:t>MQTT – Use Cases</a:t>
            </a:r>
            <a:endParaRPr lang="nl-BE" dirty="0"/>
          </a:p>
        </p:txBody>
      </p:sp>
    </p:spTree>
    <p:extLst>
      <p:ext uri="{BB962C8B-B14F-4D97-AF65-F5344CB8AC3E}">
        <p14:creationId xmlns:p14="http://schemas.microsoft.com/office/powerpoint/2010/main" val="13522927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6114B99-2122-4F42-848C-B9A7ACB13BEF}"/>
              </a:ext>
            </a:extLst>
          </p:cNvPr>
          <p:cNvSpPr>
            <a:spLocks noGrp="1"/>
          </p:cNvSpPr>
          <p:nvPr>
            <p:ph idx="1"/>
          </p:nvPr>
        </p:nvSpPr>
        <p:spPr>
          <a:xfrm>
            <a:off x="264160" y="967574"/>
            <a:ext cx="8643866" cy="2787943"/>
          </a:xfrm>
        </p:spPr>
        <p:txBody>
          <a:bodyPr/>
          <a:lstStyle/>
          <a:p>
            <a:r>
              <a:rPr lang="en-US" dirty="0"/>
              <a:t>In this guided demonstration, you will configure and start a Mosquitto MQTT Broker on a Windows OS</a:t>
            </a:r>
          </a:p>
          <a:p>
            <a:pPr lvl="1"/>
            <a:r>
              <a:rPr lang="en-US" dirty="0"/>
              <a:t>Start the Mosquitto Service</a:t>
            </a:r>
          </a:p>
          <a:p>
            <a:pPr lvl="1"/>
            <a:r>
              <a:rPr lang="en-US" dirty="0"/>
              <a:t>Create Topics</a:t>
            </a:r>
          </a:p>
          <a:p>
            <a:pPr lvl="1"/>
            <a:r>
              <a:rPr lang="en-US" dirty="0"/>
              <a:t>Send some messages</a:t>
            </a:r>
          </a:p>
          <a:p>
            <a:pPr lvl="1"/>
            <a:r>
              <a:rPr lang="en-US" dirty="0"/>
              <a:t>Test a Multi-Broker Cluster</a:t>
            </a:r>
          </a:p>
          <a:p>
            <a:pPr lvl="1"/>
            <a:r>
              <a:rPr lang="en-US" dirty="0" err="1"/>
              <a:t>MQTT.fx</a:t>
            </a:r>
            <a:endParaRPr lang="en-US" dirty="0"/>
          </a:p>
        </p:txBody>
      </p:sp>
      <p:sp>
        <p:nvSpPr>
          <p:cNvPr id="3" name="Title 2">
            <a:extLst>
              <a:ext uri="{FF2B5EF4-FFF2-40B4-BE49-F238E27FC236}">
                <a16:creationId xmlns:a16="http://schemas.microsoft.com/office/drawing/2014/main" id="{AABCF7FB-223A-417D-8908-12959B38F73F}"/>
              </a:ext>
            </a:extLst>
          </p:cNvPr>
          <p:cNvSpPr>
            <a:spLocks noGrp="1"/>
          </p:cNvSpPr>
          <p:nvPr>
            <p:ph type="title"/>
          </p:nvPr>
        </p:nvSpPr>
        <p:spPr/>
        <p:txBody>
          <a:bodyPr/>
          <a:lstStyle/>
          <a:p>
            <a:r>
              <a:rPr lang="en-US" dirty="0"/>
              <a:t>Guided Demo: MQTT</a:t>
            </a:r>
            <a:endParaRPr lang="nl-BE" dirty="0"/>
          </a:p>
        </p:txBody>
      </p:sp>
    </p:spTree>
    <p:extLst>
      <p:ext uri="{BB962C8B-B14F-4D97-AF65-F5344CB8AC3E}">
        <p14:creationId xmlns:p14="http://schemas.microsoft.com/office/powerpoint/2010/main" val="30633800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EF40625-1F0D-4BBF-AD4E-7DF29FCFA784}"/>
              </a:ext>
            </a:extLst>
          </p:cNvPr>
          <p:cNvSpPr>
            <a:spLocks noGrp="1"/>
          </p:cNvSpPr>
          <p:nvPr>
            <p:ph idx="1"/>
          </p:nvPr>
        </p:nvSpPr>
        <p:spPr>
          <a:xfrm>
            <a:off x="264160" y="967575"/>
            <a:ext cx="8584006" cy="1334211"/>
          </a:xfrm>
        </p:spPr>
        <p:txBody>
          <a:bodyPr/>
          <a:lstStyle/>
          <a:p>
            <a:r>
              <a:rPr lang="en-GB" dirty="0"/>
              <a:t>Mosquitto Broker has been installed as a service</a:t>
            </a:r>
          </a:p>
          <a:p>
            <a:r>
              <a:rPr lang="en-GB" dirty="0"/>
              <a:t>Open command line:</a:t>
            </a:r>
          </a:p>
          <a:p>
            <a:pPr marL="293687" lvl="1" indent="0">
              <a:buNone/>
            </a:pPr>
            <a:r>
              <a:rPr lang="en-GB" dirty="0"/>
              <a:t>netstat -an</a:t>
            </a:r>
          </a:p>
        </p:txBody>
      </p:sp>
      <p:sp>
        <p:nvSpPr>
          <p:cNvPr id="3" name="Title 2">
            <a:extLst>
              <a:ext uri="{FF2B5EF4-FFF2-40B4-BE49-F238E27FC236}">
                <a16:creationId xmlns:a16="http://schemas.microsoft.com/office/drawing/2014/main" id="{EBD045FF-3A99-49CC-A54D-25669B14E278}"/>
              </a:ext>
            </a:extLst>
          </p:cNvPr>
          <p:cNvSpPr>
            <a:spLocks noGrp="1"/>
          </p:cNvSpPr>
          <p:nvPr>
            <p:ph type="title"/>
          </p:nvPr>
        </p:nvSpPr>
        <p:spPr/>
        <p:txBody>
          <a:bodyPr/>
          <a:lstStyle/>
          <a:p>
            <a:r>
              <a:rPr lang="en-US" dirty="0"/>
              <a:t>Guided Demo: MQTT</a:t>
            </a:r>
            <a:endParaRPr lang="en-GB" dirty="0"/>
          </a:p>
        </p:txBody>
      </p:sp>
      <p:pic>
        <p:nvPicPr>
          <p:cNvPr id="4" name="Picture 3">
            <a:extLst>
              <a:ext uri="{FF2B5EF4-FFF2-40B4-BE49-F238E27FC236}">
                <a16:creationId xmlns:a16="http://schemas.microsoft.com/office/drawing/2014/main" id="{8248FD3F-D146-4CCF-83C3-F5516DB010F4}"/>
              </a:ext>
            </a:extLst>
          </p:cNvPr>
          <p:cNvPicPr/>
          <p:nvPr/>
        </p:nvPicPr>
        <p:blipFill>
          <a:blip r:embed="rId2"/>
          <a:stretch>
            <a:fillRect/>
          </a:stretch>
        </p:blipFill>
        <p:spPr>
          <a:xfrm>
            <a:off x="2188599" y="1970201"/>
            <a:ext cx="4507169" cy="2904141"/>
          </a:xfrm>
          <a:prstGeom prst="rect">
            <a:avLst/>
          </a:prstGeom>
        </p:spPr>
      </p:pic>
    </p:spTree>
    <p:extLst>
      <p:ext uri="{BB962C8B-B14F-4D97-AF65-F5344CB8AC3E}">
        <p14:creationId xmlns:p14="http://schemas.microsoft.com/office/powerpoint/2010/main" val="39049768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B109411-4E7A-4AC0-8D8B-9A73359A2833}"/>
              </a:ext>
            </a:extLst>
          </p:cNvPr>
          <p:cNvSpPr>
            <a:spLocks noGrp="1"/>
          </p:cNvSpPr>
          <p:nvPr>
            <p:ph idx="1"/>
          </p:nvPr>
        </p:nvSpPr>
        <p:spPr>
          <a:xfrm>
            <a:off x="264160" y="967575"/>
            <a:ext cx="8584006" cy="2858218"/>
          </a:xfrm>
        </p:spPr>
        <p:txBody>
          <a:bodyPr/>
          <a:lstStyle/>
          <a:p>
            <a:pPr marL="0" indent="0">
              <a:buNone/>
            </a:pPr>
            <a:r>
              <a:rPr lang="en-GB" dirty="0"/>
              <a:t>To Subscribe to a Topic: test</a:t>
            </a:r>
          </a:p>
          <a:p>
            <a:r>
              <a:rPr lang="en-US" dirty="0"/>
              <a:t>Open another new command prompt in the location </a:t>
            </a:r>
          </a:p>
          <a:p>
            <a:pPr marL="293687" lvl="1" indent="0">
              <a:buNone/>
            </a:pPr>
            <a:r>
              <a:rPr lang="en-US" dirty="0"/>
              <a:t>C:\Mosquitto&gt;</a:t>
            </a:r>
          </a:p>
          <a:p>
            <a:r>
              <a:rPr lang="en-US" dirty="0"/>
              <a:t>Type following command and hit Enter:</a:t>
            </a:r>
          </a:p>
          <a:p>
            <a:pPr marL="293687" lvl="1" indent="0">
              <a:buNone/>
            </a:pPr>
            <a:r>
              <a:rPr lang="en-US" dirty="0" err="1"/>
              <a:t>mosquitto_sub</a:t>
            </a:r>
            <a:r>
              <a:rPr lang="en-US" dirty="0"/>
              <a:t> -t test</a:t>
            </a:r>
          </a:p>
          <a:p>
            <a:endParaRPr lang="en-GB" dirty="0"/>
          </a:p>
        </p:txBody>
      </p:sp>
      <p:sp>
        <p:nvSpPr>
          <p:cNvPr id="3" name="Title 2">
            <a:extLst>
              <a:ext uri="{FF2B5EF4-FFF2-40B4-BE49-F238E27FC236}">
                <a16:creationId xmlns:a16="http://schemas.microsoft.com/office/drawing/2014/main" id="{C6633602-8611-4DA0-BF1E-FA10194A6E39}"/>
              </a:ext>
            </a:extLst>
          </p:cNvPr>
          <p:cNvSpPr>
            <a:spLocks noGrp="1"/>
          </p:cNvSpPr>
          <p:nvPr>
            <p:ph type="title"/>
          </p:nvPr>
        </p:nvSpPr>
        <p:spPr/>
        <p:txBody>
          <a:bodyPr/>
          <a:lstStyle/>
          <a:p>
            <a:r>
              <a:rPr lang="en-GB" dirty="0"/>
              <a:t>Guided Demo: MQTT</a:t>
            </a:r>
          </a:p>
        </p:txBody>
      </p:sp>
    </p:spTree>
    <p:extLst>
      <p:ext uri="{BB962C8B-B14F-4D97-AF65-F5344CB8AC3E}">
        <p14:creationId xmlns:p14="http://schemas.microsoft.com/office/powerpoint/2010/main" val="541098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39F317D-3AAD-4A8E-B8CB-FFCAD773D600}"/>
              </a:ext>
            </a:extLst>
          </p:cNvPr>
          <p:cNvSpPr>
            <a:spLocks noGrp="1"/>
          </p:cNvSpPr>
          <p:nvPr>
            <p:ph idx="1"/>
          </p:nvPr>
        </p:nvSpPr>
        <p:spPr>
          <a:xfrm>
            <a:off x="264160" y="967575"/>
            <a:ext cx="8584006" cy="400110"/>
          </a:xfrm>
        </p:spPr>
        <p:txBody>
          <a:bodyPr/>
          <a:lstStyle/>
          <a:p>
            <a:r>
              <a:rPr lang="en-GB" dirty="0"/>
              <a:t>MQTT.fx is a MQTT Client written in Java based on Eclipse Paho.  </a:t>
            </a:r>
          </a:p>
        </p:txBody>
      </p:sp>
      <p:sp>
        <p:nvSpPr>
          <p:cNvPr id="3" name="Title 2">
            <a:extLst>
              <a:ext uri="{FF2B5EF4-FFF2-40B4-BE49-F238E27FC236}">
                <a16:creationId xmlns:a16="http://schemas.microsoft.com/office/drawing/2014/main" id="{9C91F68B-0194-4542-AC79-D05E78A4706E}"/>
              </a:ext>
            </a:extLst>
          </p:cNvPr>
          <p:cNvSpPr>
            <a:spLocks noGrp="1"/>
          </p:cNvSpPr>
          <p:nvPr>
            <p:ph type="title"/>
          </p:nvPr>
        </p:nvSpPr>
        <p:spPr/>
        <p:txBody>
          <a:bodyPr/>
          <a:lstStyle/>
          <a:p>
            <a:r>
              <a:rPr lang="en-GB" dirty="0" err="1"/>
              <a:t>MQTT.fx</a:t>
            </a:r>
            <a:endParaRPr lang="en-GB" dirty="0"/>
          </a:p>
        </p:txBody>
      </p:sp>
      <p:pic>
        <p:nvPicPr>
          <p:cNvPr id="4" name="Picture 3">
            <a:extLst>
              <a:ext uri="{FF2B5EF4-FFF2-40B4-BE49-F238E27FC236}">
                <a16:creationId xmlns:a16="http://schemas.microsoft.com/office/drawing/2014/main" id="{FDC7F7EA-FC95-46AE-AD5F-E6C9AB095431}"/>
              </a:ext>
            </a:extLst>
          </p:cNvPr>
          <p:cNvPicPr/>
          <p:nvPr/>
        </p:nvPicPr>
        <p:blipFill>
          <a:blip r:embed="rId2"/>
          <a:stretch>
            <a:fillRect/>
          </a:stretch>
        </p:blipFill>
        <p:spPr>
          <a:xfrm>
            <a:off x="600997" y="1469042"/>
            <a:ext cx="5257800" cy="1807210"/>
          </a:xfrm>
          <a:prstGeom prst="rect">
            <a:avLst/>
          </a:prstGeom>
        </p:spPr>
      </p:pic>
    </p:spTree>
    <p:extLst>
      <p:ext uri="{BB962C8B-B14F-4D97-AF65-F5344CB8AC3E}">
        <p14:creationId xmlns:p14="http://schemas.microsoft.com/office/powerpoint/2010/main" val="1339856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D821FE1-23F1-48DC-8247-2EEE9ED3A12A}"/>
              </a:ext>
            </a:extLst>
          </p:cNvPr>
          <p:cNvSpPr>
            <a:spLocks noGrp="1"/>
          </p:cNvSpPr>
          <p:nvPr>
            <p:ph idx="1"/>
          </p:nvPr>
        </p:nvSpPr>
        <p:spPr>
          <a:xfrm>
            <a:off x="264160" y="967575"/>
            <a:ext cx="8584006" cy="938719"/>
          </a:xfrm>
        </p:spPr>
        <p:txBody>
          <a:bodyPr/>
          <a:lstStyle/>
          <a:p>
            <a:r>
              <a:rPr lang="en-US" dirty="0"/>
              <a:t>Connect to the Mosquitto Broker</a:t>
            </a:r>
          </a:p>
          <a:p>
            <a:r>
              <a:rPr lang="en-GB" dirty="0"/>
              <a:t>Publish / Subscribe to a Test Topic</a:t>
            </a:r>
            <a:endParaRPr lang="nl-BE" dirty="0"/>
          </a:p>
        </p:txBody>
      </p:sp>
      <p:sp>
        <p:nvSpPr>
          <p:cNvPr id="3" name="Title 2">
            <a:extLst>
              <a:ext uri="{FF2B5EF4-FFF2-40B4-BE49-F238E27FC236}">
                <a16:creationId xmlns:a16="http://schemas.microsoft.com/office/drawing/2014/main" id="{59C0D7FE-F509-466C-AA24-705042F1CFCA}"/>
              </a:ext>
            </a:extLst>
          </p:cNvPr>
          <p:cNvSpPr>
            <a:spLocks noGrp="1"/>
          </p:cNvSpPr>
          <p:nvPr>
            <p:ph type="title"/>
          </p:nvPr>
        </p:nvSpPr>
        <p:spPr/>
        <p:txBody>
          <a:bodyPr/>
          <a:lstStyle/>
          <a:p>
            <a:r>
              <a:rPr lang="en-US" dirty="0"/>
              <a:t>Guided Demo: </a:t>
            </a:r>
            <a:r>
              <a:rPr lang="en-US" dirty="0" err="1"/>
              <a:t>MQTT.fx</a:t>
            </a:r>
            <a:endParaRPr lang="nl-BE" dirty="0"/>
          </a:p>
        </p:txBody>
      </p:sp>
      <p:pic>
        <p:nvPicPr>
          <p:cNvPr id="4" name="Picture 3">
            <a:extLst>
              <a:ext uri="{FF2B5EF4-FFF2-40B4-BE49-F238E27FC236}">
                <a16:creationId xmlns:a16="http://schemas.microsoft.com/office/drawing/2014/main" id="{69A51CC1-BCF8-4912-A35E-42A5A8FD37BB}"/>
              </a:ext>
            </a:extLst>
          </p:cNvPr>
          <p:cNvPicPr/>
          <p:nvPr/>
        </p:nvPicPr>
        <p:blipFill>
          <a:blip r:embed="rId3"/>
          <a:stretch>
            <a:fillRect/>
          </a:stretch>
        </p:blipFill>
        <p:spPr>
          <a:xfrm>
            <a:off x="1793199" y="1906294"/>
            <a:ext cx="4327382" cy="2968190"/>
          </a:xfrm>
          <a:prstGeom prst="rect">
            <a:avLst/>
          </a:prstGeom>
        </p:spPr>
      </p:pic>
    </p:spTree>
    <p:extLst>
      <p:ext uri="{BB962C8B-B14F-4D97-AF65-F5344CB8AC3E}">
        <p14:creationId xmlns:p14="http://schemas.microsoft.com/office/powerpoint/2010/main" val="879000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grpSp>
        <p:nvGrpSpPr>
          <p:cNvPr id="22" name="Group 21"/>
          <p:cNvGrpSpPr/>
          <p:nvPr/>
        </p:nvGrpSpPr>
        <p:grpSpPr>
          <a:xfrm>
            <a:off x="337624" y="1010829"/>
            <a:ext cx="8506337" cy="621906"/>
            <a:chOff x="269406" y="2617958"/>
            <a:chExt cx="8506337" cy="621906"/>
          </a:xfrm>
        </p:grpSpPr>
        <p:sp>
          <p:nvSpPr>
            <p:cNvPr id="5" name="Rectangle 4"/>
            <p:cNvSpPr/>
            <p:nvPr/>
          </p:nvSpPr>
          <p:spPr>
            <a:xfrm>
              <a:off x="662699" y="2617958"/>
              <a:ext cx="8113044" cy="621906"/>
            </a:xfrm>
            <a:prstGeom prst="rect">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nchorCtr="0"/>
            <a:lstStyle/>
            <a:p>
              <a:pPr marL="230188"/>
              <a:r>
                <a:rPr lang="en-US" b="1" dirty="0">
                  <a:solidFill>
                    <a:schemeClr val="bg1"/>
                  </a:solidFill>
                  <a:latin typeface="+mj-lt"/>
                </a:rPr>
                <a:t>Metadata Injection</a:t>
              </a:r>
            </a:p>
          </p:txBody>
        </p:sp>
        <p:sp>
          <p:nvSpPr>
            <p:cNvPr id="15" name="Rectangle 14"/>
            <p:cNvSpPr/>
            <p:nvPr/>
          </p:nvSpPr>
          <p:spPr>
            <a:xfrm>
              <a:off x="269406" y="2617958"/>
              <a:ext cx="399080" cy="621906"/>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nchorCtr="0"/>
            <a:lstStyle/>
            <a:p>
              <a:pPr marL="458788"/>
              <a:endParaRPr lang="en-US" b="1" dirty="0">
                <a:solidFill>
                  <a:schemeClr val="bg1"/>
                </a:solidFill>
                <a:latin typeface="+mj-lt"/>
              </a:endParaRPr>
            </a:p>
          </p:txBody>
        </p:sp>
      </p:grpSp>
      <p:grpSp>
        <p:nvGrpSpPr>
          <p:cNvPr id="20" name="Group 19"/>
          <p:cNvGrpSpPr/>
          <p:nvPr/>
        </p:nvGrpSpPr>
        <p:grpSpPr>
          <a:xfrm>
            <a:off x="337627" y="1817479"/>
            <a:ext cx="8506337" cy="621906"/>
            <a:chOff x="276180" y="999649"/>
            <a:chExt cx="8494280" cy="621906"/>
          </a:xfrm>
        </p:grpSpPr>
        <p:sp>
          <p:nvSpPr>
            <p:cNvPr id="7" name="Rectangle 6"/>
            <p:cNvSpPr/>
            <p:nvPr/>
          </p:nvSpPr>
          <p:spPr>
            <a:xfrm>
              <a:off x="663240" y="999649"/>
              <a:ext cx="8107220" cy="621906"/>
            </a:xfrm>
            <a:prstGeom prst="rect">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nchorCtr="0"/>
            <a:lstStyle/>
            <a:p>
              <a:pPr marL="230188"/>
              <a:r>
                <a:rPr lang="en-US" b="1" dirty="0">
                  <a:solidFill>
                    <a:schemeClr val="bg1"/>
                  </a:solidFill>
                  <a:latin typeface="+mj-lt"/>
                </a:rPr>
                <a:t>PDI as a Data Source</a:t>
              </a:r>
            </a:p>
          </p:txBody>
        </p:sp>
        <p:sp>
          <p:nvSpPr>
            <p:cNvPr id="16" name="Rectangle 15"/>
            <p:cNvSpPr/>
            <p:nvPr/>
          </p:nvSpPr>
          <p:spPr>
            <a:xfrm>
              <a:off x="276180" y="999649"/>
              <a:ext cx="399754" cy="621906"/>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nchorCtr="0"/>
            <a:lstStyle/>
            <a:p>
              <a:pPr marL="458788"/>
              <a:endParaRPr lang="en-US" b="1" dirty="0">
                <a:solidFill>
                  <a:schemeClr val="bg1"/>
                </a:solidFill>
                <a:latin typeface="+mj-lt"/>
              </a:endParaRPr>
            </a:p>
          </p:txBody>
        </p:sp>
      </p:grpSp>
      <p:grpSp>
        <p:nvGrpSpPr>
          <p:cNvPr id="21" name="Group 20"/>
          <p:cNvGrpSpPr/>
          <p:nvPr/>
        </p:nvGrpSpPr>
        <p:grpSpPr>
          <a:xfrm>
            <a:off x="337627" y="2625371"/>
            <a:ext cx="8506336" cy="621906"/>
            <a:chOff x="285664" y="1779085"/>
            <a:chExt cx="8506336" cy="621906"/>
          </a:xfrm>
        </p:grpSpPr>
        <p:sp>
          <p:nvSpPr>
            <p:cNvPr id="9" name="Rectangle 8"/>
            <p:cNvSpPr/>
            <p:nvPr/>
          </p:nvSpPr>
          <p:spPr>
            <a:xfrm>
              <a:off x="687095" y="1779085"/>
              <a:ext cx="8104905" cy="621906"/>
            </a:xfrm>
            <a:prstGeom prst="rect">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nchorCtr="0"/>
            <a:lstStyle/>
            <a:p>
              <a:pPr marL="230188"/>
              <a:r>
                <a:rPr lang="en-US" b="1" dirty="0">
                  <a:solidFill>
                    <a:schemeClr val="bg1"/>
                  </a:solidFill>
                  <a:latin typeface="+mj-lt"/>
                </a:rPr>
                <a:t>Data Streaming</a:t>
              </a:r>
            </a:p>
          </p:txBody>
        </p:sp>
        <p:sp>
          <p:nvSpPr>
            <p:cNvPr id="17" name="Rectangle 16"/>
            <p:cNvSpPr/>
            <p:nvPr/>
          </p:nvSpPr>
          <p:spPr>
            <a:xfrm>
              <a:off x="285664" y="1779085"/>
              <a:ext cx="398198" cy="621906"/>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nchorCtr="0"/>
            <a:lstStyle/>
            <a:p>
              <a:pPr marL="458788"/>
              <a:endParaRPr lang="en-US" b="1" dirty="0">
                <a:solidFill>
                  <a:schemeClr val="bg1"/>
                </a:solidFill>
                <a:latin typeface="+mj-lt"/>
              </a:endParaRPr>
            </a:p>
          </p:txBody>
        </p:sp>
      </p:grpSp>
      <p:grpSp>
        <p:nvGrpSpPr>
          <p:cNvPr id="23" name="Group 22"/>
          <p:cNvGrpSpPr/>
          <p:nvPr/>
        </p:nvGrpSpPr>
        <p:grpSpPr>
          <a:xfrm>
            <a:off x="337626" y="3430780"/>
            <a:ext cx="8506337" cy="621906"/>
            <a:chOff x="264160" y="3430650"/>
            <a:chExt cx="8506337" cy="621906"/>
          </a:xfrm>
        </p:grpSpPr>
        <p:sp>
          <p:nvSpPr>
            <p:cNvPr id="11" name="Rectangle 10"/>
            <p:cNvSpPr/>
            <p:nvPr/>
          </p:nvSpPr>
          <p:spPr>
            <a:xfrm>
              <a:off x="657453" y="3430650"/>
              <a:ext cx="8113044" cy="621906"/>
            </a:xfrm>
            <a:prstGeom prst="rect">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nchorCtr="0"/>
            <a:lstStyle/>
            <a:p>
              <a:pPr marL="230188"/>
              <a:r>
                <a:rPr lang="en-US" b="1" dirty="0">
                  <a:solidFill>
                    <a:schemeClr val="bg1"/>
                  </a:solidFill>
                  <a:latin typeface="+mj-lt"/>
                </a:rPr>
                <a:t>Scalability</a:t>
              </a:r>
            </a:p>
          </p:txBody>
        </p:sp>
        <p:sp>
          <p:nvSpPr>
            <p:cNvPr id="18" name="Rectangle 17"/>
            <p:cNvSpPr/>
            <p:nvPr/>
          </p:nvSpPr>
          <p:spPr>
            <a:xfrm>
              <a:off x="264160" y="3430650"/>
              <a:ext cx="399080" cy="621906"/>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nchorCtr="0"/>
            <a:lstStyle/>
            <a:p>
              <a:pPr marL="458788"/>
              <a:endParaRPr lang="en-US" b="1" dirty="0">
                <a:solidFill>
                  <a:schemeClr val="bg1"/>
                </a:solidFill>
                <a:latin typeface="+mj-lt"/>
              </a:endParaRPr>
            </a:p>
          </p:txBody>
        </p:sp>
      </p:grpSp>
      <p:grpSp>
        <p:nvGrpSpPr>
          <p:cNvPr id="24" name="Group 23"/>
          <p:cNvGrpSpPr/>
          <p:nvPr/>
        </p:nvGrpSpPr>
        <p:grpSpPr>
          <a:xfrm>
            <a:off x="337626" y="4241156"/>
            <a:ext cx="8506335" cy="621906"/>
            <a:chOff x="272181" y="4241156"/>
            <a:chExt cx="8506335" cy="621906"/>
          </a:xfrm>
        </p:grpSpPr>
        <p:sp>
          <p:nvSpPr>
            <p:cNvPr id="13" name="Rectangle 12"/>
            <p:cNvSpPr/>
            <p:nvPr/>
          </p:nvSpPr>
          <p:spPr>
            <a:xfrm>
              <a:off x="665473" y="4241156"/>
              <a:ext cx="8113043" cy="621906"/>
            </a:xfrm>
            <a:prstGeom prst="rect">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nchorCtr="0"/>
            <a:lstStyle/>
            <a:p>
              <a:pPr marL="230188"/>
              <a:r>
                <a:rPr lang="en-US" b="1" dirty="0">
                  <a:solidFill>
                    <a:schemeClr val="bg1"/>
                  </a:solidFill>
                  <a:latin typeface="+mj-lt"/>
                </a:rPr>
                <a:t>Project Management</a:t>
              </a:r>
            </a:p>
          </p:txBody>
        </p:sp>
        <p:sp>
          <p:nvSpPr>
            <p:cNvPr id="19" name="Rectangle 18"/>
            <p:cNvSpPr/>
            <p:nvPr/>
          </p:nvSpPr>
          <p:spPr>
            <a:xfrm>
              <a:off x="272181" y="4241156"/>
              <a:ext cx="399080" cy="621906"/>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nchorCtr="0"/>
            <a:lstStyle/>
            <a:p>
              <a:pPr marL="458788"/>
              <a:endParaRPr lang="en-US" b="1" dirty="0">
                <a:solidFill>
                  <a:schemeClr val="bg1"/>
                </a:solidFill>
                <a:latin typeface="+mj-lt"/>
              </a:endParaRPr>
            </a:p>
          </p:txBody>
        </p:sp>
      </p:grpSp>
    </p:spTree>
    <p:extLst>
      <p:ext uri="{BB962C8B-B14F-4D97-AF65-F5344CB8AC3E}">
        <p14:creationId xmlns:p14="http://schemas.microsoft.com/office/powerpoint/2010/main" val="40919193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D821FE1-23F1-48DC-8247-2EEE9ED3A12A}"/>
              </a:ext>
            </a:extLst>
          </p:cNvPr>
          <p:cNvSpPr>
            <a:spLocks noGrp="1"/>
          </p:cNvSpPr>
          <p:nvPr>
            <p:ph idx="1"/>
          </p:nvPr>
        </p:nvSpPr>
        <p:spPr>
          <a:xfrm>
            <a:off x="264160" y="967575"/>
            <a:ext cx="8584006" cy="1597360"/>
          </a:xfrm>
        </p:spPr>
        <p:txBody>
          <a:bodyPr/>
          <a:lstStyle/>
          <a:p>
            <a:pPr marL="0" indent="0">
              <a:buNone/>
            </a:pPr>
            <a:r>
              <a:rPr lang="en-GB" dirty="0"/>
              <a:t>Track GPS co-ordinates</a:t>
            </a:r>
          </a:p>
          <a:p>
            <a:pPr lvl="0"/>
            <a:r>
              <a:rPr lang="en-US" dirty="0"/>
              <a:t>Open the Transformation:</a:t>
            </a:r>
            <a:endParaRPr lang="en-GB" dirty="0"/>
          </a:p>
          <a:p>
            <a:pPr marL="293687" lvl="1" indent="0">
              <a:buNone/>
            </a:pPr>
            <a:r>
              <a:rPr lang="en-US" dirty="0"/>
              <a:t>C:\Pentaho Training\DI 1500 - Advanced PDI\Module 3 - Data Streaming\Lesson 3 - MQTT\Exercise – IoT\</a:t>
            </a:r>
            <a:r>
              <a:rPr lang="en-US" dirty="0" err="1"/>
              <a:t>tr_iot_device_emulator.ktr</a:t>
            </a:r>
            <a:endParaRPr lang="en-GB" dirty="0"/>
          </a:p>
        </p:txBody>
      </p:sp>
      <p:sp>
        <p:nvSpPr>
          <p:cNvPr id="3" name="Title 2">
            <a:extLst>
              <a:ext uri="{FF2B5EF4-FFF2-40B4-BE49-F238E27FC236}">
                <a16:creationId xmlns:a16="http://schemas.microsoft.com/office/drawing/2014/main" id="{59C0D7FE-F509-466C-AA24-705042F1CFCA}"/>
              </a:ext>
            </a:extLst>
          </p:cNvPr>
          <p:cNvSpPr>
            <a:spLocks noGrp="1"/>
          </p:cNvSpPr>
          <p:nvPr>
            <p:ph type="title"/>
          </p:nvPr>
        </p:nvSpPr>
        <p:spPr/>
        <p:txBody>
          <a:bodyPr/>
          <a:lstStyle/>
          <a:p>
            <a:r>
              <a:rPr lang="en-US" dirty="0"/>
              <a:t>Guided Demo: MQTT - IoT</a:t>
            </a:r>
            <a:endParaRPr lang="nl-BE" dirty="0"/>
          </a:p>
        </p:txBody>
      </p:sp>
      <p:pic>
        <p:nvPicPr>
          <p:cNvPr id="7" name="Picture 6">
            <a:extLst>
              <a:ext uri="{FF2B5EF4-FFF2-40B4-BE49-F238E27FC236}">
                <a16:creationId xmlns:a16="http://schemas.microsoft.com/office/drawing/2014/main" id="{65A6F392-20C0-4F86-B8CC-865C9F335F03}"/>
              </a:ext>
            </a:extLst>
          </p:cNvPr>
          <p:cNvPicPr/>
          <p:nvPr/>
        </p:nvPicPr>
        <p:blipFill>
          <a:blip r:embed="rId3"/>
          <a:stretch>
            <a:fillRect/>
          </a:stretch>
        </p:blipFill>
        <p:spPr>
          <a:xfrm>
            <a:off x="1105637" y="2810038"/>
            <a:ext cx="6416040" cy="1850451"/>
          </a:xfrm>
          <a:prstGeom prst="rect">
            <a:avLst/>
          </a:prstGeom>
        </p:spPr>
      </p:pic>
    </p:spTree>
    <p:extLst>
      <p:ext uri="{BB962C8B-B14F-4D97-AF65-F5344CB8AC3E}">
        <p14:creationId xmlns:p14="http://schemas.microsoft.com/office/powerpoint/2010/main" val="54842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D821FE1-23F1-48DC-8247-2EEE9ED3A12A}"/>
              </a:ext>
            </a:extLst>
          </p:cNvPr>
          <p:cNvSpPr>
            <a:spLocks noGrp="1"/>
          </p:cNvSpPr>
          <p:nvPr>
            <p:ph idx="1"/>
          </p:nvPr>
        </p:nvSpPr>
        <p:spPr>
          <a:xfrm>
            <a:off x="264160" y="967575"/>
            <a:ext cx="8584006" cy="1905137"/>
          </a:xfrm>
        </p:spPr>
        <p:txBody>
          <a:bodyPr/>
          <a:lstStyle/>
          <a:p>
            <a:r>
              <a:rPr lang="en-US" dirty="0"/>
              <a:t>With this Transformation you ‘Subscribe’ to the IoT topic, conduct some PDI transformation Logic and finally ‘Publish’ back to the MQTT Broker</a:t>
            </a:r>
            <a:endParaRPr lang="en-GB" dirty="0"/>
          </a:p>
          <a:p>
            <a:r>
              <a:rPr lang="en-GB" dirty="0"/>
              <a:t>Open the Transformation:</a:t>
            </a:r>
          </a:p>
          <a:p>
            <a:pPr marL="293687" lvl="1" indent="0">
              <a:buNone/>
            </a:pPr>
            <a:r>
              <a:rPr lang="en-GB" dirty="0"/>
              <a:t>C:\Pentaho Training\DI 1500\Module 3 - Data Streaming\Lesson 3 - MQTT\Exercise – IoT\</a:t>
            </a:r>
            <a:r>
              <a:rPr lang="en-GB" dirty="0" err="1"/>
              <a:t>tr_datastream.ktr</a:t>
            </a:r>
            <a:endParaRPr lang="en-GB" dirty="0"/>
          </a:p>
        </p:txBody>
      </p:sp>
      <p:sp>
        <p:nvSpPr>
          <p:cNvPr id="3" name="Title 2">
            <a:extLst>
              <a:ext uri="{FF2B5EF4-FFF2-40B4-BE49-F238E27FC236}">
                <a16:creationId xmlns:a16="http://schemas.microsoft.com/office/drawing/2014/main" id="{59C0D7FE-F509-466C-AA24-705042F1CFCA}"/>
              </a:ext>
            </a:extLst>
          </p:cNvPr>
          <p:cNvSpPr>
            <a:spLocks noGrp="1"/>
          </p:cNvSpPr>
          <p:nvPr>
            <p:ph type="title"/>
          </p:nvPr>
        </p:nvSpPr>
        <p:spPr/>
        <p:txBody>
          <a:bodyPr/>
          <a:lstStyle/>
          <a:p>
            <a:r>
              <a:rPr lang="en-US" dirty="0"/>
              <a:t>Guided Demo: MQTT - IoT</a:t>
            </a:r>
            <a:endParaRPr lang="nl-BE" dirty="0"/>
          </a:p>
        </p:txBody>
      </p:sp>
      <p:pic>
        <p:nvPicPr>
          <p:cNvPr id="8" name="Picture 7">
            <a:extLst>
              <a:ext uri="{FF2B5EF4-FFF2-40B4-BE49-F238E27FC236}">
                <a16:creationId xmlns:a16="http://schemas.microsoft.com/office/drawing/2014/main" id="{7F2EF411-2C6B-4CAC-A48C-A02C69E0805B}"/>
              </a:ext>
            </a:extLst>
          </p:cNvPr>
          <p:cNvPicPr/>
          <p:nvPr/>
        </p:nvPicPr>
        <p:blipFill>
          <a:blip r:embed="rId3"/>
          <a:stretch>
            <a:fillRect/>
          </a:stretch>
        </p:blipFill>
        <p:spPr>
          <a:xfrm>
            <a:off x="2034786" y="2806126"/>
            <a:ext cx="5974080" cy="2156460"/>
          </a:xfrm>
          <a:prstGeom prst="rect">
            <a:avLst/>
          </a:prstGeom>
        </p:spPr>
      </p:pic>
    </p:spTree>
    <p:extLst>
      <p:ext uri="{BB962C8B-B14F-4D97-AF65-F5344CB8AC3E}">
        <p14:creationId xmlns:p14="http://schemas.microsoft.com/office/powerpoint/2010/main" val="13873787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F49DA86-C12A-4A41-8670-70369B77E926}"/>
              </a:ext>
            </a:extLst>
          </p:cNvPr>
          <p:cNvSpPr>
            <a:spLocks noGrp="1"/>
          </p:cNvSpPr>
          <p:nvPr>
            <p:ph idx="1"/>
          </p:nvPr>
        </p:nvSpPr>
        <p:spPr>
          <a:xfrm>
            <a:off x="264160" y="967575"/>
            <a:ext cx="8584006" cy="3935436"/>
          </a:xfrm>
        </p:spPr>
        <p:txBody>
          <a:bodyPr/>
          <a:lstStyle/>
          <a:p>
            <a:r>
              <a:rPr lang="en-US" dirty="0"/>
              <a:t>Run the Transformation:</a:t>
            </a:r>
          </a:p>
          <a:p>
            <a:pPr marL="293687" lvl="1" indent="0">
              <a:buNone/>
            </a:pPr>
            <a:r>
              <a:rPr lang="en-US" dirty="0" err="1"/>
              <a:t>tr_iot_device_emulator.ktr</a:t>
            </a:r>
            <a:endParaRPr lang="en-US" dirty="0"/>
          </a:p>
          <a:p>
            <a:r>
              <a:rPr lang="en-GB" dirty="0"/>
              <a:t>Open </a:t>
            </a:r>
            <a:r>
              <a:rPr lang="en-GB" dirty="0" err="1"/>
              <a:t>MQTT.fx</a:t>
            </a:r>
            <a:endParaRPr lang="en-GB" dirty="0"/>
          </a:p>
          <a:p>
            <a:r>
              <a:rPr lang="en-GB" dirty="0"/>
              <a:t>Subscribe to Topic: </a:t>
            </a:r>
            <a:r>
              <a:rPr lang="en-GB" dirty="0" err="1"/>
              <a:t>IoTDevices</a:t>
            </a:r>
            <a:endParaRPr lang="en-GB" dirty="0"/>
          </a:p>
          <a:p>
            <a:r>
              <a:rPr lang="en-US" dirty="0"/>
              <a:t>Run the Transformation:</a:t>
            </a:r>
          </a:p>
          <a:p>
            <a:pPr marL="293687" lvl="1" indent="0">
              <a:buNone/>
            </a:pPr>
            <a:r>
              <a:rPr lang="en-US" dirty="0" err="1"/>
              <a:t>tr_datastream.ktr</a:t>
            </a:r>
            <a:endParaRPr lang="en-US" dirty="0"/>
          </a:p>
          <a:p>
            <a:pPr marL="285750" indent="-285750"/>
            <a:r>
              <a:rPr lang="en-US" dirty="0"/>
              <a:t>Subscribe to </a:t>
            </a:r>
            <a:r>
              <a:rPr lang="en-US" dirty="0" err="1"/>
              <a:t>PDIDatastream</a:t>
            </a:r>
            <a:endParaRPr lang="en-US" dirty="0"/>
          </a:p>
          <a:p>
            <a:endParaRPr lang="en-GB" dirty="0"/>
          </a:p>
        </p:txBody>
      </p:sp>
      <p:sp>
        <p:nvSpPr>
          <p:cNvPr id="3" name="Title 2">
            <a:extLst>
              <a:ext uri="{FF2B5EF4-FFF2-40B4-BE49-F238E27FC236}">
                <a16:creationId xmlns:a16="http://schemas.microsoft.com/office/drawing/2014/main" id="{A3801C77-3578-4C34-824A-83547B7148E8}"/>
              </a:ext>
            </a:extLst>
          </p:cNvPr>
          <p:cNvSpPr>
            <a:spLocks noGrp="1"/>
          </p:cNvSpPr>
          <p:nvPr>
            <p:ph type="title"/>
          </p:nvPr>
        </p:nvSpPr>
        <p:spPr/>
        <p:txBody>
          <a:bodyPr/>
          <a:lstStyle/>
          <a:p>
            <a:r>
              <a:rPr lang="en-US" dirty="0"/>
              <a:t>Guided Demo: MQTT - IoT</a:t>
            </a:r>
            <a:endParaRPr lang="en-GB" dirty="0"/>
          </a:p>
        </p:txBody>
      </p:sp>
      <p:pic>
        <p:nvPicPr>
          <p:cNvPr id="5" name="Picture 4">
            <a:extLst>
              <a:ext uri="{FF2B5EF4-FFF2-40B4-BE49-F238E27FC236}">
                <a16:creationId xmlns:a16="http://schemas.microsoft.com/office/drawing/2014/main" id="{0624F858-8F50-4DD7-8321-75D8D6D9ACFE}"/>
              </a:ext>
            </a:extLst>
          </p:cNvPr>
          <p:cNvPicPr/>
          <p:nvPr/>
        </p:nvPicPr>
        <p:blipFill>
          <a:blip r:embed="rId2"/>
          <a:stretch>
            <a:fillRect/>
          </a:stretch>
        </p:blipFill>
        <p:spPr>
          <a:xfrm>
            <a:off x="4304454" y="1639682"/>
            <a:ext cx="4543712" cy="2187524"/>
          </a:xfrm>
          <a:prstGeom prst="rect">
            <a:avLst/>
          </a:prstGeom>
        </p:spPr>
      </p:pic>
    </p:spTree>
    <p:extLst>
      <p:ext uri="{BB962C8B-B14F-4D97-AF65-F5344CB8AC3E}">
        <p14:creationId xmlns:p14="http://schemas.microsoft.com/office/powerpoint/2010/main" val="1450402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6CABEA4-440A-4C0B-8F39-529BA52E0893}"/>
              </a:ext>
            </a:extLst>
          </p:cNvPr>
          <p:cNvSpPr>
            <a:spLocks noGrp="1"/>
          </p:cNvSpPr>
          <p:nvPr>
            <p:ph type="ctrTitle"/>
          </p:nvPr>
        </p:nvSpPr>
        <p:spPr/>
        <p:txBody>
          <a:bodyPr/>
          <a:lstStyle/>
          <a:p>
            <a:r>
              <a:rPr lang="en-US" dirty="0"/>
              <a:t>Kafka</a:t>
            </a:r>
            <a:endParaRPr lang="nl-BE" dirty="0"/>
          </a:p>
        </p:txBody>
      </p:sp>
    </p:spTree>
    <p:extLst>
      <p:ext uri="{BB962C8B-B14F-4D97-AF65-F5344CB8AC3E}">
        <p14:creationId xmlns:p14="http://schemas.microsoft.com/office/powerpoint/2010/main" val="40778789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D821FE1-23F1-48DC-8247-2EEE9ED3A12A}"/>
              </a:ext>
            </a:extLst>
          </p:cNvPr>
          <p:cNvSpPr>
            <a:spLocks noGrp="1"/>
          </p:cNvSpPr>
          <p:nvPr>
            <p:ph idx="1"/>
          </p:nvPr>
        </p:nvSpPr>
        <p:spPr>
          <a:xfrm>
            <a:off x="264160" y="967575"/>
            <a:ext cx="8584006" cy="3423501"/>
          </a:xfrm>
        </p:spPr>
        <p:txBody>
          <a:bodyPr/>
          <a:lstStyle/>
          <a:p>
            <a:r>
              <a:rPr lang="en-US" dirty="0"/>
              <a:t>Kafka is a distributed Producer / Consumer messaging system which integrates applications / data streams. </a:t>
            </a:r>
          </a:p>
          <a:p>
            <a:r>
              <a:rPr lang="en-US" dirty="0"/>
              <a:t>Kafka is designed to deliver three main advantages over low-level Messaging Systems</a:t>
            </a:r>
          </a:p>
          <a:p>
            <a:pPr lvl="1"/>
            <a:r>
              <a:rPr lang="en-US" b="1" dirty="0"/>
              <a:t>Highly Reliable</a:t>
            </a:r>
            <a:r>
              <a:rPr lang="en-US" dirty="0"/>
              <a:t>: Kafka replicates data and it can support multiple subscribers. In the event of failure, it automatically balances consumers in the event of failure which is very much reliable in comparison to similar messaging services.</a:t>
            </a:r>
          </a:p>
          <a:p>
            <a:pPr lvl="1"/>
            <a:r>
              <a:rPr lang="en-US" b="1" dirty="0"/>
              <a:t>Superbly Scalable</a:t>
            </a:r>
            <a:r>
              <a:rPr lang="en-US" dirty="0"/>
              <a:t>: Kafka, which is a distributed system, is able to scale quickly and easily without incurring any downtime.</a:t>
            </a:r>
          </a:p>
        </p:txBody>
      </p:sp>
      <p:sp>
        <p:nvSpPr>
          <p:cNvPr id="3" name="Title 2">
            <a:extLst>
              <a:ext uri="{FF2B5EF4-FFF2-40B4-BE49-F238E27FC236}">
                <a16:creationId xmlns:a16="http://schemas.microsoft.com/office/drawing/2014/main" id="{59C0D7FE-F509-466C-AA24-705042F1CFCA}"/>
              </a:ext>
            </a:extLst>
          </p:cNvPr>
          <p:cNvSpPr>
            <a:spLocks noGrp="1"/>
          </p:cNvSpPr>
          <p:nvPr>
            <p:ph type="title"/>
          </p:nvPr>
        </p:nvSpPr>
        <p:spPr/>
        <p:txBody>
          <a:bodyPr/>
          <a:lstStyle/>
          <a:p>
            <a:r>
              <a:rPr lang="en-US" dirty="0"/>
              <a:t>Overview of Kafka</a:t>
            </a:r>
            <a:endParaRPr lang="nl-BE" dirty="0"/>
          </a:p>
        </p:txBody>
      </p:sp>
    </p:spTree>
    <p:extLst>
      <p:ext uri="{BB962C8B-B14F-4D97-AF65-F5344CB8AC3E}">
        <p14:creationId xmlns:p14="http://schemas.microsoft.com/office/powerpoint/2010/main" val="3849050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D821FE1-23F1-48DC-8247-2EEE9ED3A12A}"/>
              </a:ext>
            </a:extLst>
          </p:cNvPr>
          <p:cNvSpPr>
            <a:spLocks noGrp="1"/>
          </p:cNvSpPr>
          <p:nvPr>
            <p:ph idx="1"/>
          </p:nvPr>
        </p:nvSpPr>
        <p:spPr>
          <a:xfrm>
            <a:off x="264160" y="967575"/>
            <a:ext cx="8584006" cy="2313967"/>
          </a:xfrm>
        </p:spPr>
        <p:txBody>
          <a:bodyPr/>
          <a:lstStyle/>
          <a:p>
            <a:r>
              <a:rPr lang="en-US" dirty="0"/>
              <a:t>Kafka is designed to deliver three main advantages over low-level Messaging Systems</a:t>
            </a:r>
          </a:p>
          <a:p>
            <a:pPr lvl="1"/>
            <a:r>
              <a:rPr lang="en-US" b="1" dirty="0"/>
              <a:t>High Performance</a:t>
            </a:r>
            <a:r>
              <a:rPr lang="en-US" dirty="0"/>
              <a:t>: For both publishing and subscribing, Kafka delivers high throughput. It is capable of offering constant levels of performance even when it deals with many terabytes of stored messages.</a:t>
            </a:r>
          </a:p>
          <a:p>
            <a:pPr lvl="1"/>
            <a:r>
              <a:rPr lang="en-US" b="1" dirty="0"/>
              <a:t>Durable</a:t>
            </a:r>
            <a:r>
              <a:rPr lang="en-US" dirty="0"/>
              <a:t>: Kafka provides intra-cluster replication by keeping messages on the disks which make it durable messaging system.</a:t>
            </a:r>
          </a:p>
        </p:txBody>
      </p:sp>
      <p:sp>
        <p:nvSpPr>
          <p:cNvPr id="3" name="Title 2">
            <a:extLst>
              <a:ext uri="{FF2B5EF4-FFF2-40B4-BE49-F238E27FC236}">
                <a16:creationId xmlns:a16="http://schemas.microsoft.com/office/drawing/2014/main" id="{59C0D7FE-F509-466C-AA24-705042F1CFCA}"/>
              </a:ext>
            </a:extLst>
          </p:cNvPr>
          <p:cNvSpPr>
            <a:spLocks noGrp="1"/>
          </p:cNvSpPr>
          <p:nvPr>
            <p:ph type="title"/>
          </p:nvPr>
        </p:nvSpPr>
        <p:spPr/>
        <p:txBody>
          <a:bodyPr/>
          <a:lstStyle/>
          <a:p>
            <a:r>
              <a:rPr lang="en-US" dirty="0"/>
              <a:t>Overview of Kafka</a:t>
            </a:r>
            <a:endParaRPr lang="nl-BE" dirty="0"/>
          </a:p>
        </p:txBody>
      </p:sp>
    </p:spTree>
    <p:extLst>
      <p:ext uri="{BB962C8B-B14F-4D97-AF65-F5344CB8AC3E}">
        <p14:creationId xmlns:p14="http://schemas.microsoft.com/office/powerpoint/2010/main" val="37498457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0365481-F46D-4A18-AFA1-C30E70CFAF96}"/>
              </a:ext>
            </a:extLst>
          </p:cNvPr>
          <p:cNvSpPr>
            <a:spLocks noGrp="1"/>
          </p:cNvSpPr>
          <p:nvPr>
            <p:ph idx="1"/>
          </p:nvPr>
        </p:nvSpPr>
        <p:spPr>
          <a:xfrm>
            <a:off x="264160" y="967575"/>
            <a:ext cx="8584006" cy="400110"/>
          </a:xfrm>
        </p:spPr>
        <p:txBody>
          <a:bodyPr/>
          <a:lstStyle/>
          <a:p>
            <a:pPr marL="0" indent="0">
              <a:buNone/>
            </a:pPr>
            <a:r>
              <a:rPr lang="en-GB" dirty="0"/>
              <a:t>Kafka Architecture</a:t>
            </a:r>
          </a:p>
        </p:txBody>
      </p:sp>
      <p:sp>
        <p:nvSpPr>
          <p:cNvPr id="3" name="Title 2">
            <a:extLst>
              <a:ext uri="{FF2B5EF4-FFF2-40B4-BE49-F238E27FC236}">
                <a16:creationId xmlns:a16="http://schemas.microsoft.com/office/drawing/2014/main" id="{E4CA06CB-A083-46D8-957E-38A65334D42E}"/>
              </a:ext>
            </a:extLst>
          </p:cNvPr>
          <p:cNvSpPr>
            <a:spLocks noGrp="1"/>
          </p:cNvSpPr>
          <p:nvPr>
            <p:ph type="title"/>
          </p:nvPr>
        </p:nvSpPr>
        <p:spPr/>
        <p:txBody>
          <a:bodyPr/>
          <a:lstStyle/>
          <a:p>
            <a:r>
              <a:rPr lang="en-US" dirty="0"/>
              <a:t>Overview of Kafka</a:t>
            </a:r>
            <a:endParaRPr lang="en-GB" dirty="0"/>
          </a:p>
        </p:txBody>
      </p:sp>
      <p:pic>
        <p:nvPicPr>
          <p:cNvPr id="6" name="Picture 5" descr="Related image">
            <a:extLst>
              <a:ext uri="{FF2B5EF4-FFF2-40B4-BE49-F238E27FC236}">
                <a16:creationId xmlns:a16="http://schemas.microsoft.com/office/drawing/2014/main" id="{C0E4B91E-E013-4B3A-8B90-C6674603253E}"/>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609725" y="1549706"/>
            <a:ext cx="5705475" cy="2933065"/>
          </a:xfrm>
          <a:prstGeom prst="rect">
            <a:avLst/>
          </a:prstGeom>
          <a:noFill/>
          <a:ln>
            <a:noFill/>
          </a:ln>
        </p:spPr>
      </p:pic>
    </p:spTree>
    <p:extLst>
      <p:ext uri="{BB962C8B-B14F-4D97-AF65-F5344CB8AC3E}">
        <p14:creationId xmlns:p14="http://schemas.microsoft.com/office/powerpoint/2010/main" val="18189075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3596260-A7CF-4AF3-86C0-5BA5CC2FD1F3}"/>
              </a:ext>
            </a:extLst>
          </p:cNvPr>
          <p:cNvSpPr>
            <a:spLocks noGrp="1"/>
          </p:cNvSpPr>
          <p:nvPr>
            <p:ph idx="1"/>
          </p:nvPr>
        </p:nvSpPr>
        <p:spPr>
          <a:xfrm>
            <a:off x="264160" y="967575"/>
            <a:ext cx="8584006" cy="3554819"/>
          </a:xfrm>
        </p:spPr>
        <p:txBody>
          <a:bodyPr/>
          <a:lstStyle/>
          <a:p>
            <a:r>
              <a:rPr lang="en-US" dirty="0"/>
              <a:t>Broker - Kafka cluster typically consists of multiple brokers to maintain load balance. Kafka brokers are stateless, so they use ZooKeeper for maintaining their cluster state. </a:t>
            </a:r>
          </a:p>
          <a:p>
            <a:r>
              <a:rPr lang="en-US" dirty="0"/>
              <a:t>ZooKeeper - ZooKeeper is used for managing and coordinating Kafka broker. </a:t>
            </a:r>
          </a:p>
          <a:p>
            <a:r>
              <a:rPr lang="en-US" dirty="0"/>
              <a:t>Producers - Producers push data to brokers. </a:t>
            </a:r>
          </a:p>
          <a:p>
            <a:r>
              <a:rPr lang="en-US" dirty="0"/>
              <a:t>Consumers - Since Kafka brokers are stateless, which means that the consumer must maintain how many messages have been consumed by using partition offset. </a:t>
            </a:r>
            <a:endParaRPr lang="en-GB" dirty="0"/>
          </a:p>
        </p:txBody>
      </p:sp>
      <p:sp>
        <p:nvSpPr>
          <p:cNvPr id="3" name="Title 2">
            <a:extLst>
              <a:ext uri="{FF2B5EF4-FFF2-40B4-BE49-F238E27FC236}">
                <a16:creationId xmlns:a16="http://schemas.microsoft.com/office/drawing/2014/main" id="{592A35A9-A576-4684-A861-A58C8F0E333B}"/>
              </a:ext>
            </a:extLst>
          </p:cNvPr>
          <p:cNvSpPr>
            <a:spLocks noGrp="1"/>
          </p:cNvSpPr>
          <p:nvPr>
            <p:ph type="title"/>
          </p:nvPr>
        </p:nvSpPr>
        <p:spPr/>
        <p:txBody>
          <a:bodyPr/>
          <a:lstStyle/>
          <a:p>
            <a:r>
              <a:rPr lang="en-GB" dirty="0"/>
              <a:t>Overview of Kafka</a:t>
            </a:r>
          </a:p>
        </p:txBody>
      </p:sp>
    </p:spTree>
    <p:extLst>
      <p:ext uri="{BB962C8B-B14F-4D97-AF65-F5344CB8AC3E}">
        <p14:creationId xmlns:p14="http://schemas.microsoft.com/office/powerpoint/2010/main" val="37762673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1F206B0-852D-4DB3-A25D-14EE3B05C59C}"/>
              </a:ext>
            </a:extLst>
          </p:cNvPr>
          <p:cNvSpPr>
            <a:spLocks noGrp="1"/>
          </p:cNvSpPr>
          <p:nvPr>
            <p:ph idx="1"/>
          </p:nvPr>
        </p:nvSpPr>
        <p:spPr>
          <a:xfrm>
            <a:off x="264160" y="967575"/>
            <a:ext cx="8584006" cy="1785104"/>
          </a:xfrm>
        </p:spPr>
        <p:txBody>
          <a:bodyPr/>
          <a:lstStyle/>
          <a:p>
            <a:r>
              <a:rPr lang="en-US" dirty="0"/>
              <a:t>In a Publisher / Producer – Subscriber / Consumer model</a:t>
            </a:r>
          </a:p>
          <a:p>
            <a:r>
              <a:rPr lang="en-US" dirty="0"/>
              <a:t>A Subscriber registers its interest in a particular topic or event and is subsequently notified about the event asynchronously. </a:t>
            </a:r>
          </a:p>
          <a:p>
            <a:r>
              <a:rPr lang="en-US" dirty="0"/>
              <a:t>These events are generated by Publishers. </a:t>
            </a:r>
          </a:p>
        </p:txBody>
      </p:sp>
      <p:sp>
        <p:nvSpPr>
          <p:cNvPr id="3" name="Title 2">
            <a:extLst>
              <a:ext uri="{FF2B5EF4-FFF2-40B4-BE49-F238E27FC236}">
                <a16:creationId xmlns:a16="http://schemas.microsoft.com/office/drawing/2014/main" id="{37EAA23F-5A46-45B5-A38A-226E0378F32B}"/>
              </a:ext>
            </a:extLst>
          </p:cNvPr>
          <p:cNvSpPr>
            <a:spLocks noGrp="1"/>
          </p:cNvSpPr>
          <p:nvPr>
            <p:ph type="title"/>
          </p:nvPr>
        </p:nvSpPr>
        <p:spPr/>
        <p:txBody>
          <a:bodyPr/>
          <a:lstStyle/>
          <a:p>
            <a:r>
              <a:rPr lang="en-US" dirty="0"/>
              <a:t>Overview of Kafka</a:t>
            </a:r>
            <a:endParaRPr lang="nl-BE" dirty="0"/>
          </a:p>
        </p:txBody>
      </p:sp>
      <p:pic>
        <p:nvPicPr>
          <p:cNvPr id="5" name="Picture 4" descr="Image result for kafka architecture diagram">
            <a:extLst>
              <a:ext uri="{FF2B5EF4-FFF2-40B4-BE49-F238E27FC236}">
                <a16:creationId xmlns:a16="http://schemas.microsoft.com/office/drawing/2014/main" id="{DC452971-0303-434E-AB32-EFE6218287AA}"/>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828800" y="2872837"/>
            <a:ext cx="4660900" cy="2137233"/>
          </a:xfrm>
          <a:prstGeom prst="rect">
            <a:avLst/>
          </a:prstGeom>
          <a:noFill/>
          <a:ln>
            <a:noFill/>
          </a:ln>
        </p:spPr>
      </p:pic>
    </p:spTree>
    <p:extLst>
      <p:ext uri="{BB962C8B-B14F-4D97-AF65-F5344CB8AC3E}">
        <p14:creationId xmlns:p14="http://schemas.microsoft.com/office/powerpoint/2010/main" val="35201152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A918003-192E-49BB-BCC0-F235E2B0ACAE}"/>
              </a:ext>
            </a:extLst>
          </p:cNvPr>
          <p:cNvSpPr>
            <a:spLocks noGrp="1"/>
          </p:cNvSpPr>
          <p:nvPr>
            <p:ph idx="1"/>
          </p:nvPr>
        </p:nvSpPr>
        <p:spPr>
          <a:xfrm>
            <a:off x="264160" y="967575"/>
            <a:ext cx="8584006" cy="2202141"/>
          </a:xfrm>
        </p:spPr>
        <p:txBody>
          <a:bodyPr/>
          <a:lstStyle/>
          <a:p>
            <a:pPr marL="0" indent="0">
              <a:buNone/>
            </a:pPr>
            <a:r>
              <a:rPr lang="en-GB" dirty="0"/>
              <a:t>In this demo you’re going to enter the most common commands</a:t>
            </a:r>
          </a:p>
          <a:p>
            <a:pPr lvl="1"/>
            <a:r>
              <a:rPr lang="en-GB" dirty="0"/>
              <a:t>Start Servers</a:t>
            </a:r>
          </a:p>
          <a:p>
            <a:pPr lvl="1"/>
            <a:r>
              <a:rPr lang="en-GB" dirty="0"/>
              <a:t>Create Topics</a:t>
            </a:r>
          </a:p>
          <a:p>
            <a:pPr lvl="1"/>
            <a:r>
              <a:rPr lang="en-GB" dirty="0"/>
              <a:t>Send Messages (Producer / Consumer)</a:t>
            </a:r>
          </a:p>
          <a:p>
            <a:r>
              <a:rPr lang="en-GB" dirty="0"/>
              <a:t>Kafka Tool</a:t>
            </a:r>
          </a:p>
        </p:txBody>
      </p:sp>
      <p:sp>
        <p:nvSpPr>
          <p:cNvPr id="3" name="Title 2">
            <a:extLst>
              <a:ext uri="{FF2B5EF4-FFF2-40B4-BE49-F238E27FC236}">
                <a16:creationId xmlns:a16="http://schemas.microsoft.com/office/drawing/2014/main" id="{189A5250-498A-4BAD-8596-80F5773742FF}"/>
              </a:ext>
            </a:extLst>
          </p:cNvPr>
          <p:cNvSpPr>
            <a:spLocks noGrp="1"/>
          </p:cNvSpPr>
          <p:nvPr>
            <p:ph type="title"/>
          </p:nvPr>
        </p:nvSpPr>
        <p:spPr/>
        <p:txBody>
          <a:bodyPr/>
          <a:lstStyle/>
          <a:p>
            <a:r>
              <a:rPr lang="en-GB" dirty="0"/>
              <a:t>Guided Demo: Kafka commands</a:t>
            </a:r>
          </a:p>
        </p:txBody>
      </p:sp>
    </p:spTree>
    <p:extLst>
      <p:ext uri="{BB962C8B-B14F-4D97-AF65-F5344CB8AC3E}">
        <p14:creationId xmlns:p14="http://schemas.microsoft.com/office/powerpoint/2010/main" val="9782902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7"/>
          <p:cNvSpPr>
            <a:spLocks noGrp="1"/>
          </p:cNvSpPr>
          <p:nvPr>
            <p:ph type="subTitle" idx="1"/>
          </p:nvPr>
        </p:nvSpPr>
        <p:spPr>
          <a:xfrm>
            <a:off x="814173" y="3189790"/>
            <a:ext cx="7653702" cy="646331"/>
          </a:xfrm>
        </p:spPr>
        <p:txBody>
          <a:bodyPr/>
          <a:lstStyle/>
          <a:p>
            <a:r>
              <a:rPr lang="en-US" dirty="0"/>
              <a:t>Messaging Systems - Mosquitto &amp; Kafka</a:t>
            </a:r>
          </a:p>
          <a:p>
            <a:endParaRPr lang="en-US" dirty="0"/>
          </a:p>
        </p:txBody>
      </p:sp>
      <p:sp>
        <p:nvSpPr>
          <p:cNvPr id="7" name="Title 6"/>
          <p:cNvSpPr>
            <a:spLocks noGrp="1"/>
          </p:cNvSpPr>
          <p:nvPr>
            <p:ph type="ctrTitle"/>
          </p:nvPr>
        </p:nvSpPr>
        <p:spPr/>
        <p:txBody>
          <a:bodyPr/>
          <a:lstStyle/>
          <a:p>
            <a:r>
              <a:rPr lang="en-US" dirty="0"/>
              <a:t>Pentaho Data Integration</a:t>
            </a:r>
            <a:br>
              <a:rPr lang="en-US" dirty="0"/>
            </a:br>
            <a:r>
              <a:rPr lang="en-US" dirty="0"/>
              <a:t>Data Streaming</a:t>
            </a:r>
          </a:p>
        </p:txBody>
      </p:sp>
      <p:sp>
        <p:nvSpPr>
          <p:cNvPr id="10" name="Text Placeholder 9"/>
          <p:cNvSpPr>
            <a:spLocks noGrp="1"/>
          </p:cNvSpPr>
          <p:nvPr>
            <p:ph type="body" sz="quarter" idx="11"/>
          </p:nvPr>
        </p:nvSpPr>
        <p:spPr/>
        <p:txBody>
          <a:bodyPr/>
          <a:lstStyle/>
          <a:p>
            <a:r>
              <a:rPr lang="en-US" dirty="0"/>
              <a:t>James O’Reilly</a:t>
            </a:r>
          </a:p>
        </p:txBody>
      </p:sp>
      <p:sp>
        <p:nvSpPr>
          <p:cNvPr id="11" name="Text Placeholder 10"/>
          <p:cNvSpPr>
            <a:spLocks noGrp="1"/>
          </p:cNvSpPr>
          <p:nvPr>
            <p:ph type="body" sz="quarter" idx="12"/>
          </p:nvPr>
        </p:nvSpPr>
        <p:spPr>
          <a:xfrm>
            <a:off x="807733" y="4319491"/>
            <a:ext cx="5221816" cy="276999"/>
          </a:xfrm>
        </p:spPr>
        <p:txBody>
          <a:bodyPr/>
          <a:lstStyle/>
          <a:p>
            <a:endParaRPr lang="en-US" dirty="0"/>
          </a:p>
        </p:txBody>
      </p:sp>
    </p:spTree>
    <p:extLst>
      <p:ext uri="{BB962C8B-B14F-4D97-AF65-F5344CB8AC3E}">
        <p14:creationId xmlns:p14="http://schemas.microsoft.com/office/powerpoint/2010/main" val="11165502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6CABEA4-440A-4C0B-8F39-529BA52E0893}"/>
              </a:ext>
            </a:extLst>
          </p:cNvPr>
          <p:cNvSpPr>
            <a:spLocks noGrp="1"/>
          </p:cNvSpPr>
          <p:nvPr>
            <p:ph type="ctrTitle"/>
          </p:nvPr>
        </p:nvSpPr>
        <p:spPr/>
        <p:txBody>
          <a:bodyPr/>
          <a:lstStyle/>
          <a:p>
            <a:r>
              <a:rPr lang="en-US" dirty="0"/>
              <a:t>Kafka Connect</a:t>
            </a:r>
            <a:endParaRPr lang="nl-BE" dirty="0"/>
          </a:p>
        </p:txBody>
      </p:sp>
    </p:spTree>
    <p:extLst>
      <p:ext uri="{BB962C8B-B14F-4D97-AF65-F5344CB8AC3E}">
        <p14:creationId xmlns:p14="http://schemas.microsoft.com/office/powerpoint/2010/main" val="35732312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6114B99-2122-4F42-848C-B9A7ACB13BEF}"/>
              </a:ext>
            </a:extLst>
          </p:cNvPr>
          <p:cNvSpPr>
            <a:spLocks noGrp="1"/>
          </p:cNvSpPr>
          <p:nvPr>
            <p:ph idx="1"/>
          </p:nvPr>
        </p:nvSpPr>
        <p:spPr>
          <a:xfrm>
            <a:off x="264160" y="967574"/>
            <a:ext cx="4433201" cy="3515936"/>
          </a:xfrm>
        </p:spPr>
        <p:txBody>
          <a:bodyPr/>
          <a:lstStyle/>
          <a:p>
            <a:r>
              <a:rPr lang="en-US" dirty="0"/>
              <a:t>Kafka Connect is a framework for streaming data between Apache Kafka and other data systems. </a:t>
            </a:r>
          </a:p>
          <a:p>
            <a:r>
              <a:rPr lang="en-US" dirty="0"/>
              <a:t>Connect makes it simple to use existing connector implementations for common data sources and sinks to move data into and out of Kafka. Kafka </a:t>
            </a:r>
            <a:r>
              <a:rPr lang="en-US" dirty="0" err="1"/>
              <a:t>Connect’s</a:t>
            </a:r>
            <a:r>
              <a:rPr lang="en-US" dirty="0"/>
              <a:t> applications are wide ranging. </a:t>
            </a:r>
            <a:endParaRPr lang="en-GB" dirty="0"/>
          </a:p>
        </p:txBody>
      </p:sp>
      <p:sp>
        <p:nvSpPr>
          <p:cNvPr id="3" name="Title 2">
            <a:extLst>
              <a:ext uri="{FF2B5EF4-FFF2-40B4-BE49-F238E27FC236}">
                <a16:creationId xmlns:a16="http://schemas.microsoft.com/office/drawing/2014/main" id="{AABCF7FB-223A-417D-8908-12959B38F73F}"/>
              </a:ext>
            </a:extLst>
          </p:cNvPr>
          <p:cNvSpPr>
            <a:spLocks noGrp="1"/>
          </p:cNvSpPr>
          <p:nvPr>
            <p:ph type="title"/>
          </p:nvPr>
        </p:nvSpPr>
        <p:spPr/>
        <p:txBody>
          <a:bodyPr/>
          <a:lstStyle/>
          <a:p>
            <a:r>
              <a:rPr lang="en-US" dirty="0"/>
              <a:t>Kafka Connect</a:t>
            </a:r>
            <a:endParaRPr lang="nl-BE" dirty="0"/>
          </a:p>
        </p:txBody>
      </p:sp>
      <p:pic>
        <p:nvPicPr>
          <p:cNvPr id="6" name="Picture 5" descr="Image result for kafka connect">
            <a:extLst>
              <a:ext uri="{FF2B5EF4-FFF2-40B4-BE49-F238E27FC236}">
                <a16:creationId xmlns:a16="http://schemas.microsoft.com/office/drawing/2014/main" id="{E26BA94E-2F03-4BC5-BC34-677DF0F295BA}"/>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748980" y="1337874"/>
            <a:ext cx="4343399" cy="2673687"/>
          </a:xfrm>
          <a:prstGeom prst="rect">
            <a:avLst/>
          </a:prstGeom>
          <a:noFill/>
          <a:ln>
            <a:noFill/>
          </a:ln>
        </p:spPr>
      </p:pic>
    </p:spTree>
    <p:extLst>
      <p:ext uri="{BB962C8B-B14F-4D97-AF65-F5344CB8AC3E}">
        <p14:creationId xmlns:p14="http://schemas.microsoft.com/office/powerpoint/2010/main" val="2908471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53E9E16-AEF2-4B19-ACE1-8528097754F6}"/>
              </a:ext>
            </a:extLst>
          </p:cNvPr>
          <p:cNvSpPr>
            <a:spLocks noGrp="1"/>
          </p:cNvSpPr>
          <p:nvPr>
            <p:ph idx="1"/>
          </p:nvPr>
        </p:nvSpPr>
        <p:spPr>
          <a:xfrm>
            <a:off x="264160" y="967575"/>
            <a:ext cx="8584006" cy="400110"/>
          </a:xfrm>
        </p:spPr>
        <p:txBody>
          <a:bodyPr/>
          <a:lstStyle/>
          <a:p>
            <a:r>
              <a:rPr lang="en-GB" dirty="0"/>
              <a:t>So its time to put it all together..!</a:t>
            </a:r>
          </a:p>
        </p:txBody>
      </p:sp>
      <p:sp>
        <p:nvSpPr>
          <p:cNvPr id="3" name="Title 2">
            <a:extLst>
              <a:ext uri="{FF2B5EF4-FFF2-40B4-BE49-F238E27FC236}">
                <a16:creationId xmlns:a16="http://schemas.microsoft.com/office/drawing/2014/main" id="{880378F4-0FAA-44A3-A8C5-2E4D90066B72}"/>
              </a:ext>
            </a:extLst>
          </p:cNvPr>
          <p:cNvSpPr>
            <a:spLocks noGrp="1"/>
          </p:cNvSpPr>
          <p:nvPr>
            <p:ph type="title"/>
          </p:nvPr>
        </p:nvSpPr>
        <p:spPr/>
        <p:txBody>
          <a:bodyPr/>
          <a:lstStyle/>
          <a:p>
            <a:r>
              <a:rPr lang="en-GB" dirty="0"/>
              <a:t>Guided Demo: Kafka Connect -Twitter</a:t>
            </a:r>
          </a:p>
        </p:txBody>
      </p:sp>
      <p:pic>
        <p:nvPicPr>
          <p:cNvPr id="6" name="Picture 5">
            <a:extLst>
              <a:ext uri="{FF2B5EF4-FFF2-40B4-BE49-F238E27FC236}">
                <a16:creationId xmlns:a16="http://schemas.microsoft.com/office/drawing/2014/main" id="{CDA85B6F-F971-4B3F-87E2-FE8A7944C7EA}"/>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6111" y="1657042"/>
            <a:ext cx="7959573" cy="2612615"/>
          </a:xfrm>
          <a:prstGeom prst="rect">
            <a:avLst/>
          </a:prstGeom>
          <a:noFill/>
        </p:spPr>
      </p:pic>
      <p:sp>
        <p:nvSpPr>
          <p:cNvPr id="7" name="TextBox 6">
            <a:extLst>
              <a:ext uri="{FF2B5EF4-FFF2-40B4-BE49-F238E27FC236}">
                <a16:creationId xmlns:a16="http://schemas.microsoft.com/office/drawing/2014/main" id="{E0CBF9B8-8739-46DC-8B7D-9B6F60219565}"/>
              </a:ext>
            </a:extLst>
          </p:cNvPr>
          <p:cNvSpPr txBox="1"/>
          <p:nvPr/>
        </p:nvSpPr>
        <p:spPr>
          <a:xfrm>
            <a:off x="646111" y="4402082"/>
            <a:ext cx="3468001" cy="369332"/>
          </a:xfrm>
          <a:prstGeom prst="rect">
            <a:avLst/>
          </a:prstGeom>
          <a:noFill/>
        </p:spPr>
        <p:txBody>
          <a:bodyPr wrap="none" rtlCol="0">
            <a:spAutoFit/>
          </a:bodyPr>
          <a:lstStyle/>
          <a:p>
            <a:r>
              <a:rPr lang="en-GB" dirty="0"/>
              <a:t>You will need a Twitter account..</a:t>
            </a:r>
          </a:p>
        </p:txBody>
      </p:sp>
    </p:spTree>
    <p:extLst>
      <p:ext uri="{BB962C8B-B14F-4D97-AF65-F5344CB8AC3E}">
        <p14:creationId xmlns:p14="http://schemas.microsoft.com/office/powerpoint/2010/main" val="24649604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65CC04F-031D-4B27-8652-204DFC932EF2}"/>
              </a:ext>
            </a:extLst>
          </p:cNvPr>
          <p:cNvSpPr>
            <a:spLocks noGrp="1"/>
          </p:cNvSpPr>
          <p:nvPr>
            <p:ph idx="1"/>
          </p:nvPr>
        </p:nvSpPr>
        <p:spPr>
          <a:xfrm>
            <a:off x="264160" y="967575"/>
            <a:ext cx="8584006" cy="3631763"/>
          </a:xfrm>
        </p:spPr>
        <p:txBody>
          <a:bodyPr/>
          <a:lstStyle/>
          <a:p>
            <a:r>
              <a:rPr lang="en-GB" dirty="0"/>
              <a:t>Ensure you have your Twitter API keys ..</a:t>
            </a:r>
          </a:p>
          <a:p>
            <a:r>
              <a:rPr lang="en-GB" dirty="0"/>
              <a:t>Start Docker</a:t>
            </a:r>
          </a:p>
          <a:p>
            <a:endParaRPr lang="en-GB" dirty="0"/>
          </a:p>
          <a:p>
            <a:endParaRPr lang="en-GB" dirty="0"/>
          </a:p>
          <a:p>
            <a:r>
              <a:rPr lang="en-GB" dirty="0"/>
              <a:t>Start Lenses container</a:t>
            </a:r>
          </a:p>
          <a:p>
            <a:pPr marL="0" indent="0">
              <a:buNone/>
            </a:pPr>
            <a:endParaRPr lang="en-GB" dirty="0"/>
          </a:p>
          <a:p>
            <a:endParaRPr lang="en-GB" dirty="0"/>
          </a:p>
        </p:txBody>
      </p:sp>
      <p:sp>
        <p:nvSpPr>
          <p:cNvPr id="3" name="Title 2">
            <a:extLst>
              <a:ext uri="{FF2B5EF4-FFF2-40B4-BE49-F238E27FC236}">
                <a16:creationId xmlns:a16="http://schemas.microsoft.com/office/drawing/2014/main" id="{C5453A36-C80C-4305-81ED-14E25FBD1E8E}"/>
              </a:ext>
            </a:extLst>
          </p:cNvPr>
          <p:cNvSpPr>
            <a:spLocks noGrp="1"/>
          </p:cNvSpPr>
          <p:nvPr>
            <p:ph type="title"/>
          </p:nvPr>
        </p:nvSpPr>
        <p:spPr/>
        <p:txBody>
          <a:bodyPr/>
          <a:lstStyle/>
          <a:p>
            <a:r>
              <a:rPr lang="en-US" dirty="0"/>
              <a:t>Guided Demo: Kafka Connect -Twitter</a:t>
            </a:r>
            <a:endParaRPr lang="en-GB" dirty="0"/>
          </a:p>
        </p:txBody>
      </p:sp>
      <p:pic>
        <p:nvPicPr>
          <p:cNvPr id="6" name="Picture 5" descr="C:\Users\Jp\AppData\Local\Temp\SNAGHTML735cf5.PNG">
            <a:extLst>
              <a:ext uri="{FF2B5EF4-FFF2-40B4-BE49-F238E27FC236}">
                <a16:creationId xmlns:a16="http://schemas.microsoft.com/office/drawing/2014/main" id="{C76A36B0-CD7F-4329-B76E-BEFC00AA0BFC}"/>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613440" y="1975543"/>
            <a:ext cx="1914525" cy="733425"/>
          </a:xfrm>
          <a:prstGeom prst="rect">
            <a:avLst/>
          </a:prstGeom>
          <a:noFill/>
          <a:ln>
            <a:noFill/>
          </a:ln>
        </p:spPr>
      </p:pic>
      <p:pic>
        <p:nvPicPr>
          <p:cNvPr id="7" name="Picture 6">
            <a:extLst>
              <a:ext uri="{FF2B5EF4-FFF2-40B4-BE49-F238E27FC236}">
                <a16:creationId xmlns:a16="http://schemas.microsoft.com/office/drawing/2014/main" id="{C70A4562-9300-473F-A52F-086FE9BB788D}"/>
              </a:ext>
            </a:extLst>
          </p:cNvPr>
          <p:cNvPicPr/>
          <p:nvPr/>
        </p:nvPicPr>
        <p:blipFill>
          <a:blip r:embed="rId3"/>
          <a:stretch>
            <a:fillRect/>
          </a:stretch>
        </p:blipFill>
        <p:spPr>
          <a:xfrm>
            <a:off x="613440" y="3559513"/>
            <a:ext cx="2171065" cy="1323340"/>
          </a:xfrm>
          <a:prstGeom prst="rect">
            <a:avLst/>
          </a:prstGeom>
        </p:spPr>
      </p:pic>
      <p:pic>
        <p:nvPicPr>
          <p:cNvPr id="8" name="Picture 7">
            <a:extLst>
              <a:ext uri="{FF2B5EF4-FFF2-40B4-BE49-F238E27FC236}">
                <a16:creationId xmlns:a16="http://schemas.microsoft.com/office/drawing/2014/main" id="{788D5B90-3542-4816-B355-96C55D3A8143}"/>
              </a:ext>
            </a:extLst>
          </p:cNvPr>
          <p:cNvPicPr/>
          <p:nvPr/>
        </p:nvPicPr>
        <p:blipFill>
          <a:blip r:embed="rId4"/>
          <a:stretch>
            <a:fillRect/>
          </a:stretch>
        </p:blipFill>
        <p:spPr>
          <a:xfrm>
            <a:off x="2784505" y="3902413"/>
            <a:ext cx="2418715" cy="980440"/>
          </a:xfrm>
          <a:prstGeom prst="rect">
            <a:avLst/>
          </a:prstGeom>
        </p:spPr>
      </p:pic>
    </p:spTree>
    <p:extLst>
      <p:ext uri="{BB962C8B-B14F-4D97-AF65-F5344CB8AC3E}">
        <p14:creationId xmlns:p14="http://schemas.microsoft.com/office/powerpoint/2010/main" val="10431499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2C513D6-7467-44CC-97F8-3A9DAB722962}"/>
              </a:ext>
            </a:extLst>
          </p:cNvPr>
          <p:cNvSpPr>
            <a:spLocks noGrp="1"/>
          </p:cNvSpPr>
          <p:nvPr>
            <p:ph idx="1"/>
          </p:nvPr>
        </p:nvSpPr>
        <p:spPr>
          <a:xfrm>
            <a:off x="264160" y="967575"/>
            <a:ext cx="8584006" cy="400110"/>
          </a:xfrm>
        </p:spPr>
        <p:txBody>
          <a:bodyPr/>
          <a:lstStyle/>
          <a:p>
            <a:pPr marL="0" indent="0">
              <a:buNone/>
            </a:pPr>
            <a:r>
              <a:rPr lang="en-GB" dirty="0"/>
              <a:t>Lenses dashboard</a:t>
            </a:r>
          </a:p>
        </p:txBody>
      </p:sp>
      <p:sp>
        <p:nvSpPr>
          <p:cNvPr id="3" name="Title 2">
            <a:extLst>
              <a:ext uri="{FF2B5EF4-FFF2-40B4-BE49-F238E27FC236}">
                <a16:creationId xmlns:a16="http://schemas.microsoft.com/office/drawing/2014/main" id="{60D17270-0C29-4C0A-8EB5-EF94A3B69A4D}"/>
              </a:ext>
            </a:extLst>
          </p:cNvPr>
          <p:cNvSpPr>
            <a:spLocks noGrp="1"/>
          </p:cNvSpPr>
          <p:nvPr>
            <p:ph type="title"/>
          </p:nvPr>
        </p:nvSpPr>
        <p:spPr/>
        <p:txBody>
          <a:bodyPr/>
          <a:lstStyle/>
          <a:p>
            <a:r>
              <a:rPr lang="en-US" dirty="0"/>
              <a:t>Guided Demo: Kafka Connect -Twitter</a:t>
            </a:r>
            <a:endParaRPr lang="en-GB" dirty="0"/>
          </a:p>
        </p:txBody>
      </p:sp>
      <p:pic>
        <p:nvPicPr>
          <p:cNvPr id="4" name="Picture 3">
            <a:extLst>
              <a:ext uri="{FF2B5EF4-FFF2-40B4-BE49-F238E27FC236}">
                <a16:creationId xmlns:a16="http://schemas.microsoft.com/office/drawing/2014/main" id="{65FA4484-E854-405A-81DE-AED4796B49D9}"/>
              </a:ext>
            </a:extLst>
          </p:cNvPr>
          <p:cNvPicPr/>
          <p:nvPr/>
        </p:nvPicPr>
        <p:blipFill>
          <a:blip r:embed="rId2"/>
          <a:stretch>
            <a:fillRect/>
          </a:stretch>
        </p:blipFill>
        <p:spPr>
          <a:xfrm>
            <a:off x="663002" y="1463824"/>
            <a:ext cx="6652197" cy="3372672"/>
          </a:xfrm>
          <a:prstGeom prst="rect">
            <a:avLst/>
          </a:prstGeom>
        </p:spPr>
      </p:pic>
    </p:spTree>
    <p:extLst>
      <p:ext uri="{BB962C8B-B14F-4D97-AF65-F5344CB8AC3E}">
        <p14:creationId xmlns:p14="http://schemas.microsoft.com/office/powerpoint/2010/main" val="24433579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496D71E-21AF-4B92-88B1-18CE390E99DC}"/>
              </a:ext>
            </a:extLst>
          </p:cNvPr>
          <p:cNvSpPr>
            <a:spLocks noGrp="1"/>
          </p:cNvSpPr>
          <p:nvPr>
            <p:ph idx="1"/>
          </p:nvPr>
        </p:nvSpPr>
        <p:spPr>
          <a:xfrm>
            <a:off x="264160" y="967575"/>
            <a:ext cx="8584006" cy="400110"/>
          </a:xfrm>
        </p:spPr>
        <p:txBody>
          <a:bodyPr/>
          <a:lstStyle/>
          <a:p>
            <a:r>
              <a:rPr lang="en-GB" dirty="0"/>
              <a:t>Project Folder</a:t>
            </a:r>
          </a:p>
        </p:txBody>
      </p:sp>
      <p:sp>
        <p:nvSpPr>
          <p:cNvPr id="3" name="Title 2">
            <a:extLst>
              <a:ext uri="{FF2B5EF4-FFF2-40B4-BE49-F238E27FC236}">
                <a16:creationId xmlns:a16="http://schemas.microsoft.com/office/drawing/2014/main" id="{C969600E-1DD0-4654-A1B0-E91CA07FEB95}"/>
              </a:ext>
            </a:extLst>
          </p:cNvPr>
          <p:cNvSpPr>
            <a:spLocks noGrp="1"/>
          </p:cNvSpPr>
          <p:nvPr>
            <p:ph type="title"/>
          </p:nvPr>
        </p:nvSpPr>
        <p:spPr/>
        <p:txBody>
          <a:bodyPr/>
          <a:lstStyle/>
          <a:p>
            <a:r>
              <a:rPr lang="en-US" dirty="0"/>
              <a:t>Guided Demo: Kafka Connect -Twitter</a:t>
            </a:r>
            <a:endParaRPr lang="en-GB" dirty="0"/>
          </a:p>
        </p:txBody>
      </p:sp>
      <p:pic>
        <p:nvPicPr>
          <p:cNvPr id="4" name="Picture 3">
            <a:extLst>
              <a:ext uri="{FF2B5EF4-FFF2-40B4-BE49-F238E27FC236}">
                <a16:creationId xmlns:a16="http://schemas.microsoft.com/office/drawing/2014/main" id="{0487D6A8-F550-49A8-A622-A543026CD532}"/>
              </a:ext>
            </a:extLst>
          </p:cNvPr>
          <p:cNvPicPr/>
          <p:nvPr/>
        </p:nvPicPr>
        <p:blipFill>
          <a:blip r:embed="rId2"/>
          <a:stretch>
            <a:fillRect/>
          </a:stretch>
        </p:blipFill>
        <p:spPr>
          <a:xfrm>
            <a:off x="2384472" y="967575"/>
            <a:ext cx="2253895" cy="4119704"/>
          </a:xfrm>
          <a:prstGeom prst="rect">
            <a:avLst/>
          </a:prstGeom>
        </p:spPr>
      </p:pic>
      <p:sp>
        <p:nvSpPr>
          <p:cNvPr id="5" name="TextBox 4">
            <a:extLst>
              <a:ext uri="{FF2B5EF4-FFF2-40B4-BE49-F238E27FC236}">
                <a16:creationId xmlns:a16="http://schemas.microsoft.com/office/drawing/2014/main" id="{1747F5B2-82BD-41C2-BFF6-0A2C3BA2A4BD}"/>
              </a:ext>
            </a:extLst>
          </p:cNvPr>
          <p:cNvSpPr txBox="1"/>
          <p:nvPr/>
        </p:nvSpPr>
        <p:spPr>
          <a:xfrm>
            <a:off x="4866907" y="1549706"/>
            <a:ext cx="3922869" cy="369332"/>
          </a:xfrm>
          <a:prstGeom prst="rect">
            <a:avLst/>
          </a:prstGeom>
          <a:noFill/>
        </p:spPr>
        <p:txBody>
          <a:bodyPr wrap="none" rtlCol="0">
            <a:spAutoFit/>
          </a:bodyPr>
          <a:lstStyle/>
          <a:p>
            <a:pPr marL="285750" indent="-285750">
              <a:buFont typeface="Arial" panose="020B0604020202020204" pitchFamily="34" charset="0"/>
              <a:buChar char="•"/>
            </a:pPr>
            <a:r>
              <a:rPr lang="en-GB" dirty="0" err="1"/>
              <a:t>startup</a:t>
            </a:r>
            <a:r>
              <a:rPr lang="en-GB" dirty="0"/>
              <a:t> script for Docker Windows</a:t>
            </a:r>
          </a:p>
        </p:txBody>
      </p:sp>
      <p:sp>
        <p:nvSpPr>
          <p:cNvPr id="6" name="TextBox 5">
            <a:extLst>
              <a:ext uri="{FF2B5EF4-FFF2-40B4-BE49-F238E27FC236}">
                <a16:creationId xmlns:a16="http://schemas.microsoft.com/office/drawing/2014/main" id="{FA1938BA-8F78-4B45-A306-C24FC48826C6}"/>
              </a:ext>
            </a:extLst>
          </p:cNvPr>
          <p:cNvSpPr txBox="1"/>
          <p:nvPr/>
        </p:nvSpPr>
        <p:spPr>
          <a:xfrm>
            <a:off x="4866907" y="2460685"/>
            <a:ext cx="4063933" cy="369332"/>
          </a:xfrm>
          <a:prstGeom prst="rect">
            <a:avLst/>
          </a:prstGeom>
          <a:noFill/>
        </p:spPr>
        <p:txBody>
          <a:bodyPr wrap="none" rtlCol="0">
            <a:spAutoFit/>
          </a:bodyPr>
          <a:lstStyle/>
          <a:p>
            <a:pPr marL="285750" indent="-285750">
              <a:buFont typeface="Arial" panose="020B0604020202020204" pitchFamily="34" charset="0"/>
              <a:buChar char="•"/>
            </a:pPr>
            <a:r>
              <a:rPr lang="en-GB" dirty="0"/>
              <a:t>Source / Sink Connector properties</a:t>
            </a:r>
          </a:p>
        </p:txBody>
      </p:sp>
    </p:spTree>
    <p:extLst>
      <p:ext uri="{BB962C8B-B14F-4D97-AF65-F5344CB8AC3E}">
        <p14:creationId xmlns:p14="http://schemas.microsoft.com/office/powerpoint/2010/main" val="3418398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C1BCE16-66F2-4691-A911-00D44E477014}"/>
              </a:ext>
            </a:extLst>
          </p:cNvPr>
          <p:cNvSpPr>
            <a:spLocks noGrp="1"/>
          </p:cNvSpPr>
          <p:nvPr>
            <p:ph idx="1"/>
          </p:nvPr>
        </p:nvSpPr>
        <p:spPr>
          <a:xfrm>
            <a:off x="264160" y="967575"/>
            <a:ext cx="8584006" cy="400110"/>
          </a:xfrm>
        </p:spPr>
        <p:txBody>
          <a:bodyPr/>
          <a:lstStyle/>
          <a:p>
            <a:r>
              <a:rPr lang="en-GB" dirty="0"/>
              <a:t>Open Connectors ..  This may take a few minutes to load..</a:t>
            </a:r>
          </a:p>
        </p:txBody>
      </p:sp>
      <p:sp>
        <p:nvSpPr>
          <p:cNvPr id="3" name="Title 2">
            <a:extLst>
              <a:ext uri="{FF2B5EF4-FFF2-40B4-BE49-F238E27FC236}">
                <a16:creationId xmlns:a16="http://schemas.microsoft.com/office/drawing/2014/main" id="{8F435007-E79A-4719-A84E-792C7324CA9F}"/>
              </a:ext>
            </a:extLst>
          </p:cNvPr>
          <p:cNvSpPr>
            <a:spLocks noGrp="1"/>
          </p:cNvSpPr>
          <p:nvPr>
            <p:ph type="title"/>
          </p:nvPr>
        </p:nvSpPr>
        <p:spPr/>
        <p:txBody>
          <a:bodyPr/>
          <a:lstStyle/>
          <a:p>
            <a:r>
              <a:rPr lang="en-US" dirty="0"/>
              <a:t>Guided Demo: Kafka Connect -Twitter</a:t>
            </a:r>
            <a:endParaRPr lang="en-GB" dirty="0"/>
          </a:p>
        </p:txBody>
      </p:sp>
      <p:pic>
        <p:nvPicPr>
          <p:cNvPr id="4" name="Picture 3">
            <a:extLst>
              <a:ext uri="{FF2B5EF4-FFF2-40B4-BE49-F238E27FC236}">
                <a16:creationId xmlns:a16="http://schemas.microsoft.com/office/drawing/2014/main" id="{CCD08AE0-1699-4897-A946-CFB31A4290B8}"/>
              </a:ext>
            </a:extLst>
          </p:cNvPr>
          <p:cNvPicPr/>
          <p:nvPr/>
        </p:nvPicPr>
        <p:blipFill>
          <a:blip r:embed="rId2"/>
          <a:stretch>
            <a:fillRect/>
          </a:stretch>
        </p:blipFill>
        <p:spPr>
          <a:xfrm>
            <a:off x="723910" y="1367685"/>
            <a:ext cx="1885315" cy="3114040"/>
          </a:xfrm>
          <a:prstGeom prst="rect">
            <a:avLst/>
          </a:prstGeom>
        </p:spPr>
      </p:pic>
      <p:sp>
        <p:nvSpPr>
          <p:cNvPr id="5" name="TextBox 4">
            <a:extLst>
              <a:ext uri="{FF2B5EF4-FFF2-40B4-BE49-F238E27FC236}">
                <a16:creationId xmlns:a16="http://schemas.microsoft.com/office/drawing/2014/main" id="{F02C6A07-CF28-4B0D-882C-F7DAAF0A37F4}"/>
              </a:ext>
            </a:extLst>
          </p:cNvPr>
          <p:cNvSpPr txBox="1"/>
          <p:nvPr/>
        </p:nvSpPr>
        <p:spPr>
          <a:xfrm>
            <a:off x="3318387" y="1616247"/>
            <a:ext cx="3662285" cy="646331"/>
          </a:xfrm>
          <a:prstGeom prst="rect">
            <a:avLst/>
          </a:prstGeom>
          <a:noFill/>
        </p:spPr>
        <p:txBody>
          <a:bodyPr wrap="none" rtlCol="0">
            <a:spAutoFit/>
          </a:bodyPr>
          <a:lstStyle/>
          <a:p>
            <a:pPr marL="285750" indent="-285750">
              <a:buClr>
                <a:srgbClr val="C00000"/>
              </a:buClr>
              <a:buFont typeface="Wingdings" panose="05000000000000000000" pitchFamily="2" charset="2"/>
              <a:buChar char="§"/>
            </a:pPr>
            <a:r>
              <a:rPr lang="en-GB" dirty="0"/>
              <a:t>Click on New Connector</a:t>
            </a:r>
          </a:p>
          <a:p>
            <a:pPr marL="285750" indent="-285750">
              <a:buClr>
                <a:srgbClr val="C00000"/>
              </a:buClr>
              <a:buFont typeface="Wingdings" panose="05000000000000000000" pitchFamily="2" charset="2"/>
              <a:buChar char="§"/>
            </a:pPr>
            <a:r>
              <a:rPr lang="en-GB" dirty="0"/>
              <a:t>In Source section select Twitter</a:t>
            </a:r>
          </a:p>
        </p:txBody>
      </p:sp>
      <p:pic>
        <p:nvPicPr>
          <p:cNvPr id="6" name="Picture 5">
            <a:extLst>
              <a:ext uri="{FF2B5EF4-FFF2-40B4-BE49-F238E27FC236}">
                <a16:creationId xmlns:a16="http://schemas.microsoft.com/office/drawing/2014/main" id="{67D4FC52-72E0-4C45-82B2-574A2660E2D4}"/>
              </a:ext>
            </a:extLst>
          </p:cNvPr>
          <p:cNvPicPr/>
          <p:nvPr/>
        </p:nvPicPr>
        <p:blipFill>
          <a:blip r:embed="rId3"/>
          <a:stretch>
            <a:fillRect/>
          </a:stretch>
        </p:blipFill>
        <p:spPr>
          <a:xfrm>
            <a:off x="3789680" y="2262578"/>
            <a:ext cx="1475740" cy="599440"/>
          </a:xfrm>
          <a:prstGeom prst="rect">
            <a:avLst/>
          </a:prstGeom>
        </p:spPr>
      </p:pic>
    </p:spTree>
    <p:extLst>
      <p:ext uri="{BB962C8B-B14F-4D97-AF65-F5344CB8AC3E}">
        <p14:creationId xmlns:p14="http://schemas.microsoft.com/office/powerpoint/2010/main" val="6657919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11D85DE-8F80-45AE-BDC8-755FCC6EB12B}"/>
              </a:ext>
            </a:extLst>
          </p:cNvPr>
          <p:cNvSpPr>
            <a:spLocks noGrp="1"/>
          </p:cNvSpPr>
          <p:nvPr>
            <p:ph idx="1"/>
          </p:nvPr>
        </p:nvSpPr>
        <p:spPr>
          <a:xfrm>
            <a:off x="264160" y="967575"/>
            <a:ext cx="8584006" cy="1359859"/>
          </a:xfrm>
        </p:spPr>
        <p:txBody>
          <a:bodyPr/>
          <a:lstStyle/>
          <a:p>
            <a:r>
              <a:rPr lang="en-US" dirty="0"/>
              <a:t>Replace the script with the script you saved in:</a:t>
            </a:r>
          </a:p>
          <a:p>
            <a:pPr marL="293687" lvl="1" indent="0">
              <a:buNone/>
            </a:pPr>
            <a:r>
              <a:rPr lang="en-US" dirty="0"/>
              <a:t>source-twitter-</a:t>
            </a:r>
            <a:r>
              <a:rPr lang="en-US" dirty="0" err="1"/>
              <a:t>distributed.properties</a:t>
            </a:r>
            <a:endParaRPr lang="en-US" dirty="0"/>
          </a:p>
          <a:p>
            <a:endParaRPr lang="en-GB" dirty="0"/>
          </a:p>
        </p:txBody>
      </p:sp>
      <p:sp>
        <p:nvSpPr>
          <p:cNvPr id="3" name="Title 2">
            <a:extLst>
              <a:ext uri="{FF2B5EF4-FFF2-40B4-BE49-F238E27FC236}">
                <a16:creationId xmlns:a16="http://schemas.microsoft.com/office/drawing/2014/main" id="{37EDF34E-AE8C-4299-B13D-3FA034DEEC4F}"/>
              </a:ext>
            </a:extLst>
          </p:cNvPr>
          <p:cNvSpPr>
            <a:spLocks noGrp="1"/>
          </p:cNvSpPr>
          <p:nvPr>
            <p:ph type="title"/>
          </p:nvPr>
        </p:nvSpPr>
        <p:spPr/>
        <p:txBody>
          <a:bodyPr/>
          <a:lstStyle/>
          <a:p>
            <a:r>
              <a:rPr lang="en-US" dirty="0"/>
              <a:t>Guided Demo: Kafka Connect -Twitter</a:t>
            </a:r>
            <a:endParaRPr lang="en-GB" dirty="0"/>
          </a:p>
        </p:txBody>
      </p:sp>
      <p:pic>
        <p:nvPicPr>
          <p:cNvPr id="4" name="Picture 3">
            <a:extLst>
              <a:ext uri="{FF2B5EF4-FFF2-40B4-BE49-F238E27FC236}">
                <a16:creationId xmlns:a16="http://schemas.microsoft.com/office/drawing/2014/main" id="{A0114D9F-30C7-446C-A11A-C6440D1B54ED}"/>
              </a:ext>
            </a:extLst>
          </p:cNvPr>
          <p:cNvPicPr/>
          <p:nvPr/>
        </p:nvPicPr>
        <p:blipFill>
          <a:blip r:embed="rId2"/>
          <a:stretch>
            <a:fillRect/>
          </a:stretch>
        </p:blipFill>
        <p:spPr>
          <a:xfrm>
            <a:off x="661702" y="1780239"/>
            <a:ext cx="4773079" cy="3212090"/>
          </a:xfrm>
          <a:prstGeom prst="rect">
            <a:avLst/>
          </a:prstGeom>
        </p:spPr>
      </p:pic>
    </p:spTree>
    <p:extLst>
      <p:ext uri="{BB962C8B-B14F-4D97-AF65-F5344CB8AC3E}">
        <p14:creationId xmlns:p14="http://schemas.microsoft.com/office/powerpoint/2010/main" val="13696005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7DB5F46-203C-4CE5-8D19-646A3FBA5359}"/>
              </a:ext>
            </a:extLst>
          </p:cNvPr>
          <p:cNvSpPr>
            <a:spLocks noGrp="1"/>
          </p:cNvSpPr>
          <p:nvPr>
            <p:ph idx="1"/>
          </p:nvPr>
        </p:nvSpPr>
        <p:spPr>
          <a:xfrm>
            <a:off x="264160" y="967575"/>
            <a:ext cx="8584006" cy="400110"/>
          </a:xfrm>
        </p:spPr>
        <p:txBody>
          <a:bodyPr/>
          <a:lstStyle/>
          <a:p>
            <a:r>
              <a:rPr lang="en-GB" dirty="0"/>
              <a:t>Live Tweets will now be streamed into Kafka..</a:t>
            </a:r>
          </a:p>
        </p:txBody>
      </p:sp>
      <p:sp>
        <p:nvSpPr>
          <p:cNvPr id="3" name="Title 2">
            <a:extLst>
              <a:ext uri="{FF2B5EF4-FFF2-40B4-BE49-F238E27FC236}">
                <a16:creationId xmlns:a16="http://schemas.microsoft.com/office/drawing/2014/main" id="{F786AC51-587A-4132-B589-775EB80519C6}"/>
              </a:ext>
            </a:extLst>
          </p:cNvPr>
          <p:cNvSpPr>
            <a:spLocks noGrp="1"/>
          </p:cNvSpPr>
          <p:nvPr>
            <p:ph type="title"/>
          </p:nvPr>
        </p:nvSpPr>
        <p:spPr/>
        <p:txBody>
          <a:bodyPr/>
          <a:lstStyle/>
          <a:p>
            <a:r>
              <a:rPr lang="en-US" dirty="0"/>
              <a:t>Guided Demo: Kafka Connect -Twitter</a:t>
            </a:r>
            <a:endParaRPr lang="en-GB" dirty="0"/>
          </a:p>
        </p:txBody>
      </p:sp>
      <p:pic>
        <p:nvPicPr>
          <p:cNvPr id="4" name="Picture 3">
            <a:extLst>
              <a:ext uri="{FF2B5EF4-FFF2-40B4-BE49-F238E27FC236}">
                <a16:creationId xmlns:a16="http://schemas.microsoft.com/office/drawing/2014/main" id="{6656DC35-5AA3-460D-8F1D-329DA5420E53}"/>
              </a:ext>
            </a:extLst>
          </p:cNvPr>
          <p:cNvPicPr/>
          <p:nvPr/>
        </p:nvPicPr>
        <p:blipFill>
          <a:blip r:embed="rId2"/>
          <a:stretch>
            <a:fillRect/>
          </a:stretch>
        </p:blipFill>
        <p:spPr>
          <a:xfrm>
            <a:off x="648151" y="1367685"/>
            <a:ext cx="4639146" cy="3639626"/>
          </a:xfrm>
          <a:prstGeom prst="rect">
            <a:avLst/>
          </a:prstGeom>
        </p:spPr>
      </p:pic>
      <p:sp>
        <p:nvSpPr>
          <p:cNvPr id="5" name="TextBox 4">
            <a:extLst>
              <a:ext uri="{FF2B5EF4-FFF2-40B4-BE49-F238E27FC236}">
                <a16:creationId xmlns:a16="http://schemas.microsoft.com/office/drawing/2014/main" id="{081D86F9-2E2C-4B71-96D6-8DB86CE66E2B}"/>
              </a:ext>
            </a:extLst>
          </p:cNvPr>
          <p:cNvSpPr txBox="1"/>
          <p:nvPr/>
        </p:nvSpPr>
        <p:spPr>
          <a:xfrm>
            <a:off x="6150077" y="2315497"/>
            <a:ext cx="2065502" cy="369332"/>
          </a:xfrm>
          <a:prstGeom prst="rect">
            <a:avLst/>
          </a:prstGeom>
          <a:noFill/>
        </p:spPr>
        <p:txBody>
          <a:bodyPr wrap="none" rtlCol="0">
            <a:spAutoFit/>
          </a:bodyPr>
          <a:lstStyle/>
          <a:p>
            <a:r>
              <a:rPr lang="en-GB" dirty="0"/>
              <a:t>Expand Value Key</a:t>
            </a:r>
          </a:p>
        </p:txBody>
      </p:sp>
    </p:spTree>
    <p:extLst>
      <p:ext uri="{BB962C8B-B14F-4D97-AF65-F5344CB8AC3E}">
        <p14:creationId xmlns:p14="http://schemas.microsoft.com/office/powerpoint/2010/main" val="38285953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6CABEA4-440A-4C0B-8F39-529BA52E0893}"/>
              </a:ext>
            </a:extLst>
          </p:cNvPr>
          <p:cNvSpPr>
            <a:spLocks noGrp="1"/>
          </p:cNvSpPr>
          <p:nvPr>
            <p:ph type="ctrTitle"/>
          </p:nvPr>
        </p:nvSpPr>
        <p:spPr/>
        <p:txBody>
          <a:bodyPr/>
          <a:lstStyle/>
          <a:p>
            <a:r>
              <a:rPr lang="en-US" dirty="0"/>
              <a:t>Pentaho Kafka Producer / Consumer</a:t>
            </a:r>
            <a:endParaRPr lang="nl-BE" dirty="0"/>
          </a:p>
        </p:txBody>
      </p:sp>
    </p:spTree>
    <p:extLst>
      <p:ext uri="{BB962C8B-B14F-4D97-AF65-F5344CB8AC3E}">
        <p14:creationId xmlns:p14="http://schemas.microsoft.com/office/powerpoint/2010/main" val="38845746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grpSp>
        <p:nvGrpSpPr>
          <p:cNvPr id="20" name="Group 19"/>
          <p:cNvGrpSpPr/>
          <p:nvPr/>
        </p:nvGrpSpPr>
        <p:grpSpPr>
          <a:xfrm>
            <a:off x="337625" y="999649"/>
            <a:ext cx="8506337" cy="621906"/>
            <a:chOff x="276180" y="999649"/>
            <a:chExt cx="8494280" cy="621906"/>
          </a:xfrm>
        </p:grpSpPr>
        <p:sp>
          <p:nvSpPr>
            <p:cNvPr id="7" name="Rectangle 6"/>
            <p:cNvSpPr/>
            <p:nvPr/>
          </p:nvSpPr>
          <p:spPr>
            <a:xfrm>
              <a:off x="663240" y="999649"/>
              <a:ext cx="8107220" cy="621906"/>
            </a:xfrm>
            <a:prstGeom prst="rect">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nchorCtr="0"/>
            <a:lstStyle/>
            <a:p>
              <a:pPr marL="230188"/>
              <a:r>
                <a:rPr lang="en-US" b="1" dirty="0">
                  <a:solidFill>
                    <a:schemeClr val="bg1"/>
                  </a:solidFill>
                  <a:latin typeface="+mj-lt"/>
                </a:rPr>
                <a:t>MQTT - Mosquitto</a:t>
              </a:r>
            </a:p>
          </p:txBody>
        </p:sp>
        <p:sp>
          <p:nvSpPr>
            <p:cNvPr id="16" name="Rectangle 15"/>
            <p:cNvSpPr/>
            <p:nvPr/>
          </p:nvSpPr>
          <p:spPr>
            <a:xfrm>
              <a:off x="276180" y="999649"/>
              <a:ext cx="399754" cy="621906"/>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nchorCtr="0"/>
            <a:lstStyle/>
            <a:p>
              <a:pPr marL="458788"/>
              <a:endParaRPr lang="en-US" b="1" dirty="0">
                <a:solidFill>
                  <a:schemeClr val="bg1"/>
                </a:solidFill>
                <a:latin typeface="+mj-lt"/>
              </a:endParaRPr>
            </a:p>
          </p:txBody>
        </p:sp>
      </p:grpSp>
      <p:grpSp>
        <p:nvGrpSpPr>
          <p:cNvPr id="21" name="Group 20"/>
          <p:cNvGrpSpPr/>
          <p:nvPr/>
        </p:nvGrpSpPr>
        <p:grpSpPr>
          <a:xfrm>
            <a:off x="337626" y="1810026"/>
            <a:ext cx="8506336" cy="621906"/>
            <a:chOff x="285664" y="1779085"/>
            <a:chExt cx="8506336" cy="621906"/>
          </a:xfrm>
        </p:grpSpPr>
        <p:sp>
          <p:nvSpPr>
            <p:cNvPr id="9" name="Rectangle 8"/>
            <p:cNvSpPr/>
            <p:nvPr/>
          </p:nvSpPr>
          <p:spPr>
            <a:xfrm>
              <a:off x="687095" y="1779085"/>
              <a:ext cx="8104905" cy="621906"/>
            </a:xfrm>
            <a:prstGeom prst="rect">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nchorCtr="0"/>
            <a:lstStyle/>
            <a:p>
              <a:pPr marL="230188"/>
              <a:r>
                <a:rPr lang="en-US" b="1" dirty="0">
                  <a:solidFill>
                    <a:schemeClr val="bg1"/>
                  </a:solidFill>
                  <a:latin typeface="+mj-lt"/>
                </a:rPr>
                <a:t>Kafka</a:t>
              </a:r>
            </a:p>
          </p:txBody>
        </p:sp>
        <p:sp>
          <p:nvSpPr>
            <p:cNvPr id="17" name="Rectangle 16"/>
            <p:cNvSpPr/>
            <p:nvPr/>
          </p:nvSpPr>
          <p:spPr>
            <a:xfrm>
              <a:off x="285664" y="1779085"/>
              <a:ext cx="398198" cy="621906"/>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nchorCtr="0"/>
            <a:lstStyle/>
            <a:p>
              <a:pPr marL="458788"/>
              <a:endParaRPr lang="en-US" b="1" dirty="0">
                <a:solidFill>
                  <a:schemeClr val="bg1"/>
                </a:solidFill>
                <a:latin typeface="+mj-lt"/>
              </a:endParaRPr>
            </a:p>
          </p:txBody>
        </p:sp>
      </p:grpSp>
    </p:spTree>
    <p:extLst>
      <p:ext uri="{BB962C8B-B14F-4D97-AF65-F5344CB8AC3E}">
        <p14:creationId xmlns:p14="http://schemas.microsoft.com/office/powerpoint/2010/main" val="12463904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7DB5F46-203C-4CE5-8D19-646A3FBA5359}"/>
              </a:ext>
            </a:extLst>
          </p:cNvPr>
          <p:cNvSpPr>
            <a:spLocks noGrp="1"/>
          </p:cNvSpPr>
          <p:nvPr>
            <p:ph idx="1"/>
          </p:nvPr>
        </p:nvSpPr>
        <p:spPr>
          <a:xfrm>
            <a:off x="264160" y="967575"/>
            <a:ext cx="8584006" cy="400110"/>
          </a:xfrm>
        </p:spPr>
        <p:txBody>
          <a:bodyPr/>
          <a:lstStyle/>
          <a:p>
            <a:r>
              <a:rPr lang="en-GB" dirty="0"/>
              <a:t>Configure Kafka Consumer step</a:t>
            </a:r>
          </a:p>
        </p:txBody>
      </p:sp>
      <p:sp>
        <p:nvSpPr>
          <p:cNvPr id="3" name="Title 2">
            <a:extLst>
              <a:ext uri="{FF2B5EF4-FFF2-40B4-BE49-F238E27FC236}">
                <a16:creationId xmlns:a16="http://schemas.microsoft.com/office/drawing/2014/main" id="{F786AC51-587A-4132-B589-775EB80519C6}"/>
              </a:ext>
            </a:extLst>
          </p:cNvPr>
          <p:cNvSpPr>
            <a:spLocks noGrp="1"/>
          </p:cNvSpPr>
          <p:nvPr>
            <p:ph type="title"/>
          </p:nvPr>
        </p:nvSpPr>
        <p:spPr/>
        <p:txBody>
          <a:bodyPr/>
          <a:lstStyle/>
          <a:p>
            <a:r>
              <a:rPr lang="en-US" dirty="0"/>
              <a:t>Guided Demo: Pentaho Kafka Consumer</a:t>
            </a:r>
            <a:endParaRPr lang="en-GB" dirty="0"/>
          </a:p>
        </p:txBody>
      </p:sp>
      <p:pic>
        <p:nvPicPr>
          <p:cNvPr id="6" name="Picture 5">
            <a:extLst>
              <a:ext uri="{FF2B5EF4-FFF2-40B4-BE49-F238E27FC236}">
                <a16:creationId xmlns:a16="http://schemas.microsoft.com/office/drawing/2014/main" id="{520E1F13-F8FC-4A66-B7EE-614730727560}"/>
              </a:ext>
            </a:extLst>
          </p:cNvPr>
          <p:cNvPicPr/>
          <p:nvPr/>
        </p:nvPicPr>
        <p:blipFill>
          <a:blip r:embed="rId2"/>
          <a:stretch>
            <a:fillRect/>
          </a:stretch>
        </p:blipFill>
        <p:spPr>
          <a:xfrm>
            <a:off x="432015" y="1367685"/>
            <a:ext cx="2837815" cy="999490"/>
          </a:xfrm>
          <a:prstGeom prst="rect">
            <a:avLst/>
          </a:prstGeom>
        </p:spPr>
      </p:pic>
      <p:pic>
        <p:nvPicPr>
          <p:cNvPr id="7" name="Picture 6">
            <a:extLst>
              <a:ext uri="{FF2B5EF4-FFF2-40B4-BE49-F238E27FC236}">
                <a16:creationId xmlns:a16="http://schemas.microsoft.com/office/drawing/2014/main" id="{625DE275-FE42-43D3-AB8C-D0FD867EC6CD}"/>
              </a:ext>
            </a:extLst>
          </p:cNvPr>
          <p:cNvPicPr/>
          <p:nvPr/>
        </p:nvPicPr>
        <p:blipFill>
          <a:blip r:embed="rId3"/>
          <a:stretch>
            <a:fillRect/>
          </a:stretch>
        </p:blipFill>
        <p:spPr>
          <a:xfrm>
            <a:off x="4556163" y="1119470"/>
            <a:ext cx="2889291" cy="3813841"/>
          </a:xfrm>
          <a:prstGeom prst="rect">
            <a:avLst/>
          </a:prstGeom>
        </p:spPr>
      </p:pic>
    </p:spTree>
    <p:extLst>
      <p:ext uri="{BB962C8B-B14F-4D97-AF65-F5344CB8AC3E}">
        <p14:creationId xmlns:p14="http://schemas.microsoft.com/office/powerpoint/2010/main" val="15349232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578F229-E019-49E4-A6CB-CFB232CAA605}"/>
              </a:ext>
            </a:extLst>
          </p:cNvPr>
          <p:cNvSpPr>
            <a:spLocks noGrp="1"/>
          </p:cNvSpPr>
          <p:nvPr>
            <p:ph idx="1"/>
          </p:nvPr>
        </p:nvSpPr>
        <p:spPr>
          <a:xfrm>
            <a:off x="264160" y="967575"/>
            <a:ext cx="8584006" cy="707886"/>
          </a:xfrm>
        </p:spPr>
        <p:txBody>
          <a:bodyPr/>
          <a:lstStyle/>
          <a:p>
            <a:r>
              <a:rPr lang="en-US" dirty="0"/>
              <a:t>Twitter data is now streaming nicely to PDI as a Json stream. The next involves is to parse the Json stream and map to PDI data fields. </a:t>
            </a:r>
            <a:endParaRPr lang="en-GB" dirty="0"/>
          </a:p>
        </p:txBody>
      </p:sp>
      <p:sp>
        <p:nvSpPr>
          <p:cNvPr id="3" name="Title 2">
            <a:extLst>
              <a:ext uri="{FF2B5EF4-FFF2-40B4-BE49-F238E27FC236}">
                <a16:creationId xmlns:a16="http://schemas.microsoft.com/office/drawing/2014/main" id="{3E2A97DF-40F3-4335-B442-60E8992AB531}"/>
              </a:ext>
            </a:extLst>
          </p:cNvPr>
          <p:cNvSpPr>
            <a:spLocks noGrp="1"/>
          </p:cNvSpPr>
          <p:nvPr>
            <p:ph type="title"/>
          </p:nvPr>
        </p:nvSpPr>
        <p:spPr/>
        <p:txBody>
          <a:bodyPr/>
          <a:lstStyle/>
          <a:p>
            <a:r>
              <a:rPr lang="en-US" dirty="0"/>
              <a:t>Guided Demo: Pentaho Kafka Stream</a:t>
            </a:r>
            <a:endParaRPr lang="en-GB" dirty="0"/>
          </a:p>
        </p:txBody>
      </p:sp>
      <p:pic>
        <p:nvPicPr>
          <p:cNvPr id="4" name="Picture 3">
            <a:extLst>
              <a:ext uri="{FF2B5EF4-FFF2-40B4-BE49-F238E27FC236}">
                <a16:creationId xmlns:a16="http://schemas.microsoft.com/office/drawing/2014/main" id="{53FBF88C-3F9B-4856-98E4-1C33DB78F29C}"/>
              </a:ext>
            </a:extLst>
          </p:cNvPr>
          <p:cNvPicPr/>
          <p:nvPr/>
        </p:nvPicPr>
        <p:blipFill>
          <a:blip r:embed="rId2"/>
          <a:stretch>
            <a:fillRect/>
          </a:stretch>
        </p:blipFill>
        <p:spPr>
          <a:xfrm>
            <a:off x="656313" y="1975986"/>
            <a:ext cx="4704715" cy="1294765"/>
          </a:xfrm>
          <a:prstGeom prst="rect">
            <a:avLst/>
          </a:prstGeom>
        </p:spPr>
      </p:pic>
    </p:spTree>
    <p:extLst>
      <p:ext uri="{BB962C8B-B14F-4D97-AF65-F5344CB8AC3E}">
        <p14:creationId xmlns:p14="http://schemas.microsoft.com/office/powerpoint/2010/main" val="22493394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589B663-4E6F-4B4D-A3EA-6E255ABD11BB}"/>
              </a:ext>
            </a:extLst>
          </p:cNvPr>
          <p:cNvSpPr>
            <a:spLocks noGrp="1"/>
          </p:cNvSpPr>
          <p:nvPr>
            <p:ph idx="1"/>
          </p:nvPr>
        </p:nvSpPr>
        <p:spPr>
          <a:xfrm>
            <a:off x="264160" y="967575"/>
            <a:ext cx="8584006" cy="400110"/>
          </a:xfrm>
        </p:spPr>
        <p:txBody>
          <a:bodyPr/>
          <a:lstStyle/>
          <a:p>
            <a:r>
              <a:rPr lang="en-US" dirty="0"/>
              <a:t>One of the problems is the quality of the twitter stream data. </a:t>
            </a:r>
            <a:endParaRPr lang="en-GB" dirty="0"/>
          </a:p>
        </p:txBody>
      </p:sp>
      <p:sp>
        <p:nvSpPr>
          <p:cNvPr id="3" name="Title 2">
            <a:extLst>
              <a:ext uri="{FF2B5EF4-FFF2-40B4-BE49-F238E27FC236}">
                <a16:creationId xmlns:a16="http://schemas.microsoft.com/office/drawing/2014/main" id="{9413ADE4-7060-4D75-B741-1DC0C44682F8}"/>
              </a:ext>
            </a:extLst>
          </p:cNvPr>
          <p:cNvSpPr>
            <a:spLocks noGrp="1"/>
          </p:cNvSpPr>
          <p:nvPr>
            <p:ph type="title"/>
          </p:nvPr>
        </p:nvSpPr>
        <p:spPr/>
        <p:txBody>
          <a:bodyPr/>
          <a:lstStyle/>
          <a:p>
            <a:r>
              <a:rPr lang="en-US" dirty="0"/>
              <a:t>Guided Demo: Clean Tweets</a:t>
            </a:r>
            <a:endParaRPr lang="en-GB" dirty="0"/>
          </a:p>
        </p:txBody>
      </p:sp>
      <p:pic>
        <p:nvPicPr>
          <p:cNvPr id="5" name="Picture 4">
            <a:extLst>
              <a:ext uri="{FF2B5EF4-FFF2-40B4-BE49-F238E27FC236}">
                <a16:creationId xmlns:a16="http://schemas.microsoft.com/office/drawing/2014/main" id="{D99E3077-6CBE-4F5D-B3F4-E0E4D7BF7387}"/>
              </a:ext>
            </a:extLst>
          </p:cNvPr>
          <p:cNvPicPr/>
          <p:nvPr/>
        </p:nvPicPr>
        <p:blipFill>
          <a:blip r:embed="rId2"/>
          <a:stretch>
            <a:fillRect/>
          </a:stretch>
        </p:blipFill>
        <p:spPr>
          <a:xfrm>
            <a:off x="567321" y="1430942"/>
            <a:ext cx="4203782" cy="3244297"/>
          </a:xfrm>
          <a:prstGeom prst="rect">
            <a:avLst/>
          </a:prstGeom>
        </p:spPr>
      </p:pic>
      <p:pic>
        <p:nvPicPr>
          <p:cNvPr id="4" name="Picture 3">
            <a:extLst>
              <a:ext uri="{FF2B5EF4-FFF2-40B4-BE49-F238E27FC236}">
                <a16:creationId xmlns:a16="http://schemas.microsoft.com/office/drawing/2014/main" id="{B5E1E5D4-1742-442E-93A5-03BF1344B7EE}"/>
              </a:ext>
            </a:extLst>
          </p:cNvPr>
          <p:cNvPicPr/>
          <p:nvPr/>
        </p:nvPicPr>
        <p:blipFill>
          <a:blip r:embed="rId3"/>
          <a:stretch>
            <a:fillRect/>
          </a:stretch>
        </p:blipFill>
        <p:spPr>
          <a:xfrm>
            <a:off x="3539470" y="2183607"/>
            <a:ext cx="4999990" cy="2075815"/>
          </a:xfrm>
          <a:prstGeom prst="rect">
            <a:avLst/>
          </a:prstGeom>
        </p:spPr>
      </p:pic>
    </p:spTree>
    <p:extLst>
      <p:ext uri="{BB962C8B-B14F-4D97-AF65-F5344CB8AC3E}">
        <p14:creationId xmlns:p14="http://schemas.microsoft.com/office/powerpoint/2010/main" val="27842102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739C2FC-5946-4D8D-8336-DFEF90D530CA}"/>
              </a:ext>
            </a:extLst>
          </p:cNvPr>
          <p:cNvSpPr>
            <a:spLocks noGrp="1"/>
          </p:cNvSpPr>
          <p:nvPr>
            <p:ph idx="1"/>
          </p:nvPr>
        </p:nvSpPr>
        <p:spPr>
          <a:xfrm>
            <a:off x="264160" y="967575"/>
            <a:ext cx="8584006" cy="707886"/>
          </a:xfrm>
        </p:spPr>
        <p:txBody>
          <a:bodyPr/>
          <a:lstStyle/>
          <a:p>
            <a:r>
              <a:rPr lang="en-US" dirty="0"/>
              <a:t>Text mining methods allow us to highlight the most frequently used keywords in a paragraph of texts.</a:t>
            </a:r>
            <a:endParaRPr lang="en-GB" dirty="0"/>
          </a:p>
        </p:txBody>
      </p:sp>
      <p:sp>
        <p:nvSpPr>
          <p:cNvPr id="3" name="Title 2">
            <a:extLst>
              <a:ext uri="{FF2B5EF4-FFF2-40B4-BE49-F238E27FC236}">
                <a16:creationId xmlns:a16="http://schemas.microsoft.com/office/drawing/2014/main" id="{66858BFB-412D-4F46-B733-AAC5BB1F8404}"/>
              </a:ext>
            </a:extLst>
          </p:cNvPr>
          <p:cNvSpPr>
            <a:spLocks noGrp="1"/>
          </p:cNvSpPr>
          <p:nvPr>
            <p:ph type="title"/>
          </p:nvPr>
        </p:nvSpPr>
        <p:spPr/>
        <p:txBody>
          <a:bodyPr/>
          <a:lstStyle/>
          <a:p>
            <a:r>
              <a:rPr lang="en-GB" dirty="0"/>
              <a:t>Guided Demo: Word Cloud</a:t>
            </a:r>
          </a:p>
        </p:txBody>
      </p:sp>
      <p:pic>
        <p:nvPicPr>
          <p:cNvPr id="4" name="Picture 3">
            <a:extLst>
              <a:ext uri="{FF2B5EF4-FFF2-40B4-BE49-F238E27FC236}">
                <a16:creationId xmlns:a16="http://schemas.microsoft.com/office/drawing/2014/main" id="{FD90AE72-63E8-4B30-A6C7-5C0CF8DF24CB}"/>
              </a:ext>
            </a:extLst>
          </p:cNvPr>
          <p:cNvPicPr/>
          <p:nvPr/>
        </p:nvPicPr>
        <p:blipFill>
          <a:blip r:embed="rId2"/>
          <a:stretch>
            <a:fillRect/>
          </a:stretch>
        </p:blipFill>
        <p:spPr>
          <a:xfrm>
            <a:off x="475338" y="1770892"/>
            <a:ext cx="4609465" cy="1380490"/>
          </a:xfrm>
          <a:prstGeom prst="rect">
            <a:avLst/>
          </a:prstGeom>
        </p:spPr>
      </p:pic>
      <p:pic>
        <p:nvPicPr>
          <p:cNvPr id="5" name="Picture 4">
            <a:extLst>
              <a:ext uri="{FF2B5EF4-FFF2-40B4-BE49-F238E27FC236}">
                <a16:creationId xmlns:a16="http://schemas.microsoft.com/office/drawing/2014/main" id="{0D4D3B4C-29D8-4882-A2E8-7DD9EC7F793C}"/>
              </a:ext>
            </a:extLst>
          </p:cNvPr>
          <p:cNvPicPr/>
          <p:nvPr/>
        </p:nvPicPr>
        <p:blipFill>
          <a:blip r:embed="rId3"/>
          <a:stretch>
            <a:fillRect/>
          </a:stretch>
        </p:blipFill>
        <p:spPr>
          <a:xfrm>
            <a:off x="5638206" y="1675461"/>
            <a:ext cx="2970530" cy="2851785"/>
          </a:xfrm>
          <a:prstGeom prst="rect">
            <a:avLst/>
          </a:prstGeom>
        </p:spPr>
      </p:pic>
      <p:pic>
        <p:nvPicPr>
          <p:cNvPr id="6" name="Picture 5">
            <a:extLst>
              <a:ext uri="{FF2B5EF4-FFF2-40B4-BE49-F238E27FC236}">
                <a16:creationId xmlns:a16="http://schemas.microsoft.com/office/drawing/2014/main" id="{DA4159DA-9127-495A-B0F6-3C27322BDBE4}"/>
              </a:ext>
            </a:extLst>
          </p:cNvPr>
          <p:cNvPicPr/>
          <p:nvPr/>
        </p:nvPicPr>
        <p:blipFill>
          <a:blip r:embed="rId4"/>
          <a:stretch>
            <a:fillRect/>
          </a:stretch>
        </p:blipFill>
        <p:spPr>
          <a:xfrm>
            <a:off x="592844" y="3101353"/>
            <a:ext cx="2943860" cy="1924050"/>
          </a:xfrm>
          <a:prstGeom prst="rect">
            <a:avLst/>
          </a:prstGeom>
        </p:spPr>
      </p:pic>
    </p:spTree>
    <p:extLst>
      <p:ext uri="{BB962C8B-B14F-4D97-AF65-F5344CB8AC3E}">
        <p14:creationId xmlns:p14="http://schemas.microsoft.com/office/powerpoint/2010/main" val="3795856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6CABEA4-440A-4C0B-8F39-529BA52E0893}"/>
              </a:ext>
            </a:extLst>
          </p:cNvPr>
          <p:cNvSpPr>
            <a:spLocks noGrp="1"/>
          </p:cNvSpPr>
          <p:nvPr>
            <p:ph type="ctrTitle"/>
          </p:nvPr>
        </p:nvSpPr>
        <p:spPr/>
        <p:txBody>
          <a:bodyPr/>
          <a:lstStyle/>
          <a:p>
            <a:r>
              <a:rPr lang="en-US" dirty="0"/>
              <a:t>Summary</a:t>
            </a:r>
            <a:endParaRPr lang="nl-BE" dirty="0"/>
          </a:p>
        </p:txBody>
      </p:sp>
    </p:spTree>
    <p:extLst>
      <p:ext uri="{BB962C8B-B14F-4D97-AF65-F5344CB8AC3E}">
        <p14:creationId xmlns:p14="http://schemas.microsoft.com/office/powerpoint/2010/main" val="676196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grpSp>
        <p:nvGrpSpPr>
          <p:cNvPr id="20" name="Group 19"/>
          <p:cNvGrpSpPr/>
          <p:nvPr/>
        </p:nvGrpSpPr>
        <p:grpSpPr>
          <a:xfrm>
            <a:off x="337625" y="999649"/>
            <a:ext cx="8506337" cy="621906"/>
            <a:chOff x="276180" y="999649"/>
            <a:chExt cx="8494280" cy="621906"/>
          </a:xfrm>
        </p:grpSpPr>
        <p:sp>
          <p:nvSpPr>
            <p:cNvPr id="7" name="Rectangle 6"/>
            <p:cNvSpPr/>
            <p:nvPr/>
          </p:nvSpPr>
          <p:spPr>
            <a:xfrm>
              <a:off x="663240" y="999649"/>
              <a:ext cx="8107220" cy="621906"/>
            </a:xfrm>
            <a:prstGeom prst="rect">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nchorCtr="0"/>
            <a:lstStyle/>
            <a:p>
              <a:pPr marL="230188"/>
              <a:r>
                <a:rPr lang="en-US" b="1" dirty="0">
                  <a:solidFill>
                    <a:schemeClr val="bg1"/>
                  </a:solidFill>
                  <a:latin typeface="+mj-lt"/>
                </a:rPr>
                <a:t>MQTT - Mosquitto</a:t>
              </a:r>
            </a:p>
          </p:txBody>
        </p:sp>
        <p:sp>
          <p:nvSpPr>
            <p:cNvPr id="16" name="Rectangle 15"/>
            <p:cNvSpPr/>
            <p:nvPr/>
          </p:nvSpPr>
          <p:spPr>
            <a:xfrm>
              <a:off x="276180" y="999649"/>
              <a:ext cx="399754" cy="621906"/>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nchorCtr="0"/>
            <a:lstStyle/>
            <a:p>
              <a:pPr marL="458788"/>
              <a:endParaRPr lang="en-US" b="1" dirty="0">
                <a:solidFill>
                  <a:schemeClr val="bg1"/>
                </a:solidFill>
                <a:latin typeface="+mj-lt"/>
              </a:endParaRPr>
            </a:p>
          </p:txBody>
        </p:sp>
      </p:grpSp>
      <p:grpSp>
        <p:nvGrpSpPr>
          <p:cNvPr id="21" name="Group 20"/>
          <p:cNvGrpSpPr/>
          <p:nvPr/>
        </p:nvGrpSpPr>
        <p:grpSpPr>
          <a:xfrm>
            <a:off x="337626" y="1810026"/>
            <a:ext cx="8506336" cy="621906"/>
            <a:chOff x="285664" y="1779085"/>
            <a:chExt cx="8506336" cy="621906"/>
          </a:xfrm>
        </p:grpSpPr>
        <p:sp>
          <p:nvSpPr>
            <p:cNvPr id="9" name="Rectangle 8"/>
            <p:cNvSpPr/>
            <p:nvPr/>
          </p:nvSpPr>
          <p:spPr>
            <a:xfrm>
              <a:off x="687095" y="1779085"/>
              <a:ext cx="8104905" cy="621906"/>
            </a:xfrm>
            <a:prstGeom prst="rect">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nchorCtr="0"/>
            <a:lstStyle/>
            <a:p>
              <a:pPr marL="230188"/>
              <a:r>
                <a:rPr lang="en-US" b="1" dirty="0">
                  <a:solidFill>
                    <a:schemeClr val="bg1"/>
                  </a:solidFill>
                  <a:latin typeface="+mj-lt"/>
                </a:rPr>
                <a:t>Kafka</a:t>
              </a:r>
            </a:p>
          </p:txBody>
        </p:sp>
        <p:sp>
          <p:nvSpPr>
            <p:cNvPr id="17" name="Rectangle 16"/>
            <p:cNvSpPr/>
            <p:nvPr/>
          </p:nvSpPr>
          <p:spPr>
            <a:xfrm>
              <a:off x="285664" y="1779085"/>
              <a:ext cx="398198" cy="621906"/>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nchorCtr="0"/>
            <a:lstStyle/>
            <a:p>
              <a:pPr marL="458788"/>
              <a:endParaRPr lang="en-US" b="1" dirty="0">
                <a:solidFill>
                  <a:schemeClr val="bg1"/>
                </a:solidFill>
                <a:latin typeface="+mj-lt"/>
              </a:endParaRPr>
            </a:p>
          </p:txBody>
        </p:sp>
      </p:grpSp>
    </p:spTree>
    <p:extLst>
      <p:ext uri="{BB962C8B-B14F-4D97-AF65-F5344CB8AC3E}">
        <p14:creationId xmlns:p14="http://schemas.microsoft.com/office/powerpoint/2010/main" val="7935593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Thank You</a:t>
            </a:r>
          </a:p>
        </p:txBody>
      </p:sp>
    </p:spTree>
    <p:extLst>
      <p:ext uri="{BB962C8B-B14F-4D97-AF65-F5344CB8AC3E}">
        <p14:creationId xmlns:p14="http://schemas.microsoft.com/office/powerpoint/2010/main" val="1128197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6CABEA4-440A-4C0B-8F39-529BA52E0893}"/>
              </a:ext>
            </a:extLst>
          </p:cNvPr>
          <p:cNvSpPr>
            <a:spLocks noGrp="1"/>
          </p:cNvSpPr>
          <p:nvPr>
            <p:ph type="ctrTitle"/>
          </p:nvPr>
        </p:nvSpPr>
        <p:spPr/>
        <p:txBody>
          <a:bodyPr/>
          <a:lstStyle/>
          <a:p>
            <a:r>
              <a:rPr lang="en-US" dirty="0"/>
              <a:t>Overview of Messaging Systems</a:t>
            </a:r>
            <a:endParaRPr lang="nl-BE" dirty="0"/>
          </a:p>
        </p:txBody>
      </p:sp>
    </p:spTree>
    <p:extLst>
      <p:ext uri="{BB962C8B-B14F-4D97-AF65-F5344CB8AC3E}">
        <p14:creationId xmlns:p14="http://schemas.microsoft.com/office/powerpoint/2010/main" val="2326666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D821FE1-23F1-48DC-8247-2EEE9ED3A12A}"/>
              </a:ext>
            </a:extLst>
          </p:cNvPr>
          <p:cNvSpPr>
            <a:spLocks noGrp="1"/>
          </p:cNvSpPr>
          <p:nvPr>
            <p:ph idx="1"/>
          </p:nvPr>
        </p:nvSpPr>
        <p:spPr>
          <a:xfrm>
            <a:off x="264160" y="967575"/>
            <a:ext cx="8584006" cy="707886"/>
          </a:xfrm>
        </p:spPr>
        <p:txBody>
          <a:bodyPr/>
          <a:lstStyle/>
          <a:p>
            <a:r>
              <a:rPr lang="en-US" dirty="0"/>
              <a:t>The goal of any Enterprise Integration is to establish unification between separate applications to achieve a consolidated set of functionalities.</a:t>
            </a:r>
          </a:p>
        </p:txBody>
      </p:sp>
      <p:sp>
        <p:nvSpPr>
          <p:cNvPr id="3" name="Title 2">
            <a:extLst>
              <a:ext uri="{FF2B5EF4-FFF2-40B4-BE49-F238E27FC236}">
                <a16:creationId xmlns:a16="http://schemas.microsoft.com/office/drawing/2014/main" id="{59C0D7FE-F509-466C-AA24-705042F1CFCA}"/>
              </a:ext>
            </a:extLst>
          </p:cNvPr>
          <p:cNvSpPr>
            <a:spLocks noGrp="1"/>
          </p:cNvSpPr>
          <p:nvPr>
            <p:ph type="title"/>
          </p:nvPr>
        </p:nvSpPr>
        <p:spPr/>
        <p:txBody>
          <a:bodyPr/>
          <a:lstStyle/>
          <a:p>
            <a:r>
              <a:rPr lang="en-US" dirty="0"/>
              <a:t>Overview of Messaging Systems</a:t>
            </a:r>
            <a:endParaRPr lang="nl-BE" dirty="0"/>
          </a:p>
        </p:txBody>
      </p:sp>
      <p:pic>
        <p:nvPicPr>
          <p:cNvPr id="4" name="Picture 3">
            <a:extLst>
              <a:ext uri="{FF2B5EF4-FFF2-40B4-BE49-F238E27FC236}">
                <a16:creationId xmlns:a16="http://schemas.microsoft.com/office/drawing/2014/main" id="{E3615FC9-B98D-40EB-BD66-6647DA0C905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84915" y="1796842"/>
            <a:ext cx="5930285" cy="2944764"/>
          </a:xfrm>
          <a:prstGeom prst="rect">
            <a:avLst/>
          </a:prstGeom>
        </p:spPr>
      </p:pic>
    </p:spTree>
    <p:extLst>
      <p:ext uri="{BB962C8B-B14F-4D97-AF65-F5344CB8AC3E}">
        <p14:creationId xmlns:p14="http://schemas.microsoft.com/office/powerpoint/2010/main" val="242342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1F206B0-852D-4DB3-A25D-14EE3B05C59C}"/>
              </a:ext>
            </a:extLst>
          </p:cNvPr>
          <p:cNvSpPr>
            <a:spLocks noGrp="1"/>
          </p:cNvSpPr>
          <p:nvPr>
            <p:ph idx="1"/>
          </p:nvPr>
        </p:nvSpPr>
        <p:spPr>
          <a:xfrm>
            <a:off x="264160" y="967575"/>
            <a:ext cx="8584006" cy="4124206"/>
          </a:xfrm>
        </p:spPr>
        <p:txBody>
          <a:bodyPr/>
          <a:lstStyle/>
          <a:p>
            <a:pPr marL="0" lvl="0" indent="0">
              <a:buNone/>
            </a:pPr>
            <a:r>
              <a:rPr lang="en-US" dirty="0"/>
              <a:t>Messaging systems can be used as an integration channel for information exchange between different applications</a:t>
            </a:r>
          </a:p>
          <a:p>
            <a:pPr lvl="0"/>
            <a:r>
              <a:rPr lang="en-US" sz="1800" b="1" dirty="0"/>
              <a:t>Loose coupling </a:t>
            </a:r>
            <a:r>
              <a:rPr lang="en-US" sz="1800" dirty="0"/>
              <a:t>between applications ensures minimal dependencies on each other. This ensures that any changes in one application do not affect other applications. </a:t>
            </a:r>
          </a:p>
          <a:p>
            <a:pPr lvl="0"/>
            <a:r>
              <a:rPr lang="en-US" sz="1800" b="1" dirty="0"/>
              <a:t>Common interface definitions </a:t>
            </a:r>
            <a:r>
              <a:rPr lang="en-US" sz="1800" dirty="0"/>
              <a:t>ensure a common agreed-upon data format for exchange between applications. </a:t>
            </a:r>
          </a:p>
          <a:p>
            <a:pPr lvl="0"/>
            <a:r>
              <a:rPr lang="en-US" sz="1800" b="1" dirty="0"/>
              <a:t>Latency</a:t>
            </a:r>
            <a:r>
              <a:rPr lang="en-US" sz="1800" dirty="0"/>
              <a:t> is the time taken by messages to traverse between the sender and receiver.</a:t>
            </a:r>
          </a:p>
          <a:p>
            <a:pPr lvl="0"/>
            <a:r>
              <a:rPr lang="en-US" sz="1800" b="1" dirty="0"/>
              <a:t>Reliability</a:t>
            </a:r>
            <a:r>
              <a:rPr lang="en-US" sz="1800" dirty="0"/>
              <a:t> ensures that temporary unavailability of applications does not affect dependent applications that need to exchange information.</a:t>
            </a:r>
            <a:endParaRPr lang="nl-BE" sz="1800" dirty="0"/>
          </a:p>
        </p:txBody>
      </p:sp>
      <p:sp>
        <p:nvSpPr>
          <p:cNvPr id="3" name="Title 2">
            <a:extLst>
              <a:ext uri="{FF2B5EF4-FFF2-40B4-BE49-F238E27FC236}">
                <a16:creationId xmlns:a16="http://schemas.microsoft.com/office/drawing/2014/main" id="{37EAA23F-5A46-45B5-A38A-226E0378F32B}"/>
              </a:ext>
            </a:extLst>
          </p:cNvPr>
          <p:cNvSpPr>
            <a:spLocks noGrp="1"/>
          </p:cNvSpPr>
          <p:nvPr>
            <p:ph type="title"/>
          </p:nvPr>
        </p:nvSpPr>
        <p:spPr/>
        <p:txBody>
          <a:bodyPr/>
          <a:lstStyle/>
          <a:p>
            <a:r>
              <a:rPr lang="en-US" dirty="0"/>
              <a:t>Overview of Messaging Systems</a:t>
            </a:r>
            <a:endParaRPr lang="nl-BE" dirty="0"/>
          </a:p>
        </p:txBody>
      </p:sp>
    </p:spTree>
    <p:extLst>
      <p:ext uri="{BB962C8B-B14F-4D97-AF65-F5344CB8AC3E}">
        <p14:creationId xmlns:p14="http://schemas.microsoft.com/office/powerpoint/2010/main" val="36368830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1F206B0-852D-4DB3-A25D-14EE3B05C59C}"/>
              </a:ext>
            </a:extLst>
          </p:cNvPr>
          <p:cNvSpPr>
            <a:spLocks noGrp="1"/>
          </p:cNvSpPr>
          <p:nvPr>
            <p:ph idx="1"/>
          </p:nvPr>
        </p:nvSpPr>
        <p:spPr>
          <a:xfrm>
            <a:off x="264160" y="967575"/>
            <a:ext cx="8584006" cy="1785104"/>
          </a:xfrm>
        </p:spPr>
        <p:txBody>
          <a:bodyPr/>
          <a:lstStyle/>
          <a:p>
            <a:r>
              <a:rPr lang="en-US" dirty="0"/>
              <a:t>In a Publisher / Producer – Subscriber / Consumer model</a:t>
            </a:r>
          </a:p>
          <a:p>
            <a:r>
              <a:rPr lang="en-US" dirty="0"/>
              <a:t>A Subscriber registers its interest in a particular topic or event and is subsequently notified about the event asynchronously. </a:t>
            </a:r>
          </a:p>
          <a:p>
            <a:r>
              <a:rPr lang="en-US" dirty="0"/>
              <a:t>These events are generated by Publishers. </a:t>
            </a:r>
          </a:p>
        </p:txBody>
      </p:sp>
      <p:sp>
        <p:nvSpPr>
          <p:cNvPr id="3" name="Title 2">
            <a:extLst>
              <a:ext uri="{FF2B5EF4-FFF2-40B4-BE49-F238E27FC236}">
                <a16:creationId xmlns:a16="http://schemas.microsoft.com/office/drawing/2014/main" id="{37EAA23F-5A46-45B5-A38A-226E0378F32B}"/>
              </a:ext>
            </a:extLst>
          </p:cNvPr>
          <p:cNvSpPr>
            <a:spLocks noGrp="1"/>
          </p:cNvSpPr>
          <p:nvPr>
            <p:ph type="title"/>
          </p:nvPr>
        </p:nvSpPr>
        <p:spPr/>
        <p:txBody>
          <a:bodyPr/>
          <a:lstStyle/>
          <a:p>
            <a:r>
              <a:rPr lang="en-US" dirty="0"/>
              <a:t>Overview of Messaging Systems</a:t>
            </a:r>
            <a:endParaRPr lang="nl-BE" dirty="0"/>
          </a:p>
        </p:txBody>
      </p:sp>
      <p:pic>
        <p:nvPicPr>
          <p:cNvPr id="5" name="Picture 4" descr="Image result for kafka architecture diagram">
            <a:extLst>
              <a:ext uri="{FF2B5EF4-FFF2-40B4-BE49-F238E27FC236}">
                <a16:creationId xmlns:a16="http://schemas.microsoft.com/office/drawing/2014/main" id="{DC452971-0303-434E-AB32-EFE6218287AA}"/>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828800" y="2872837"/>
            <a:ext cx="4660900" cy="2137233"/>
          </a:xfrm>
          <a:prstGeom prst="rect">
            <a:avLst/>
          </a:prstGeom>
          <a:noFill/>
          <a:ln>
            <a:noFill/>
          </a:ln>
        </p:spPr>
      </p:pic>
    </p:spTree>
    <p:extLst>
      <p:ext uri="{BB962C8B-B14F-4D97-AF65-F5344CB8AC3E}">
        <p14:creationId xmlns:p14="http://schemas.microsoft.com/office/powerpoint/2010/main" val="12576944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1F206B0-852D-4DB3-A25D-14EE3B05C59C}"/>
              </a:ext>
            </a:extLst>
          </p:cNvPr>
          <p:cNvSpPr>
            <a:spLocks noGrp="1"/>
          </p:cNvSpPr>
          <p:nvPr>
            <p:ph idx="1"/>
          </p:nvPr>
        </p:nvSpPr>
        <p:spPr>
          <a:xfrm>
            <a:off x="264160" y="967575"/>
            <a:ext cx="8584006" cy="3785652"/>
          </a:xfrm>
        </p:spPr>
        <p:txBody>
          <a:bodyPr/>
          <a:lstStyle/>
          <a:p>
            <a:pPr marL="0" indent="0">
              <a:buNone/>
            </a:pPr>
            <a:r>
              <a:rPr lang="en-US" dirty="0"/>
              <a:t>Some key features of a Messaging System:</a:t>
            </a:r>
          </a:p>
          <a:p>
            <a:r>
              <a:rPr lang="en-US" b="1" dirty="0"/>
              <a:t>Messages</a:t>
            </a:r>
            <a:r>
              <a:rPr lang="en-US" dirty="0"/>
              <a:t> are shared through a channel called a </a:t>
            </a:r>
            <a:r>
              <a:rPr lang="en-US" b="1" dirty="0"/>
              <a:t>Topic</a:t>
            </a:r>
            <a:r>
              <a:rPr lang="en-US" dirty="0"/>
              <a:t>. </a:t>
            </a:r>
          </a:p>
          <a:p>
            <a:r>
              <a:rPr lang="en-US" dirty="0"/>
              <a:t>A Topic is a centralized place where producers can publish, and subscribers can consume, messages.</a:t>
            </a:r>
          </a:p>
          <a:p>
            <a:r>
              <a:rPr lang="en-US" dirty="0"/>
              <a:t>Messages delivered to a Topic are automatically pushed to all qualified Consumers.</a:t>
            </a:r>
          </a:p>
          <a:p>
            <a:r>
              <a:rPr lang="en-US" dirty="0"/>
              <a:t>There is no coupling of the Producers to the Consumers. Subscribers and Publishers can be added dynamically at runtime, which allows the system to grow or shrink in complexity over time.</a:t>
            </a:r>
          </a:p>
        </p:txBody>
      </p:sp>
      <p:sp>
        <p:nvSpPr>
          <p:cNvPr id="3" name="Title 2">
            <a:extLst>
              <a:ext uri="{FF2B5EF4-FFF2-40B4-BE49-F238E27FC236}">
                <a16:creationId xmlns:a16="http://schemas.microsoft.com/office/drawing/2014/main" id="{37EAA23F-5A46-45B5-A38A-226E0378F32B}"/>
              </a:ext>
            </a:extLst>
          </p:cNvPr>
          <p:cNvSpPr>
            <a:spLocks noGrp="1"/>
          </p:cNvSpPr>
          <p:nvPr>
            <p:ph type="title"/>
          </p:nvPr>
        </p:nvSpPr>
        <p:spPr/>
        <p:txBody>
          <a:bodyPr/>
          <a:lstStyle/>
          <a:p>
            <a:r>
              <a:rPr lang="en-US" dirty="0"/>
              <a:t>Overview of Messaging Systems</a:t>
            </a:r>
            <a:endParaRPr lang="nl-BE" dirty="0"/>
          </a:p>
        </p:txBody>
      </p:sp>
    </p:spTree>
    <p:extLst>
      <p:ext uri="{BB962C8B-B14F-4D97-AF65-F5344CB8AC3E}">
        <p14:creationId xmlns:p14="http://schemas.microsoft.com/office/powerpoint/2010/main" val="24256433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9"/>
</p:tagLst>
</file>

<file path=ppt/theme/theme1.xml><?xml version="1.0" encoding="utf-8"?>
<a:theme xmlns:a="http://schemas.openxmlformats.org/drawingml/2006/main" name="2017-hitachi-corporate-powerpoint-template">
  <a:themeElements>
    <a:clrScheme name="Hitachi 2">
      <a:dk1>
        <a:srgbClr val="414141"/>
      </a:dk1>
      <a:lt1>
        <a:srgbClr val="FFFFFF"/>
      </a:lt1>
      <a:dk2>
        <a:srgbClr val="000000"/>
      </a:dk2>
      <a:lt2>
        <a:srgbClr val="CEC9BF"/>
      </a:lt2>
      <a:accent1>
        <a:srgbClr val="7C0B2B"/>
      </a:accent1>
      <a:accent2>
        <a:srgbClr val="CC0000"/>
      </a:accent2>
      <a:accent3>
        <a:srgbClr val="C3ECEC"/>
      </a:accent3>
      <a:accent4>
        <a:srgbClr val="009B9E"/>
      </a:accent4>
      <a:accent5>
        <a:srgbClr val="F9DC33"/>
      </a:accent5>
      <a:accent6>
        <a:srgbClr val="FF5838"/>
      </a:accent6>
      <a:hlink>
        <a:srgbClr val="CC0000"/>
      </a:hlink>
      <a:folHlink>
        <a:srgbClr val="525252"/>
      </a:folHlink>
    </a:clrScheme>
    <a:fontScheme name="HDS 201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spPr>
      <a:bodyPr rtlCol="0" anchor="ctr"/>
      <a:lstStyle>
        <a:defPPr algn="ctr">
          <a:defRPr dirty="0" smtClean="0">
            <a:latin typeface="+mj-lt"/>
          </a:defRPr>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bg1">
              <a:lumMod val="65000"/>
            </a:schemeClr>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Hitachi_PPT-Template_FINAL.potx" id="{27C2020E-4347-4F07-B4FA-27613D97D7B9}" vid="{C4F6E8BC-B2EB-4118-A24B-6AB36A058774}"/>
    </a:ext>
  </a:extLst>
</a:theme>
</file>

<file path=ppt/theme/theme2.xml><?xml version="1.0" encoding="utf-8"?>
<a:theme xmlns:a="http://schemas.openxmlformats.org/drawingml/2006/main" name="Office Theme">
  <a:themeElements>
    <a:clrScheme name="HDS 2011">
      <a:dk1>
        <a:sysClr val="windowText" lastClr="000000"/>
      </a:dk1>
      <a:lt1>
        <a:sysClr val="window" lastClr="FFFFFF"/>
      </a:lt1>
      <a:dk2>
        <a:srgbClr val="14AF9F"/>
      </a:dk2>
      <a:lt2>
        <a:srgbClr val="6D6E71"/>
      </a:lt2>
      <a:accent1>
        <a:srgbClr val="FD0014"/>
      </a:accent1>
      <a:accent2>
        <a:srgbClr val="C20014"/>
      </a:accent2>
      <a:accent3>
        <a:srgbClr val="009933"/>
      </a:accent3>
      <a:accent4>
        <a:srgbClr val="0073B2"/>
      </a:accent4>
      <a:accent5>
        <a:srgbClr val="DEB408"/>
      </a:accent5>
      <a:accent6>
        <a:srgbClr val="DC7400"/>
      </a:accent6>
      <a:hlink>
        <a:srgbClr val="FD0014"/>
      </a:hlink>
      <a:folHlink>
        <a:srgbClr val="C20014"/>
      </a:folHlink>
    </a:clrScheme>
    <a:fontScheme name="HDS 201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HDS 2011">
      <a:dk1>
        <a:sysClr val="windowText" lastClr="000000"/>
      </a:dk1>
      <a:lt1>
        <a:sysClr val="window" lastClr="FFFFFF"/>
      </a:lt1>
      <a:dk2>
        <a:srgbClr val="14AF9F"/>
      </a:dk2>
      <a:lt2>
        <a:srgbClr val="6D6E71"/>
      </a:lt2>
      <a:accent1>
        <a:srgbClr val="FD0014"/>
      </a:accent1>
      <a:accent2>
        <a:srgbClr val="C20014"/>
      </a:accent2>
      <a:accent3>
        <a:srgbClr val="009933"/>
      </a:accent3>
      <a:accent4>
        <a:srgbClr val="0073B2"/>
      </a:accent4>
      <a:accent5>
        <a:srgbClr val="DEB408"/>
      </a:accent5>
      <a:accent6>
        <a:srgbClr val="DC7400"/>
      </a:accent6>
      <a:hlink>
        <a:srgbClr val="FD0014"/>
      </a:hlink>
      <a:folHlink>
        <a:srgbClr val="C20014"/>
      </a:folHlink>
    </a:clrScheme>
    <a:fontScheme name="HDS 201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2752</TotalTime>
  <Words>1444</Words>
  <Application>Microsoft Office PowerPoint</Application>
  <PresentationFormat>On-screen Show (16:9)</PresentationFormat>
  <Paragraphs>161</Paragraphs>
  <Slides>46</Slides>
  <Notes>16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46</vt:i4>
      </vt:variant>
    </vt:vector>
  </HeadingPairs>
  <TitlesOfParts>
    <vt:vector size="50" baseType="lpstr">
      <vt:lpstr>Arial</vt:lpstr>
      <vt:lpstr>HelveticaNeueLT Std</vt:lpstr>
      <vt:lpstr>Wingdings</vt:lpstr>
      <vt:lpstr>2017-hitachi-corporate-powerpoint-template</vt:lpstr>
      <vt:lpstr>Advanced Pentaho Data Integration </vt:lpstr>
      <vt:lpstr>Agenda</vt:lpstr>
      <vt:lpstr>Pentaho Data Integration Data Streaming</vt:lpstr>
      <vt:lpstr>Agenda</vt:lpstr>
      <vt:lpstr>Overview of Messaging Systems</vt:lpstr>
      <vt:lpstr>Overview of Messaging Systems</vt:lpstr>
      <vt:lpstr>Overview of Messaging Systems</vt:lpstr>
      <vt:lpstr>Overview of Messaging Systems</vt:lpstr>
      <vt:lpstr>Overview of Messaging Systems</vt:lpstr>
      <vt:lpstr>MQTT - Mosquitto</vt:lpstr>
      <vt:lpstr>MQTT - Mosquitto</vt:lpstr>
      <vt:lpstr>MQTT - Mosquitto</vt:lpstr>
      <vt:lpstr>MQTT - Mosquitto</vt:lpstr>
      <vt:lpstr>MQTT – Use Cases</vt:lpstr>
      <vt:lpstr>Guided Demo: MQTT</vt:lpstr>
      <vt:lpstr>Guided Demo: MQTT</vt:lpstr>
      <vt:lpstr>Guided Demo: MQTT</vt:lpstr>
      <vt:lpstr>MQTT.fx</vt:lpstr>
      <vt:lpstr>Guided Demo: MQTT.fx</vt:lpstr>
      <vt:lpstr>Guided Demo: MQTT - IoT</vt:lpstr>
      <vt:lpstr>Guided Demo: MQTT - IoT</vt:lpstr>
      <vt:lpstr>Guided Demo: MQTT - IoT</vt:lpstr>
      <vt:lpstr>Kafka</vt:lpstr>
      <vt:lpstr>Overview of Kafka</vt:lpstr>
      <vt:lpstr>Overview of Kafka</vt:lpstr>
      <vt:lpstr>Overview of Kafka</vt:lpstr>
      <vt:lpstr>Overview of Kafka</vt:lpstr>
      <vt:lpstr>Overview of Kafka</vt:lpstr>
      <vt:lpstr>Guided Demo: Kafka commands</vt:lpstr>
      <vt:lpstr>Kafka Connect</vt:lpstr>
      <vt:lpstr>Kafka Connect</vt:lpstr>
      <vt:lpstr>Guided Demo: Kafka Connect -Twitter</vt:lpstr>
      <vt:lpstr>Guided Demo: Kafka Connect -Twitter</vt:lpstr>
      <vt:lpstr>Guided Demo: Kafka Connect -Twitter</vt:lpstr>
      <vt:lpstr>Guided Demo: Kafka Connect -Twitter</vt:lpstr>
      <vt:lpstr>Guided Demo: Kafka Connect -Twitter</vt:lpstr>
      <vt:lpstr>Guided Demo: Kafka Connect -Twitter</vt:lpstr>
      <vt:lpstr>Guided Demo: Kafka Connect -Twitter</vt:lpstr>
      <vt:lpstr>Pentaho Kafka Producer / Consumer</vt:lpstr>
      <vt:lpstr>Guided Demo: Pentaho Kafka Consumer</vt:lpstr>
      <vt:lpstr>Guided Demo: Pentaho Kafka Stream</vt:lpstr>
      <vt:lpstr>Guided Demo: Clean Tweets</vt:lpstr>
      <vt:lpstr>Guided Demo: Word Cloud</vt:lpstr>
      <vt:lpstr>Summary</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Pentaho Project Setup  Best Practices</dc:title>
  <dc:creator>Beppe Raymaekers</dc:creator>
  <cp:lastModifiedBy>Jp</cp:lastModifiedBy>
  <cp:revision>285</cp:revision>
  <dcterms:created xsi:type="dcterms:W3CDTF">2017-11-25T09:35:59Z</dcterms:created>
  <dcterms:modified xsi:type="dcterms:W3CDTF">2018-03-13T17:27:11Z</dcterms:modified>
</cp:coreProperties>
</file>