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7"/>
  </p:notesMasterIdLst>
  <p:handoutMasterIdLst>
    <p:handoutMasterId r:id="rId68"/>
  </p:handoutMasterIdLst>
  <p:sldIdLst>
    <p:sldId id="448" r:id="rId2"/>
    <p:sldId id="449" r:id="rId3"/>
    <p:sldId id="351" r:id="rId4"/>
    <p:sldId id="417" r:id="rId5"/>
    <p:sldId id="418" r:id="rId6"/>
    <p:sldId id="412" r:id="rId7"/>
    <p:sldId id="500" r:id="rId8"/>
    <p:sldId id="501" r:id="rId9"/>
    <p:sldId id="502" r:id="rId10"/>
    <p:sldId id="503" r:id="rId11"/>
    <p:sldId id="504" r:id="rId12"/>
    <p:sldId id="505" r:id="rId13"/>
    <p:sldId id="506" r:id="rId14"/>
    <p:sldId id="507" r:id="rId15"/>
    <p:sldId id="508" r:id="rId16"/>
    <p:sldId id="509" r:id="rId17"/>
    <p:sldId id="511" r:id="rId18"/>
    <p:sldId id="510" r:id="rId19"/>
    <p:sldId id="512" r:id="rId20"/>
    <p:sldId id="513" r:id="rId21"/>
    <p:sldId id="372" r:id="rId22"/>
    <p:sldId id="514" r:id="rId23"/>
    <p:sldId id="515" r:id="rId24"/>
    <p:sldId id="446" r:id="rId25"/>
    <p:sldId id="517" r:id="rId26"/>
    <p:sldId id="516" r:id="rId27"/>
    <p:sldId id="518" r:id="rId28"/>
    <p:sldId id="519" r:id="rId29"/>
    <p:sldId id="520" r:id="rId30"/>
    <p:sldId id="521" r:id="rId31"/>
    <p:sldId id="522" r:id="rId32"/>
    <p:sldId id="523" r:id="rId33"/>
    <p:sldId id="524" r:id="rId34"/>
    <p:sldId id="525" r:id="rId35"/>
    <p:sldId id="526" r:id="rId36"/>
    <p:sldId id="527" r:id="rId37"/>
    <p:sldId id="528" r:id="rId38"/>
    <p:sldId id="529" r:id="rId39"/>
    <p:sldId id="530" r:id="rId40"/>
    <p:sldId id="531" r:id="rId41"/>
    <p:sldId id="532" r:id="rId42"/>
    <p:sldId id="533" r:id="rId43"/>
    <p:sldId id="534" r:id="rId44"/>
    <p:sldId id="535" r:id="rId45"/>
    <p:sldId id="536" r:id="rId46"/>
    <p:sldId id="537" r:id="rId47"/>
    <p:sldId id="538" r:id="rId48"/>
    <p:sldId id="539" r:id="rId49"/>
    <p:sldId id="540" r:id="rId50"/>
    <p:sldId id="542" r:id="rId51"/>
    <p:sldId id="543" r:id="rId52"/>
    <p:sldId id="544" r:id="rId53"/>
    <p:sldId id="545" r:id="rId54"/>
    <p:sldId id="546" r:id="rId55"/>
    <p:sldId id="547" r:id="rId56"/>
    <p:sldId id="548" r:id="rId57"/>
    <p:sldId id="549" r:id="rId58"/>
    <p:sldId id="550" r:id="rId59"/>
    <p:sldId id="551" r:id="rId60"/>
    <p:sldId id="552" r:id="rId61"/>
    <p:sldId id="553" r:id="rId62"/>
    <p:sldId id="554" r:id="rId63"/>
    <p:sldId id="555" r:id="rId64"/>
    <p:sldId id="556" r:id="rId65"/>
    <p:sldId id="445" r:id="rId66"/>
  </p:sldIdLst>
  <p:sldSz cx="9144000" cy="5143500" type="screen16x9"/>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B73B0D-DC7C-4532-AFDD-877052B800E4}">
          <p14:sldIdLst>
            <p14:sldId id="448"/>
            <p14:sldId id="449"/>
            <p14:sldId id="351"/>
            <p14:sldId id="417"/>
            <p14:sldId id="418"/>
            <p14:sldId id="412"/>
            <p14:sldId id="500"/>
            <p14:sldId id="501"/>
            <p14:sldId id="502"/>
            <p14:sldId id="503"/>
            <p14:sldId id="504"/>
            <p14:sldId id="505"/>
            <p14:sldId id="506"/>
            <p14:sldId id="507"/>
            <p14:sldId id="508"/>
            <p14:sldId id="509"/>
            <p14:sldId id="511"/>
            <p14:sldId id="510"/>
            <p14:sldId id="512"/>
            <p14:sldId id="513"/>
            <p14:sldId id="372"/>
            <p14:sldId id="514"/>
            <p14:sldId id="515"/>
            <p14:sldId id="446"/>
            <p14:sldId id="517"/>
            <p14:sldId id="516"/>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8"/>
            <p14:sldId id="539"/>
            <p14:sldId id="540"/>
            <p14:sldId id="542"/>
            <p14:sldId id="543"/>
            <p14:sldId id="544"/>
            <p14:sldId id="545"/>
            <p14:sldId id="546"/>
            <p14:sldId id="547"/>
            <p14:sldId id="548"/>
            <p14:sldId id="549"/>
            <p14:sldId id="550"/>
            <p14:sldId id="551"/>
            <p14:sldId id="552"/>
            <p14:sldId id="553"/>
            <p14:sldId id="554"/>
            <p14:sldId id="555"/>
            <p14:sldId id="556"/>
            <p14:sldId id="445"/>
          </p14:sldIdLst>
        </p14:section>
      </p14:sectionLst>
    </p:ex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62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12" autoAdjust="0"/>
  </p:normalViewPr>
  <p:slideViewPr>
    <p:cSldViewPr snapToGrid="0" snapToObjects="1" showGuides="1">
      <p:cViewPr varScale="1">
        <p:scale>
          <a:sx n="130" d="100"/>
          <a:sy n="130" d="100"/>
        </p:scale>
        <p:origin x="1782" y="114"/>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88" d="100"/>
          <a:sy n="88" d="100"/>
        </p:scale>
        <p:origin x="3822" y="84"/>
      </p:cViewPr>
      <p:guideLst>
        <p:guide orient="horz" pos="2880"/>
        <p:guide pos="2160"/>
        <p:guide pos="173"/>
        <p:guide pos="414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90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628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4174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02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4918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214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8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4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081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66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811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54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90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7667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4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5" name="TextBox 34"/>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
        <p:nvSpPr>
          <p:cNvPr id="67" name="TextBox 66"/>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
        <p:nvSpPr>
          <p:cNvPr id="68" name="Rectangle 67"/>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6" name="TextBox 35"/>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6" name="Rectangle 5"/>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 name="TextBox 37"/>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2018.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20" r:id="rId1"/>
    <p:sldLayoutId id="2147483796" r:id="rId2"/>
    <p:sldLayoutId id="2147483801" r:id="rId3"/>
    <p:sldLayoutId id="2147483802" r:id="rId4"/>
    <p:sldLayoutId id="2147483813" r:id="rId5"/>
    <p:sldLayoutId id="2147483814" r:id="rId6"/>
    <p:sldLayoutId id="2147483805" r:id="rId7"/>
    <p:sldLayoutId id="2147483806" r:id="rId8"/>
    <p:sldLayoutId id="2147483807" r:id="rId9"/>
    <p:sldLayoutId id="2147483808" r:id="rId10"/>
    <p:sldLayoutId id="2147483822" r:id="rId11"/>
    <p:sldLayoutId id="2147483823" r:id="rId12"/>
    <p:sldLayoutId id="21474838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11100/kettle/status" TargetMode="External"/><Relationship Id="rId2" Type="http://schemas.openxmlformats.org/officeDocument/2006/relationships/hyperlink" Target="http://localhost:11000/kettle/status" TargetMode="External"/><Relationship Id="rId1" Type="http://schemas.openxmlformats.org/officeDocument/2006/relationships/slideLayout" Target="../slideLayouts/slideLayout8.xml"/><Relationship Id="rId4" Type="http://schemas.openxmlformats.org/officeDocument/2006/relationships/hyperlink" Target="http://localhost:11110/kettle/stat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localhost:9000/"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369332"/>
          </a:xfrm>
        </p:spPr>
        <p:txBody>
          <a:bodyPr/>
          <a:lstStyle/>
          <a:p>
            <a:endParaRPr lang="en-US" dirty="0"/>
          </a:p>
        </p:txBody>
      </p:sp>
      <p:sp>
        <p:nvSpPr>
          <p:cNvPr id="7" name="Title 6"/>
          <p:cNvSpPr>
            <a:spLocks noGrp="1"/>
          </p:cNvSpPr>
          <p:nvPr>
            <p:ph type="ctrTitle"/>
          </p:nvPr>
        </p:nvSpPr>
        <p:spPr/>
        <p:txBody>
          <a:bodyPr/>
          <a:lstStyle/>
          <a:p>
            <a:r>
              <a:rPr lang="en-US" dirty="0"/>
              <a:t>Advanced</a:t>
            </a:r>
            <a:br>
              <a:rPr lang="en-US" dirty="0"/>
            </a:br>
            <a:r>
              <a:rPr lang="en-US" dirty="0"/>
              <a:t>Pentaho Data Integration</a:t>
            </a:r>
            <a:br>
              <a:rPr lang="en-US" dirty="0"/>
            </a:br>
            <a:endParaRPr lang="en-US" dirty="0"/>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80113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27459-30D3-4482-A7D9-65032B59B07B}"/>
              </a:ext>
            </a:extLst>
          </p:cNvPr>
          <p:cNvSpPr>
            <a:spLocks noGrp="1"/>
          </p:cNvSpPr>
          <p:nvPr>
            <p:ph idx="1"/>
          </p:nvPr>
        </p:nvSpPr>
        <p:spPr>
          <a:xfrm>
            <a:off x="264160" y="967575"/>
            <a:ext cx="8584006" cy="4708981"/>
          </a:xfrm>
        </p:spPr>
        <p:txBody>
          <a:bodyPr/>
          <a:lstStyle/>
          <a:p>
            <a:pPr marL="0" indent="0">
              <a:buNone/>
            </a:pPr>
            <a:r>
              <a:rPr lang="en-US" dirty="0"/>
              <a:t>A cluster schema is essentially a collection of slave servers. </a:t>
            </a:r>
          </a:p>
          <a:p>
            <a:r>
              <a:rPr lang="en-US" dirty="0"/>
              <a:t>Static Carte cluster has a fixed schema that specifies one master node and two or more slave nodes. In a static cluster, you specify the nodes in a cluster at design-time, before you run the transformation or job.</a:t>
            </a:r>
          </a:p>
          <a:p>
            <a:r>
              <a:rPr lang="en-US" dirty="0"/>
              <a:t>A Dynamic Carte cluster has a schema that specifies one master node and a varying number of slave nodes.  Unlike a static cluster, slave nodes are not known until runtime.  Instead, you register the slave nodes, then at runtime, PDI monitors the slave nodes every 30 seconds to see if it is available to perform transformation and job processing tasks.</a:t>
            </a:r>
          </a:p>
          <a:p>
            <a:endParaRPr lang="en-US" dirty="0"/>
          </a:p>
          <a:p>
            <a:endParaRPr lang="en-GB" dirty="0"/>
          </a:p>
        </p:txBody>
      </p:sp>
      <p:sp>
        <p:nvSpPr>
          <p:cNvPr id="3" name="Title 2">
            <a:extLst>
              <a:ext uri="{FF2B5EF4-FFF2-40B4-BE49-F238E27FC236}">
                <a16:creationId xmlns:a16="http://schemas.microsoft.com/office/drawing/2014/main" id="{6770FC36-0092-4F1D-BAB9-3107DDA73C53}"/>
              </a:ext>
            </a:extLst>
          </p:cNvPr>
          <p:cNvSpPr>
            <a:spLocks noGrp="1"/>
          </p:cNvSpPr>
          <p:nvPr>
            <p:ph type="title"/>
          </p:nvPr>
        </p:nvSpPr>
        <p:spPr/>
        <p:txBody>
          <a:bodyPr/>
          <a:lstStyle/>
          <a:p>
            <a:r>
              <a:rPr lang="en-GB" dirty="0"/>
              <a:t>Carte Clusters</a:t>
            </a:r>
          </a:p>
        </p:txBody>
      </p:sp>
    </p:spTree>
    <p:extLst>
      <p:ext uri="{BB962C8B-B14F-4D97-AF65-F5344CB8AC3E}">
        <p14:creationId xmlns:p14="http://schemas.microsoft.com/office/powerpoint/2010/main" val="123516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27459-30D3-4482-A7D9-65032B59B07B}"/>
              </a:ext>
            </a:extLst>
          </p:cNvPr>
          <p:cNvSpPr>
            <a:spLocks noGrp="1"/>
          </p:cNvSpPr>
          <p:nvPr>
            <p:ph idx="1"/>
          </p:nvPr>
        </p:nvSpPr>
        <p:spPr>
          <a:xfrm>
            <a:off x="264160" y="967575"/>
            <a:ext cx="8584006" cy="3678956"/>
          </a:xfrm>
        </p:spPr>
        <p:txBody>
          <a:bodyPr/>
          <a:lstStyle/>
          <a:p>
            <a:pPr marL="0" indent="0">
              <a:buNone/>
            </a:pPr>
            <a:r>
              <a:rPr lang="en-US" dirty="0"/>
              <a:t>Configure Master and 2 Slave Servers </a:t>
            </a:r>
          </a:p>
          <a:p>
            <a:endParaRPr lang="en-US" dirty="0"/>
          </a:p>
          <a:p>
            <a:endParaRPr lang="en-US" dirty="0"/>
          </a:p>
          <a:p>
            <a:r>
              <a:rPr lang="en-US" dirty="0"/>
              <a:t>Its best practice to define a carte instance with an XML file. Examples can be found at:</a:t>
            </a:r>
          </a:p>
          <a:p>
            <a:pPr marL="293687" lvl="1" indent="0">
              <a:buNone/>
            </a:pPr>
            <a:r>
              <a:rPr lang="en-US" dirty="0"/>
              <a:t>C:\Pentaho\design-tools\data-integration\pwd</a:t>
            </a:r>
          </a:p>
          <a:p>
            <a:pPr marL="285750" indent="-285750"/>
            <a:r>
              <a:rPr lang="en-US" dirty="0"/>
              <a:t>Copy over the carte-config-11100.xml to</a:t>
            </a:r>
          </a:p>
          <a:p>
            <a:pPr marL="293687" lvl="1" indent="0">
              <a:buNone/>
            </a:pPr>
            <a:r>
              <a:rPr lang="en-GB" dirty="0"/>
              <a:t>C:\Pentaho\design-tools\data-integration</a:t>
            </a:r>
          </a:p>
        </p:txBody>
      </p:sp>
      <p:sp>
        <p:nvSpPr>
          <p:cNvPr id="3" name="Title 2">
            <a:extLst>
              <a:ext uri="{FF2B5EF4-FFF2-40B4-BE49-F238E27FC236}">
                <a16:creationId xmlns:a16="http://schemas.microsoft.com/office/drawing/2014/main" id="{6770FC36-0092-4F1D-BAB9-3107DDA73C53}"/>
              </a:ext>
            </a:extLst>
          </p:cNvPr>
          <p:cNvSpPr>
            <a:spLocks noGrp="1"/>
          </p:cNvSpPr>
          <p:nvPr>
            <p:ph type="title"/>
          </p:nvPr>
        </p:nvSpPr>
        <p:spPr/>
        <p:txBody>
          <a:bodyPr/>
          <a:lstStyle/>
          <a:p>
            <a:r>
              <a:rPr lang="en-GB" dirty="0"/>
              <a:t>Guided Demonstration: Master &amp; Slave Servers</a:t>
            </a:r>
          </a:p>
        </p:txBody>
      </p:sp>
      <p:graphicFrame>
        <p:nvGraphicFramePr>
          <p:cNvPr id="4" name="Table 3">
            <a:extLst>
              <a:ext uri="{FF2B5EF4-FFF2-40B4-BE49-F238E27FC236}">
                <a16:creationId xmlns:a16="http://schemas.microsoft.com/office/drawing/2014/main" id="{3D398C97-A654-41EB-BDE4-0F7F0B864A13}"/>
              </a:ext>
            </a:extLst>
          </p:cNvPr>
          <p:cNvGraphicFramePr>
            <a:graphicFrameLocks noGrp="1"/>
          </p:cNvGraphicFramePr>
          <p:nvPr>
            <p:extLst>
              <p:ext uri="{D42A27DB-BD31-4B8C-83A1-F6EECF244321}">
                <p14:modId xmlns:p14="http://schemas.microsoft.com/office/powerpoint/2010/main" val="2946145606"/>
              </p:ext>
            </p:extLst>
          </p:nvPr>
        </p:nvGraphicFramePr>
        <p:xfrm>
          <a:off x="2308665" y="1498021"/>
          <a:ext cx="4258946" cy="878840"/>
        </p:xfrm>
        <a:graphic>
          <a:graphicData uri="http://schemas.openxmlformats.org/drawingml/2006/table">
            <a:tbl>
              <a:tblPr firstRow="1" firstCol="1" bandRow="1"/>
              <a:tblGrid>
                <a:gridCol w="1109703">
                  <a:extLst>
                    <a:ext uri="{9D8B030D-6E8A-4147-A177-3AD203B41FA5}">
                      <a16:colId xmlns:a16="http://schemas.microsoft.com/office/drawing/2014/main" val="1104259892"/>
                    </a:ext>
                  </a:extLst>
                </a:gridCol>
                <a:gridCol w="1052502">
                  <a:extLst>
                    <a:ext uri="{9D8B030D-6E8A-4147-A177-3AD203B41FA5}">
                      <a16:colId xmlns:a16="http://schemas.microsoft.com/office/drawing/2014/main" val="3586717056"/>
                    </a:ext>
                  </a:extLst>
                </a:gridCol>
                <a:gridCol w="1019452">
                  <a:extLst>
                    <a:ext uri="{9D8B030D-6E8A-4147-A177-3AD203B41FA5}">
                      <a16:colId xmlns:a16="http://schemas.microsoft.com/office/drawing/2014/main" val="572963059"/>
                    </a:ext>
                  </a:extLst>
                </a:gridCol>
                <a:gridCol w="1077289">
                  <a:extLst>
                    <a:ext uri="{9D8B030D-6E8A-4147-A177-3AD203B41FA5}">
                      <a16:colId xmlns:a16="http://schemas.microsoft.com/office/drawing/2014/main" val="1634955084"/>
                    </a:ext>
                  </a:extLst>
                </a:gridCol>
              </a:tblGrid>
              <a:tr h="0">
                <a:tc>
                  <a:txBody>
                    <a:bodyPr/>
                    <a:lstStyle/>
                    <a:p>
                      <a:pPr>
                        <a:lnSpc>
                          <a:spcPct val="120000"/>
                        </a:lnSpc>
                        <a:spcBef>
                          <a:spcPts val="200"/>
                        </a:spcBef>
                        <a:spcAft>
                          <a:spcPts val="0"/>
                        </a:spcAft>
                      </a:pPr>
                      <a:r>
                        <a:rPr lang="en-GB" sz="1000" b="1">
                          <a:solidFill>
                            <a:srgbClr val="002060"/>
                          </a:solidFill>
                          <a:effectLst/>
                          <a:latin typeface="Open Sans" panose="020B0606030504020204" pitchFamily="34" charset="0"/>
                          <a:ea typeface="Times New Roman" panose="02020603050405020304" pitchFamily="18" charset="0"/>
                          <a:cs typeface="Open Sans" panose="020B0606030504020204" pitchFamily="34" charset="0"/>
                        </a:rPr>
                        <a:t> </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w="12700" cap="flat" cmpd="sng" algn="ctr">
                      <a:solidFill>
                        <a:srgbClr val="8F0B17"/>
                      </a:solidFill>
                      <a:prstDash val="solid"/>
                      <a:round/>
                      <a:headEnd type="none" w="med" len="med"/>
                      <a:tailEnd type="none" w="med" len="med"/>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7C0B17"/>
                    </a:solidFill>
                  </a:tcPr>
                </a:tc>
                <a:tc>
                  <a:txBody>
                    <a:bodyPr/>
                    <a:lstStyle/>
                    <a:p>
                      <a:pPr>
                        <a:lnSpc>
                          <a:spcPct val="120000"/>
                        </a:lnSpc>
                        <a:spcBef>
                          <a:spcPts val="200"/>
                        </a:spcBef>
                        <a:spcAft>
                          <a:spcPts val="0"/>
                        </a:spcAft>
                      </a:pPr>
                      <a:r>
                        <a:rPr lang="en-GB" sz="1000">
                          <a:solidFill>
                            <a:srgbClr val="FFFFFF"/>
                          </a:solidFill>
                          <a:effectLst/>
                          <a:latin typeface="Open Sans" panose="020B0606030504020204" pitchFamily="34" charset="0"/>
                          <a:ea typeface="Times New Roman" panose="02020603050405020304" pitchFamily="18" charset="0"/>
                          <a:cs typeface="Open Sans" panose="020B0606030504020204" pitchFamily="34" charset="0"/>
                        </a:rPr>
                        <a:t>MASTER NODE</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7C0B17"/>
                    </a:solidFill>
                  </a:tcPr>
                </a:tc>
                <a:tc>
                  <a:txBody>
                    <a:bodyPr/>
                    <a:lstStyle/>
                    <a:p>
                      <a:pPr>
                        <a:lnSpc>
                          <a:spcPct val="120000"/>
                        </a:lnSpc>
                        <a:spcBef>
                          <a:spcPts val="200"/>
                        </a:spcBef>
                        <a:spcAft>
                          <a:spcPts val="0"/>
                        </a:spcAft>
                      </a:pPr>
                      <a:r>
                        <a:rPr lang="en-GB" sz="1000">
                          <a:solidFill>
                            <a:srgbClr val="FFFFFF"/>
                          </a:solidFill>
                          <a:effectLst/>
                          <a:latin typeface="Open Sans" panose="020B0606030504020204" pitchFamily="34" charset="0"/>
                          <a:ea typeface="Times New Roman" panose="02020603050405020304" pitchFamily="18" charset="0"/>
                          <a:cs typeface="Open Sans" panose="020B0606030504020204" pitchFamily="34" charset="0"/>
                        </a:rPr>
                        <a:t>SLAVE NODE 1</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7C0B17"/>
                    </a:solidFill>
                  </a:tcPr>
                </a:tc>
                <a:tc>
                  <a:txBody>
                    <a:bodyPr/>
                    <a:lstStyle/>
                    <a:p>
                      <a:pPr>
                        <a:lnSpc>
                          <a:spcPct val="120000"/>
                        </a:lnSpc>
                        <a:spcBef>
                          <a:spcPts val="200"/>
                        </a:spcBef>
                        <a:spcAft>
                          <a:spcPts val="0"/>
                        </a:spcAft>
                      </a:pPr>
                      <a:r>
                        <a:rPr lang="en-GB" sz="1000">
                          <a:solidFill>
                            <a:srgbClr val="FFFFFF"/>
                          </a:solidFill>
                          <a:effectLst/>
                          <a:latin typeface="Open Sans" panose="020B0606030504020204" pitchFamily="34" charset="0"/>
                          <a:ea typeface="Times New Roman" panose="02020603050405020304" pitchFamily="18" charset="0"/>
                          <a:cs typeface="Open Sans" panose="020B0606030504020204" pitchFamily="34" charset="0"/>
                        </a:rPr>
                        <a:t>SLAVE NODE 2</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w="12700" cap="flat" cmpd="sng" algn="ctr">
                      <a:solidFill>
                        <a:srgbClr val="8F0B17"/>
                      </a:solidFill>
                      <a:prstDash val="solid"/>
                      <a:round/>
                      <a:headEnd type="none" w="med" len="med"/>
                      <a:tailEnd type="none" w="med" len="med"/>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7C0B17"/>
                    </a:solidFill>
                  </a:tcPr>
                </a:tc>
                <a:extLst>
                  <a:ext uri="{0D108BD9-81ED-4DB2-BD59-A6C34878D82A}">
                    <a16:rowId xmlns:a16="http://schemas.microsoft.com/office/drawing/2014/main" val="1996041153"/>
                  </a:ext>
                </a:extLst>
              </a:tr>
              <a:tr h="0">
                <a:tc>
                  <a:txBody>
                    <a:bodyPr/>
                    <a:lstStyle/>
                    <a:p>
                      <a:pPr>
                        <a:lnSpc>
                          <a:spcPct val="120000"/>
                        </a:lnSpc>
                        <a:spcBef>
                          <a:spcPts val="200"/>
                        </a:spcBef>
                        <a:spcAft>
                          <a:spcPts val="0"/>
                        </a:spcAft>
                      </a:pPr>
                      <a:r>
                        <a:rPr lang="en-GB" sz="1000" b="1">
                          <a:effectLst/>
                          <a:latin typeface="Calibri Light" panose="020F0302020204030204" pitchFamily="34" charset="0"/>
                          <a:ea typeface="Times New Roman" panose="02020603050405020304" pitchFamily="18" charset="0"/>
                          <a:cs typeface="Times New Roman" panose="02020603050405020304" pitchFamily="18" charset="0"/>
                        </a:rPr>
                        <a:t>Server IP</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w="12700" cap="flat" cmpd="sng" algn="ctr">
                      <a:solidFill>
                        <a:srgbClr val="8F0B17"/>
                      </a:solidFill>
                      <a:prstDash val="solid"/>
                      <a:round/>
                      <a:headEnd type="none" w="med" len="med"/>
                      <a:tailEnd type="none" w="med" len="med"/>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FFFFFF"/>
                    </a:solidFill>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localhost</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localhost</a:t>
                      </a:r>
                      <a:endParaRPr lang="en-GB" sz="1000" dirty="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localhost</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w="12700" cap="flat" cmpd="sng" algn="ctr">
                      <a:solidFill>
                        <a:srgbClr val="8F0B17"/>
                      </a:solidFill>
                      <a:prstDash val="solid"/>
                      <a:round/>
                      <a:headEnd type="none" w="med" len="med"/>
                      <a:tailEnd type="none" w="med" len="med"/>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extLst>
                  <a:ext uri="{0D108BD9-81ED-4DB2-BD59-A6C34878D82A}">
                    <a16:rowId xmlns:a16="http://schemas.microsoft.com/office/drawing/2014/main" val="3711676034"/>
                  </a:ext>
                </a:extLst>
              </a:tr>
              <a:tr h="0">
                <a:tc>
                  <a:txBody>
                    <a:bodyPr/>
                    <a:lstStyle/>
                    <a:p>
                      <a:pPr>
                        <a:lnSpc>
                          <a:spcPct val="120000"/>
                        </a:lnSpc>
                        <a:spcBef>
                          <a:spcPts val="200"/>
                        </a:spcBef>
                        <a:spcAft>
                          <a:spcPts val="0"/>
                        </a:spcAft>
                      </a:pPr>
                      <a:r>
                        <a:rPr lang="en-GB" sz="1000" b="1">
                          <a:effectLst/>
                          <a:latin typeface="Calibri Light" panose="020F0302020204030204" pitchFamily="34" charset="0"/>
                          <a:ea typeface="Times New Roman" panose="02020603050405020304" pitchFamily="18" charset="0"/>
                          <a:cs typeface="Times New Roman" panose="02020603050405020304" pitchFamily="18" charset="0"/>
                        </a:rPr>
                        <a:t>Port Number</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w="12700" cap="flat" cmpd="sng" algn="ctr">
                      <a:solidFill>
                        <a:srgbClr val="8F0B17"/>
                      </a:solidFill>
                      <a:prstDash val="solid"/>
                      <a:round/>
                      <a:headEnd type="none" w="med" len="med"/>
                      <a:tailEnd type="none" w="med" len="med"/>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FFFFFF"/>
                    </a:solidFill>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11000</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11100</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11110</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w="12700" cap="flat" cmpd="sng" algn="ctr">
                      <a:solidFill>
                        <a:srgbClr val="8F0B17"/>
                      </a:solidFill>
                      <a:prstDash val="solid"/>
                      <a:round/>
                      <a:headEnd type="none" w="med" len="med"/>
                      <a:tailEnd type="none" w="med" len="med"/>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extLst>
                  <a:ext uri="{0D108BD9-81ED-4DB2-BD59-A6C34878D82A}">
                    <a16:rowId xmlns:a16="http://schemas.microsoft.com/office/drawing/2014/main" val="822405286"/>
                  </a:ext>
                </a:extLst>
              </a:tr>
              <a:tr h="0">
                <a:tc>
                  <a:txBody>
                    <a:bodyPr/>
                    <a:lstStyle/>
                    <a:p>
                      <a:pPr>
                        <a:lnSpc>
                          <a:spcPct val="120000"/>
                        </a:lnSpc>
                        <a:spcBef>
                          <a:spcPts val="200"/>
                        </a:spcBef>
                        <a:spcAft>
                          <a:spcPts val="0"/>
                        </a:spcAft>
                      </a:pPr>
                      <a:r>
                        <a:rPr lang="en-GB" sz="1000" b="1">
                          <a:effectLst/>
                          <a:latin typeface="Calibri Light" panose="020F0302020204030204" pitchFamily="34" charset="0"/>
                          <a:ea typeface="Times New Roman" panose="02020603050405020304" pitchFamily="18" charset="0"/>
                          <a:cs typeface="Times New Roman" panose="02020603050405020304" pitchFamily="18" charset="0"/>
                        </a:rPr>
                        <a:t>Master / Slave</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w="12700" cap="flat" cmpd="sng" algn="ctr">
                      <a:solidFill>
                        <a:srgbClr val="8F0B17"/>
                      </a:solidFill>
                      <a:prstDash val="solid"/>
                      <a:round/>
                      <a:headEnd type="none" w="med" len="med"/>
                      <a:tailEnd type="none" w="med" len="med"/>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solidFill>
                      <a:srgbClr val="FFFFFF"/>
                    </a:solidFill>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Master</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Slave1</a:t>
                      </a:r>
                      <a:endParaRPr lang="en-GB" sz="100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a:noFill/>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tc>
                  <a:txBody>
                    <a:bodyPr/>
                    <a:lstStyle/>
                    <a:p>
                      <a:pPr>
                        <a:lnSpc>
                          <a:spcPct val="120000"/>
                        </a:lnSpc>
                        <a:spcBef>
                          <a:spcPts val="200"/>
                        </a:spcBef>
                        <a:spcAft>
                          <a:spcPts val="0"/>
                        </a:spcAft>
                      </a:pPr>
                      <a:r>
                        <a:rPr lang="en-GB" sz="1000"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Slave2</a:t>
                      </a:r>
                      <a:endParaRPr lang="en-GB" sz="1000" dirty="0">
                        <a:effectLst/>
                        <a:latin typeface="Open Sans" panose="020B0606030504020204" pitchFamily="34" charset="0"/>
                        <a:ea typeface="Calibri" panose="020F0502020204030204" pitchFamily="34" charset="0"/>
                        <a:cs typeface="Times New Roman" panose="02020603050405020304" pitchFamily="18" charset="0"/>
                      </a:endParaRPr>
                    </a:p>
                  </a:txBody>
                  <a:tcPr marL="68580" marR="68580" marT="18415" marB="18415">
                    <a:lnL>
                      <a:noFill/>
                    </a:lnL>
                    <a:lnR w="12700" cap="flat" cmpd="sng" algn="ctr">
                      <a:solidFill>
                        <a:srgbClr val="8F0B17"/>
                      </a:solidFill>
                      <a:prstDash val="solid"/>
                      <a:round/>
                      <a:headEnd type="none" w="med" len="med"/>
                      <a:tailEnd type="none" w="med" len="med"/>
                    </a:lnR>
                    <a:lnT w="12700" cap="flat" cmpd="sng" algn="ctr">
                      <a:solidFill>
                        <a:srgbClr val="8F0B17"/>
                      </a:solidFill>
                      <a:prstDash val="solid"/>
                      <a:round/>
                      <a:headEnd type="none" w="med" len="med"/>
                      <a:tailEnd type="none" w="med" len="med"/>
                    </a:lnT>
                    <a:lnB w="12700" cap="flat" cmpd="sng" algn="ctr">
                      <a:solidFill>
                        <a:srgbClr val="8F0B17"/>
                      </a:solidFill>
                      <a:prstDash val="solid"/>
                      <a:round/>
                      <a:headEnd type="none" w="med" len="med"/>
                      <a:tailEnd type="none" w="med" len="med"/>
                    </a:lnB>
                  </a:tcPr>
                </a:tc>
                <a:extLst>
                  <a:ext uri="{0D108BD9-81ED-4DB2-BD59-A6C34878D82A}">
                    <a16:rowId xmlns:a16="http://schemas.microsoft.com/office/drawing/2014/main" val="904757538"/>
                  </a:ext>
                </a:extLst>
              </a:tr>
            </a:tbl>
          </a:graphicData>
        </a:graphic>
      </p:graphicFrame>
    </p:spTree>
    <p:extLst>
      <p:ext uri="{BB962C8B-B14F-4D97-AF65-F5344CB8AC3E}">
        <p14:creationId xmlns:p14="http://schemas.microsoft.com/office/powerpoint/2010/main" val="105608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E6E7E7-279F-4454-B3BB-E847C145F4BE}"/>
              </a:ext>
            </a:extLst>
          </p:cNvPr>
          <p:cNvSpPr>
            <a:spLocks noGrp="1"/>
          </p:cNvSpPr>
          <p:nvPr>
            <p:ph idx="1"/>
          </p:nvPr>
        </p:nvSpPr>
        <p:spPr>
          <a:xfrm>
            <a:off x="264160" y="967575"/>
            <a:ext cx="8584006" cy="3322448"/>
          </a:xfrm>
        </p:spPr>
        <p:txBody>
          <a:bodyPr/>
          <a:lstStyle/>
          <a:p>
            <a:r>
              <a:rPr lang="en-GB" dirty="0"/>
              <a:t>The default credentials to log into a Carte Cluster:</a:t>
            </a:r>
          </a:p>
          <a:p>
            <a:pPr marL="293687" lvl="1" indent="0">
              <a:buNone/>
            </a:pPr>
            <a:r>
              <a:rPr lang="en-GB" dirty="0"/>
              <a:t>Username: cluster</a:t>
            </a:r>
          </a:p>
          <a:p>
            <a:pPr marL="293687" lvl="1" indent="0">
              <a:buNone/>
            </a:pPr>
            <a:r>
              <a:rPr lang="en-GB" dirty="0"/>
              <a:t>Password: cluster</a:t>
            </a:r>
          </a:p>
          <a:p>
            <a:pPr marL="293687" lvl="1" indent="0">
              <a:buNone/>
            </a:pPr>
            <a:r>
              <a:rPr lang="en-GB" dirty="0"/>
              <a:t>This can obfuscated using </a:t>
            </a:r>
            <a:r>
              <a:rPr lang="en-GB" dirty="0" err="1"/>
              <a:t>encr</a:t>
            </a:r>
            <a:r>
              <a:rPr lang="en-GB" dirty="0"/>
              <a:t> command:</a:t>
            </a:r>
          </a:p>
          <a:p>
            <a:pPr marL="293687" lvl="1" indent="0">
              <a:buNone/>
            </a:pPr>
            <a:r>
              <a:rPr lang="en-GB" dirty="0" err="1"/>
              <a:t>Encr</a:t>
            </a:r>
            <a:r>
              <a:rPr lang="en-GB" dirty="0"/>
              <a:t> –carte Pentaho2018</a:t>
            </a:r>
          </a:p>
          <a:p>
            <a:pPr marL="293687" lvl="1" indent="0">
              <a:buNone/>
            </a:pPr>
            <a:endParaRPr lang="en-GB" dirty="0"/>
          </a:p>
          <a:p>
            <a:pPr marL="293687" lvl="1" indent="0">
              <a:buNone/>
            </a:pPr>
            <a:r>
              <a:rPr lang="en-GB" dirty="0"/>
              <a:t>OBF:1g2f1iur1kfx1m0x1u9d1u9r1ua51lx91kch1irv1g13</a:t>
            </a:r>
          </a:p>
          <a:p>
            <a:pPr marL="293687" lvl="1" indent="0">
              <a:buNone/>
            </a:pPr>
            <a:r>
              <a:rPr lang="en-GB" dirty="0"/>
              <a:t>Copy to kettle.pwd</a:t>
            </a:r>
          </a:p>
        </p:txBody>
      </p:sp>
      <p:sp>
        <p:nvSpPr>
          <p:cNvPr id="3" name="Title 2">
            <a:extLst>
              <a:ext uri="{FF2B5EF4-FFF2-40B4-BE49-F238E27FC236}">
                <a16:creationId xmlns:a16="http://schemas.microsoft.com/office/drawing/2014/main" id="{E2CA38C7-9B6F-4966-8AD5-18295A62D708}"/>
              </a:ext>
            </a:extLst>
          </p:cNvPr>
          <p:cNvSpPr>
            <a:spLocks noGrp="1"/>
          </p:cNvSpPr>
          <p:nvPr>
            <p:ph type="title"/>
          </p:nvPr>
        </p:nvSpPr>
        <p:spPr/>
        <p:txBody>
          <a:bodyPr/>
          <a:lstStyle/>
          <a:p>
            <a:r>
              <a:rPr lang="en-GB" dirty="0"/>
              <a:t>Guided Demonstration: Carte Security</a:t>
            </a:r>
          </a:p>
        </p:txBody>
      </p:sp>
    </p:spTree>
    <p:extLst>
      <p:ext uri="{BB962C8B-B14F-4D97-AF65-F5344CB8AC3E}">
        <p14:creationId xmlns:p14="http://schemas.microsoft.com/office/powerpoint/2010/main" val="191981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BD557F-E6AC-4A10-9CEF-F213622CD559}"/>
              </a:ext>
            </a:extLst>
          </p:cNvPr>
          <p:cNvSpPr>
            <a:spLocks noGrp="1"/>
          </p:cNvSpPr>
          <p:nvPr>
            <p:ph idx="1"/>
          </p:nvPr>
        </p:nvSpPr>
        <p:spPr>
          <a:xfrm>
            <a:off x="264160" y="967575"/>
            <a:ext cx="8584006" cy="400110"/>
          </a:xfrm>
        </p:spPr>
        <p:txBody>
          <a:bodyPr/>
          <a:lstStyle/>
          <a:p>
            <a:r>
              <a:rPr lang="en-GB" dirty="0"/>
              <a:t>Define Carte Servers in Spoon</a:t>
            </a:r>
          </a:p>
        </p:txBody>
      </p:sp>
      <p:sp>
        <p:nvSpPr>
          <p:cNvPr id="3" name="Title 2">
            <a:extLst>
              <a:ext uri="{FF2B5EF4-FFF2-40B4-BE49-F238E27FC236}">
                <a16:creationId xmlns:a16="http://schemas.microsoft.com/office/drawing/2014/main" id="{C8EFF889-6DAE-4346-A8E9-BD0D4C6D60B4}"/>
              </a:ext>
            </a:extLst>
          </p:cNvPr>
          <p:cNvSpPr>
            <a:spLocks noGrp="1"/>
          </p:cNvSpPr>
          <p:nvPr>
            <p:ph type="title"/>
          </p:nvPr>
        </p:nvSpPr>
        <p:spPr/>
        <p:txBody>
          <a:bodyPr/>
          <a:lstStyle/>
          <a:p>
            <a:r>
              <a:rPr lang="en-GB" dirty="0"/>
              <a:t>Guided Demonstration: Master &amp; Slave Servers</a:t>
            </a:r>
          </a:p>
        </p:txBody>
      </p:sp>
      <p:pic>
        <p:nvPicPr>
          <p:cNvPr id="4" name="Picture 3">
            <a:extLst>
              <a:ext uri="{FF2B5EF4-FFF2-40B4-BE49-F238E27FC236}">
                <a16:creationId xmlns:a16="http://schemas.microsoft.com/office/drawing/2014/main" id="{AB3F9C27-CDB6-4DD5-9106-00F4200A0018}"/>
              </a:ext>
            </a:extLst>
          </p:cNvPr>
          <p:cNvPicPr/>
          <p:nvPr/>
        </p:nvPicPr>
        <p:blipFill>
          <a:blip r:embed="rId2"/>
          <a:stretch>
            <a:fillRect/>
          </a:stretch>
        </p:blipFill>
        <p:spPr>
          <a:xfrm>
            <a:off x="468426" y="1549706"/>
            <a:ext cx="2809240" cy="2618740"/>
          </a:xfrm>
          <a:prstGeom prst="rect">
            <a:avLst/>
          </a:prstGeom>
        </p:spPr>
      </p:pic>
      <p:pic>
        <p:nvPicPr>
          <p:cNvPr id="5" name="Picture 4">
            <a:extLst>
              <a:ext uri="{FF2B5EF4-FFF2-40B4-BE49-F238E27FC236}">
                <a16:creationId xmlns:a16="http://schemas.microsoft.com/office/drawing/2014/main" id="{E87A6F4E-C850-47D6-93A2-39A848B382DB}"/>
              </a:ext>
            </a:extLst>
          </p:cNvPr>
          <p:cNvPicPr/>
          <p:nvPr/>
        </p:nvPicPr>
        <p:blipFill>
          <a:blip r:embed="rId3"/>
          <a:stretch>
            <a:fillRect/>
          </a:stretch>
        </p:blipFill>
        <p:spPr>
          <a:xfrm>
            <a:off x="3914609" y="1549706"/>
            <a:ext cx="4047490" cy="2856865"/>
          </a:xfrm>
          <a:prstGeom prst="rect">
            <a:avLst/>
          </a:prstGeom>
        </p:spPr>
      </p:pic>
    </p:spTree>
    <p:extLst>
      <p:ext uri="{BB962C8B-B14F-4D97-AF65-F5344CB8AC3E}">
        <p14:creationId xmlns:p14="http://schemas.microsoft.com/office/powerpoint/2010/main" val="428268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BD557F-E6AC-4A10-9CEF-F213622CD559}"/>
              </a:ext>
            </a:extLst>
          </p:cNvPr>
          <p:cNvSpPr>
            <a:spLocks noGrp="1"/>
          </p:cNvSpPr>
          <p:nvPr>
            <p:ph idx="1"/>
          </p:nvPr>
        </p:nvSpPr>
        <p:spPr>
          <a:xfrm>
            <a:off x="264160" y="967575"/>
            <a:ext cx="8584006" cy="400110"/>
          </a:xfrm>
        </p:spPr>
        <p:txBody>
          <a:bodyPr/>
          <a:lstStyle/>
          <a:p>
            <a:r>
              <a:rPr lang="en-GB" dirty="0"/>
              <a:t>Define Carte Servers in Spoon</a:t>
            </a:r>
          </a:p>
        </p:txBody>
      </p:sp>
      <p:sp>
        <p:nvSpPr>
          <p:cNvPr id="3" name="Title 2">
            <a:extLst>
              <a:ext uri="{FF2B5EF4-FFF2-40B4-BE49-F238E27FC236}">
                <a16:creationId xmlns:a16="http://schemas.microsoft.com/office/drawing/2014/main" id="{C8EFF889-6DAE-4346-A8E9-BD0D4C6D60B4}"/>
              </a:ext>
            </a:extLst>
          </p:cNvPr>
          <p:cNvSpPr>
            <a:spLocks noGrp="1"/>
          </p:cNvSpPr>
          <p:nvPr>
            <p:ph type="title"/>
          </p:nvPr>
        </p:nvSpPr>
        <p:spPr/>
        <p:txBody>
          <a:bodyPr/>
          <a:lstStyle/>
          <a:p>
            <a:r>
              <a:rPr lang="en-GB" dirty="0"/>
              <a:t>Guided Demonstration: Master &amp; Slave Servers</a:t>
            </a:r>
          </a:p>
        </p:txBody>
      </p:sp>
      <p:pic>
        <p:nvPicPr>
          <p:cNvPr id="6" name="Picture 5">
            <a:extLst>
              <a:ext uri="{FF2B5EF4-FFF2-40B4-BE49-F238E27FC236}">
                <a16:creationId xmlns:a16="http://schemas.microsoft.com/office/drawing/2014/main" id="{17F5992E-3FE9-4C32-8311-1EE3CA777BAF}"/>
              </a:ext>
            </a:extLst>
          </p:cNvPr>
          <p:cNvPicPr/>
          <p:nvPr/>
        </p:nvPicPr>
        <p:blipFill>
          <a:blip r:embed="rId2"/>
          <a:stretch>
            <a:fillRect/>
          </a:stretch>
        </p:blipFill>
        <p:spPr>
          <a:xfrm>
            <a:off x="464583" y="1549706"/>
            <a:ext cx="2418715" cy="3361690"/>
          </a:xfrm>
          <a:prstGeom prst="rect">
            <a:avLst/>
          </a:prstGeom>
        </p:spPr>
      </p:pic>
      <p:pic>
        <p:nvPicPr>
          <p:cNvPr id="7" name="Picture 6">
            <a:extLst>
              <a:ext uri="{FF2B5EF4-FFF2-40B4-BE49-F238E27FC236}">
                <a16:creationId xmlns:a16="http://schemas.microsoft.com/office/drawing/2014/main" id="{5F1F559B-2E78-4EF8-995A-1CC78CD26903}"/>
              </a:ext>
            </a:extLst>
          </p:cNvPr>
          <p:cNvPicPr/>
          <p:nvPr/>
        </p:nvPicPr>
        <p:blipFill>
          <a:blip r:embed="rId3"/>
          <a:stretch>
            <a:fillRect/>
          </a:stretch>
        </p:blipFill>
        <p:spPr>
          <a:xfrm>
            <a:off x="3722749" y="1630014"/>
            <a:ext cx="3866515" cy="2856865"/>
          </a:xfrm>
          <a:prstGeom prst="rect">
            <a:avLst/>
          </a:prstGeom>
        </p:spPr>
      </p:pic>
    </p:spTree>
    <p:extLst>
      <p:ext uri="{BB962C8B-B14F-4D97-AF65-F5344CB8AC3E}">
        <p14:creationId xmlns:p14="http://schemas.microsoft.com/office/powerpoint/2010/main" val="390202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93E65-A8E8-4518-9488-5960C78E94B9}"/>
              </a:ext>
            </a:extLst>
          </p:cNvPr>
          <p:cNvSpPr>
            <a:spLocks noGrp="1"/>
          </p:cNvSpPr>
          <p:nvPr>
            <p:ph idx="1"/>
          </p:nvPr>
        </p:nvSpPr>
        <p:spPr>
          <a:xfrm>
            <a:off x="264160" y="967575"/>
            <a:ext cx="8584006" cy="400110"/>
          </a:xfrm>
        </p:spPr>
        <p:txBody>
          <a:bodyPr/>
          <a:lstStyle/>
          <a:p>
            <a:r>
              <a:rPr lang="en-GB" dirty="0"/>
              <a:t>Define a Schema in Spoon</a:t>
            </a:r>
          </a:p>
        </p:txBody>
      </p:sp>
      <p:sp>
        <p:nvSpPr>
          <p:cNvPr id="3" name="Title 2">
            <a:extLst>
              <a:ext uri="{FF2B5EF4-FFF2-40B4-BE49-F238E27FC236}">
                <a16:creationId xmlns:a16="http://schemas.microsoft.com/office/drawing/2014/main" id="{79DA54D9-5EFC-4687-9245-01EAB818435B}"/>
              </a:ext>
            </a:extLst>
          </p:cNvPr>
          <p:cNvSpPr>
            <a:spLocks noGrp="1"/>
          </p:cNvSpPr>
          <p:nvPr>
            <p:ph type="title"/>
          </p:nvPr>
        </p:nvSpPr>
        <p:spPr/>
        <p:txBody>
          <a:bodyPr/>
          <a:lstStyle/>
          <a:p>
            <a:r>
              <a:rPr lang="en-GB" dirty="0"/>
              <a:t>Guided Demonstration: Schema</a:t>
            </a:r>
          </a:p>
        </p:txBody>
      </p:sp>
      <p:pic>
        <p:nvPicPr>
          <p:cNvPr id="4" name="Picture 3">
            <a:extLst>
              <a:ext uri="{FF2B5EF4-FFF2-40B4-BE49-F238E27FC236}">
                <a16:creationId xmlns:a16="http://schemas.microsoft.com/office/drawing/2014/main" id="{A5896C33-7301-4416-85DE-F66FA6E34ED3}"/>
              </a:ext>
            </a:extLst>
          </p:cNvPr>
          <p:cNvPicPr/>
          <p:nvPr/>
        </p:nvPicPr>
        <p:blipFill>
          <a:blip r:embed="rId2"/>
          <a:stretch>
            <a:fillRect/>
          </a:stretch>
        </p:blipFill>
        <p:spPr>
          <a:xfrm>
            <a:off x="551815" y="1450882"/>
            <a:ext cx="3237865" cy="3333115"/>
          </a:xfrm>
          <a:prstGeom prst="rect">
            <a:avLst/>
          </a:prstGeom>
        </p:spPr>
      </p:pic>
      <p:pic>
        <p:nvPicPr>
          <p:cNvPr id="5" name="Picture 4">
            <a:extLst>
              <a:ext uri="{FF2B5EF4-FFF2-40B4-BE49-F238E27FC236}">
                <a16:creationId xmlns:a16="http://schemas.microsoft.com/office/drawing/2014/main" id="{29D9639A-1CA1-49EC-A91C-D2ED67B8C49E}"/>
              </a:ext>
            </a:extLst>
          </p:cNvPr>
          <p:cNvPicPr/>
          <p:nvPr/>
        </p:nvPicPr>
        <p:blipFill>
          <a:blip r:embed="rId3"/>
          <a:stretch>
            <a:fillRect/>
          </a:stretch>
        </p:blipFill>
        <p:spPr>
          <a:xfrm>
            <a:off x="3200503" y="1450882"/>
            <a:ext cx="5441950" cy="2752725"/>
          </a:xfrm>
          <a:prstGeom prst="rect">
            <a:avLst/>
          </a:prstGeom>
        </p:spPr>
      </p:pic>
    </p:spTree>
    <p:extLst>
      <p:ext uri="{BB962C8B-B14F-4D97-AF65-F5344CB8AC3E}">
        <p14:creationId xmlns:p14="http://schemas.microsoft.com/office/powerpoint/2010/main" val="39629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C0E68D-A728-4856-A8AB-D43A2B60F43F}"/>
              </a:ext>
            </a:extLst>
          </p:cNvPr>
          <p:cNvSpPr>
            <a:spLocks noGrp="1"/>
          </p:cNvSpPr>
          <p:nvPr>
            <p:ph idx="1"/>
          </p:nvPr>
        </p:nvSpPr>
        <p:spPr>
          <a:xfrm>
            <a:off x="264160" y="967575"/>
            <a:ext cx="5060008" cy="2862322"/>
          </a:xfrm>
        </p:spPr>
        <p:txBody>
          <a:bodyPr/>
          <a:lstStyle/>
          <a:p>
            <a:r>
              <a:rPr lang="en-GB" dirty="0"/>
              <a:t>Define Transformation</a:t>
            </a:r>
          </a:p>
          <a:p>
            <a:endParaRPr lang="en-GB" dirty="0"/>
          </a:p>
          <a:p>
            <a:endParaRPr lang="en-GB" dirty="0"/>
          </a:p>
          <a:p>
            <a:r>
              <a:rPr lang="en-GB" dirty="0"/>
              <a:t>Define different RUN Configurations..</a:t>
            </a:r>
          </a:p>
          <a:p>
            <a:r>
              <a:rPr lang="en-GB" dirty="0"/>
              <a:t>Check the Carte Server command window.</a:t>
            </a:r>
          </a:p>
        </p:txBody>
      </p:sp>
      <p:sp>
        <p:nvSpPr>
          <p:cNvPr id="3" name="Title 2">
            <a:extLst>
              <a:ext uri="{FF2B5EF4-FFF2-40B4-BE49-F238E27FC236}">
                <a16:creationId xmlns:a16="http://schemas.microsoft.com/office/drawing/2014/main" id="{0B62558B-CCDD-4991-A106-CBE309DA0868}"/>
              </a:ext>
            </a:extLst>
          </p:cNvPr>
          <p:cNvSpPr>
            <a:spLocks noGrp="1"/>
          </p:cNvSpPr>
          <p:nvPr>
            <p:ph type="title"/>
          </p:nvPr>
        </p:nvSpPr>
        <p:spPr/>
        <p:txBody>
          <a:bodyPr/>
          <a:lstStyle/>
          <a:p>
            <a:r>
              <a:rPr lang="en-GB" dirty="0"/>
              <a:t>Guided Demonstration: Transformation</a:t>
            </a:r>
          </a:p>
        </p:txBody>
      </p:sp>
      <p:pic>
        <p:nvPicPr>
          <p:cNvPr id="4" name="Picture 3">
            <a:extLst>
              <a:ext uri="{FF2B5EF4-FFF2-40B4-BE49-F238E27FC236}">
                <a16:creationId xmlns:a16="http://schemas.microsoft.com/office/drawing/2014/main" id="{4F9B5F3E-93B2-4A9D-BB26-6BF36343B89F}"/>
              </a:ext>
            </a:extLst>
          </p:cNvPr>
          <p:cNvPicPr>
            <a:picLocks noChangeAspect="1"/>
          </p:cNvPicPr>
          <p:nvPr/>
        </p:nvPicPr>
        <p:blipFill>
          <a:blip r:embed="rId2"/>
          <a:stretch>
            <a:fillRect/>
          </a:stretch>
        </p:blipFill>
        <p:spPr>
          <a:xfrm>
            <a:off x="387794" y="1549706"/>
            <a:ext cx="3000000" cy="895238"/>
          </a:xfrm>
          <a:prstGeom prst="rect">
            <a:avLst/>
          </a:prstGeom>
        </p:spPr>
      </p:pic>
      <p:pic>
        <p:nvPicPr>
          <p:cNvPr id="5" name="Picture 4">
            <a:extLst>
              <a:ext uri="{FF2B5EF4-FFF2-40B4-BE49-F238E27FC236}">
                <a16:creationId xmlns:a16="http://schemas.microsoft.com/office/drawing/2014/main" id="{5F75C907-22FF-4068-BAC1-171F243198D4}"/>
              </a:ext>
            </a:extLst>
          </p:cNvPr>
          <p:cNvPicPr/>
          <p:nvPr/>
        </p:nvPicPr>
        <p:blipFill>
          <a:blip r:embed="rId3"/>
          <a:stretch>
            <a:fillRect/>
          </a:stretch>
        </p:blipFill>
        <p:spPr>
          <a:xfrm>
            <a:off x="5223451" y="1057132"/>
            <a:ext cx="3500219" cy="3647603"/>
          </a:xfrm>
          <a:prstGeom prst="rect">
            <a:avLst/>
          </a:prstGeom>
        </p:spPr>
      </p:pic>
    </p:spTree>
    <p:extLst>
      <p:ext uri="{BB962C8B-B14F-4D97-AF65-F5344CB8AC3E}">
        <p14:creationId xmlns:p14="http://schemas.microsoft.com/office/powerpoint/2010/main" val="217184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19AC82-8A07-4C79-97E1-A5B53E852762}"/>
              </a:ext>
            </a:extLst>
          </p:cNvPr>
          <p:cNvSpPr>
            <a:spLocks noGrp="1"/>
          </p:cNvSpPr>
          <p:nvPr>
            <p:ph idx="1"/>
          </p:nvPr>
        </p:nvSpPr>
        <p:spPr>
          <a:xfrm>
            <a:off x="264160" y="967575"/>
            <a:ext cx="8584006" cy="400110"/>
          </a:xfrm>
        </p:spPr>
        <p:txBody>
          <a:bodyPr/>
          <a:lstStyle/>
          <a:p>
            <a:r>
              <a:rPr lang="en-GB" dirty="0"/>
              <a:t>Configure to RUN on a Cluster</a:t>
            </a:r>
          </a:p>
        </p:txBody>
      </p:sp>
      <p:sp>
        <p:nvSpPr>
          <p:cNvPr id="3" name="Title 2">
            <a:extLst>
              <a:ext uri="{FF2B5EF4-FFF2-40B4-BE49-F238E27FC236}">
                <a16:creationId xmlns:a16="http://schemas.microsoft.com/office/drawing/2014/main" id="{EF052D10-0DB1-40C6-B3BE-A57E4287A695}"/>
              </a:ext>
            </a:extLst>
          </p:cNvPr>
          <p:cNvSpPr>
            <a:spLocks noGrp="1"/>
          </p:cNvSpPr>
          <p:nvPr>
            <p:ph type="title"/>
          </p:nvPr>
        </p:nvSpPr>
        <p:spPr/>
        <p:txBody>
          <a:bodyPr/>
          <a:lstStyle/>
          <a:p>
            <a:r>
              <a:rPr lang="en-GB" dirty="0"/>
              <a:t>Guided Demonstration: Clustered</a:t>
            </a:r>
          </a:p>
        </p:txBody>
      </p:sp>
      <p:pic>
        <p:nvPicPr>
          <p:cNvPr id="4" name="Picture 3" descr="C:\Users\Jp\AppData\Local\Temp\SNAGHTML746fcc.PNG">
            <a:extLst>
              <a:ext uri="{FF2B5EF4-FFF2-40B4-BE49-F238E27FC236}">
                <a16:creationId xmlns:a16="http://schemas.microsoft.com/office/drawing/2014/main" id="{E4E6CBD5-ECA9-444F-85E6-DABD0412B5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587" y="2250166"/>
            <a:ext cx="3448050" cy="1038225"/>
          </a:xfrm>
          <a:prstGeom prst="rect">
            <a:avLst/>
          </a:prstGeom>
          <a:noFill/>
          <a:ln>
            <a:noFill/>
          </a:ln>
        </p:spPr>
      </p:pic>
      <p:pic>
        <p:nvPicPr>
          <p:cNvPr id="5" name="Picture 4">
            <a:extLst>
              <a:ext uri="{FF2B5EF4-FFF2-40B4-BE49-F238E27FC236}">
                <a16:creationId xmlns:a16="http://schemas.microsoft.com/office/drawing/2014/main" id="{C0E619D3-D80A-41D4-8B1A-153EAA3BA334}"/>
              </a:ext>
            </a:extLst>
          </p:cNvPr>
          <p:cNvPicPr/>
          <p:nvPr/>
        </p:nvPicPr>
        <p:blipFill>
          <a:blip r:embed="rId3"/>
          <a:stretch>
            <a:fillRect/>
          </a:stretch>
        </p:blipFill>
        <p:spPr>
          <a:xfrm>
            <a:off x="4585371" y="1425185"/>
            <a:ext cx="3164144" cy="3419659"/>
          </a:xfrm>
          <a:prstGeom prst="rect">
            <a:avLst/>
          </a:prstGeom>
        </p:spPr>
      </p:pic>
      <p:pic>
        <p:nvPicPr>
          <p:cNvPr id="6" name="Picture 5">
            <a:extLst>
              <a:ext uri="{FF2B5EF4-FFF2-40B4-BE49-F238E27FC236}">
                <a16:creationId xmlns:a16="http://schemas.microsoft.com/office/drawing/2014/main" id="{B6B9E189-CBE5-4A2B-AE8F-A39CF81AE60D}"/>
              </a:ext>
            </a:extLst>
          </p:cNvPr>
          <p:cNvPicPr/>
          <p:nvPr/>
        </p:nvPicPr>
        <p:blipFill>
          <a:blip r:embed="rId4"/>
          <a:stretch>
            <a:fillRect/>
          </a:stretch>
        </p:blipFill>
        <p:spPr>
          <a:xfrm>
            <a:off x="672587" y="3246084"/>
            <a:ext cx="2647315" cy="1751965"/>
          </a:xfrm>
          <a:prstGeom prst="rect">
            <a:avLst/>
          </a:prstGeom>
        </p:spPr>
      </p:pic>
      <p:pic>
        <p:nvPicPr>
          <p:cNvPr id="7" name="Picture 6">
            <a:extLst>
              <a:ext uri="{FF2B5EF4-FFF2-40B4-BE49-F238E27FC236}">
                <a16:creationId xmlns:a16="http://schemas.microsoft.com/office/drawing/2014/main" id="{1F8E391A-C52B-4DA1-927B-896F7356433B}"/>
              </a:ext>
            </a:extLst>
          </p:cNvPr>
          <p:cNvPicPr>
            <a:picLocks noChangeAspect="1"/>
          </p:cNvPicPr>
          <p:nvPr/>
        </p:nvPicPr>
        <p:blipFill>
          <a:blip r:embed="rId5"/>
          <a:stretch>
            <a:fillRect/>
          </a:stretch>
        </p:blipFill>
        <p:spPr>
          <a:xfrm>
            <a:off x="505768" y="1345404"/>
            <a:ext cx="2980952" cy="904762"/>
          </a:xfrm>
          <a:prstGeom prst="rect">
            <a:avLst/>
          </a:prstGeom>
        </p:spPr>
      </p:pic>
    </p:spTree>
    <p:extLst>
      <p:ext uri="{BB962C8B-B14F-4D97-AF65-F5344CB8AC3E}">
        <p14:creationId xmlns:p14="http://schemas.microsoft.com/office/powerpoint/2010/main" val="121781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A2E61-E3A5-4639-8A04-DEF7A975A066}"/>
              </a:ext>
            </a:extLst>
          </p:cNvPr>
          <p:cNvSpPr>
            <a:spLocks noGrp="1"/>
          </p:cNvSpPr>
          <p:nvPr>
            <p:ph idx="1"/>
          </p:nvPr>
        </p:nvSpPr>
        <p:spPr>
          <a:xfrm>
            <a:off x="264160" y="967575"/>
            <a:ext cx="8584006" cy="1015663"/>
          </a:xfrm>
        </p:spPr>
        <p:txBody>
          <a:bodyPr/>
          <a:lstStyle/>
          <a:p>
            <a:r>
              <a:rPr lang="en-GB" dirty="0"/>
              <a:t>When running transformations in a clustered environment, you have option to Show transformations, which displays the generated (converted) transformations that will be executed on the cluster.</a:t>
            </a:r>
          </a:p>
        </p:txBody>
      </p:sp>
      <p:sp>
        <p:nvSpPr>
          <p:cNvPr id="3" name="Title 2">
            <a:extLst>
              <a:ext uri="{FF2B5EF4-FFF2-40B4-BE49-F238E27FC236}">
                <a16:creationId xmlns:a16="http://schemas.microsoft.com/office/drawing/2014/main" id="{A7BC4A0B-BC50-4FC2-B625-778CF63B7C80}"/>
              </a:ext>
            </a:extLst>
          </p:cNvPr>
          <p:cNvSpPr>
            <a:spLocks noGrp="1"/>
          </p:cNvSpPr>
          <p:nvPr>
            <p:ph type="title"/>
          </p:nvPr>
        </p:nvSpPr>
        <p:spPr/>
        <p:txBody>
          <a:bodyPr/>
          <a:lstStyle/>
          <a:p>
            <a:r>
              <a:rPr lang="en-GB" dirty="0"/>
              <a:t>Guided Demonstration: Clustered</a:t>
            </a:r>
          </a:p>
        </p:txBody>
      </p:sp>
      <p:pic>
        <p:nvPicPr>
          <p:cNvPr id="4" name="Picture 3">
            <a:extLst>
              <a:ext uri="{FF2B5EF4-FFF2-40B4-BE49-F238E27FC236}">
                <a16:creationId xmlns:a16="http://schemas.microsoft.com/office/drawing/2014/main" id="{DC09B90D-024E-48B6-B28F-EB1FBC0DD6BD}"/>
              </a:ext>
            </a:extLst>
          </p:cNvPr>
          <p:cNvPicPr/>
          <p:nvPr/>
        </p:nvPicPr>
        <p:blipFill>
          <a:blip r:embed="rId2"/>
          <a:stretch>
            <a:fillRect/>
          </a:stretch>
        </p:blipFill>
        <p:spPr>
          <a:xfrm>
            <a:off x="508983" y="2165259"/>
            <a:ext cx="2580640" cy="1628140"/>
          </a:xfrm>
          <a:prstGeom prst="rect">
            <a:avLst/>
          </a:prstGeom>
        </p:spPr>
      </p:pic>
      <p:pic>
        <p:nvPicPr>
          <p:cNvPr id="5" name="Picture 4">
            <a:extLst>
              <a:ext uri="{FF2B5EF4-FFF2-40B4-BE49-F238E27FC236}">
                <a16:creationId xmlns:a16="http://schemas.microsoft.com/office/drawing/2014/main" id="{520DC888-861D-4292-BAF9-1D84F7E14C53}"/>
              </a:ext>
            </a:extLst>
          </p:cNvPr>
          <p:cNvPicPr/>
          <p:nvPr/>
        </p:nvPicPr>
        <p:blipFill>
          <a:blip r:embed="rId3"/>
          <a:stretch>
            <a:fillRect/>
          </a:stretch>
        </p:blipFill>
        <p:spPr>
          <a:xfrm>
            <a:off x="3251555" y="2127159"/>
            <a:ext cx="2609215" cy="1666240"/>
          </a:xfrm>
          <a:prstGeom prst="rect">
            <a:avLst/>
          </a:prstGeom>
        </p:spPr>
      </p:pic>
      <p:pic>
        <p:nvPicPr>
          <p:cNvPr id="6" name="Picture 5">
            <a:extLst>
              <a:ext uri="{FF2B5EF4-FFF2-40B4-BE49-F238E27FC236}">
                <a16:creationId xmlns:a16="http://schemas.microsoft.com/office/drawing/2014/main" id="{63F769CE-70A9-4CE9-B7DB-C8D43F9C7894}"/>
              </a:ext>
            </a:extLst>
          </p:cNvPr>
          <p:cNvPicPr/>
          <p:nvPr/>
        </p:nvPicPr>
        <p:blipFill>
          <a:blip r:embed="rId4"/>
          <a:stretch>
            <a:fillRect/>
          </a:stretch>
        </p:blipFill>
        <p:spPr>
          <a:xfrm>
            <a:off x="6180505" y="2174784"/>
            <a:ext cx="2475865" cy="1570990"/>
          </a:xfrm>
          <a:prstGeom prst="rect">
            <a:avLst/>
          </a:prstGeom>
        </p:spPr>
      </p:pic>
    </p:spTree>
    <p:extLst>
      <p:ext uri="{BB962C8B-B14F-4D97-AF65-F5344CB8AC3E}">
        <p14:creationId xmlns:p14="http://schemas.microsoft.com/office/powerpoint/2010/main" val="425886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A1B5B-47AC-415B-9386-A2C33CC8AFC5}"/>
              </a:ext>
            </a:extLst>
          </p:cNvPr>
          <p:cNvSpPr>
            <a:spLocks noGrp="1"/>
          </p:cNvSpPr>
          <p:nvPr>
            <p:ph idx="1"/>
          </p:nvPr>
        </p:nvSpPr>
        <p:spPr>
          <a:xfrm>
            <a:off x="264160" y="967575"/>
            <a:ext cx="8584006" cy="3557384"/>
          </a:xfrm>
        </p:spPr>
        <p:txBody>
          <a:bodyPr/>
          <a:lstStyle/>
          <a:p>
            <a:r>
              <a:rPr lang="en-GB" dirty="0"/>
              <a:t>Web Browser</a:t>
            </a:r>
          </a:p>
          <a:p>
            <a:pPr lvl="0"/>
            <a:r>
              <a:rPr lang="en-GB" dirty="0"/>
              <a:t>Open a browser window and type in the address of the slave server.</a:t>
            </a:r>
          </a:p>
          <a:p>
            <a:pPr lvl="1"/>
            <a:r>
              <a:rPr lang="en-GB" dirty="0"/>
              <a:t>Master: </a:t>
            </a:r>
            <a:r>
              <a:rPr lang="en-GB" u="sng" dirty="0">
                <a:hlinkClick r:id="rId2"/>
              </a:rPr>
              <a:t>http://localhost:11000/kettle/status</a:t>
            </a:r>
            <a:endParaRPr lang="en-GB" dirty="0"/>
          </a:p>
          <a:p>
            <a:pPr lvl="1"/>
            <a:r>
              <a:rPr lang="en-GB" dirty="0"/>
              <a:t>Slave1:  </a:t>
            </a:r>
            <a:r>
              <a:rPr lang="en-GB" u="sng" dirty="0">
                <a:hlinkClick r:id="rId3"/>
              </a:rPr>
              <a:t>http://localhost:11100/kettle/status</a:t>
            </a:r>
            <a:endParaRPr lang="en-GB" dirty="0"/>
          </a:p>
          <a:p>
            <a:pPr lvl="1"/>
            <a:r>
              <a:rPr lang="en-GB" dirty="0"/>
              <a:t>Slave2:  </a:t>
            </a:r>
            <a:r>
              <a:rPr lang="en-GB" u="sng" dirty="0">
                <a:hlinkClick r:id="rId4"/>
              </a:rPr>
              <a:t>http://localhost:11110/kettle/status</a:t>
            </a:r>
            <a:endParaRPr lang="en-GB" dirty="0"/>
          </a:p>
          <a:p>
            <a:pPr lvl="0"/>
            <a:r>
              <a:rPr lang="en-GB" dirty="0"/>
              <a:t>You will need to enter the login credentials:</a:t>
            </a:r>
          </a:p>
          <a:p>
            <a:pPr lvl="1"/>
            <a:r>
              <a:rPr lang="en-GB" dirty="0"/>
              <a:t>Username: cluster</a:t>
            </a:r>
          </a:p>
          <a:p>
            <a:pPr lvl="1"/>
            <a:r>
              <a:rPr lang="en-GB" dirty="0"/>
              <a:t>Password: cluster</a:t>
            </a:r>
          </a:p>
        </p:txBody>
      </p:sp>
      <p:sp>
        <p:nvSpPr>
          <p:cNvPr id="3" name="Title 2">
            <a:extLst>
              <a:ext uri="{FF2B5EF4-FFF2-40B4-BE49-F238E27FC236}">
                <a16:creationId xmlns:a16="http://schemas.microsoft.com/office/drawing/2014/main" id="{805747C1-FB66-4E23-8551-BC0CECC235AF}"/>
              </a:ext>
            </a:extLst>
          </p:cNvPr>
          <p:cNvSpPr>
            <a:spLocks noGrp="1"/>
          </p:cNvSpPr>
          <p:nvPr>
            <p:ph type="title"/>
          </p:nvPr>
        </p:nvSpPr>
        <p:spPr/>
        <p:txBody>
          <a:bodyPr/>
          <a:lstStyle/>
          <a:p>
            <a:r>
              <a:rPr lang="en-GB" dirty="0"/>
              <a:t>Guided Demonstration: Monitor</a:t>
            </a:r>
          </a:p>
        </p:txBody>
      </p:sp>
    </p:spTree>
    <p:extLst>
      <p:ext uri="{BB962C8B-B14F-4D97-AF65-F5344CB8AC3E}">
        <p14:creationId xmlns:p14="http://schemas.microsoft.com/office/powerpoint/2010/main" val="25432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2" name="Group 21"/>
          <p:cNvGrpSpPr/>
          <p:nvPr/>
        </p:nvGrpSpPr>
        <p:grpSpPr>
          <a:xfrm>
            <a:off x="337627" y="960506"/>
            <a:ext cx="8506337" cy="621906"/>
            <a:chOff x="269406" y="2617958"/>
            <a:chExt cx="8506337" cy="621906"/>
          </a:xfrm>
        </p:grpSpPr>
        <p:sp>
          <p:nvSpPr>
            <p:cNvPr id="5" name="Rectangle 4"/>
            <p:cNvSpPr/>
            <p:nvPr/>
          </p:nvSpPr>
          <p:spPr>
            <a:xfrm>
              <a:off x="662699" y="2617958"/>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Metadata Injection</a:t>
              </a:r>
            </a:p>
          </p:txBody>
        </p:sp>
        <p:sp>
          <p:nvSpPr>
            <p:cNvPr id="15" name="Rectangle 14"/>
            <p:cNvSpPr/>
            <p:nvPr/>
          </p:nvSpPr>
          <p:spPr>
            <a:xfrm>
              <a:off x="269406" y="2617958"/>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0" name="Group 19"/>
          <p:cNvGrpSpPr/>
          <p:nvPr/>
        </p:nvGrpSpPr>
        <p:grpSpPr>
          <a:xfrm>
            <a:off x="337627" y="1757364"/>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PDI as a Data Source</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7" y="2594072"/>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Data Streaming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3" name="Group 22"/>
          <p:cNvGrpSpPr/>
          <p:nvPr/>
        </p:nvGrpSpPr>
        <p:grpSpPr>
          <a:xfrm>
            <a:off x="337626" y="3430780"/>
            <a:ext cx="8506337" cy="621906"/>
            <a:chOff x="264160" y="3430650"/>
            <a:chExt cx="8506337" cy="621906"/>
          </a:xfrm>
        </p:grpSpPr>
        <p:sp>
          <p:nvSpPr>
            <p:cNvPr id="11" name="Rectangle 10"/>
            <p:cNvSpPr/>
            <p:nvPr/>
          </p:nvSpPr>
          <p:spPr>
            <a:xfrm>
              <a:off x="657453" y="3430650"/>
              <a:ext cx="8113044"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Scalability</a:t>
              </a:r>
            </a:p>
          </p:txBody>
        </p:sp>
        <p:sp>
          <p:nvSpPr>
            <p:cNvPr id="18" name="Rectangle 17"/>
            <p:cNvSpPr/>
            <p:nvPr/>
          </p:nvSpPr>
          <p:spPr>
            <a:xfrm>
              <a:off x="264160" y="3430650"/>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4" name="Group 23"/>
          <p:cNvGrpSpPr/>
          <p:nvPr/>
        </p:nvGrpSpPr>
        <p:grpSpPr>
          <a:xfrm>
            <a:off x="337626" y="4241156"/>
            <a:ext cx="8506335" cy="621906"/>
            <a:chOff x="272181" y="4241156"/>
            <a:chExt cx="8506335" cy="621906"/>
          </a:xfrm>
        </p:grpSpPr>
        <p:sp>
          <p:nvSpPr>
            <p:cNvPr id="13" name="Rectangle 12"/>
            <p:cNvSpPr/>
            <p:nvPr/>
          </p:nvSpPr>
          <p:spPr>
            <a:xfrm>
              <a:off x="665473" y="4241156"/>
              <a:ext cx="8113043"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Project Management</a:t>
              </a:r>
            </a:p>
          </p:txBody>
        </p:sp>
        <p:sp>
          <p:nvSpPr>
            <p:cNvPr id="19" name="Rectangle 18"/>
            <p:cNvSpPr/>
            <p:nvPr/>
          </p:nvSpPr>
          <p:spPr>
            <a:xfrm>
              <a:off x="272181" y="4241156"/>
              <a:ext cx="399080"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409191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6B3CC-84D0-4860-870B-813537C689B6}"/>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37B37891-7D07-47CD-BC52-5D0107E68A90}"/>
              </a:ext>
            </a:extLst>
          </p:cNvPr>
          <p:cNvSpPr>
            <a:spLocks noGrp="1"/>
          </p:cNvSpPr>
          <p:nvPr>
            <p:ph type="title"/>
          </p:nvPr>
        </p:nvSpPr>
        <p:spPr/>
        <p:txBody>
          <a:bodyPr/>
          <a:lstStyle/>
          <a:p>
            <a:r>
              <a:rPr lang="en-GB" dirty="0"/>
              <a:t>Guided Demonstration: Monitor</a:t>
            </a:r>
          </a:p>
        </p:txBody>
      </p:sp>
      <p:pic>
        <p:nvPicPr>
          <p:cNvPr id="4" name="Picture 3">
            <a:extLst>
              <a:ext uri="{FF2B5EF4-FFF2-40B4-BE49-F238E27FC236}">
                <a16:creationId xmlns:a16="http://schemas.microsoft.com/office/drawing/2014/main" id="{D1C10F5A-CDC9-4EC2-B791-CC99A810DF96}"/>
              </a:ext>
            </a:extLst>
          </p:cNvPr>
          <p:cNvPicPr/>
          <p:nvPr/>
        </p:nvPicPr>
        <p:blipFill>
          <a:blip r:embed="rId2"/>
          <a:stretch>
            <a:fillRect/>
          </a:stretch>
        </p:blipFill>
        <p:spPr>
          <a:xfrm>
            <a:off x="4349416" y="1023128"/>
            <a:ext cx="4498750" cy="3674233"/>
          </a:xfrm>
          <a:prstGeom prst="rect">
            <a:avLst/>
          </a:prstGeom>
        </p:spPr>
      </p:pic>
    </p:spTree>
    <p:extLst>
      <p:ext uri="{BB962C8B-B14F-4D97-AF65-F5344CB8AC3E}">
        <p14:creationId xmlns:p14="http://schemas.microsoft.com/office/powerpoint/2010/main" val="386074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Round Robin or Copy?</a:t>
            </a:r>
            <a:endParaRPr lang="nl-BE" dirty="0"/>
          </a:p>
        </p:txBody>
      </p:sp>
    </p:spTree>
    <p:extLst>
      <p:ext uri="{BB962C8B-B14F-4D97-AF65-F5344CB8AC3E}">
        <p14:creationId xmlns:p14="http://schemas.microsoft.com/office/powerpoint/2010/main" val="31466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27459-30D3-4482-A7D9-65032B59B07B}"/>
              </a:ext>
            </a:extLst>
          </p:cNvPr>
          <p:cNvSpPr>
            <a:spLocks noGrp="1"/>
          </p:cNvSpPr>
          <p:nvPr>
            <p:ph idx="1"/>
          </p:nvPr>
        </p:nvSpPr>
        <p:spPr>
          <a:xfrm>
            <a:off x="264160" y="967575"/>
            <a:ext cx="8584006" cy="1323439"/>
          </a:xfrm>
        </p:spPr>
        <p:txBody>
          <a:bodyPr/>
          <a:lstStyle/>
          <a:p>
            <a:r>
              <a:rPr lang="en-GB" dirty="0"/>
              <a:t>There is a common pitfall when designing clustered transformations. A step on the Master that needs to stream rows to steps on cluster slaves will distribute the rows among all cluster slaves in a Round-Robin fashion. </a:t>
            </a:r>
          </a:p>
        </p:txBody>
      </p:sp>
      <p:sp>
        <p:nvSpPr>
          <p:cNvPr id="3" name="Title 2">
            <a:extLst>
              <a:ext uri="{FF2B5EF4-FFF2-40B4-BE49-F238E27FC236}">
                <a16:creationId xmlns:a16="http://schemas.microsoft.com/office/drawing/2014/main" id="{6770FC36-0092-4F1D-BAB9-3107DDA73C53}"/>
              </a:ext>
            </a:extLst>
          </p:cNvPr>
          <p:cNvSpPr>
            <a:spLocks noGrp="1"/>
          </p:cNvSpPr>
          <p:nvPr>
            <p:ph type="title"/>
          </p:nvPr>
        </p:nvSpPr>
        <p:spPr>
          <a:xfrm>
            <a:off x="264160" y="53113"/>
            <a:ext cx="7051040" cy="732441"/>
          </a:xfrm>
        </p:spPr>
        <p:txBody>
          <a:bodyPr/>
          <a:lstStyle/>
          <a:p>
            <a:r>
              <a:rPr lang="en-GB" dirty="0"/>
              <a:t>Guided Demonstration: Round Robin or Copy?</a:t>
            </a:r>
          </a:p>
        </p:txBody>
      </p:sp>
      <p:pic>
        <p:nvPicPr>
          <p:cNvPr id="4" name="Picture 3">
            <a:extLst>
              <a:ext uri="{FF2B5EF4-FFF2-40B4-BE49-F238E27FC236}">
                <a16:creationId xmlns:a16="http://schemas.microsoft.com/office/drawing/2014/main" id="{C424716D-74C4-4E10-98CD-054F0D5F05EE}"/>
              </a:ext>
            </a:extLst>
          </p:cNvPr>
          <p:cNvPicPr/>
          <p:nvPr/>
        </p:nvPicPr>
        <p:blipFill>
          <a:blip r:embed="rId2"/>
          <a:stretch>
            <a:fillRect/>
          </a:stretch>
        </p:blipFill>
        <p:spPr>
          <a:xfrm>
            <a:off x="600699" y="2473035"/>
            <a:ext cx="4152265" cy="1999615"/>
          </a:xfrm>
          <a:prstGeom prst="rect">
            <a:avLst/>
          </a:prstGeom>
        </p:spPr>
      </p:pic>
      <p:pic>
        <p:nvPicPr>
          <p:cNvPr id="5" name="Picture 4">
            <a:extLst>
              <a:ext uri="{FF2B5EF4-FFF2-40B4-BE49-F238E27FC236}">
                <a16:creationId xmlns:a16="http://schemas.microsoft.com/office/drawing/2014/main" id="{C43F91A1-3525-49C0-9F8A-2C48FD24A6FE}"/>
              </a:ext>
            </a:extLst>
          </p:cNvPr>
          <p:cNvPicPr/>
          <p:nvPr/>
        </p:nvPicPr>
        <p:blipFill>
          <a:blip r:embed="rId3"/>
          <a:stretch>
            <a:fillRect/>
          </a:stretch>
        </p:blipFill>
        <p:spPr>
          <a:xfrm>
            <a:off x="5676448" y="2473035"/>
            <a:ext cx="1963215" cy="2135836"/>
          </a:xfrm>
          <a:prstGeom prst="rect">
            <a:avLst/>
          </a:prstGeom>
        </p:spPr>
      </p:pic>
    </p:spTree>
    <p:extLst>
      <p:ext uri="{BB962C8B-B14F-4D97-AF65-F5344CB8AC3E}">
        <p14:creationId xmlns:p14="http://schemas.microsoft.com/office/powerpoint/2010/main" val="30049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771571-7FFD-453D-8D38-1CA6DA1DB942}"/>
              </a:ext>
            </a:extLst>
          </p:cNvPr>
          <p:cNvSpPr>
            <a:spLocks noGrp="1"/>
          </p:cNvSpPr>
          <p:nvPr>
            <p:ph idx="1"/>
          </p:nvPr>
        </p:nvSpPr>
        <p:spPr>
          <a:xfrm>
            <a:off x="264160" y="967575"/>
            <a:ext cx="8584006" cy="400110"/>
          </a:xfrm>
        </p:spPr>
        <p:txBody>
          <a:bodyPr/>
          <a:lstStyle/>
          <a:p>
            <a:r>
              <a:rPr lang="en-GB" dirty="0"/>
              <a:t>The problem is data movement is round-robin</a:t>
            </a:r>
          </a:p>
        </p:txBody>
      </p:sp>
      <p:sp>
        <p:nvSpPr>
          <p:cNvPr id="3" name="Title 2">
            <a:extLst>
              <a:ext uri="{FF2B5EF4-FFF2-40B4-BE49-F238E27FC236}">
                <a16:creationId xmlns:a16="http://schemas.microsoft.com/office/drawing/2014/main" id="{4A0CC204-848C-409F-86C5-FADEA68FFD95}"/>
              </a:ext>
            </a:extLst>
          </p:cNvPr>
          <p:cNvSpPr>
            <a:spLocks noGrp="1"/>
          </p:cNvSpPr>
          <p:nvPr>
            <p:ph type="title"/>
          </p:nvPr>
        </p:nvSpPr>
        <p:spPr/>
        <p:txBody>
          <a:bodyPr/>
          <a:lstStyle/>
          <a:p>
            <a:r>
              <a:rPr lang="en-GB" dirty="0"/>
              <a:t>Guided Demonstration: Round Robin or Copy?</a:t>
            </a:r>
          </a:p>
        </p:txBody>
      </p:sp>
      <p:pic>
        <p:nvPicPr>
          <p:cNvPr id="4" name="Picture 3">
            <a:extLst>
              <a:ext uri="{FF2B5EF4-FFF2-40B4-BE49-F238E27FC236}">
                <a16:creationId xmlns:a16="http://schemas.microsoft.com/office/drawing/2014/main" id="{3601E67C-40A8-4E76-B8C3-342A15335002}"/>
              </a:ext>
            </a:extLst>
          </p:cNvPr>
          <p:cNvPicPr/>
          <p:nvPr/>
        </p:nvPicPr>
        <p:blipFill>
          <a:blip r:embed="rId2"/>
          <a:stretch>
            <a:fillRect/>
          </a:stretch>
        </p:blipFill>
        <p:spPr>
          <a:xfrm>
            <a:off x="621449" y="1675335"/>
            <a:ext cx="5570855" cy="3075940"/>
          </a:xfrm>
          <a:prstGeom prst="rect">
            <a:avLst/>
          </a:prstGeom>
        </p:spPr>
      </p:pic>
      <p:sp>
        <p:nvSpPr>
          <p:cNvPr id="5" name="TextBox 4">
            <a:extLst>
              <a:ext uri="{FF2B5EF4-FFF2-40B4-BE49-F238E27FC236}">
                <a16:creationId xmlns:a16="http://schemas.microsoft.com/office/drawing/2014/main" id="{CC4EAF01-BFFC-4E6B-8DFE-DFB78A97756A}"/>
              </a:ext>
            </a:extLst>
          </p:cNvPr>
          <p:cNvSpPr txBox="1"/>
          <p:nvPr/>
        </p:nvSpPr>
        <p:spPr>
          <a:xfrm>
            <a:off x="5125065" y="3576484"/>
            <a:ext cx="3159839" cy="369332"/>
          </a:xfrm>
          <a:prstGeom prst="rect">
            <a:avLst/>
          </a:prstGeom>
          <a:noFill/>
        </p:spPr>
        <p:txBody>
          <a:bodyPr wrap="none" rtlCol="0">
            <a:spAutoFit/>
          </a:bodyPr>
          <a:lstStyle/>
          <a:p>
            <a:r>
              <a:rPr lang="en-GB" dirty="0"/>
              <a:t>Switch the Data Grid to Copy</a:t>
            </a:r>
          </a:p>
        </p:txBody>
      </p:sp>
    </p:spTree>
    <p:extLst>
      <p:ext uri="{BB962C8B-B14F-4D97-AF65-F5344CB8AC3E}">
        <p14:creationId xmlns:p14="http://schemas.microsoft.com/office/powerpoint/2010/main" val="192412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Group By</a:t>
            </a:r>
            <a:endParaRPr lang="nl-BE" dirty="0"/>
          </a:p>
        </p:txBody>
      </p:sp>
    </p:spTree>
    <p:extLst>
      <p:ext uri="{BB962C8B-B14F-4D97-AF65-F5344CB8AC3E}">
        <p14:creationId xmlns:p14="http://schemas.microsoft.com/office/powerpoint/2010/main" val="676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AB912-4C8D-4D88-8088-245005E20356}"/>
              </a:ext>
            </a:extLst>
          </p:cNvPr>
          <p:cNvSpPr>
            <a:spLocks noGrp="1"/>
          </p:cNvSpPr>
          <p:nvPr>
            <p:ph idx="1"/>
          </p:nvPr>
        </p:nvSpPr>
        <p:spPr>
          <a:xfrm>
            <a:off x="264160" y="967575"/>
            <a:ext cx="8584006" cy="2554545"/>
          </a:xfrm>
        </p:spPr>
        <p:txBody>
          <a:bodyPr/>
          <a:lstStyle/>
          <a:p>
            <a:r>
              <a:rPr lang="en-GB" dirty="0"/>
              <a:t>Modify the </a:t>
            </a:r>
            <a:r>
              <a:rPr lang="en-GB" dirty="0" err="1"/>
              <a:t>tr_cluster_demo</a:t>
            </a:r>
            <a:r>
              <a:rPr lang="en-GB" dirty="0"/>
              <a:t> to include group by</a:t>
            </a:r>
          </a:p>
          <a:p>
            <a:endParaRPr lang="en-GB" dirty="0"/>
          </a:p>
          <a:p>
            <a:endParaRPr lang="en-GB" dirty="0"/>
          </a:p>
          <a:p>
            <a:endParaRPr lang="en-GB" dirty="0"/>
          </a:p>
          <a:p>
            <a:r>
              <a:rPr lang="en-GB" dirty="0"/>
              <a:t>RUN against LOCAL</a:t>
            </a:r>
          </a:p>
        </p:txBody>
      </p:sp>
      <p:sp>
        <p:nvSpPr>
          <p:cNvPr id="3" name="Title 2">
            <a:extLst>
              <a:ext uri="{FF2B5EF4-FFF2-40B4-BE49-F238E27FC236}">
                <a16:creationId xmlns:a16="http://schemas.microsoft.com/office/drawing/2014/main" id="{A690B3E0-3CB9-42E0-8CC9-907A6B64240C}"/>
              </a:ext>
            </a:extLst>
          </p:cNvPr>
          <p:cNvSpPr>
            <a:spLocks noGrp="1"/>
          </p:cNvSpPr>
          <p:nvPr>
            <p:ph type="title"/>
          </p:nvPr>
        </p:nvSpPr>
        <p:spPr/>
        <p:txBody>
          <a:bodyPr/>
          <a:lstStyle/>
          <a:p>
            <a:r>
              <a:rPr lang="en-GB" dirty="0"/>
              <a:t>Guided Demonstration: Group By</a:t>
            </a:r>
          </a:p>
        </p:txBody>
      </p:sp>
      <p:pic>
        <p:nvPicPr>
          <p:cNvPr id="4" name="Picture 3">
            <a:extLst>
              <a:ext uri="{FF2B5EF4-FFF2-40B4-BE49-F238E27FC236}">
                <a16:creationId xmlns:a16="http://schemas.microsoft.com/office/drawing/2014/main" id="{0B9D38AB-BF3C-497E-9AE9-B91339444611}"/>
              </a:ext>
            </a:extLst>
          </p:cNvPr>
          <p:cNvPicPr>
            <a:picLocks noChangeAspect="1"/>
          </p:cNvPicPr>
          <p:nvPr/>
        </p:nvPicPr>
        <p:blipFill>
          <a:blip r:embed="rId2"/>
          <a:stretch>
            <a:fillRect/>
          </a:stretch>
        </p:blipFill>
        <p:spPr>
          <a:xfrm>
            <a:off x="424943" y="1714606"/>
            <a:ext cx="4990476" cy="857143"/>
          </a:xfrm>
          <a:prstGeom prst="rect">
            <a:avLst/>
          </a:prstGeom>
        </p:spPr>
      </p:pic>
      <p:pic>
        <p:nvPicPr>
          <p:cNvPr id="5" name="Picture 4">
            <a:extLst>
              <a:ext uri="{FF2B5EF4-FFF2-40B4-BE49-F238E27FC236}">
                <a16:creationId xmlns:a16="http://schemas.microsoft.com/office/drawing/2014/main" id="{B2C9BD7E-01EB-42E1-B500-F21FF64DEA25}"/>
              </a:ext>
            </a:extLst>
          </p:cNvPr>
          <p:cNvPicPr/>
          <p:nvPr/>
        </p:nvPicPr>
        <p:blipFill>
          <a:blip r:embed="rId3"/>
          <a:stretch>
            <a:fillRect/>
          </a:stretch>
        </p:blipFill>
        <p:spPr>
          <a:xfrm>
            <a:off x="3572649" y="3027423"/>
            <a:ext cx="3685540" cy="1713865"/>
          </a:xfrm>
          <a:prstGeom prst="rect">
            <a:avLst/>
          </a:prstGeom>
        </p:spPr>
      </p:pic>
    </p:spTree>
    <p:extLst>
      <p:ext uri="{BB962C8B-B14F-4D97-AF65-F5344CB8AC3E}">
        <p14:creationId xmlns:p14="http://schemas.microsoft.com/office/powerpoint/2010/main" val="261335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27459-30D3-4482-A7D9-65032B59B07B}"/>
              </a:ext>
            </a:extLst>
          </p:cNvPr>
          <p:cNvSpPr>
            <a:spLocks noGrp="1"/>
          </p:cNvSpPr>
          <p:nvPr>
            <p:ph idx="1"/>
          </p:nvPr>
        </p:nvSpPr>
        <p:spPr>
          <a:xfrm>
            <a:off x="264160" y="967575"/>
            <a:ext cx="8584006" cy="707886"/>
          </a:xfrm>
        </p:spPr>
        <p:txBody>
          <a:bodyPr/>
          <a:lstStyle/>
          <a:p>
            <a:r>
              <a:rPr lang="en-US" dirty="0"/>
              <a:t>If a Group by / Sorted output is required, then its recommended to scale-out the Group by / Sorting operations to the cluster slaves. </a:t>
            </a:r>
            <a:endParaRPr lang="en-GB" dirty="0"/>
          </a:p>
        </p:txBody>
      </p:sp>
      <p:sp>
        <p:nvSpPr>
          <p:cNvPr id="3" name="Title 2">
            <a:extLst>
              <a:ext uri="{FF2B5EF4-FFF2-40B4-BE49-F238E27FC236}">
                <a16:creationId xmlns:a16="http://schemas.microsoft.com/office/drawing/2014/main" id="{6770FC36-0092-4F1D-BAB9-3107DDA73C53}"/>
              </a:ext>
            </a:extLst>
          </p:cNvPr>
          <p:cNvSpPr>
            <a:spLocks noGrp="1"/>
          </p:cNvSpPr>
          <p:nvPr>
            <p:ph type="title"/>
          </p:nvPr>
        </p:nvSpPr>
        <p:spPr>
          <a:xfrm>
            <a:off x="264160" y="53113"/>
            <a:ext cx="7051040" cy="732441"/>
          </a:xfrm>
        </p:spPr>
        <p:txBody>
          <a:bodyPr/>
          <a:lstStyle/>
          <a:p>
            <a:r>
              <a:rPr lang="en-GB" dirty="0"/>
              <a:t>Guided Demonstration: Group By</a:t>
            </a:r>
          </a:p>
        </p:txBody>
      </p:sp>
      <p:pic>
        <p:nvPicPr>
          <p:cNvPr id="6" name="Picture 5">
            <a:extLst>
              <a:ext uri="{FF2B5EF4-FFF2-40B4-BE49-F238E27FC236}">
                <a16:creationId xmlns:a16="http://schemas.microsoft.com/office/drawing/2014/main" id="{00748409-D9E8-4377-A4C7-F3B280B36F7A}"/>
              </a:ext>
            </a:extLst>
          </p:cNvPr>
          <p:cNvPicPr/>
          <p:nvPr/>
        </p:nvPicPr>
        <p:blipFill>
          <a:blip r:embed="rId2"/>
          <a:stretch>
            <a:fillRect/>
          </a:stretch>
        </p:blipFill>
        <p:spPr>
          <a:xfrm>
            <a:off x="464084" y="2009272"/>
            <a:ext cx="5974080" cy="1936115"/>
          </a:xfrm>
          <a:prstGeom prst="rect">
            <a:avLst/>
          </a:prstGeom>
        </p:spPr>
      </p:pic>
      <p:pic>
        <p:nvPicPr>
          <p:cNvPr id="8" name="Picture 7">
            <a:extLst>
              <a:ext uri="{FF2B5EF4-FFF2-40B4-BE49-F238E27FC236}">
                <a16:creationId xmlns:a16="http://schemas.microsoft.com/office/drawing/2014/main" id="{08395E1D-2C49-4725-B2C8-2F34E6A73A8A}"/>
              </a:ext>
            </a:extLst>
          </p:cNvPr>
          <p:cNvPicPr>
            <a:picLocks noChangeAspect="1"/>
          </p:cNvPicPr>
          <p:nvPr/>
        </p:nvPicPr>
        <p:blipFill>
          <a:blip r:embed="rId3"/>
          <a:stretch>
            <a:fillRect/>
          </a:stretch>
        </p:blipFill>
        <p:spPr>
          <a:xfrm>
            <a:off x="6745978" y="2009272"/>
            <a:ext cx="2038095" cy="2076190"/>
          </a:xfrm>
          <a:prstGeom prst="rect">
            <a:avLst/>
          </a:prstGeom>
        </p:spPr>
      </p:pic>
    </p:spTree>
    <p:extLst>
      <p:ext uri="{BB962C8B-B14F-4D97-AF65-F5344CB8AC3E}">
        <p14:creationId xmlns:p14="http://schemas.microsoft.com/office/powerpoint/2010/main" val="109023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07DD09-BBC8-4493-A040-848EF2508599}"/>
              </a:ext>
            </a:extLst>
          </p:cNvPr>
          <p:cNvSpPr>
            <a:spLocks noGrp="1"/>
          </p:cNvSpPr>
          <p:nvPr>
            <p:ph idx="1"/>
          </p:nvPr>
        </p:nvSpPr>
        <p:spPr>
          <a:xfrm>
            <a:off x="264160" y="967575"/>
            <a:ext cx="8584006" cy="938719"/>
          </a:xfrm>
        </p:spPr>
        <p:txBody>
          <a:bodyPr/>
          <a:lstStyle/>
          <a:p>
            <a:r>
              <a:rPr lang="en-GB" dirty="0"/>
              <a:t>Clue is in the Logs</a:t>
            </a:r>
          </a:p>
          <a:p>
            <a:pPr marL="0" indent="0">
              <a:buNone/>
            </a:pPr>
            <a:r>
              <a:rPr lang="en-GB" dirty="0"/>
              <a:t>Master</a:t>
            </a:r>
          </a:p>
        </p:txBody>
      </p:sp>
      <p:sp>
        <p:nvSpPr>
          <p:cNvPr id="3" name="Title 2">
            <a:extLst>
              <a:ext uri="{FF2B5EF4-FFF2-40B4-BE49-F238E27FC236}">
                <a16:creationId xmlns:a16="http://schemas.microsoft.com/office/drawing/2014/main" id="{8F6ADCEC-5D13-4449-8601-AEA5E64770F6}"/>
              </a:ext>
            </a:extLst>
          </p:cNvPr>
          <p:cNvSpPr>
            <a:spLocks noGrp="1"/>
          </p:cNvSpPr>
          <p:nvPr>
            <p:ph type="title"/>
          </p:nvPr>
        </p:nvSpPr>
        <p:spPr/>
        <p:txBody>
          <a:bodyPr/>
          <a:lstStyle/>
          <a:p>
            <a:r>
              <a:rPr lang="en-GB" dirty="0"/>
              <a:t>Guided Demonstration: Group By</a:t>
            </a:r>
          </a:p>
        </p:txBody>
      </p:sp>
      <p:pic>
        <p:nvPicPr>
          <p:cNvPr id="4" name="Picture 3">
            <a:extLst>
              <a:ext uri="{FF2B5EF4-FFF2-40B4-BE49-F238E27FC236}">
                <a16:creationId xmlns:a16="http://schemas.microsoft.com/office/drawing/2014/main" id="{27814BD7-0C36-436E-9936-2796103152DE}"/>
              </a:ext>
            </a:extLst>
          </p:cNvPr>
          <p:cNvPicPr/>
          <p:nvPr/>
        </p:nvPicPr>
        <p:blipFill>
          <a:blip r:embed="rId2"/>
          <a:stretch>
            <a:fillRect/>
          </a:stretch>
        </p:blipFill>
        <p:spPr>
          <a:xfrm>
            <a:off x="397715" y="2088315"/>
            <a:ext cx="7809762" cy="1989614"/>
          </a:xfrm>
          <a:prstGeom prst="rect">
            <a:avLst/>
          </a:prstGeom>
        </p:spPr>
      </p:pic>
    </p:spTree>
    <p:extLst>
      <p:ext uri="{BB962C8B-B14F-4D97-AF65-F5344CB8AC3E}">
        <p14:creationId xmlns:p14="http://schemas.microsoft.com/office/powerpoint/2010/main" val="140592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C684F5-0C52-49E8-9C71-DF34D9EAC4B3}"/>
              </a:ext>
            </a:extLst>
          </p:cNvPr>
          <p:cNvSpPr>
            <a:spLocks noGrp="1"/>
          </p:cNvSpPr>
          <p:nvPr>
            <p:ph idx="1"/>
          </p:nvPr>
        </p:nvSpPr>
        <p:spPr>
          <a:xfrm>
            <a:off x="264160" y="967575"/>
            <a:ext cx="8584006" cy="1323439"/>
          </a:xfrm>
        </p:spPr>
        <p:txBody>
          <a:bodyPr/>
          <a:lstStyle/>
          <a:p>
            <a:r>
              <a:rPr lang="en-GB" dirty="0"/>
              <a:t>As the Memory Group by and Sort rows steps have been configured for clustering; swim lanes are enforced.  Each Memory Group by instance will stream its own copy of the rows to the same copy of the Sort rows step.</a:t>
            </a:r>
          </a:p>
        </p:txBody>
      </p:sp>
      <p:sp>
        <p:nvSpPr>
          <p:cNvPr id="3" name="Title 2">
            <a:extLst>
              <a:ext uri="{FF2B5EF4-FFF2-40B4-BE49-F238E27FC236}">
                <a16:creationId xmlns:a16="http://schemas.microsoft.com/office/drawing/2014/main" id="{02F6716C-2C2B-4F93-BE65-37B613FD262D}"/>
              </a:ext>
            </a:extLst>
          </p:cNvPr>
          <p:cNvSpPr>
            <a:spLocks noGrp="1"/>
          </p:cNvSpPr>
          <p:nvPr>
            <p:ph type="title"/>
          </p:nvPr>
        </p:nvSpPr>
        <p:spPr/>
        <p:txBody>
          <a:bodyPr/>
          <a:lstStyle/>
          <a:p>
            <a:r>
              <a:rPr lang="en-GB" dirty="0"/>
              <a:t>Guided Demonstration: Group By</a:t>
            </a:r>
          </a:p>
        </p:txBody>
      </p:sp>
      <p:pic>
        <p:nvPicPr>
          <p:cNvPr id="5" name="Picture 4">
            <a:extLst>
              <a:ext uri="{FF2B5EF4-FFF2-40B4-BE49-F238E27FC236}">
                <a16:creationId xmlns:a16="http://schemas.microsoft.com/office/drawing/2014/main" id="{2CB5CAEE-7BFE-493E-975D-4FF65A366E19}"/>
              </a:ext>
            </a:extLst>
          </p:cNvPr>
          <p:cNvPicPr/>
          <p:nvPr/>
        </p:nvPicPr>
        <p:blipFill>
          <a:blip r:embed="rId2"/>
          <a:stretch>
            <a:fillRect/>
          </a:stretch>
        </p:blipFill>
        <p:spPr>
          <a:xfrm>
            <a:off x="2029754" y="2050036"/>
            <a:ext cx="5170805" cy="2990215"/>
          </a:xfrm>
          <a:prstGeom prst="rect">
            <a:avLst/>
          </a:prstGeom>
        </p:spPr>
      </p:pic>
    </p:spTree>
    <p:extLst>
      <p:ext uri="{BB962C8B-B14F-4D97-AF65-F5344CB8AC3E}">
        <p14:creationId xmlns:p14="http://schemas.microsoft.com/office/powerpoint/2010/main" val="341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Stream Partitioning</a:t>
            </a:r>
            <a:endParaRPr lang="nl-BE" dirty="0"/>
          </a:p>
        </p:txBody>
      </p:sp>
    </p:spTree>
    <p:extLst>
      <p:ext uri="{BB962C8B-B14F-4D97-AF65-F5344CB8AC3E}">
        <p14:creationId xmlns:p14="http://schemas.microsoft.com/office/powerpoint/2010/main" val="5422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814173" y="3189790"/>
            <a:ext cx="7653702" cy="369332"/>
          </a:xfrm>
        </p:spPr>
        <p:txBody>
          <a:bodyPr/>
          <a:lstStyle/>
          <a:p>
            <a:endParaRPr lang="en-US" dirty="0"/>
          </a:p>
        </p:txBody>
      </p:sp>
      <p:sp>
        <p:nvSpPr>
          <p:cNvPr id="7" name="Title 6"/>
          <p:cNvSpPr>
            <a:spLocks noGrp="1"/>
          </p:cNvSpPr>
          <p:nvPr>
            <p:ph type="ctrTitle"/>
          </p:nvPr>
        </p:nvSpPr>
        <p:spPr/>
        <p:txBody>
          <a:bodyPr/>
          <a:lstStyle/>
          <a:p>
            <a:r>
              <a:rPr lang="en-US" dirty="0"/>
              <a:t>Pentaho Data Integration</a:t>
            </a:r>
            <a:br>
              <a:rPr lang="en-US" dirty="0"/>
            </a:br>
            <a:r>
              <a:rPr lang="en-US" dirty="0"/>
              <a:t>Scaling your Enterprise Solution</a:t>
            </a:r>
          </a:p>
        </p:txBody>
      </p:sp>
      <p:sp>
        <p:nvSpPr>
          <p:cNvPr id="10" name="Text Placeholder 9"/>
          <p:cNvSpPr>
            <a:spLocks noGrp="1"/>
          </p:cNvSpPr>
          <p:nvPr>
            <p:ph type="body" sz="quarter" idx="11"/>
          </p:nvPr>
        </p:nvSpPr>
        <p:spPr/>
        <p:txBody>
          <a:bodyPr/>
          <a:lstStyle/>
          <a:p>
            <a:r>
              <a:rPr lang="en-US" dirty="0"/>
              <a:t>James O’Reilly</a:t>
            </a:r>
          </a:p>
        </p:txBody>
      </p:sp>
      <p:sp>
        <p:nvSpPr>
          <p:cNvPr id="11" name="Text Placeholder 10"/>
          <p:cNvSpPr>
            <a:spLocks noGrp="1"/>
          </p:cNvSpPr>
          <p:nvPr>
            <p:ph type="body" sz="quarter" idx="12"/>
          </p:nvPr>
        </p:nvSpPr>
        <p:spPr>
          <a:xfrm>
            <a:off x="807733" y="4319491"/>
            <a:ext cx="5221816" cy="276999"/>
          </a:xfrm>
        </p:spPr>
        <p:txBody>
          <a:bodyPr/>
          <a:lstStyle/>
          <a:p>
            <a:endParaRPr lang="en-US" dirty="0"/>
          </a:p>
        </p:txBody>
      </p:sp>
    </p:spTree>
    <p:extLst>
      <p:ext uri="{BB962C8B-B14F-4D97-AF65-F5344CB8AC3E}">
        <p14:creationId xmlns:p14="http://schemas.microsoft.com/office/powerpoint/2010/main" val="111655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C684F5-0C52-49E8-9C71-DF34D9EAC4B3}"/>
              </a:ext>
            </a:extLst>
          </p:cNvPr>
          <p:cNvSpPr>
            <a:spLocks noGrp="1"/>
          </p:cNvSpPr>
          <p:nvPr>
            <p:ph idx="1"/>
          </p:nvPr>
        </p:nvSpPr>
        <p:spPr>
          <a:xfrm>
            <a:off x="264160" y="967575"/>
            <a:ext cx="8584006" cy="707886"/>
          </a:xfrm>
        </p:spPr>
        <p:txBody>
          <a:bodyPr/>
          <a:lstStyle/>
          <a:p>
            <a:r>
              <a:rPr lang="en-GB" dirty="0"/>
              <a:t>Partitioning is done to enhance performance and facilitate easy management of data. </a:t>
            </a:r>
          </a:p>
        </p:txBody>
      </p:sp>
      <p:sp>
        <p:nvSpPr>
          <p:cNvPr id="3" name="Title 2">
            <a:extLst>
              <a:ext uri="{FF2B5EF4-FFF2-40B4-BE49-F238E27FC236}">
                <a16:creationId xmlns:a16="http://schemas.microsoft.com/office/drawing/2014/main" id="{02F6716C-2C2B-4F93-BE65-37B613FD262D}"/>
              </a:ext>
            </a:extLst>
          </p:cNvPr>
          <p:cNvSpPr>
            <a:spLocks noGrp="1"/>
          </p:cNvSpPr>
          <p:nvPr>
            <p:ph type="title"/>
          </p:nvPr>
        </p:nvSpPr>
        <p:spPr/>
        <p:txBody>
          <a:bodyPr/>
          <a:lstStyle/>
          <a:p>
            <a:r>
              <a:rPr lang="en-GB" dirty="0"/>
              <a:t>Stream Partitioning</a:t>
            </a:r>
          </a:p>
        </p:txBody>
      </p:sp>
      <p:pic>
        <p:nvPicPr>
          <p:cNvPr id="6" name="Picture 5" descr="http://type-exit.org/adventures-with-open-source-bi/wp-content/uploads/2011/09/database_partitioning.png">
            <a:extLst>
              <a:ext uri="{FF2B5EF4-FFF2-40B4-BE49-F238E27FC236}">
                <a16:creationId xmlns:a16="http://schemas.microsoft.com/office/drawing/2014/main" id="{F93F7545-495A-45B9-A596-F4808E8F5A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230" y="1857482"/>
            <a:ext cx="4895850" cy="2762250"/>
          </a:xfrm>
          <a:prstGeom prst="rect">
            <a:avLst/>
          </a:prstGeom>
          <a:noFill/>
          <a:ln>
            <a:noFill/>
          </a:ln>
        </p:spPr>
      </p:pic>
      <p:sp>
        <p:nvSpPr>
          <p:cNvPr id="4" name="TextBox 3">
            <a:extLst>
              <a:ext uri="{FF2B5EF4-FFF2-40B4-BE49-F238E27FC236}">
                <a16:creationId xmlns:a16="http://schemas.microsoft.com/office/drawing/2014/main" id="{EF9E50AD-92D0-4EFA-8397-B07826FF7628}"/>
              </a:ext>
            </a:extLst>
          </p:cNvPr>
          <p:cNvSpPr txBox="1"/>
          <p:nvPr/>
        </p:nvSpPr>
        <p:spPr>
          <a:xfrm>
            <a:off x="5462770" y="1983049"/>
            <a:ext cx="3070071" cy="646331"/>
          </a:xfrm>
          <a:prstGeom prst="rect">
            <a:avLst/>
          </a:prstGeom>
          <a:noFill/>
        </p:spPr>
        <p:txBody>
          <a:bodyPr wrap="none" rtlCol="0">
            <a:spAutoFit/>
          </a:bodyPr>
          <a:lstStyle/>
          <a:p>
            <a:r>
              <a:rPr lang="en-GB" dirty="0"/>
              <a:t>Partitioning clickstream data</a:t>
            </a:r>
          </a:p>
          <a:p>
            <a:r>
              <a:rPr lang="en-GB" dirty="0"/>
              <a:t>by month</a:t>
            </a:r>
          </a:p>
        </p:txBody>
      </p:sp>
    </p:spTree>
    <p:extLst>
      <p:ext uri="{BB962C8B-B14F-4D97-AF65-F5344CB8AC3E}">
        <p14:creationId xmlns:p14="http://schemas.microsoft.com/office/powerpoint/2010/main" val="383256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2169825"/>
          </a:xfrm>
        </p:spPr>
        <p:txBody>
          <a:bodyPr/>
          <a:lstStyle/>
          <a:p>
            <a:r>
              <a:rPr lang="en-GB" dirty="0"/>
              <a:t>If you remember in our preceding Transformation, tr_clustered_group_by.ktr, the challenge was ensure that data for a particular City goes to one slave server, where the sorting and aggregation occurs, and city to another slave server, and so on..  in other words, the data is partitioned per a key value.</a:t>
            </a:r>
          </a:p>
          <a:p>
            <a:endParaRPr lang="en-GB" dirty="0"/>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Stream Partitioning</a:t>
            </a:r>
          </a:p>
        </p:txBody>
      </p:sp>
      <p:pic>
        <p:nvPicPr>
          <p:cNvPr id="4" name="Picture 3" descr="C:\Users\Jp\AppData\Local\Temp\SNAGHTMLa999aad.PNG">
            <a:extLst>
              <a:ext uri="{FF2B5EF4-FFF2-40B4-BE49-F238E27FC236}">
                <a16:creationId xmlns:a16="http://schemas.microsoft.com/office/drawing/2014/main" id="{6B9DCE06-FC1D-43F2-8792-79117C13FE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9663" y="2571750"/>
            <a:ext cx="3857625" cy="2381250"/>
          </a:xfrm>
          <a:prstGeom prst="rect">
            <a:avLst/>
          </a:prstGeom>
          <a:noFill/>
          <a:ln>
            <a:noFill/>
          </a:ln>
        </p:spPr>
      </p:pic>
    </p:spTree>
    <p:extLst>
      <p:ext uri="{BB962C8B-B14F-4D97-AF65-F5344CB8AC3E}">
        <p14:creationId xmlns:p14="http://schemas.microsoft.com/office/powerpoint/2010/main" val="237249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821D11-546C-420A-81AE-99C19DB5F1F9}"/>
              </a:ext>
            </a:extLst>
          </p:cNvPr>
          <p:cNvSpPr>
            <a:spLocks noGrp="1"/>
          </p:cNvSpPr>
          <p:nvPr>
            <p:ph idx="1"/>
          </p:nvPr>
        </p:nvSpPr>
        <p:spPr>
          <a:xfrm>
            <a:off x="264160" y="967575"/>
            <a:ext cx="8584006" cy="707886"/>
          </a:xfrm>
        </p:spPr>
        <p:txBody>
          <a:bodyPr/>
          <a:lstStyle/>
          <a:p>
            <a:r>
              <a:rPr lang="en-GB" dirty="0"/>
              <a:t>Partitioning simply splits a data set into several sub-sets per a rule that is applied on a row of data. </a:t>
            </a:r>
          </a:p>
        </p:txBody>
      </p:sp>
      <p:sp>
        <p:nvSpPr>
          <p:cNvPr id="3" name="Title 2">
            <a:extLst>
              <a:ext uri="{FF2B5EF4-FFF2-40B4-BE49-F238E27FC236}">
                <a16:creationId xmlns:a16="http://schemas.microsoft.com/office/drawing/2014/main" id="{C0E2C71D-4630-47F6-B5D6-9722D0EEC0FA}"/>
              </a:ext>
            </a:extLst>
          </p:cNvPr>
          <p:cNvSpPr>
            <a:spLocks noGrp="1"/>
          </p:cNvSpPr>
          <p:nvPr>
            <p:ph type="title"/>
          </p:nvPr>
        </p:nvSpPr>
        <p:spPr/>
        <p:txBody>
          <a:bodyPr/>
          <a:lstStyle/>
          <a:p>
            <a:r>
              <a:rPr lang="en-GB" dirty="0"/>
              <a:t>Guided Demonstration: Partition Schema</a:t>
            </a:r>
          </a:p>
        </p:txBody>
      </p:sp>
      <p:pic>
        <p:nvPicPr>
          <p:cNvPr id="4" name="Picture 3">
            <a:extLst>
              <a:ext uri="{FF2B5EF4-FFF2-40B4-BE49-F238E27FC236}">
                <a16:creationId xmlns:a16="http://schemas.microsoft.com/office/drawing/2014/main" id="{4A0278A1-4828-46AD-87EB-FF4E13C87CDF}"/>
              </a:ext>
            </a:extLst>
          </p:cNvPr>
          <p:cNvPicPr/>
          <p:nvPr/>
        </p:nvPicPr>
        <p:blipFill>
          <a:blip r:embed="rId2"/>
          <a:stretch>
            <a:fillRect/>
          </a:stretch>
        </p:blipFill>
        <p:spPr>
          <a:xfrm>
            <a:off x="667384" y="1857482"/>
            <a:ext cx="3904615" cy="2275840"/>
          </a:xfrm>
          <a:prstGeom prst="rect">
            <a:avLst/>
          </a:prstGeom>
        </p:spPr>
      </p:pic>
    </p:spTree>
    <p:extLst>
      <p:ext uri="{BB962C8B-B14F-4D97-AF65-F5344CB8AC3E}">
        <p14:creationId xmlns:p14="http://schemas.microsoft.com/office/powerpoint/2010/main" val="219720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256ADA-E1A3-42F8-A2CF-5DD8C4B5D47B}"/>
              </a:ext>
            </a:extLst>
          </p:cNvPr>
          <p:cNvSpPr>
            <a:spLocks noGrp="1"/>
          </p:cNvSpPr>
          <p:nvPr>
            <p:ph idx="1"/>
          </p:nvPr>
        </p:nvSpPr>
        <p:spPr>
          <a:xfrm>
            <a:off x="264160" y="967575"/>
            <a:ext cx="8584006" cy="400110"/>
          </a:xfrm>
        </p:spPr>
        <p:txBody>
          <a:bodyPr/>
          <a:lstStyle/>
          <a:p>
            <a:r>
              <a:rPr lang="en-GB" dirty="0"/>
              <a:t>Apply the Partition to the Group by step</a:t>
            </a:r>
          </a:p>
        </p:txBody>
      </p:sp>
      <p:sp>
        <p:nvSpPr>
          <p:cNvPr id="3" name="Title 2">
            <a:extLst>
              <a:ext uri="{FF2B5EF4-FFF2-40B4-BE49-F238E27FC236}">
                <a16:creationId xmlns:a16="http://schemas.microsoft.com/office/drawing/2014/main" id="{776CE6E8-6C2C-4ED5-A82C-894B05C3AE27}"/>
              </a:ext>
            </a:extLst>
          </p:cNvPr>
          <p:cNvSpPr>
            <a:spLocks noGrp="1"/>
          </p:cNvSpPr>
          <p:nvPr>
            <p:ph type="title"/>
          </p:nvPr>
        </p:nvSpPr>
        <p:spPr/>
        <p:txBody>
          <a:bodyPr/>
          <a:lstStyle/>
          <a:p>
            <a:r>
              <a:rPr lang="en-GB" dirty="0"/>
              <a:t>Guided Demonstration: Partition Schema</a:t>
            </a:r>
          </a:p>
        </p:txBody>
      </p:sp>
      <p:pic>
        <p:nvPicPr>
          <p:cNvPr id="4" name="Picture 3">
            <a:extLst>
              <a:ext uri="{FF2B5EF4-FFF2-40B4-BE49-F238E27FC236}">
                <a16:creationId xmlns:a16="http://schemas.microsoft.com/office/drawing/2014/main" id="{DE56B2DD-9572-4D4F-85F5-71DA3D812840}"/>
              </a:ext>
            </a:extLst>
          </p:cNvPr>
          <p:cNvPicPr/>
          <p:nvPr/>
        </p:nvPicPr>
        <p:blipFill>
          <a:blip r:embed="rId2"/>
          <a:stretch>
            <a:fillRect/>
          </a:stretch>
        </p:blipFill>
        <p:spPr>
          <a:xfrm>
            <a:off x="566450" y="1495742"/>
            <a:ext cx="5208905" cy="2152015"/>
          </a:xfrm>
          <a:prstGeom prst="rect">
            <a:avLst/>
          </a:prstGeom>
        </p:spPr>
      </p:pic>
      <p:pic>
        <p:nvPicPr>
          <p:cNvPr id="5" name="Picture 4">
            <a:extLst>
              <a:ext uri="{FF2B5EF4-FFF2-40B4-BE49-F238E27FC236}">
                <a16:creationId xmlns:a16="http://schemas.microsoft.com/office/drawing/2014/main" id="{AFF476C1-1161-4202-A88B-3920FB9FE769}"/>
              </a:ext>
            </a:extLst>
          </p:cNvPr>
          <p:cNvPicPr/>
          <p:nvPr/>
        </p:nvPicPr>
        <p:blipFill>
          <a:blip r:embed="rId3"/>
          <a:stretch>
            <a:fillRect/>
          </a:stretch>
        </p:blipFill>
        <p:spPr>
          <a:xfrm>
            <a:off x="6067501" y="2124084"/>
            <a:ext cx="2780665" cy="1028065"/>
          </a:xfrm>
          <a:prstGeom prst="rect">
            <a:avLst/>
          </a:prstGeom>
        </p:spPr>
      </p:pic>
    </p:spTree>
    <p:extLst>
      <p:ext uri="{BB962C8B-B14F-4D97-AF65-F5344CB8AC3E}">
        <p14:creationId xmlns:p14="http://schemas.microsoft.com/office/powerpoint/2010/main" val="199419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PAN &amp; KITCHEN Command Line</a:t>
            </a:r>
            <a:endParaRPr lang="nl-BE" dirty="0"/>
          </a:p>
        </p:txBody>
      </p:sp>
    </p:spTree>
    <p:extLst>
      <p:ext uri="{BB962C8B-B14F-4D97-AF65-F5344CB8AC3E}">
        <p14:creationId xmlns:p14="http://schemas.microsoft.com/office/powerpoint/2010/main" val="195417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3773341"/>
          </a:xfrm>
        </p:spPr>
        <p:txBody>
          <a:bodyPr/>
          <a:lstStyle/>
          <a:p>
            <a:r>
              <a:rPr lang="en-GB" dirty="0"/>
              <a:t>You can use PDI's command line tools to execute PDI content from outside of Spoon. </a:t>
            </a:r>
          </a:p>
          <a:p>
            <a:pPr marL="293687" lvl="1" indent="0">
              <a:buNone/>
            </a:pPr>
            <a:r>
              <a:rPr lang="en-GB" b="1" dirty="0"/>
              <a:t>Kitchen.bat / file : &lt;path to ktr&gt; </a:t>
            </a:r>
            <a:r>
              <a:rPr lang="en-GB" dirty="0"/>
              <a:t> - run Pan on the Windows platform.</a:t>
            </a:r>
          </a:p>
          <a:p>
            <a:pPr marL="293687" lvl="1" indent="0">
              <a:buNone/>
            </a:pPr>
            <a:r>
              <a:rPr lang="en-GB" b="1" dirty="0"/>
              <a:t>Kitchen.sh - file : &lt;path to ktr&gt; </a:t>
            </a:r>
            <a:r>
              <a:rPr lang="en-GB" dirty="0"/>
              <a:t> - run Pan on Unix platforms and OSX</a:t>
            </a:r>
          </a:p>
          <a:p>
            <a:pPr marL="293687" lvl="1" indent="0">
              <a:buNone/>
            </a:pPr>
            <a:endParaRPr lang="en-GB" dirty="0"/>
          </a:p>
          <a:p>
            <a:pPr marL="293687" lvl="1" indent="0">
              <a:buNone/>
            </a:pPr>
            <a:r>
              <a:rPr lang="en-GB" b="1" dirty="0"/>
              <a:t>Pan.bat / file : &lt;path to ktr&gt; </a:t>
            </a:r>
            <a:r>
              <a:rPr lang="en-GB" dirty="0"/>
              <a:t> - run Pan on the Windows platform.</a:t>
            </a:r>
          </a:p>
          <a:p>
            <a:pPr marL="293687" lvl="1" indent="0">
              <a:buNone/>
            </a:pPr>
            <a:r>
              <a:rPr lang="en-GB" b="1" dirty="0"/>
              <a:t>Pan.sh  - file : &lt;path to ktr&gt; </a:t>
            </a:r>
            <a:r>
              <a:rPr lang="en-GB" dirty="0"/>
              <a:t> - run Pan on Unix platforms and OSX</a:t>
            </a:r>
          </a:p>
          <a:p>
            <a:pPr marL="293687" lvl="1" indent="0">
              <a:buNone/>
            </a:pPr>
            <a:endParaRPr lang="en-GB" dirty="0"/>
          </a:p>
          <a:p>
            <a:endParaRPr lang="en-GB" dirty="0"/>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PAN &amp; KITCHEN Command Line</a:t>
            </a:r>
          </a:p>
        </p:txBody>
      </p:sp>
    </p:spTree>
    <p:extLst>
      <p:ext uri="{BB962C8B-B14F-4D97-AF65-F5344CB8AC3E}">
        <p14:creationId xmlns:p14="http://schemas.microsoft.com/office/powerpoint/2010/main" val="358797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AC6EBC-9997-4BF3-837B-6FF21FD5FEDA}"/>
              </a:ext>
            </a:extLst>
          </p:cNvPr>
          <p:cNvSpPr>
            <a:spLocks noGrp="1"/>
          </p:cNvSpPr>
          <p:nvPr>
            <p:ph idx="1"/>
          </p:nvPr>
        </p:nvSpPr>
        <p:spPr>
          <a:xfrm>
            <a:off x="264160" y="967575"/>
            <a:ext cx="8584006" cy="2602764"/>
          </a:xfrm>
        </p:spPr>
        <p:txBody>
          <a:bodyPr/>
          <a:lstStyle/>
          <a:p>
            <a:r>
              <a:rPr lang="en-US" sz="1600" dirty="0"/>
              <a:t>Open a CMD window with Admin rights.</a:t>
            </a:r>
          </a:p>
          <a:p>
            <a:r>
              <a:rPr lang="en-US" sz="1600" dirty="0"/>
              <a:t>Change Directory to: </a:t>
            </a:r>
          </a:p>
          <a:p>
            <a:pPr marL="293687" lvl="1" indent="0">
              <a:buNone/>
            </a:pPr>
            <a:r>
              <a:rPr lang="en-US" sz="1600" dirty="0"/>
              <a:t>C:\Pentaho\design-tools\data-integration&gt;</a:t>
            </a:r>
          </a:p>
          <a:p>
            <a:r>
              <a:rPr lang="en-US" sz="1600" dirty="0"/>
              <a:t>Enter the following:</a:t>
            </a:r>
          </a:p>
          <a:p>
            <a:pPr marL="293687" lvl="1" indent="0">
              <a:buNone/>
            </a:pPr>
            <a:r>
              <a:rPr lang="en-US" sz="1600" dirty="0"/>
              <a:t>Pan.bat  /</a:t>
            </a:r>
            <a:r>
              <a:rPr lang="en-US" sz="1600" dirty="0" err="1"/>
              <a:t>file:C</a:t>
            </a:r>
            <a:r>
              <a:rPr lang="en-US" sz="1600" dirty="0"/>
              <a:t>:\Projects\transformations\</a:t>
            </a:r>
            <a:r>
              <a:rPr lang="en-US" sz="1600" dirty="0" err="1"/>
              <a:t>tr_hello_world.ktr</a:t>
            </a:r>
            <a:r>
              <a:rPr lang="en-US" sz="1600" dirty="0"/>
              <a:t>  /</a:t>
            </a:r>
            <a:r>
              <a:rPr lang="en-US" sz="1600" dirty="0" err="1"/>
              <a:t>level:Basic</a:t>
            </a:r>
            <a:endParaRPr lang="en-US" sz="1600" dirty="0"/>
          </a:p>
          <a:p>
            <a:endParaRPr lang="en-GB" dirty="0"/>
          </a:p>
        </p:txBody>
      </p:sp>
      <p:sp>
        <p:nvSpPr>
          <p:cNvPr id="3" name="Title 2">
            <a:extLst>
              <a:ext uri="{FF2B5EF4-FFF2-40B4-BE49-F238E27FC236}">
                <a16:creationId xmlns:a16="http://schemas.microsoft.com/office/drawing/2014/main" id="{43563A4B-9CC4-4D48-9D1C-9348C3A4E2BE}"/>
              </a:ext>
            </a:extLst>
          </p:cNvPr>
          <p:cNvSpPr>
            <a:spLocks noGrp="1"/>
          </p:cNvSpPr>
          <p:nvPr>
            <p:ph type="title"/>
          </p:nvPr>
        </p:nvSpPr>
        <p:spPr/>
        <p:txBody>
          <a:bodyPr/>
          <a:lstStyle/>
          <a:p>
            <a:r>
              <a:rPr lang="en-GB" dirty="0"/>
              <a:t>Guided Demonstration: </a:t>
            </a:r>
          </a:p>
        </p:txBody>
      </p:sp>
      <p:pic>
        <p:nvPicPr>
          <p:cNvPr id="4" name="Picture 3">
            <a:extLst>
              <a:ext uri="{FF2B5EF4-FFF2-40B4-BE49-F238E27FC236}">
                <a16:creationId xmlns:a16="http://schemas.microsoft.com/office/drawing/2014/main" id="{0A4C3A97-D538-4A08-9FE0-01CD56C86CD5}"/>
              </a:ext>
            </a:extLst>
          </p:cNvPr>
          <p:cNvPicPr/>
          <p:nvPr/>
        </p:nvPicPr>
        <p:blipFill>
          <a:blip r:embed="rId2"/>
          <a:stretch>
            <a:fillRect/>
          </a:stretch>
        </p:blipFill>
        <p:spPr>
          <a:xfrm>
            <a:off x="648438" y="3029831"/>
            <a:ext cx="5974080" cy="1877695"/>
          </a:xfrm>
          <a:prstGeom prst="rect">
            <a:avLst/>
          </a:prstGeom>
        </p:spPr>
      </p:pic>
    </p:spTree>
    <p:extLst>
      <p:ext uri="{BB962C8B-B14F-4D97-AF65-F5344CB8AC3E}">
        <p14:creationId xmlns:p14="http://schemas.microsoft.com/office/powerpoint/2010/main" val="382202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Scheduling</a:t>
            </a:r>
            <a:endParaRPr lang="nl-BE" dirty="0"/>
          </a:p>
        </p:txBody>
      </p:sp>
    </p:spTree>
    <p:extLst>
      <p:ext uri="{BB962C8B-B14F-4D97-AF65-F5344CB8AC3E}">
        <p14:creationId xmlns:p14="http://schemas.microsoft.com/office/powerpoint/2010/main" val="139254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a:t>
            </a:r>
          </a:p>
        </p:txBody>
      </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Windows Task Scheduler</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Jenkins</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401325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Windows Task Scheduler</a:t>
            </a:r>
            <a:endParaRPr lang="nl-BE" dirty="0"/>
          </a:p>
        </p:txBody>
      </p:sp>
    </p:spTree>
    <p:extLst>
      <p:ext uri="{BB962C8B-B14F-4D97-AF65-F5344CB8AC3E}">
        <p14:creationId xmlns:p14="http://schemas.microsoft.com/office/powerpoint/2010/main" val="30121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Carte Clusters</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Stream Partitioning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11" name="Group 10">
            <a:extLst>
              <a:ext uri="{FF2B5EF4-FFF2-40B4-BE49-F238E27FC236}">
                <a16:creationId xmlns:a16="http://schemas.microsoft.com/office/drawing/2014/main" id="{EAF459D1-BF3E-4C81-B537-8FC9D198B2FB}"/>
              </a:ext>
            </a:extLst>
          </p:cNvPr>
          <p:cNvGrpSpPr/>
          <p:nvPr/>
        </p:nvGrpSpPr>
        <p:grpSpPr>
          <a:xfrm>
            <a:off x="337626" y="2620403"/>
            <a:ext cx="8506336" cy="621906"/>
            <a:chOff x="285664" y="1779085"/>
            <a:chExt cx="8506336" cy="621906"/>
          </a:xfrm>
        </p:grpSpPr>
        <p:sp>
          <p:nvSpPr>
            <p:cNvPr id="12" name="Rectangle 11">
              <a:extLst>
                <a:ext uri="{FF2B5EF4-FFF2-40B4-BE49-F238E27FC236}">
                  <a16:creationId xmlns:a16="http://schemas.microsoft.com/office/drawing/2014/main" id="{FA05AE99-E721-454D-A64C-C7FD51D0B9C3}"/>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PAN &amp; KITCHEN command lines</a:t>
              </a:r>
            </a:p>
          </p:txBody>
        </p:sp>
        <p:sp>
          <p:nvSpPr>
            <p:cNvPr id="13" name="Rectangle 12">
              <a:extLst>
                <a:ext uri="{FF2B5EF4-FFF2-40B4-BE49-F238E27FC236}">
                  <a16:creationId xmlns:a16="http://schemas.microsoft.com/office/drawing/2014/main" id="{7618C12F-9A87-49B2-82B0-86E021B396F1}"/>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14" name="Group 13">
            <a:extLst>
              <a:ext uri="{FF2B5EF4-FFF2-40B4-BE49-F238E27FC236}">
                <a16:creationId xmlns:a16="http://schemas.microsoft.com/office/drawing/2014/main" id="{0B2AAD7F-1AD0-462D-B1B6-D23D35A796F1}"/>
              </a:ext>
            </a:extLst>
          </p:cNvPr>
          <p:cNvGrpSpPr/>
          <p:nvPr/>
        </p:nvGrpSpPr>
        <p:grpSpPr>
          <a:xfrm>
            <a:off x="337626" y="3430780"/>
            <a:ext cx="8506336" cy="621906"/>
            <a:chOff x="285664" y="1779085"/>
            <a:chExt cx="8506336" cy="621906"/>
          </a:xfrm>
        </p:grpSpPr>
        <p:sp>
          <p:nvSpPr>
            <p:cNvPr id="15" name="Rectangle 14">
              <a:extLst>
                <a:ext uri="{FF2B5EF4-FFF2-40B4-BE49-F238E27FC236}">
                  <a16:creationId xmlns:a16="http://schemas.microsoft.com/office/drawing/2014/main" id="{A62A4B82-1742-4854-A34E-1F769DD72440}"/>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Scheduling</a:t>
              </a:r>
            </a:p>
          </p:txBody>
        </p:sp>
        <p:sp>
          <p:nvSpPr>
            <p:cNvPr id="18" name="Rectangle 17">
              <a:extLst>
                <a:ext uri="{FF2B5EF4-FFF2-40B4-BE49-F238E27FC236}">
                  <a16:creationId xmlns:a16="http://schemas.microsoft.com/office/drawing/2014/main" id="{13DD9118-28F8-4D0F-A346-05D1B7E90C1C}"/>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2" name="Group 21">
            <a:extLst>
              <a:ext uri="{FF2B5EF4-FFF2-40B4-BE49-F238E27FC236}">
                <a16:creationId xmlns:a16="http://schemas.microsoft.com/office/drawing/2014/main" id="{D57564D6-6B52-400A-8623-3FDDD3001FC0}"/>
              </a:ext>
            </a:extLst>
          </p:cNvPr>
          <p:cNvGrpSpPr/>
          <p:nvPr/>
        </p:nvGrpSpPr>
        <p:grpSpPr>
          <a:xfrm>
            <a:off x="337626" y="4241157"/>
            <a:ext cx="8506336" cy="621906"/>
            <a:chOff x="285664" y="1779085"/>
            <a:chExt cx="8506336" cy="621906"/>
          </a:xfrm>
        </p:grpSpPr>
        <p:sp>
          <p:nvSpPr>
            <p:cNvPr id="23" name="Rectangle 22">
              <a:extLst>
                <a:ext uri="{FF2B5EF4-FFF2-40B4-BE49-F238E27FC236}">
                  <a16:creationId xmlns:a16="http://schemas.microsoft.com/office/drawing/2014/main" id="{6D53D3CF-8A22-4003-B6C9-0779E186CA0D}"/>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Checkpoints &amp; Transactional Transformations</a:t>
              </a:r>
            </a:p>
          </p:txBody>
        </p:sp>
        <p:sp>
          <p:nvSpPr>
            <p:cNvPr id="24" name="Rectangle 23">
              <a:extLst>
                <a:ext uri="{FF2B5EF4-FFF2-40B4-BE49-F238E27FC236}">
                  <a16:creationId xmlns:a16="http://schemas.microsoft.com/office/drawing/2014/main" id="{D5280A21-24A3-43E0-BCC0-8ECC37F58DDF}"/>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124639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3437351"/>
          </a:xfrm>
        </p:spPr>
        <p:txBody>
          <a:bodyPr/>
          <a:lstStyle/>
          <a:p>
            <a:r>
              <a:rPr lang="en-GB" dirty="0"/>
              <a:t>You can use the </a:t>
            </a:r>
            <a:r>
              <a:rPr lang="en-GB" b="1" dirty="0"/>
              <a:t>schtasks</a:t>
            </a:r>
            <a:r>
              <a:rPr lang="en-GB" dirty="0"/>
              <a:t> command to schedule a command, a script, or a program to run at a specified date and time. You can also use this command to view existing scheduled tasks. </a:t>
            </a:r>
          </a:p>
          <a:p>
            <a:pPr marL="293687" lvl="1" indent="0">
              <a:buNone/>
            </a:pPr>
            <a:endParaRPr lang="en-GB" dirty="0"/>
          </a:p>
          <a:p>
            <a:pPr marL="0" indent="0">
              <a:buNone/>
            </a:pPr>
            <a:r>
              <a:rPr lang="en-GB" dirty="0"/>
              <a:t>Syntax</a:t>
            </a:r>
          </a:p>
          <a:p>
            <a:r>
              <a:rPr lang="en-GB" dirty="0"/>
              <a:t>schtasks /create /tn TaskName /tr TaskRun /sc schedule [/mo modifier] [/d day] [/m month[,month...] [/i IdleTime] [/st StartTime] [/sd StartDate] [/ed EndDate] [/s computer [/u [domain\]user /p password]] [/ru {[Domain\]User | "System"} [/rp Password]] /?</a:t>
            </a:r>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Windows Task Scheduler</a:t>
            </a:r>
          </a:p>
        </p:txBody>
      </p:sp>
    </p:spTree>
    <p:extLst>
      <p:ext uri="{BB962C8B-B14F-4D97-AF65-F5344CB8AC3E}">
        <p14:creationId xmlns:p14="http://schemas.microsoft.com/office/powerpoint/2010/main" val="40671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1860509"/>
          </a:xfrm>
        </p:spPr>
        <p:txBody>
          <a:bodyPr/>
          <a:lstStyle/>
          <a:p>
            <a:pPr lvl="0"/>
            <a:r>
              <a:rPr lang="en-GB" dirty="0"/>
              <a:t>Open a CMD window with Admin rights</a:t>
            </a:r>
          </a:p>
          <a:p>
            <a:pPr lvl="0"/>
            <a:r>
              <a:rPr lang="en-GB" dirty="0"/>
              <a:t>Type the following:</a:t>
            </a:r>
          </a:p>
          <a:p>
            <a:pPr marL="293687" lvl="1" indent="0">
              <a:buNone/>
            </a:pPr>
            <a:r>
              <a:rPr lang="en-GB" dirty="0"/>
              <a:t>schtasks /create /tn "Pentaho Schedule – Hello World" /tr "C:\Pentaho\design-tools\data-integration\Pan.bat /file:C:\Projects\transformations\tr_hello_world.ktr /level:Basic" /sc daily /st 02:00:00 /</a:t>
            </a:r>
            <a:r>
              <a:rPr lang="en-GB" dirty="0" err="1"/>
              <a:t>sd</a:t>
            </a:r>
            <a:r>
              <a:rPr lang="en-GB" dirty="0"/>
              <a:t> 01/04/2018</a:t>
            </a:r>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Guided Demonstration: Task Scheduler </a:t>
            </a:r>
          </a:p>
        </p:txBody>
      </p:sp>
      <p:pic>
        <p:nvPicPr>
          <p:cNvPr id="4" name="Picture 3">
            <a:extLst>
              <a:ext uri="{FF2B5EF4-FFF2-40B4-BE49-F238E27FC236}">
                <a16:creationId xmlns:a16="http://schemas.microsoft.com/office/drawing/2014/main" id="{363BA566-85A9-4A4D-8A91-DC2B0AE546B9}"/>
              </a:ext>
            </a:extLst>
          </p:cNvPr>
          <p:cNvPicPr/>
          <p:nvPr/>
        </p:nvPicPr>
        <p:blipFill>
          <a:blip r:embed="rId2"/>
          <a:stretch>
            <a:fillRect/>
          </a:stretch>
        </p:blipFill>
        <p:spPr>
          <a:xfrm>
            <a:off x="641062" y="3010105"/>
            <a:ext cx="6467659" cy="1413755"/>
          </a:xfrm>
          <a:prstGeom prst="rect">
            <a:avLst/>
          </a:prstGeom>
        </p:spPr>
      </p:pic>
    </p:spTree>
    <p:extLst>
      <p:ext uri="{BB962C8B-B14F-4D97-AF65-F5344CB8AC3E}">
        <p14:creationId xmlns:p14="http://schemas.microsoft.com/office/powerpoint/2010/main" val="304064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45D8E3-6CB9-4EA6-A0D6-DF6E5AB881BB}"/>
              </a:ext>
            </a:extLst>
          </p:cNvPr>
          <p:cNvSpPr>
            <a:spLocks noGrp="1"/>
          </p:cNvSpPr>
          <p:nvPr>
            <p:ph idx="1"/>
          </p:nvPr>
        </p:nvSpPr>
        <p:spPr>
          <a:xfrm>
            <a:off x="264160" y="967575"/>
            <a:ext cx="8584006" cy="707886"/>
          </a:xfrm>
        </p:spPr>
        <p:txBody>
          <a:bodyPr/>
          <a:lstStyle/>
          <a:p>
            <a:r>
              <a:rPr lang="en-GB" dirty="0"/>
              <a:t>You could schedule a batch file (.bat) that contains all the transformations that need to be run at a specific time.</a:t>
            </a:r>
          </a:p>
        </p:txBody>
      </p:sp>
      <p:sp>
        <p:nvSpPr>
          <p:cNvPr id="3" name="Title 2">
            <a:extLst>
              <a:ext uri="{FF2B5EF4-FFF2-40B4-BE49-F238E27FC236}">
                <a16:creationId xmlns:a16="http://schemas.microsoft.com/office/drawing/2014/main" id="{F1D99915-D761-460A-AB70-24F1152AC6C6}"/>
              </a:ext>
            </a:extLst>
          </p:cNvPr>
          <p:cNvSpPr>
            <a:spLocks noGrp="1"/>
          </p:cNvSpPr>
          <p:nvPr>
            <p:ph type="title"/>
          </p:nvPr>
        </p:nvSpPr>
        <p:spPr/>
        <p:txBody>
          <a:bodyPr/>
          <a:lstStyle/>
          <a:p>
            <a:r>
              <a:rPr lang="en-GB" dirty="0"/>
              <a:t>Guided Demonstration: Task Scheduler </a:t>
            </a:r>
          </a:p>
        </p:txBody>
      </p:sp>
      <p:pic>
        <p:nvPicPr>
          <p:cNvPr id="4" name="Picture 3">
            <a:extLst>
              <a:ext uri="{FF2B5EF4-FFF2-40B4-BE49-F238E27FC236}">
                <a16:creationId xmlns:a16="http://schemas.microsoft.com/office/drawing/2014/main" id="{C6E1FB89-7E83-4F87-AFEE-89DF9F503863}"/>
              </a:ext>
            </a:extLst>
          </p:cNvPr>
          <p:cNvPicPr/>
          <p:nvPr/>
        </p:nvPicPr>
        <p:blipFill>
          <a:blip r:embed="rId2"/>
          <a:stretch>
            <a:fillRect/>
          </a:stretch>
        </p:blipFill>
        <p:spPr>
          <a:xfrm>
            <a:off x="1636077" y="1675461"/>
            <a:ext cx="4764723" cy="3132513"/>
          </a:xfrm>
          <a:prstGeom prst="rect">
            <a:avLst/>
          </a:prstGeom>
        </p:spPr>
      </p:pic>
    </p:spTree>
    <p:extLst>
      <p:ext uri="{BB962C8B-B14F-4D97-AF65-F5344CB8AC3E}">
        <p14:creationId xmlns:p14="http://schemas.microsoft.com/office/powerpoint/2010/main" val="297573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Jenkins</a:t>
            </a:r>
            <a:endParaRPr lang="nl-BE" dirty="0"/>
          </a:p>
        </p:txBody>
      </p:sp>
    </p:spTree>
    <p:extLst>
      <p:ext uri="{BB962C8B-B14F-4D97-AF65-F5344CB8AC3E}">
        <p14:creationId xmlns:p14="http://schemas.microsoft.com/office/powerpoint/2010/main" val="341722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2986459"/>
          </a:xfrm>
        </p:spPr>
        <p:txBody>
          <a:bodyPr/>
          <a:lstStyle/>
          <a:p>
            <a:r>
              <a:rPr lang="en-GB" dirty="0"/>
              <a:t>Jenkins is a self-contained, open source automation server which can be used to automate all sorts of tasks such as building, testing, and deploying source code. </a:t>
            </a:r>
          </a:p>
          <a:p>
            <a:r>
              <a:rPr lang="en-GB" dirty="0"/>
              <a:t>Jenkins has many plugins that allow you to extend its functionality, for example; the Git plugin can easily pull source code from any Git repository that the Jenkins build node can access. </a:t>
            </a:r>
          </a:p>
          <a:p>
            <a:pPr marL="293687" lvl="1" indent="0">
              <a:buNone/>
            </a:pPr>
            <a:endParaRPr lang="en-GB" dirty="0"/>
          </a:p>
          <a:p>
            <a:pPr marL="293687" lvl="1" indent="0">
              <a:buNone/>
            </a:pPr>
            <a:r>
              <a:rPr lang="en-GB" dirty="0"/>
              <a:t>The official website for Jenkins: https://jenkins-ci.org/</a:t>
            </a:r>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Jenkins</a:t>
            </a:r>
          </a:p>
        </p:txBody>
      </p:sp>
    </p:spTree>
    <p:extLst>
      <p:ext uri="{BB962C8B-B14F-4D97-AF65-F5344CB8AC3E}">
        <p14:creationId xmlns:p14="http://schemas.microsoft.com/office/powerpoint/2010/main" val="281244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D5A321-3267-41F9-93F0-301FECAA059C}"/>
              </a:ext>
            </a:extLst>
          </p:cNvPr>
          <p:cNvSpPr>
            <a:spLocks noGrp="1"/>
          </p:cNvSpPr>
          <p:nvPr>
            <p:ph idx="1"/>
          </p:nvPr>
        </p:nvSpPr>
        <p:spPr>
          <a:xfrm>
            <a:off x="264160" y="967575"/>
            <a:ext cx="8584006" cy="1781000"/>
          </a:xfrm>
        </p:spPr>
        <p:txBody>
          <a:bodyPr/>
          <a:lstStyle/>
          <a:p>
            <a:r>
              <a:rPr lang="en-GB" dirty="0"/>
              <a:t>Jenkins: </a:t>
            </a:r>
            <a:r>
              <a:rPr lang="en-GB" u="sng" dirty="0">
                <a:hlinkClick r:id="rId2"/>
              </a:rPr>
              <a:t>http://localhost:9000</a:t>
            </a:r>
            <a:endParaRPr lang="en-GB" dirty="0"/>
          </a:p>
          <a:p>
            <a:pPr marL="293687" lvl="1" indent="0">
              <a:buNone/>
            </a:pPr>
            <a:r>
              <a:rPr lang="en-GB" dirty="0"/>
              <a:t>Username: Pentaho</a:t>
            </a:r>
          </a:p>
          <a:p>
            <a:pPr marL="293687" lvl="1" indent="0">
              <a:buNone/>
            </a:pPr>
            <a:r>
              <a:rPr lang="en-GB" dirty="0"/>
              <a:t>Password: password</a:t>
            </a:r>
          </a:p>
          <a:p>
            <a:endParaRPr lang="en-GB" dirty="0"/>
          </a:p>
        </p:txBody>
      </p:sp>
      <p:sp>
        <p:nvSpPr>
          <p:cNvPr id="3" name="Title 2">
            <a:extLst>
              <a:ext uri="{FF2B5EF4-FFF2-40B4-BE49-F238E27FC236}">
                <a16:creationId xmlns:a16="http://schemas.microsoft.com/office/drawing/2014/main" id="{3872B829-7BCC-4461-89E4-7378727D039D}"/>
              </a:ext>
            </a:extLst>
          </p:cNvPr>
          <p:cNvSpPr>
            <a:spLocks noGrp="1"/>
          </p:cNvSpPr>
          <p:nvPr>
            <p:ph type="title"/>
          </p:nvPr>
        </p:nvSpPr>
        <p:spPr/>
        <p:txBody>
          <a:bodyPr/>
          <a:lstStyle/>
          <a:p>
            <a:r>
              <a:rPr lang="en-GB" dirty="0"/>
              <a:t>Jenkins</a:t>
            </a:r>
          </a:p>
        </p:txBody>
      </p:sp>
      <p:pic>
        <p:nvPicPr>
          <p:cNvPr id="4" name="Picture 3">
            <a:extLst>
              <a:ext uri="{FF2B5EF4-FFF2-40B4-BE49-F238E27FC236}">
                <a16:creationId xmlns:a16="http://schemas.microsoft.com/office/drawing/2014/main" id="{95AFBEF2-E12E-48E9-90D1-AB0D1A8D518C}"/>
              </a:ext>
            </a:extLst>
          </p:cNvPr>
          <p:cNvPicPr/>
          <p:nvPr/>
        </p:nvPicPr>
        <p:blipFill>
          <a:blip r:embed="rId3"/>
          <a:stretch>
            <a:fillRect/>
          </a:stretch>
        </p:blipFill>
        <p:spPr>
          <a:xfrm>
            <a:off x="4866047" y="967575"/>
            <a:ext cx="4071476" cy="3756785"/>
          </a:xfrm>
          <a:prstGeom prst="rect">
            <a:avLst/>
          </a:prstGeom>
        </p:spPr>
      </p:pic>
    </p:spTree>
    <p:extLst>
      <p:ext uri="{BB962C8B-B14F-4D97-AF65-F5344CB8AC3E}">
        <p14:creationId xmlns:p14="http://schemas.microsoft.com/office/powerpoint/2010/main" val="370569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Checkpoints</a:t>
            </a:r>
            <a:endParaRPr lang="nl-BE" dirty="0"/>
          </a:p>
        </p:txBody>
      </p:sp>
    </p:spTree>
    <p:extLst>
      <p:ext uri="{BB962C8B-B14F-4D97-AF65-F5344CB8AC3E}">
        <p14:creationId xmlns:p14="http://schemas.microsoft.com/office/powerpoint/2010/main" val="255306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A00ED8-C344-42E9-9C69-FDBE4FE72F47}"/>
              </a:ext>
            </a:extLst>
          </p:cNvPr>
          <p:cNvSpPr>
            <a:spLocks noGrp="1"/>
          </p:cNvSpPr>
          <p:nvPr>
            <p:ph idx="1"/>
          </p:nvPr>
        </p:nvSpPr>
        <p:spPr>
          <a:xfrm>
            <a:off x="264160" y="967575"/>
            <a:ext cx="8584006" cy="3016210"/>
          </a:xfrm>
        </p:spPr>
        <p:txBody>
          <a:bodyPr/>
          <a:lstStyle/>
          <a:p>
            <a:r>
              <a:rPr lang="en-GB" dirty="0"/>
              <a:t>Checkpoints let you restart jobs that fail without you having to rerun the entire job from the beginning.  You add checkpoints at hops that connect one job entry to another.  </a:t>
            </a:r>
          </a:p>
          <a:p>
            <a:r>
              <a:rPr lang="en-GB" dirty="0"/>
              <a:t>Then, when you run the job and a checkpoint is encountered, the software saves the state of the job entry, including the parameters, internal result rows, and result files.</a:t>
            </a:r>
          </a:p>
          <a:p>
            <a:r>
              <a:rPr lang="en-GB" dirty="0"/>
              <a:t>If an error occurs that causes the job to fail, like the database is not functioning properly so you can't connect to it, the job ends.  </a:t>
            </a:r>
          </a:p>
        </p:txBody>
      </p:sp>
      <p:sp>
        <p:nvSpPr>
          <p:cNvPr id="3" name="Title 2">
            <a:extLst>
              <a:ext uri="{FF2B5EF4-FFF2-40B4-BE49-F238E27FC236}">
                <a16:creationId xmlns:a16="http://schemas.microsoft.com/office/drawing/2014/main" id="{3EDA6088-B65F-4B4D-BC23-FDC77934B103}"/>
              </a:ext>
            </a:extLst>
          </p:cNvPr>
          <p:cNvSpPr>
            <a:spLocks noGrp="1"/>
          </p:cNvSpPr>
          <p:nvPr>
            <p:ph type="title"/>
          </p:nvPr>
        </p:nvSpPr>
        <p:spPr/>
        <p:txBody>
          <a:bodyPr/>
          <a:lstStyle/>
          <a:p>
            <a:r>
              <a:rPr lang="en-GB" dirty="0"/>
              <a:t>Checkpoints</a:t>
            </a:r>
          </a:p>
        </p:txBody>
      </p:sp>
    </p:spTree>
    <p:extLst>
      <p:ext uri="{BB962C8B-B14F-4D97-AF65-F5344CB8AC3E}">
        <p14:creationId xmlns:p14="http://schemas.microsoft.com/office/powerpoint/2010/main" val="240736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E405BE-B9C6-4A33-80DB-C2D5F2EDFD61}"/>
              </a:ext>
            </a:extLst>
          </p:cNvPr>
          <p:cNvSpPr>
            <a:spLocks noGrp="1"/>
          </p:cNvSpPr>
          <p:nvPr>
            <p:ph idx="1"/>
          </p:nvPr>
        </p:nvSpPr>
        <p:spPr>
          <a:xfrm>
            <a:off x="264160" y="967575"/>
            <a:ext cx="8584006" cy="1246495"/>
          </a:xfrm>
        </p:spPr>
        <p:txBody>
          <a:bodyPr/>
          <a:lstStyle/>
          <a:p>
            <a:r>
              <a:rPr lang="en-GB" dirty="0"/>
              <a:t>Every job entry in a job can become a checkpoint.   You can simply right click on the job entry and enable the "checkpoint" option. </a:t>
            </a:r>
          </a:p>
          <a:p>
            <a:endParaRPr lang="en-GB" dirty="0"/>
          </a:p>
        </p:txBody>
      </p:sp>
      <p:sp>
        <p:nvSpPr>
          <p:cNvPr id="3" name="Title 2">
            <a:extLst>
              <a:ext uri="{FF2B5EF4-FFF2-40B4-BE49-F238E27FC236}">
                <a16:creationId xmlns:a16="http://schemas.microsoft.com/office/drawing/2014/main" id="{458362DB-F196-4223-B196-F8748174D7F7}"/>
              </a:ext>
            </a:extLst>
          </p:cNvPr>
          <p:cNvSpPr>
            <a:spLocks noGrp="1"/>
          </p:cNvSpPr>
          <p:nvPr>
            <p:ph type="title"/>
          </p:nvPr>
        </p:nvSpPr>
        <p:spPr/>
        <p:txBody>
          <a:bodyPr/>
          <a:lstStyle/>
          <a:p>
            <a:r>
              <a:rPr lang="en-GB" dirty="0"/>
              <a:t>Checkpoints</a:t>
            </a:r>
          </a:p>
        </p:txBody>
      </p:sp>
      <p:pic>
        <p:nvPicPr>
          <p:cNvPr id="4" name="Picture 3">
            <a:extLst>
              <a:ext uri="{FF2B5EF4-FFF2-40B4-BE49-F238E27FC236}">
                <a16:creationId xmlns:a16="http://schemas.microsoft.com/office/drawing/2014/main" id="{DC124546-4FA6-4152-9A7E-B0DE2E76081B}"/>
              </a:ext>
            </a:extLst>
          </p:cNvPr>
          <p:cNvPicPr/>
          <p:nvPr/>
        </p:nvPicPr>
        <p:blipFill>
          <a:blip r:embed="rId2"/>
          <a:stretch>
            <a:fillRect/>
          </a:stretch>
        </p:blipFill>
        <p:spPr>
          <a:xfrm>
            <a:off x="1350101" y="1928637"/>
            <a:ext cx="4438015" cy="570865"/>
          </a:xfrm>
          <a:prstGeom prst="rect">
            <a:avLst/>
          </a:prstGeom>
        </p:spPr>
      </p:pic>
    </p:spTree>
    <p:extLst>
      <p:ext uri="{BB962C8B-B14F-4D97-AF65-F5344CB8AC3E}">
        <p14:creationId xmlns:p14="http://schemas.microsoft.com/office/powerpoint/2010/main" val="168302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DD3071-EC89-4F9A-AECD-44EAA75B8D33}"/>
              </a:ext>
            </a:extLst>
          </p:cNvPr>
          <p:cNvSpPr>
            <a:spLocks noGrp="1"/>
          </p:cNvSpPr>
          <p:nvPr>
            <p:ph idx="1"/>
          </p:nvPr>
        </p:nvSpPr>
        <p:spPr>
          <a:xfrm>
            <a:off x="264160" y="967575"/>
            <a:ext cx="8584006" cy="4170372"/>
          </a:xfrm>
        </p:spPr>
        <p:txBody>
          <a:bodyPr/>
          <a:lstStyle/>
          <a:p>
            <a:r>
              <a:rPr lang="en-GB" dirty="0"/>
              <a:t>Open </a:t>
            </a:r>
            <a:r>
              <a:rPr lang="en-GB" dirty="0" err="1"/>
              <a:t>jb_checkpoints.kjb</a:t>
            </a:r>
            <a:endParaRPr lang="en-GB" dirty="0"/>
          </a:p>
          <a:p>
            <a:endParaRPr lang="en-GB" dirty="0"/>
          </a:p>
          <a:p>
            <a:endParaRPr lang="en-GB" dirty="0"/>
          </a:p>
          <a:p>
            <a:endParaRPr lang="en-GB" dirty="0"/>
          </a:p>
          <a:p>
            <a:endParaRPr lang="en-GB" dirty="0"/>
          </a:p>
          <a:p>
            <a:endParaRPr lang="en-GB" dirty="0"/>
          </a:p>
          <a:p>
            <a:endParaRPr lang="en-GB" dirty="0"/>
          </a:p>
          <a:p>
            <a:r>
              <a:rPr lang="en-GB" dirty="0"/>
              <a:t>Ensure they are saved in the Pentaho Repository</a:t>
            </a:r>
          </a:p>
        </p:txBody>
      </p:sp>
      <p:sp>
        <p:nvSpPr>
          <p:cNvPr id="3" name="Title 2">
            <a:extLst>
              <a:ext uri="{FF2B5EF4-FFF2-40B4-BE49-F238E27FC236}">
                <a16:creationId xmlns:a16="http://schemas.microsoft.com/office/drawing/2014/main" id="{B37EF1D9-C652-4BCA-8DDC-66E07F63113D}"/>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DBF0B185-C0FF-494B-B4D6-17F54D6E15C2}"/>
              </a:ext>
            </a:extLst>
          </p:cNvPr>
          <p:cNvPicPr/>
          <p:nvPr/>
        </p:nvPicPr>
        <p:blipFill>
          <a:blip r:embed="rId2"/>
          <a:stretch>
            <a:fillRect/>
          </a:stretch>
        </p:blipFill>
        <p:spPr>
          <a:xfrm>
            <a:off x="1934087" y="1367685"/>
            <a:ext cx="5054600" cy="1681480"/>
          </a:xfrm>
          <a:prstGeom prst="rect">
            <a:avLst/>
          </a:prstGeom>
        </p:spPr>
      </p:pic>
      <p:pic>
        <p:nvPicPr>
          <p:cNvPr id="5" name="Picture 4">
            <a:extLst>
              <a:ext uri="{FF2B5EF4-FFF2-40B4-BE49-F238E27FC236}">
                <a16:creationId xmlns:a16="http://schemas.microsoft.com/office/drawing/2014/main" id="{1F464E05-BFBE-4953-B2B1-0E24ED0579B1}"/>
              </a:ext>
            </a:extLst>
          </p:cNvPr>
          <p:cNvPicPr/>
          <p:nvPr/>
        </p:nvPicPr>
        <p:blipFill>
          <a:blip r:embed="rId3"/>
          <a:stretch>
            <a:fillRect/>
          </a:stretch>
        </p:blipFill>
        <p:spPr>
          <a:xfrm>
            <a:off x="530123" y="2534080"/>
            <a:ext cx="3053080" cy="1535430"/>
          </a:xfrm>
          <a:prstGeom prst="rect">
            <a:avLst/>
          </a:prstGeom>
        </p:spPr>
      </p:pic>
      <p:pic>
        <p:nvPicPr>
          <p:cNvPr id="6" name="Picture 5">
            <a:extLst>
              <a:ext uri="{FF2B5EF4-FFF2-40B4-BE49-F238E27FC236}">
                <a16:creationId xmlns:a16="http://schemas.microsoft.com/office/drawing/2014/main" id="{A5573EFA-E270-44B2-96E1-FD055B410ADF}"/>
              </a:ext>
            </a:extLst>
          </p:cNvPr>
          <p:cNvPicPr/>
          <p:nvPr/>
        </p:nvPicPr>
        <p:blipFill>
          <a:blip r:embed="rId4"/>
          <a:stretch>
            <a:fillRect/>
          </a:stretch>
        </p:blipFill>
        <p:spPr>
          <a:xfrm>
            <a:off x="5064535" y="2444862"/>
            <a:ext cx="3409950" cy="1713865"/>
          </a:xfrm>
          <a:prstGeom prst="rect">
            <a:avLst/>
          </a:prstGeom>
        </p:spPr>
      </p:pic>
    </p:spTree>
    <p:extLst>
      <p:ext uri="{BB962C8B-B14F-4D97-AF65-F5344CB8AC3E}">
        <p14:creationId xmlns:p14="http://schemas.microsoft.com/office/powerpoint/2010/main" val="313539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Carte Clusters</a:t>
            </a:r>
            <a:endParaRPr lang="nl-BE" dirty="0"/>
          </a:p>
        </p:txBody>
      </p:sp>
    </p:spTree>
    <p:extLst>
      <p:ext uri="{BB962C8B-B14F-4D97-AF65-F5344CB8AC3E}">
        <p14:creationId xmlns:p14="http://schemas.microsoft.com/office/powerpoint/2010/main" val="23266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29FB1-ECAF-44EA-8B5B-FB3B43D219E9}"/>
              </a:ext>
            </a:extLst>
          </p:cNvPr>
          <p:cNvSpPr>
            <a:spLocks noGrp="1"/>
          </p:cNvSpPr>
          <p:nvPr>
            <p:ph idx="1"/>
          </p:nvPr>
        </p:nvSpPr>
        <p:spPr>
          <a:xfrm>
            <a:off x="264160" y="967575"/>
            <a:ext cx="8584006" cy="2554545"/>
          </a:xfrm>
        </p:spPr>
        <p:txBody>
          <a:bodyPr/>
          <a:lstStyle/>
          <a:p>
            <a:pPr marL="0" indent="0">
              <a:buNone/>
            </a:pPr>
            <a:r>
              <a:rPr lang="en-US" dirty="0"/>
              <a:t>Scenario 1 - Normal</a:t>
            </a:r>
            <a:endParaRPr lang="en-GB" dirty="0"/>
          </a:p>
          <a:p>
            <a:r>
              <a:rPr lang="en-GB" dirty="0"/>
              <a:t>RUN </a:t>
            </a:r>
            <a:r>
              <a:rPr lang="en-GB" dirty="0" err="1"/>
              <a:t>jb_checkpoints.kjb</a:t>
            </a:r>
            <a:endParaRPr lang="en-GB" dirty="0"/>
          </a:p>
          <a:p>
            <a:endParaRPr lang="en-GB" dirty="0"/>
          </a:p>
          <a:p>
            <a:endParaRPr lang="en-GB" dirty="0"/>
          </a:p>
          <a:p>
            <a:r>
              <a:rPr lang="en-GB" dirty="0"/>
              <a:t>RUN again </a:t>
            </a:r>
          </a:p>
        </p:txBody>
      </p:sp>
      <p:sp>
        <p:nvSpPr>
          <p:cNvPr id="3" name="Title 2">
            <a:extLst>
              <a:ext uri="{FF2B5EF4-FFF2-40B4-BE49-F238E27FC236}">
                <a16:creationId xmlns:a16="http://schemas.microsoft.com/office/drawing/2014/main" id="{4984074C-CF2A-450B-BC58-30EDCCA48D27}"/>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E6C89A31-7AAA-4F0D-AC0A-A2DE6BE7B651}"/>
              </a:ext>
            </a:extLst>
          </p:cNvPr>
          <p:cNvPicPr/>
          <p:nvPr/>
        </p:nvPicPr>
        <p:blipFill>
          <a:blip r:embed="rId2"/>
          <a:stretch>
            <a:fillRect/>
          </a:stretch>
        </p:blipFill>
        <p:spPr>
          <a:xfrm>
            <a:off x="648437" y="1893323"/>
            <a:ext cx="5974080" cy="892175"/>
          </a:xfrm>
          <a:prstGeom prst="rect">
            <a:avLst/>
          </a:prstGeom>
        </p:spPr>
      </p:pic>
      <p:pic>
        <p:nvPicPr>
          <p:cNvPr id="5" name="Picture 4">
            <a:extLst>
              <a:ext uri="{FF2B5EF4-FFF2-40B4-BE49-F238E27FC236}">
                <a16:creationId xmlns:a16="http://schemas.microsoft.com/office/drawing/2014/main" id="{E2E38774-9B2A-45A5-8236-2765AF7BB398}"/>
              </a:ext>
            </a:extLst>
          </p:cNvPr>
          <p:cNvPicPr/>
          <p:nvPr/>
        </p:nvPicPr>
        <p:blipFill>
          <a:blip r:embed="rId3"/>
          <a:stretch>
            <a:fillRect/>
          </a:stretch>
        </p:blipFill>
        <p:spPr>
          <a:xfrm>
            <a:off x="648437" y="3522120"/>
            <a:ext cx="5974080" cy="1128395"/>
          </a:xfrm>
          <a:prstGeom prst="rect">
            <a:avLst/>
          </a:prstGeom>
        </p:spPr>
      </p:pic>
    </p:spTree>
    <p:extLst>
      <p:ext uri="{BB962C8B-B14F-4D97-AF65-F5344CB8AC3E}">
        <p14:creationId xmlns:p14="http://schemas.microsoft.com/office/powerpoint/2010/main" val="239204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4F9C56-3002-4913-A737-8193C088D88D}"/>
              </a:ext>
            </a:extLst>
          </p:cNvPr>
          <p:cNvSpPr>
            <a:spLocks noGrp="1"/>
          </p:cNvSpPr>
          <p:nvPr>
            <p:ph idx="1"/>
          </p:nvPr>
        </p:nvSpPr>
        <p:spPr>
          <a:xfrm>
            <a:off x="264160" y="967575"/>
            <a:ext cx="8584006" cy="1334211"/>
          </a:xfrm>
        </p:spPr>
        <p:txBody>
          <a:bodyPr/>
          <a:lstStyle/>
          <a:p>
            <a:pPr marL="0" indent="0">
              <a:buNone/>
            </a:pPr>
            <a:r>
              <a:rPr lang="en-US" dirty="0"/>
              <a:t>Scenario 2 - Fail on Fname (max attempts_nr)</a:t>
            </a:r>
            <a:endParaRPr lang="en-GB" dirty="0"/>
          </a:p>
          <a:p>
            <a:pPr lvl="0"/>
            <a:r>
              <a:rPr lang="en-US" dirty="0"/>
              <a:t>In your SQL editor execute the following statement:</a:t>
            </a:r>
            <a:endParaRPr lang="en-GB" dirty="0"/>
          </a:p>
          <a:p>
            <a:pPr marL="293687" lvl="1" indent="0">
              <a:buNone/>
            </a:pPr>
            <a:r>
              <a:rPr lang="en-US" dirty="0"/>
              <a:t>update pentaho_checkpoints.customers set checkpoint_fname = '</a:t>
            </a:r>
            <a:r>
              <a:rPr lang="en-US" dirty="0" err="1"/>
              <a:t>notPeter</a:t>
            </a:r>
            <a:r>
              <a:rPr lang="en-US" dirty="0"/>
              <a:t>';</a:t>
            </a:r>
            <a:endParaRPr lang="en-GB" dirty="0"/>
          </a:p>
        </p:txBody>
      </p:sp>
      <p:sp>
        <p:nvSpPr>
          <p:cNvPr id="3" name="Title 2">
            <a:extLst>
              <a:ext uri="{FF2B5EF4-FFF2-40B4-BE49-F238E27FC236}">
                <a16:creationId xmlns:a16="http://schemas.microsoft.com/office/drawing/2014/main" id="{A35A07CF-D754-406F-A548-DB679BC90C9F}"/>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8F445E47-3953-4582-9E6A-9E810C3CBE9A}"/>
              </a:ext>
            </a:extLst>
          </p:cNvPr>
          <p:cNvPicPr/>
          <p:nvPr/>
        </p:nvPicPr>
        <p:blipFill>
          <a:blip r:embed="rId2"/>
          <a:stretch>
            <a:fillRect/>
          </a:stretch>
        </p:blipFill>
        <p:spPr>
          <a:xfrm>
            <a:off x="683127" y="2397013"/>
            <a:ext cx="4965506" cy="2410962"/>
          </a:xfrm>
          <a:prstGeom prst="rect">
            <a:avLst/>
          </a:prstGeom>
        </p:spPr>
      </p:pic>
    </p:spTree>
    <p:extLst>
      <p:ext uri="{BB962C8B-B14F-4D97-AF65-F5344CB8AC3E}">
        <p14:creationId xmlns:p14="http://schemas.microsoft.com/office/powerpoint/2010/main" val="145653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6952ED-AE1B-45F4-A308-CF8E74A447F6}"/>
              </a:ext>
            </a:extLst>
          </p:cNvPr>
          <p:cNvSpPr>
            <a:spLocks noGrp="1"/>
          </p:cNvSpPr>
          <p:nvPr>
            <p:ph idx="1"/>
          </p:nvPr>
        </p:nvSpPr>
        <p:spPr>
          <a:xfrm>
            <a:off x="264160" y="967575"/>
            <a:ext cx="8584006" cy="2554545"/>
          </a:xfrm>
        </p:spPr>
        <p:txBody>
          <a:bodyPr/>
          <a:lstStyle/>
          <a:p>
            <a:r>
              <a:rPr lang="en-US" dirty="0"/>
              <a:t>RUN </a:t>
            </a:r>
            <a:r>
              <a:rPr lang="en-US" dirty="0" err="1"/>
              <a:t>tr_checkpoints.kjb</a:t>
            </a:r>
            <a:r>
              <a:rPr lang="en-US" dirty="0"/>
              <a:t>.</a:t>
            </a:r>
          </a:p>
          <a:p>
            <a:endParaRPr lang="en-US" dirty="0"/>
          </a:p>
          <a:p>
            <a:endParaRPr lang="en-US" dirty="0"/>
          </a:p>
          <a:p>
            <a:endParaRPr lang="en-US" dirty="0"/>
          </a:p>
          <a:p>
            <a:r>
              <a:rPr lang="en-US" dirty="0"/>
              <a:t>Check the Logging status</a:t>
            </a:r>
            <a:endParaRPr lang="en-GB" dirty="0"/>
          </a:p>
        </p:txBody>
      </p:sp>
      <p:sp>
        <p:nvSpPr>
          <p:cNvPr id="3" name="Title 2">
            <a:extLst>
              <a:ext uri="{FF2B5EF4-FFF2-40B4-BE49-F238E27FC236}">
                <a16:creationId xmlns:a16="http://schemas.microsoft.com/office/drawing/2014/main" id="{44CBE7B8-49F1-4907-9F55-A112A66936E1}"/>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B5060DF3-2B45-465E-9CB7-2DED09EBD831}"/>
              </a:ext>
            </a:extLst>
          </p:cNvPr>
          <p:cNvPicPr/>
          <p:nvPr/>
        </p:nvPicPr>
        <p:blipFill>
          <a:blip r:embed="rId2"/>
          <a:stretch>
            <a:fillRect/>
          </a:stretch>
        </p:blipFill>
        <p:spPr>
          <a:xfrm>
            <a:off x="519030" y="1311573"/>
            <a:ext cx="5215255" cy="1866900"/>
          </a:xfrm>
          <a:prstGeom prst="rect">
            <a:avLst/>
          </a:prstGeom>
        </p:spPr>
      </p:pic>
      <p:pic>
        <p:nvPicPr>
          <p:cNvPr id="5" name="Picture 4">
            <a:extLst>
              <a:ext uri="{FF2B5EF4-FFF2-40B4-BE49-F238E27FC236}">
                <a16:creationId xmlns:a16="http://schemas.microsoft.com/office/drawing/2014/main" id="{1FFB8AD5-9F91-429D-B7D2-ECC9CF1DF5E8}"/>
              </a:ext>
            </a:extLst>
          </p:cNvPr>
          <p:cNvPicPr/>
          <p:nvPr/>
        </p:nvPicPr>
        <p:blipFill>
          <a:blip r:embed="rId3"/>
          <a:stretch>
            <a:fillRect/>
          </a:stretch>
        </p:blipFill>
        <p:spPr>
          <a:xfrm>
            <a:off x="663186" y="3571896"/>
            <a:ext cx="5974080" cy="1259840"/>
          </a:xfrm>
          <a:prstGeom prst="rect">
            <a:avLst/>
          </a:prstGeom>
        </p:spPr>
      </p:pic>
    </p:spTree>
    <p:extLst>
      <p:ext uri="{BB962C8B-B14F-4D97-AF65-F5344CB8AC3E}">
        <p14:creationId xmlns:p14="http://schemas.microsoft.com/office/powerpoint/2010/main" val="223739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E47C01-6376-4B37-B723-A4C835AB75D3}"/>
              </a:ext>
            </a:extLst>
          </p:cNvPr>
          <p:cNvSpPr>
            <a:spLocks noGrp="1"/>
          </p:cNvSpPr>
          <p:nvPr>
            <p:ph idx="1"/>
          </p:nvPr>
        </p:nvSpPr>
        <p:spPr>
          <a:xfrm>
            <a:off x="264160" y="967575"/>
            <a:ext cx="8584006" cy="2631490"/>
          </a:xfrm>
        </p:spPr>
        <p:txBody>
          <a:bodyPr/>
          <a:lstStyle/>
          <a:p>
            <a:r>
              <a:rPr lang="en-US" dirty="0"/>
              <a:t>Run the tr_checkpoints.kjb another 3 times and examine the logging info.</a:t>
            </a:r>
          </a:p>
          <a:p>
            <a:endParaRPr lang="en-US" dirty="0"/>
          </a:p>
          <a:p>
            <a:endParaRPr lang="en-US" dirty="0"/>
          </a:p>
          <a:p>
            <a:r>
              <a:rPr lang="en-US" dirty="0"/>
              <a:t>The Job is now ‘disabled’ and will not RUN until the checkpoint table is reset.</a:t>
            </a:r>
            <a:endParaRPr lang="en-GB" dirty="0"/>
          </a:p>
        </p:txBody>
      </p:sp>
      <p:sp>
        <p:nvSpPr>
          <p:cNvPr id="3" name="Title 2">
            <a:extLst>
              <a:ext uri="{FF2B5EF4-FFF2-40B4-BE49-F238E27FC236}">
                <a16:creationId xmlns:a16="http://schemas.microsoft.com/office/drawing/2014/main" id="{0C578C66-5CB4-4BE7-8C45-0026422E2EB6}"/>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CEC100B7-DA66-4687-B3FD-721F369B850C}"/>
              </a:ext>
            </a:extLst>
          </p:cNvPr>
          <p:cNvPicPr/>
          <p:nvPr/>
        </p:nvPicPr>
        <p:blipFill>
          <a:blip r:embed="rId2"/>
          <a:stretch>
            <a:fillRect/>
          </a:stretch>
        </p:blipFill>
        <p:spPr>
          <a:xfrm>
            <a:off x="641063" y="1658979"/>
            <a:ext cx="5974080" cy="1238250"/>
          </a:xfrm>
          <a:prstGeom prst="rect">
            <a:avLst/>
          </a:prstGeom>
        </p:spPr>
      </p:pic>
      <p:pic>
        <p:nvPicPr>
          <p:cNvPr id="5" name="Picture 4">
            <a:extLst>
              <a:ext uri="{FF2B5EF4-FFF2-40B4-BE49-F238E27FC236}">
                <a16:creationId xmlns:a16="http://schemas.microsoft.com/office/drawing/2014/main" id="{8F966B9E-5AB3-4F40-B686-FA41B7E2D4A2}"/>
              </a:ext>
            </a:extLst>
          </p:cNvPr>
          <p:cNvPicPr/>
          <p:nvPr/>
        </p:nvPicPr>
        <p:blipFill>
          <a:blip r:embed="rId3"/>
          <a:stretch>
            <a:fillRect/>
          </a:stretch>
        </p:blipFill>
        <p:spPr>
          <a:xfrm>
            <a:off x="641063" y="3588633"/>
            <a:ext cx="5974080" cy="1249045"/>
          </a:xfrm>
          <a:prstGeom prst="rect">
            <a:avLst/>
          </a:prstGeom>
        </p:spPr>
      </p:pic>
    </p:spTree>
    <p:extLst>
      <p:ext uri="{BB962C8B-B14F-4D97-AF65-F5344CB8AC3E}">
        <p14:creationId xmlns:p14="http://schemas.microsoft.com/office/powerpoint/2010/main" val="29594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AFC02-A32F-452D-8584-DAF68A5369F8}"/>
              </a:ext>
            </a:extLst>
          </p:cNvPr>
          <p:cNvSpPr>
            <a:spLocks noGrp="1"/>
          </p:cNvSpPr>
          <p:nvPr>
            <p:ph idx="1"/>
          </p:nvPr>
        </p:nvSpPr>
        <p:spPr>
          <a:xfrm>
            <a:off x="264160" y="967575"/>
            <a:ext cx="8584006" cy="2858218"/>
          </a:xfrm>
        </p:spPr>
        <p:txBody>
          <a:bodyPr/>
          <a:lstStyle/>
          <a:p>
            <a:r>
              <a:rPr lang="en-US" dirty="0"/>
              <a:t>Scenario 3 - Reset on Fname</a:t>
            </a:r>
            <a:endParaRPr lang="en-GB" dirty="0"/>
          </a:p>
          <a:p>
            <a:pPr lvl="0"/>
            <a:r>
              <a:rPr lang="en-US" dirty="0"/>
              <a:t>In your SQL editor execute the following statement:</a:t>
            </a:r>
            <a:endParaRPr lang="en-GB" dirty="0"/>
          </a:p>
          <a:p>
            <a:pPr marL="293687" lvl="1" indent="0">
              <a:buNone/>
            </a:pPr>
            <a:r>
              <a:rPr lang="en-US" dirty="0"/>
              <a:t>delete from pentaho_dilogs.checkpoint_logs</a:t>
            </a:r>
            <a:endParaRPr lang="en-GB" dirty="0"/>
          </a:p>
          <a:p>
            <a:pPr marL="293687" lvl="1" indent="0">
              <a:buNone/>
            </a:pPr>
            <a:r>
              <a:rPr lang="en-US" dirty="0"/>
              <a:t>where id_job_run='X';</a:t>
            </a:r>
            <a:endParaRPr lang="en-GB" dirty="0"/>
          </a:p>
          <a:p>
            <a:pPr lvl="0"/>
            <a:r>
              <a:rPr lang="en-US" dirty="0"/>
              <a:t>Enter the id_job_run number</a:t>
            </a:r>
            <a:endParaRPr lang="en-GB" dirty="0"/>
          </a:p>
          <a:p>
            <a:pPr lvl="0"/>
            <a:r>
              <a:rPr lang="en-US" dirty="0"/>
              <a:t>Check the checkpoint_logs table that the record has been removed.</a:t>
            </a:r>
            <a:endParaRPr lang="en-GB" dirty="0"/>
          </a:p>
        </p:txBody>
      </p:sp>
      <p:sp>
        <p:nvSpPr>
          <p:cNvPr id="3" name="Title 2">
            <a:extLst>
              <a:ext uri="{FF2B5EF4-FFF2-40B4-BE49-F238E27FC236}">
                <a16:creationId xmlns:a16="http://schemas.microsoft.com/office/drawing/2014/main" id="{09286043-4378-464E-B3C8-3AD49437B21E}"/>
              </a:ext>
            </a:extLst>
          </p:cNvPr>
          <p:cNvSpPr>
            <a:spLocks noGrp="1"/>
          </p:cNvSpPr>
          <p:nvPr>
            <p:ph type="title"/>
          </p:nvPr>
        </p:nvSpPr>
        <p:spPr/>
        <p:txBody>
          <a:bodyPr/>
          <a:lstStyle/>
          <a:p>
            <a:r>
              <a:rPr lang="en-GB" dirty="0"/>
              <a:t>Guided Demonstration: Checkpoints</a:t>
            </a:r>
          </a:p>
        </p:txBody>
      </p:sp>
    </p:spTree>
    <p:extLst>
      <p:ext uri="{BB962C8B-B14F-4D97-AF65-F5344CB8AC3E}">
        <p14:creationId xmlns:p14="http://schemas.microsoft.com/office/powerpoint/2010/main" val="191737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A68AC-32C8-40C9-A006-69AFD4718E36}"/>
              </a:ext>
            </a:extLst>
          </p:cNvPr>
          <p:cNvSpPr>
            <a:spLocks noGrp="1"/>
          </p:cNvSpPr>
          <p:nvPr>
            <p:ph idx="1"/>
          </p:nvPr>
        </p:nvSpPr>
        <p:spPr>
          <a:xfrm>
            <a:off x="264160" y="967575"/>
            <a:ext cx="8584006" cy="2206245"/>
          </a:xfrm>
        </p:spPr>
        <p:txBody>
          <a:bodyPr/>
          <a:lstStyle/>
          <a:p>
            <a:pPr lvl="0"/>
            <a:r>
              <a:rPr lang="en-US" dirty="0"/>
              <a:t>In your SQL editor execute the following statement:</a:t>
            </a:r>
            <a:endParaRPr lang="en-GB" dirty="0"/>
          </a:p>
          <a:p>
            <a:pPr marL="293687" lvl="1" indent="0">
              <a:buNone/>
            </a:pPr>
            <a:r>
              <a:rPr lang="en-US" dirty="0"/>
              <a:t>update </a:t>
            </a:r>
            <a:r>
              <a:rPr lang="en-US" dirty="0" err="1"/>
              <a:t>pentaho_checkpoints.customers</a:t>
            </a:r>
            <a:r>
              <a:rPr lang="en-US" dirty="0"/>
              <a:t> set </a:t>
            </a:r>
            <a:r>
              <a:rPr lang="en-US" dirty="0" err="1"/>
              <a:t>checkpoint_fname</a:t>
            </a:r>
            <a:r>
              <a:rPr lang="en-US" dirty="0"/>
              <a:t> = 'Peter';</a:t>
            </a:r>
            <a:endParaRPr lang="en-GB" dirty="0"/>
          </a:p>
          <a:p>
            <a:pPr lvl="0"/>
            <a:r>
              <a:rPr lang="en-US" dirty="0"/>
              <a:t>RUN the </a:t>
            </a:r>
            <a:r>
              <a:rPr lang="en-US" dirty="0" err="1"/>
              <a:t>tr_checkpoints.kjb</a:t>
            </a:r>
            <a:r>
              <a:rPr lang="en-US" i="1" dirty="0"/>
              <a:t> </a:t>
            </a:r>
            <a:r>
              <a:rPr lang="en-US" dirty="0"/>
              <a:t>several times.  The issue has now been resolved, so new records will be entered in the Checkpoints table.</a:t>
            </a:r>
            <a:endParaRPr lang="en-GB" dirty="0"/>
          </a:p>
          <a:p>
            <a:endParaRPr lang="en-GB" dirty="0"/>
          </a:p>
        </p:txBody>
      </p:sp>
      <p:sp>
        <p:nvSpPr>
          <p:cNvPr id="3" name="Title 2">
            <a:extLst>
              <a:ext uri="{FF2B5EF4-FFF2-40B4-BE49-F238E27FC236}">
                <a16:creationId xmlns:a16="http://schemas.microsoft.com/office/drawing/2014/main" id="{5715109B-7FA0-456F-AFF3-8DC2EDD0024D}"/>
              </a:ext>
            </a:extLst>
          </p:cNvPr>
          <p:cNvSpPr>
            <a:spLocks noGrp="1"/>
          </p:cNvSpPr>
          <p:nvPr>
            <p:ph type="title"/>
          </p:nvPr>
        </p:nvSpPr>
        <p:spPr/>
        <p:txBody>
          <a:bodyPr/>
          <a:lstStyle/>
          <a:p>
            <a:r>
              <a:rPr lang="en-GB" dirty="0"/>
              <a:t>Guided Demonstration: Checkpoints</a:t>
            </a:r>
          </a:p>
        </p:txBody>
      </p:sp>
    </p:spTree>
    <p:extLst>
      <p:ext uri="{BB962C8B-B14F-4D97-AF65-F5344CB8AC3E}">
        <p14:creationId xmlns:p14="http://schemas.microsoft.com/office/powerpoint/2010/main" val="95065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D93CD5-C94E-4073-9114-28DEA21578BC}"/>
              </a:ext>
            </a:extLst>
          </p:cNvPr>
          <p:cNvSpPr>
            <a:spLocks noGrp="1"/>
          </p:cNvSpPr>
          <p:nvPr>
            <p:ph idx="1"/>
          </p:nvPr>
        </p:nvSpPr>
        <p:spPr>
          <a:xfrm>
            <a:off x="264160" y="967575"/>
            <a:ext cx="8584006" cy="2514022"/>
          </a:xfrm>
        </p:spPr>
        <p:txBody>
          <a:bodyPr/>
          <a:lstStyle/>
          <a:p>
            <a:r>
              <a:rPr lang="en-US" dirty="0"/>
              <a:t>So now let’s cause the Job to fail on Fname, reset before the max number of attempts and reRUN the Job.</a:t>
            </a:r>
            <a:endParaRPr lang="en-GB" dirty="0"/>
          </a:p>
          <a:p>
            <a:pPr lvl="0"/>
            <a:r>
              <a:rPr lang="en-US" dirty="0"/>
              <a:t>In your SQL editor execute the following statement:</a:t>
            </a:r>
            <a:endParaRPr lang="en-GB" dirty="0"/>
          </a:p>
          <a:p>
            <a:pPr marL="293687" lvl="1" indent="0">
              <a:buNone/>
            </a:pPr>
            <a:r>
              <a:rPr lang="en-US" dirty="0"/>
              <a:t>update pentaho_checkpoints.customers set checkpoint_fname = 'notPeter';</a:t>
            </a:r>
            <a:endParaRPr lang="en-GB" dirty="0"/>
          </a:p>
          <a:p>
            <a:pPr lvl="0"/>
            <a:r>
              <a:rPr lang="en-US" dirty="0"/>
              <a:t>Just </a:t>
            </a:r>
            <a:r>
              <a:rPr lang="en-US" b="1" dirty="0"/>
              <a:t>RUN 2 times</a:t>
            </a:r>
            <a:r>
              <a:rPr lang="en-US" dirty="0"/>
              <a:t>. Notice the second time you RUN the Job it starts from the Fname step.</a:t>
            </a:r>
            <a:endParaRPr lang="en-GB" dirty="0"/>
          </a:p>
        </p:txBody>
      </p:sp>
      <p:sp>
        <p:nvSpPr>
          <p:cNvPr id="3" name="Title 2">
            <a:extLst>
              <a:ext uri="{FF2B5EF4-FFF2-40B4-BE49-F238E27FC236}">
                <a16:creationId xmlns:a16="http://schemas.microsoft.com/office/drawing/2014/main" id="{E6F3B755-91F6-4BA1-B7C2-8962C0473813}"/>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9B613166-C422-481A-93C1-431075B6D97F}"/>
              </a:ext>
            </a:extLst>
          </p:cNvPr>
          <p:cNvPicPr/>
          <p:nvPr/>
        </p:nvPicPr>
        <p:blipFill>
          <a:blip r:embed="rId2"/>
          <a:stretch>
            <a:fillRect/>
          </a:stretch>
        </p:blipFill>
        <p:spPr>
          <a:xfrm>
            <a:off x="3259311" y="3205501"/>
            <a:ext cx="5339080" cy="1741170"/>
          </a:xfrm>
          <a:prstGeom prst="rect">
            <a:avLst/>
          </a:prstGeom>
        </p:spPr>
      </p:pic>
    </p:spTree>
    <p:extLst>
      <p:ext uri="{BB962C8B-B14F-4D97-AF65-F5344CB8AC3E}">
        <p14:creationId xmlns:p14="http://schemas.microsoft.com/office/powerpoint/2010/main" val="23441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20999D-FC57-4595-AAC1-BC2F86DCDC19}"/>
              </a:ext>
            </a:extLst>
          </p:cNvPr>
          <p:cNvSpPr>
            <a:spLocks noGrp="1"/>
          </p:cNvSpPr>
          <p:nvPr>
            <p:ph idx="1"/>
          </p:nvPr>
        </p:nvSpPr>
        <p:spPr>
          <a:xfrm>
            <a:off x="264160" y="967575"/>
            <a:ext cx="8584006" cy="1667636"/>
          </a:xfrm>
        </p:spPr>
        <p:txBody>
          <a:bodyPr/>
          <a:lstStyle/>
          <a:p>
            <a:pPr lvl="0"/>
            <a:r>
              <a:rPr lang="en-US" dirty="0"/>
              <a:t>In your SQL editor execute the following statement:</a:t>
            </a:r>
            <a:endParaRPr lang="en-GB" dirty="0"/>
          </a:p>
          <a:p>
            <a:pPr marL="293687" lvl="1" indent="0">
              <a:buNone/>
            </a:pPr>
            <a:r>
              <a:rPr lang="en-US" dirty="0"/>
              <a:t>update pentaho_checkpoints.customers set checkpoint_fname = 'Peter';</a:t>
            </a:r>
            <a:endParaRPr lang="en-GB" dirty="0"/>
          </a:p>
          <a:p>
            <a:r>
              <a:rPr lang="en-US" dirty="0"/>
              <a:t>As the Job has RUN once, and as the Lname step has already been successfully executed, the Job starts from the Fname Transformation.</a:t>
            </a:r>
            <a:endParaRPr lang="en-GB" dirty="0"/>
          </a:p>
        </p:txBody>
      </p:sp>
      <p:sp>
        <p:nvSpPr>
          <p:cNvPr id="3" name="Title 2">
            <a:extLst>
              <a:ext uri="{FF2B5EF4-FFF2-40B4-BE49-F238E27FC236}">
                <a16:creationId xmlns:a16="http://schemas.microsoft.com/office/drawing/2014/main" id="{E5A2E426-99F1-4F5D-95D1-C4F8361D5783}"/>
              </a:ext>
            </a:extLst>
          </p:cNvPr>
          <p:cNvSpPr>
            <a:spLocks noGrp="1"/>
          </p:cNvSpPr>
          <p:nvPr>
            <p:ph type="title"/>
          </p:nvPr>
        </p:nvSpPr>
        <p:spPr/>
        <p:txBody>
          <a:bodyPr/>
          <a:lstStyle/>
          <a:p>
            <a:r>
              <a:rPr lang="en-GB" dirty="0"/>
              <a:t>Guided Demonstration: Checkpoints</a:t>
            </a:r>
          </a:p>
        </p:txBody>
      </p:sp>
      <p:pic>
        <p:nvPicPr>
          <p:cNvPr id="4" name="Picture 3">
            <a:extLst>
              <a:ext uri="{FF2B5EF4-FFF2-40B4-BE49-F238E27FC236}">
                <a16:creationId xmlns:a16="http://schemas.microsoft.com/office/drawing/2014/main" id="{76B7B91F-1D3C-43EF-9307-0B4334ABAA8B}"/>
              </a:ext>
            </a:extLst>
          </p:cNvPr>
          <p:cNvPicPr/>
          <p:nvPr/>
        </p:nvPicPr>
        <p:blipFill>
          <a:blip r:embed="rId2"/>
          <a:stretch>
            <a:fillRect/>
          </a:stretch>
        </p:blipFill>
        <p:spPr>
          <a:xfrm>
            <a:off x="533574" y="2817232"/>
            <a:ext cx="5304155" cy="1741170"/>
          </a:xfrm>
          <a:prstGeom prst="rect">
            <a:avLst/>
          </a:prstGeom>
        </p:spPr>
      </p:pic>
    </p:spTree>
    <p:extLst>
      <p:ext uri="{BB962C8B-B14F-4D97-AF65-F5344CB8AC3E}">
        <p14:creationId xmlns:p14="http://schemas.microsoft.com/office/powerpoint/2010/main" val="9285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CABEA4-440A-4C0B-8F39-529BA52E0893}"/>
              </a:ext>
            </a:extLst>
          </p:cNvPr>
          <p:cNvSpPr>
            <a:spLocks noGrp="1"/>
          </p:cNvSpPr>
          <p:nvPr>
            <p:ph type="ctrTitle"/>
          </p:nvPr>
        </p:nvSpPr>
        <p:spPr/>
        <p:txBody>
          <a:bodyPr/>
          <a:lstStyle/>
          <a:p>
            <a:r>
              <a:rPr lang="en-US" dirty="0"/>
              <a:t>Transactional Transformations</a:t>
            </a:r>
            <a:endParaRPr lang="nl-BE" dirty="0"/>
          </a:p>
        </p:txBody>
      </p:sp>
    </p:spTree>
    <p:extLst>
      <p:ext uri="{BB962C8B-B14F-4D97-AF65-F5344CB8AC3E}">
        <p14:creationId xmlns:p14="http://schemas.microsoft.com/office/powerpoint/2010/main" val="35732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AFC02-A32F-452D-8584-DAF68A5369F8}"/>
              </a:ext>
            </a:extLst>
          </p:cNvPr>
          <p:cNvSpPr>
            <a:spLocks noGrp="1"/>
          </p:cNvSpPr>
          <p:nvPr>
            <p:ph idx="1"/>
          </p:nvPr>
        </p:nvSpPr>
        <p:spPr>
          <a:xfrm>
            <a:off x="264160" y="967575"/>
            <a:ext cx="8584006" cy="1862048"/>
          </a:xfrm>
        </p:spPr>
        <p:txBody>
          <a:bodyPr/>
          <a:lstStyle/>
          <a:p>
            <a:r>
              <a:rPr lang="en-GB" dirty="0"/>
              <a:t>When running a transformation, it is sometimes useful to have the results rollback on an error. </a:t>
            </a:r>
          </a:p>
          <a:p>
            <a:r>
              <a:rPr lang="en-GB" dirty="0"/>
              <a:t>If your database system supports transactions, then enable “Make transformation database transactional” checkbox on the “Miscellaneous” tab in the transformation settings dialog. </a:t>
            </a:r>
          </a:p>
        </p:txBody>
      </p:sp>
      <p:sp>
        <p:nvSpPr>
          <p:cNvPr id="3" name="Title 2">
            <a:extLst>
              <a:ext uri="{FF2B5EF4-FFF2-40B4-BE49-F238E27FC236}">
                <a16:creationId xmlns:a16="http://schemas.microsoft.com/office/drawing/2014/main" id="{09286043-4378-464E-B3C8-3AD49437B21E}"/>
              </a:ext>
            </a:extLst>
          </p:cNvPr>
          <p:cNvSpPr>
            <a:spLocks noGrp="1"/>
          </p:cNvSpPr>
          <p:nvPr>
            <p:ph type="title"/>
          </p:nvPr>
        </p:nvSpPr>
        <p:spPr/>
        <p:txBody>
          <a:bodyPr/>
          <a:lstStyle/>
          <a:p>
            <a:r>
              <a:rPr lang="en-GB" dirty="0"/>
              <a:t>Transactional Transformations</a:t>
            </a:r>
          </a:p>
        </p:txBody>
      </p:sp>
      <p:pic>
        <p:nvPicPr>
          <p:cNvPr id="4" name="Picture 3">
            <a:extLst>
              <a:ext uri="{FF2B5EF4-FFF2-40B4-BE49-F238E27FC236}">
                <a16:creationId xmlns:a16="http://schemas.microsoft.com/office/drawing/2014/main" id="{DAA2EDA4-8CED-4BFC-A91B-5E9D1064F745}"/>
              </a:ext>
            </a:extLst>
          </p:cNvPr>
          <p:cNvPicPr/>
          <p:nvPr/>
        </p:nvPicPr>
        <p:blipFill>
          <a:blip r:embed="rId2"/>
          <a:stretch>
            <a:fillRect/>
          </a:stretch>
        </p:blipFill>
        <p:spPr>
          <a:xfrm>
            <a:off x="629613" y="2905494"/>
            <a:ext cx="5579458" cy="1961474"/>
          </a:xfrm>
          <a:prstGeom prst="rect">
            <a:avLst/>
          </a:prstGeom>
        </p:spPr>
      </p:pic>
    </p:spTree>
    <p:extLst>
      <p:ext uri="{BB962C8B-B14F-4D97-AF65-F5344CB8AC3E}">
        <p14:creationId xmlns:p14="http://schemas.microsoft.com/office/powerpoint/2010/main" val="176760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21FE1-23F1-48DC-8247-2EEE9ED3A12A}"/>
              </a:ext>
            </a:extLst>
          </p:cNvPr>
          <p:cNvSpPr>
            <a:spLocks noGrp="1"/>
          </p:cNvSpPr>
          <p:nvPr>
            <p:ph idx="1"/>
          </p:nvPr>
        </p:nvSpPr>
        <p:spPr>
          <a:xfrm>
            <a:off x="264160" y="967575"/>
            <a:ext cx="4602808" cy="3906767"/>
          </a:xfrm>
        </p:spPr>
        <p:txBody>
          <a:bodyPr/>
          <a:lstStyle/>
          <a:p>
            <a:r>
              <a:rPr lang="en-US" dirty="0"/>
              <a:t>Clustering is a technique that can be used to scale out transformations to make them run on multiple servers, in parallel.</a:t>
            </a:r>
          </a:p>
          <a:p>
            <a:r>
              <a:rPr lang="en-US" dirty="0"/>
              <a:t>The Cluster is defined with a Schema, with one master server acting as the controller for the cluster.</a:t>
            </a:r>
          </a:p>
          <a:p>
            <a:r>
              <a:rPr lang="en-US" dirty="0"/>
              <a:t>The Cluster schema also contains metadata on how master and slaves pass data back and forth.</a:t>
            </a:r>
          </a:p>
        </p:txBody>
      </p:sp>
      <p:sp>
        <p:nvSpPr>
          <p:cNvPr id="3" name="Title 2">
            <a:extLst>
              <a:ext uri="{FF2B5EF4-FFF2-40B4-BE49-F238E27FC236}">
                <a16:creationId xmlns:a16="http://schemas.microsoft.com/office/drawing/2014/main" id="{59C0D7FE-F509-466C-AA24-705042F1CFCA}"/>
              </a:ext>
            </a:extLst>
          </p:cNvPr>
          <p:cNvSpPr>
            <a:spLocks noGrp="1"/>
          </p:cNvSpPr>
          <p:nvPr>
            <p:ph type="title"/>
          </p:nvPr>
        </p:nvSpPr>
        <p:spPr/>
        <p:txBody>
          <a:bodyPr/>
          <a:lstStyle/>
          <a:p>
            <a:r>
              <a:rPr lang="en-US" dirty="0"/>
              <a:t>Clustering Carte Servers</a:t>
            </a:r>
            <a:endParaRPr lang="nl-BE" dirty="0"/>
          </a:p>
        </p:txBody>
      </p:sp>
      <p:pic>
        <p:nvPicPr>
          <p:cNvPr id="4" name="Picture 3">
            <a:extLst>
              <a:ext uri="{FF2B5EF4-FFF2-40B4-BE49-F238E27FC236}">
                <a16:creationId xmlns:a16="http://schemas.microsoft.com/office/drawing/2014/main" id="{E071549D-745E-4792-9F2F-6E8BD8724A07}"/>
              </a:ext>
            </a:extLst>
          </p:cNvPr>
          <p:cNvPicPr/>
          <p:nvPr/>
        </p:nvPicPr>
        <p:blipFill>
          <a:blip r:embed="rId3"/>
          <a:stretch>
            <a:fillRect/>
          </a:stretch>
        </p:blipFill>
        <p:spPr>
          <a:xfrm>
            <a:off x="4979588" y="1349181"/>
            <a:ext cx="3685089" cy="2772994"/>
          </a:xfrm>
          <a:prstGeom prst="rect">
            <a:avLst/>
          </a:prstGeom>
        </p:spPr>
      </p:pic>
    </p:spTree>
    <p:extLst>
      <p:ext uri="{BB962C8B-B14F-4D97-AF65-F5344CB8AC3E}">
        <p14:creationId xmlns:p14="http://schemas.microsoft.com/office/powerpoint/2010/main" val="2423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036DEC-9E61-419A-AF36-D46F59A043CE}"/>
              </a:ext>
            </a:extLst>
          </p:cNvPr>
          <p:cNvSpPr>
            <a:spLocks noGrp="1"/>
          </p:cNvSpPr>
          <p:nvPr>
            <p:ph idx="1"/>
          </p:nvPr>
        </p:nvSpPr>
        <p:spPr>
          <a:xfrm>
            <a:off x="264160" y="967575"/>
            <a:ext cx="8584006" cy="3247043"/>
          </a:xfrm>
        </p:spPr>
        <p:txBody>
          <a:bodyPr/>
          <a:lstStyle/>
          <a:p>
            <a:r>
              <a:rPr lang="en-US" dirty="0"/>
              <a:t>The transformation reads records from a table, transforms some fields, and updates the records in the original table. </a:t>
            </a:r>
          </a:p>
          <a:p>
            <a:r>
              <a:rPr lang="en-US" dirty="0"/>
              <a:t>This usually is carried out with a table input step, some transforming steps, and an update step. </a:t>
            </a:r>
          </a:p>
          <a:p>
            <a:r>
              <a:rPr lang="en-US" dirty="0"/>
              <a:t>Both the table input and the update step would use the same database definition “MyData”. When the transformation is RUN, each of the steps maintains its own connection to the “MyData” database.</a:t>
            </a:r>
            <a:endParaRPr lang="en-GB" dirty="0"/>
          </a:p>
          <a:p>
            <a:endParaRPr lang="en-GB" dirty="0"/>
          </a:p>
        </p:txBody>
      </p:sp>
      <p:sp>
        <p:nvSpPr>
          <p:cNvPr id="3" name="Title 2">
            <a:extLst>
              <a:ext uri="{FF2B5EF4-FFF2-40B4-BE49-F238E27FC236}">
                <a16:creationId xmlns:a16="http://schemas.microsoft.com/office/drawing/2014/main" id="{58D9C069-2530-488D-BCB3-74BBAD6C96C4}"/>
              </a:ext>
            </a:extLst>
          </p:cNvPr>
          <p:cNvSpPr>
            <a:spLocks noGrp="1"/>
          </p:cNvSpPr>
          <p:nvPr>
            <p:ph type="title"/>
          </p:nvPr>
        </p:nvSpPr>
        <p:spPr/>
        <p:txBody>
          <a:bodyPr/>
          <a:lstStyle/>
          <a:p>
            <a:r>
              <a:rPr lang="en-GB" dirty="0"/>
              <a:t>Transactional Transformations</a:t>
            </a:r>
          </a:p>
        </p:txBody>
      </p:sp>
    </p:spTree>
    <p:extLst>
      <p:ext uri="{BB962C8B-B14F-4D97-AF65-F5344CB8AC3E}">
        <p14:creationId xmlns:p14="http://schemas.microsoft.com/office/powerpoint/2010/main" val="94583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F39843-2C3B-4CDC-8CA6-E720F6F6A6C0}"/>
              </a:ext>
            </a:extLst>
          </p:cNvPr>
          <p:cNvSpPr>
            <a:spLocks noGrp="1"/>
          </p:cNvSpPr>
          <p:nvPr>
            <p:ph idx="1"/>
          </p:nvPr>
        </p:nvSpPr>
        <p:spPr>
          <a:xfrm>
            <a:off x="264160" y="967575"/>
            <a:ext cx="8584006" cy="400110"/>
          </a:xfrm>
        </p:spPr>
        <p:txBody>
          <a:bodyPr/>
          <a:lstStyle/>
          <a:p>
            <a:r>
              <a:rPr lang="en-GB" dirty="0"/>
              <a:t>The transformation steps have separately defined database connections</a:t>
            </a:r>
          </a:p>
        </p:txBody>
      </p:sp>
      <p:sp>
        <p:nvSpPr>
          <p:cNvPr id="3" name="Title 2">
            <a:extLst>
              <a:ext uri="{FF2B5EF4-FFF2-40B4-BE49-F238E27FC236}">
                <a16:creationId xmlns:a16="http://schemas.microsoft.com/office/drawing/2014/main" id="{F0622DCE-5665-4328-B56E-9385B8ED5F8D}"/>
              </a:ext>
            </a:extLst>
          </p:cNvPr>
          <p:cNvSpPr>
            <a:spLocks noGrp="1"/>
          </p:cNvSpPr>
          <p:nvPr>
            <p:ph type="title"/>
          </p:nvPr>
        </p:nvSpPr>
        <p:spPr/>
        <p:txBody>
          <a:bodyPr/>
          <a:lstStyle/>
          <a:p>
            <a:r>
              <a:rPr lang="en-GB" dirty="0"/>
              <a:t>Transactional Transformations</a:t>
            </a:r>
          </a:p>
        </p:txBody>
      </p:sp>
      <p:pic>
        <p:nvPicPr>
          <p:cNvPr id="4" name="Picture 3">
            <a:extLst>
              <a:ext uri="{FF2B5EF4-FFF2-40B4-BE49-F238E27FC236}">
                <a16:creationId xmlns:a16="http://schemas.microsoft.com/office/drawing/2014/main" id="{3C5019B6-0CF4-4388-9EC3-6DACB499E3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0003" y="1446489"/>
            <a:ext cx="4767580" cy="2633980"/>
          </a:xfrm>
          <a:prstGeom prst="rect">
            <a:avLst/>
          </a:prstGeom>
          <a:noFill/>
        </p:spPr>
      </p:pic>
    </p:spTree>
    <p:extLst>
      <p:ext uri="{BB962C8B-B14F-4D97-AF65-F5344CB8AC3E}">
        <p14:creationId xmlns:p14="http://schemas.microsoft.com/office/powerpoint/2010/main" val="325902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04D959-0E85-499B-A7BD-B672F75E3505}"/>
              </a:ext>
            </a:extLst>
          </p:cNvPr>
          <p:cNvSpPr>
            <a:spLocks noGrp="1"/>
          </p:cNvSpPr>
          <p:nvPr>
            <p:ph idx="1"/>
          </p:nvPr>
        </p:nvSpPr>
        <p:spPr>
          <a:xfrm>
            <a:off x="264160" y="967575"/>
            <a:ext cx="8584006" cy="1323439"/>
          </a:xfrm>
        </p:spPr>
        <p:txBody>
          <a:bodyPr/>
          <a:lstStyle/>
          <a:p>
            <a:r>
              <a:rPr lang="en-US" dirty="0"/>
              <a:t>Every connection begins a transaction when it is opened. The transaction is committed if the transformation completes successfully; and rolled back if the transformation encounters an error or ended prematurely.</a:t>
            </a:r>
            <a:endParaRPr lang="en-GB" dirty="0"/>
          </a:p>
        </p:txBody>
      </p:sp>
      <p:sp>
        <p:nvSpPr>
          <p:cNvPr id="3" name="Title 2">
            <a:extLst>
              <a:ext uri="{FF2B5EF4-FFF2-40B4-BE49-F238E27FC236}">
                <a16:creationId xmlns:a16="http://schemas.microsoft.com/office/drawing/2014/main" id="{2D07A070-F29F-49A1-A072-9D6BE62959B3}"/>
              </a:ext>
            </a:extLst>
          </p:cNvPr>
          <p:cNvSpPr>
            <a:spLocks noGrp="1"/>
          </p:cNvSpPr>
          <p:nvPr>
            <p:ph type="title"/>
          </p:nvPr>
        </p:nvSpPr>
        <p:spPr/>
        <p:txBody>
          <a:bodyPr/>
          <a:lstStyle/>
          <a:p>
            <a:r>
              <a:rPr lang="en-GB" dirty="0"/>
              <a:t>Transactional Transformations</a:t>
            </a:r>
          </a:p>
        </p:txBody>
      </p:sp>
      <p:pic>
        <p:nvPicPr>
          <p:cNvPr id="4" name="Picture 3">
            <a:extLst>
              <a:ext uri="{FF2B5EF4-FFF2-40B4-BE49-F238E27FC236}">
                <a16:creationId xmlns:a16="http://schemas.microsoft.com/office/drawing/2014/main" id="{E04661CE-FCE3-4171-839B-70518B5332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3413" y="1993521"/>
            <a:ext cx="3365500" cy="2646045"/>
          </a:xfrm>
          <a:prstGeom prst="rect">
            <a:avLst/>
          </a:prstGeom>
          <a:noFill/>
        </p:spPr>
      </p:pic>
    </p:spTree>
    <p:extLst>
      <p:ext uri="{BB962C8B-B14F-4D97-AF65-F5344CB8AC3E}">
        <p14:creationId xmlns:p14="http://schemas.microsoft.com/office/powerpoint/2010/main" val="428051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5131C9-1504-4C2A-BAC4-2A951752E538}"/>
              </a:ext>
            </a:extLst>
          </p:cNvPr>
          <p:cNvSpPr>
            <a:spLocks noGrp="1"/>
          </p:cNvSpPr>
          <p:nvPr>
            <p:ph idx="1"/>
          </p:nvPr>
        </p:nvSpPr>
        <p:spPr>
          <a:xfrm>
            <a:off x="264160" y="967575"/>
            <a:ext cx="8584006" cy="400110"/>
          </a:xfrm>
        </p:spPr>
        <p:txBody>
          <a:bodyPr/>
          <a:lstStyle/>
          <a:p>
            <a:r>
              <a:rPr lang="en-GB" dirty="0"/>
              <a:t>Enable Transactional</a:t>
            </a:r>
          </a:p>
        </p:txBody>
      </p:sp>
      <p:sp>
        <p:nvSpPr>
          <p:cNvPr id="3" name="Title 2">
            <a:extLst>
              <a:ext uri="{FF2B5EF4-FFF2-40B4-BE49-F238E27FC236}">
                <a16:creationId xmlns:a16="http://schemas.microsoft.com/office/drawing/2014/main" id="{E5ECBB05-5A72-4E03-B1C6-DFE18B5CA1EF}"/>
              </a:ext>
            </a:extLst>
          </p:cNvPr>
          <p:cNvSpPr>
            <a:spLocks noGrp="1"/>
          </p:cNvSpPr>
          <p:nvPr>
            <p:ph type="title"/>
          </p:nvPr>
        </p:nvSpPr>
        <p:spPr/>
        <p:txBody>
          <a:bodyPr/>
          <a:lstStyle/>
          <a:p>
            <a:r>
              <a:rPr lang="en-GB" dirty="0"/>
              <a:t>Guided Demonstration: Transactional</a:t>
            </a:r>
          </a:p>
        </p:txBody>
      </p:sp>
      <p:pic>
        <p:nvPicPr>
          <p:cNvPr id="4" name="Picture 3">
            <a:extLst>
              <a:ext uri="{FF2B5EF4-FFF2-40B4-BE49-F238E27FC236}">
                <a16:creationId xmlns:a16="http://schemas.microsoft.com/office/drawing/2014/main" id="{5B5A40B3-A502-4661-95EE-F5A532A971F4}"/>
              </a:ext>
            </a:extLst>
          </p:cNvPr>
          <p:cNvPicPr/>
          <p:nvPr/>
        </p:nvPicPr>
        <p:blipFill>
          <a:blip r:embed="rId2"/>
          <a:stretch>
            <a:fillRect/>
          </a:stretch>
        </p:blipFill>
        <p:spPr>
          <a:xfrm>
            <a:off x="444500" y="1549706"/>
            <a:ext cx="5054600" cy="1739265"/>
          </a:xfrm>
          <a:prstGeom prst="rect">
            <a:avLst/>
          </a:prstGeom>
        </p:spPr>
      </p:pic>
      <p:pic>
        <p:nvPicPr>
          <p:cNvPr id="5" name="Picture 4">
            <a:extLst>
              <a:ext uri="{FF2B5EF4-FFF2-40B4-BE49-F238E27FC236}">
                <a16:creationId xmlns:a16="http://schemas.microsoft.com/office/drawing/2014/main" id="{097CCEA9-5FDD-4AE9-9D7F-638257335D2E}"/>
              </a:ext>
            </a:extLst>
          </p:cNvPr>
          <p:cNvPicPr/>
          <p:nvPr/>
        </p:nvPicPr>
        <p:blipFill>
          <a:blip r:embed="rId3"/>
          <a:stretch>
            <a:fillRect/>
          </a:stretch>
        </p:blipFill>
        <p:spPr>
          <a:xfrm>
            <a:off x="537825" y="3470992"/>
            <a:ext cx="5974080" cy="535940"/>
          </a:xfrm>
          <a:prstGeom prst="rect">
            <a:avLst/>
          </a:prstGeom>
        </p:spPr>
      </p:pic>
      <p:pic>
        <p:nvPicPr>
          <p:cNvPr id="6" name="Picture 5">
            <a:extLst>
              <a:ext uri="{FF2B5EF4-FFF2-40B4-BE49-F238E27FC236}">
                <a16:creationId xmlns:a16="http://schemas.microsoft.com/office/drawing/2014/main" id="{4FDC1CFB-0ACC-4FF1-BD70-E352A1BA0137}"/>
              </a:ext>
            </a:extLst>
          </p:cNvPr>
          <p:cNvPicPr/>
          <p:nvPr/>
        </p:nvPicPr>
        <p:blipFill>
          <a:blip r:embed="rId4"/>
          <a:stretch>
            <a:fillRect/>
          </a:stretch>
        </p:blipFill>
        <p:spPr>
          <a:xfrm>
            <a:off x="537825" y="4188953"/>
            <a:ext cx="5974080" cy="590550"/>
          </a:xfrm>
          <a:prstGeom prst="rect">
            <a:avLst/>
          </a:prstGeom>
        </p:spPr>
      </p:pic>
    </p:spTree>
    <p:extLst>
      <p:ext uri="{BB962C8B-B14F-4D97-AF65-F5344CB8AC3E}">
        <p14:creationId xmlns:p14="http://schemas.microsoft.com/office/powerpoint/2010/main" val="33173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pSp>
        <p:nvGrpSpPr>
          <p:cNvPr id="20" name="Group 19"/>
          <p:cNvGrpSpPr/>
          <p:nvPr/>
        </p:nvGrpSpPr>
        <p:grpSpPr>
          <a:xfrm>
            <a:off x="337625" y="999649"/>
            <a:ext cx="8506337" cy="621906"/>
            <a:chOff x="276180" y="999649"/>
            <a:chExt cx="8494280" cy="621906"/>
          </a:xfrm>
        </p:grpSpPr>
        <p:sp>
          <p:nvSpPr>
            <p:cNvPr id="7" name="Rectangle 6"/>
            <p:cNvSpPr/>
            <p:nvPr/>
          </p:nvSpPr>
          <p:spPr>
            <a:xfrm>
              <a:off x="663240" y="999649"/>
              <a:ext cx="8107220"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Carte Clusters</a:t>
              </a:r>
            </a:p>
          </p:txBody>
        </p:sp>
        <p:sp>
          <p:nvSpPr>
            <p:cNvPr id="16" name="Rectangle 15"/>
            <p:cNvSpPr/>
            <p:nvPr/>
          </p:nvSpPr>
          <p:spPr>
            <a:xfrm>
              <a:off x="276180" y="999649"/>
              <a:ext cx="399754"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1" name="Group 20"/>
          <p:cNvGrpSpPr/>
          <p:nvPr/>
        </p:nvGrpSpPr>
        <p:grpSpPr>
          <a:xfrm>
            <a:off x="337626" y="1810026"/>
            <a:ext cx="8506336" cy="621906"/>
            <a:chOff x="285664" y="1779085"/>
            <a:chExt cx="8506336" cy="621906"/>
          </a:xfrm>
        </p:grpSpPr>
        <p:sp>
          <p:nvSpPr>
            <p:cNvPr id="9" name="Rectangle 8"/>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Stream Partitioning</a:t>
              </a:r>
            </a:p>
          </p:txBody>
        </p:sp>
        <p:sp>
          <p:nvSpPr>
            <p:cNvPr id="17" name="Rectangle 16"/>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11" name="Group 10">
            <a:extLst>
              <a:ext uri="{FF2B5EF4-FFF2-40B4-BE49-F238E27FC236}">
                <a16:creationId xmlns:a16="http://schemas.microsoft.com/office/drawing/2014/main" id="{EAF459D1-BF3E-4C81-B537-8FC9D198B2FB}"/>
              </a:ext>
            </a:extLst>
          </p:cNvPr>
          <p:cNvGrpSpPr/>
          <p:nvPr/>
        </p:nvGrpSpPr>
        <p:grpSpPr>
          <a:xfrm>
            <a:off x="337626" y="2620403"/>
            <a:ext cx="8506336" cy="621906"/>
            <a:chOff x="285664" y="1779085"/>
            <a:chExt cx="8506336" cy="621906"/>
          </a:xfrm>
        </p:grpSpPr>
        <p:sp>
          <p:nvSpPr>
            <p:cNvPr id="12" name="Rectangle 11">
              <a:extLst>
                <a:ext uri="{FF2B5EF4-FFF2-40B4-BE49-F238E27FC236}">
                  <a16:creationId xmlns:a16="http://schemas.microsoft.com/office/drawing/2014/main" id="{FA05AE99-E721-454D-A64C-C7FD51D0B9C3}"/>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PAN &amp; KITCHEN command lines</a:t>
              </a:r>
            </a:p>
          </p:txBody>
        </p:sp>
        <p:sp>
          <p:nvSpPr>
            <p:cNvPr id="13" name="Rectangle 12">
              <a:extLst>
                <a:ext uri="{FF2B5EF4-FFF2-40B4-BE49-F238E27FC236}">
                  <a16:creationId xmlns:a16="http://schemas.microsoft.com/office/drawing/2014/main" id="{7618C12F-9A87-49B2-82B0-86E021B396F1}"/>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14" name="Group 13">
            <a:extLst>
              <a:ext uri="{FF2B5EF4-FFF2-40B4-BE49-F238E27FC236}">
                <a16:creationId xmlns:a16="http://schemas.microsoft.com/office/drawing/2014/main" id="{0B2AAD7F-1AD0-462D-B1B6-D23D35A796F1}"/>
              </a:ext>
            </a:extLst>
          </p:cNvPr>
          <p:cNvGrpSpPr/>
          <p:nvPr/>
        </p:nvGrpSpPr>
        <p:grpSpPr>
          <a:xfrm>
            <a:off x="337626" y="3430780"/>
            <a:ext cx="8506336" cy="621906"/>
            <a:chOff x="285664" y="1779085"/>
            <a:chExt cx="8506336" cy="621906"/>
          </a:xfrm>
        </p:grpSpPr>
        <p:sp>
          <p:nvSpPr>
            <p:cNvPr id="15" name="Rectangle 14">
              <a:extLst>
                <a:ext uri="{FF2B5EF4-FFF2-40B4-BE49-F238E27FC236}">
                  <a16:creationId xmlns:a16="http://schemas.microsoft.com/office/drawing/2014/main" id="{A62A4B82-1742-4854-A34E-1F769DD72440}"/>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Scheduling</a:t>
              </a:r>
            </a:p>
          </p:txBody>
        </p:sp>
        <p:sp>
          <p:nvSpPr>
            <p:cNvPr id="18" name="Rectangle 17">
              <a:extLst>
                <a:ext uri="{FF2B5EF4-FFF2-40B4-BE49-F238E27FC236}">
                  <a16:creationId xmlns:a16="http://schemas.microsoft.com/office/drawing/2014/main" id="{13DD9118-28F8-4D0F-A346-05D1B7E90C1C}"/>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grpSp>
        <p:nvGrpSpPr>
          <p:cNvPr id="22" name="Group 21">
            <a:extLst>
              <a:ext uri="{FF2B5EF4-FFF2-40B4-BE49-F238E27FC236}">
                <a16:creationId xmlns:a16="http://schemas.microsoft.com/office/drawing/2014/main" id="{D57564D6-6B52-400A-8623-3FDDD3001FC0}"/>
              </a:ext>
            </a:extLst>
          </p:cNvPr>
          <p:cNvGrpSpPr/>
          <p:nvPr/>
        </p:nvGrpSpPr>
        <p:grpSpPr>
          <a:xfrm>
            <a:off x="337626" y="4241157"/>
            <a:ext cx="8506336" cy="621906"/>
            <a:chOff x="285664" y="1779085"/>
            <a:chExt cx="8506336" cy="621906"/>
          </a:xfrm>
        </p:grpSpPr>
        <p:sp>
          <p:nvSpPr>
            <p:cNvPr id="23" name="Rectangle 22">
              <a:extLst>
                <a:ext uri="{FF2B5EF4-FFF2-40B4-BE49-F238E27FC236}">
                  <a16:creationId xmlns:a16="http://schemas.microsoft.com/office/drawing/2014/main" id="{6D53D3CF-8A22-4003-B6C9-0779E186CA0D}"/>
                </a:ext>
              </a:extLst>
            </p:cNvPr>
            <p:cNvSpPr/>
            <p:nvPr/>
          </p:nvSpPr>
          <p:spPr>
            <a:xfrm>
              <a:off x="687095" y="1779085"/>
              <a:ext cx="8104905" cy="62190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230188"/>
              <a:r>
                <a:rPr lang="en-US" b="1" dirty="0">
                  <a:solidFill>
                    <a:schemeClr val="bg1"/>
                  </a:solidFill>
                  <a:latin typeface="+mj-lt"/>
                </a:rPr>
                <a:t>Checkpoints &amp; Transactional Transformations</a:t>
              </a:r>
            </a:p>
          </p:txBody>
        </p:sp>
        <p:sp>
          <p:nvSpPr>
            <p:cNvPr id="24" name="Rectangle 23">
              <a:extLst>
                <a:ext uri="{FF2B5EF4-FFF2-40B4-BE49-F238E27FC236}">
                  <a16:creationId xmlns:a16="http://schemas.microsoft.com/office/drawing/2014/main" id="{D5280A21-24A3-43E0-BCC0-8ECC37F58DDF}"/>
                </a:ext>
              </a:extLst>
            </p:cNvPr>
            <p:cNvSpPr/>
            <p:nvPr/>
          </p:nvSpPr>
          <p:spPr>
            <a:xfrm>
              <a:off x="285664" y="1779085"/>
              <a:ext cx="398198" cy="62190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marL="458788"/>
              <a:endParaRPr lang="en-US" b="1" dirty="0">
                <a:solidFill>
                  <a:schemeClr val="bg1"/>
                </a:solidFill>
                <a:latin typeface="+mj-lt"/>
              </a:endParaRPr>
            </a:p>
          </p:txBody>
        </p:sp>
      </p:grpSp>
    </p:spTree>
    <p:extLst>
      <p:ext uri="{BB962C8B-B14F-4D97-AF65-F5344CB8AC3E}">
        <p14:creationId xmlns:p14="http://schemas.microsoft.com/office/powerpoint/2010/main" val="205050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2819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33E054-12EE-4792-9796-5F9AF3B38FB0}"/>
              </a:ext>
            </a:extLst>
          </p:cNvPr>
          <p:cNvSpPr>
            <a:spLocks noGrp="1"/>
          </p:cNvSpPr>
          <p:nvPr>
            <p:ph idx="1"/>
          </p:nvPr>
        </p:nvSpPr>
        <p:spPr>
          <a:xfrm>
            <a:off x="264160" y="967575"/>
            <a:ext cx="8584006" cy="4170372"/>
          </a:xfrm>
        </p:spPr>
        <p:txBody>
          <a:bodyPr/>
          <a:lstStyle/>
          <a:p>
            <a:pPr marL="0" indent="0">
              <a:buNone/>
            </a:pPr>
            <a:r>
              <a:rPr lang="en-US" dirty="0"/>
              <a:t>Master DI server</a:t>
            </a:r>
          </a:p>
          <a:p>
            <a:r>
              <a:rPr lang="en-US" dirty="0"/>
              <a:t>Default configuration for low volume and process mix</a:t>
            </a:r>
          </a:p>
          <a:p>
            <a:endParaRPr lang="en-US" dirty="0"/>
          </a:p>
          <a:p>
            <a:pPr marL="0" indent="0">
              <a:buNone/>
            </a:pPr>
            <a:r>
              <a:rPr lang="en-US" dirty="0"/>
              <a:t>Master DI server with Independent number Carte servers</a:t>
            </a:r>
          </a:p>
          <a:p>
            <a:r>
              <a:rPr lang="en-US" dirty="0"/>
              <a:t>Used for large amount of transformations of lesser volume</a:t>
            </a:r>
          </a:p>
          <a:p>
            <a:r>
              <a:rPr lang="en-US" dirty="0"/>
              <a:t>Master acts as a load balancer for transformations</a:t>
            </a:r>
          </a:p>
          <a:p>
            <a:endParaRPr lang="en-US" dirty="0"/>
          </a:p>
          <a:p>
            <a:endParaRPr lang="en-GB" dirty="0"/>
          </a:p>
        </p:txBody>
      </p:sp>
      <p:sp>
        <p:nvSpPr>
          <p:cNvPr id="3" name="Title 2">
            <a:extLst>
              <a:ext uri="{FF2B5EF4-FFF2-40B4-BE49-F238E27FC236}">
                <a16:creationId xmlns:a16="http://schemas.microsoft.com/office/drawing/2014/main" id="{D1A40D67-6A3D-4476-B8A2-08E17AA5CB17}"/>
              </a:ext>
            </a:extLst>
          </p:cNvPr>
          <p:cNvSpPr>
            <a:spLocks noGrp="1"/>
          </p:cNvSpPr>
          <p:nvPr>
            <p:ph type="title"/>
          </p:nvPr>
        </p:nvSpPr>
        <p:spPr/>
        <p:txBody>
          <a:bodyPr/>
          <a:lstStyle/>
          <a:p>
            <a:r>
              <a:rPr lang="en-GB" dirty="0"/>
              <a:t>Clustering Carte Servers</a:t>
            </a:r>
          </a:p>
        </p:txBody>
      </p:sp>
    </p:spTree>
    <p:extLst>
      <p:ext uri="{BB962C8B-B14F-4D97-AF65-F5344CB8AC3E}">
        <p14:creationId xmlns:p14="http://schemas.microsoft.com/office/powerpoint/2010/main" val="107631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590943-CDE5-4B5F-AAC0-F7E6E8E084E3}"/>
              </a:ext>
            </a:extLst>
          </p:cNvPr>
          <p:cNvSpPr>
            <a:spLocks noGrp="1"/>
          </p:cNvSpPr>
          <p:nvPr>
            <p:ph idx="1"/>
          </p:nvPr>
        </p:nvSpPr>
        <p:spPr>
          <a:xfrm>
            <a:off x="264160" y="967575"/>
            <a:ext cx="8584006" cy="2554545"/>
          </a:xfrm>
        </p:spPr>
        <p:txBody>
          <a:bodyPr/>
          <a:lstStyle/>
          <a:p>
            <a:pPr marL="0" indent="0">
              <a:buNone/>
            </a:pPr>
            <a:r>
              <a:rPr lang="en-US" dirty="0"/>
              <a:t>Master DI server with slave servers (Clustering)</a:t>
            </a:r>
          </a:p>
          <a:p>
            <a:r>
              <a:rPr lang="en-US" dirty="0"/>
              <a:t>Used for large volumes with fewer transformations</a:t>
            </a:r>
          </a:p>
          <a:p>
            <a:r>
              <a:rPr lang="en-US" dirty="0"/>
              <a:t>Distributes set of rows across slave servers</a:t>
            </a:r>
          </a:p>
          <a:p>
            <a:r>
              <a:rPr lang="en-US" dirty="0"/>
              <a:t>Can be fixed cluster size or dynamic</a:t>
            </a:r>
          </a:p>
          <a:p>
            <a:endParaRPr lang="en-GB" dirty="0"/>
          </a:p>
        </p:txBody>
      </p:sp>
      <p:sp>
        <p:nvSpPr>
          <p:cNvPr id="3" name="Title 2">
            <a:extLst>
              <a:ext uri="{FF2B5EF4-FFF2-40B4-BE49-F238E27FC236}">
                <a16:creationId xmlns:a16="http://schemas.microsoft.com/office/drawing/2014/main" id="{5DABD91B-1CB4-47BE-8FAE-DBC76AE945D3}"/>
              </a:ext>
            </a:extLst>
          </p:cNvPr>
          <p:cNvSpPr>
            <a:spLocks noGrp="1"/>
          </p:cNvSpPr>
          <p:nvPr>
            <p:ph type="title"/>
          </p:nvPr>
        </p:nvSpPr>
        <p:spPr/>
        <p:txBody>
          <a:bodyPr/>
          <a:lstStyle/>
          <a:p>
            <a:r>
              <a:rPr lang="en-GB" dirty="0"/>
              <a:t>Clustering Carte Servers</a:t>
            </a:r>
          </a:p>
        </p:txBody>
      </p:sp>
    </p:spTree>
    <p:extLst>
      <p:ext uri="{BB962C8B-B14F-4D97-AF65-F5344CB8AC3E}">
        <p14:creationId xmlns:p14="http://schemas.microsoft.com/office/powerpoint/2010/main" val="39600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275FE2-7BA6-40BD-BF43-284C025A7951}"/>
              </a:ext>
            </a:extLst>
          </p:cNvPr>
          <p:cNvSpPr>
            <a:spLocks noGrp="1"/>
          </p:cNvSpPr>
          <p:nvPr>
            <p:ph idx="1"/>
          </p:nvPr>
        </p:nvSpPr>
        <p:spPr>
          <a:xfrm>
            <a:off x="264160" y="967575"/>
            <a:ext cx="8584006" cy="3781548"/>
          </a:xfrm>
        </p:spPr>
        <p:txBody>
          <a:bodyPr/>
          <a:lstStyle/>
          <a:p>
            <a:r>
              <a:rPr lang="en-US" dirty="0"/>
              <a:t>Carte is a lightweight HTTP server that accepts commands from remote clients.</a:t>
            </a:r>
          </a:p>
          <a:p>
            <a:r>
              <a:rPr lang="en-US" dirty="0"/>
              <a:t>These commands control the deployment, management, and monitoring of Jobs and Transformations.</a:t>
            </a:r>
          </a:p>
          <a:p>
            <a:r>
              <a:rPr lang="en-US" dirty="0"/>
              <a:t>The Carte server can be started in a number of ways, but essentially you require IP-address / hostname and port</a:t>
            </a:r>
          </a:p>
          <a:p>
            <a:pPr marL="293687" lvl="1" indent="0">
              <a:buNone/>
            </a:pPr>
            <a:r>
              <a:rPr lang="en-US" dirty="0" err="1"/>
              <a:t>sh</a:t>
            </a:r>
            <a:r>
              <a:rPr lang="en-US" dirty="0"/>
              <a:t> carte.sh localhost 8000</a:t>
            </a:r>
          </a:p>
          <a:p>
            <a:pPr marL="293687" lvl="1" indent="0">
              <a:buNone/>
            </a:pPr>
            <a:r>
              <a:rPr lang="en-US" dirty="0"/>
              <a:t>carte.bat   localhost 8000</a:t>
            </a:r>
          </a:p>
          <a:p>
            <a:endParaRPr lang="en-GB" dirty="0"/>
          </a:p>
        </p:txBody>
      </p:sp>
      <p:sp>
        <p:nvSpPr>
          <p:cNvPr id="3" name="Title 2">
            <a:extLst>
              <a:ext uri="{FF2B5EF4-FFF2-40B4-BE49-F238E27FC236}">
                <a16:creationId xmlns:a16="http://schemas.microsoft.com/office/drawing/2014/main" id="{074C3D70-29A1-4B0A-9C2B-617E1F2FEECB}"/>
              </a:ext>
            </a:extLst>
          </p:cNvPr>
          <p:cNvSpPr>
            <a:spLocks noGrp="1"/>
          </p:cNvSpPr>
          <p:nvPr>
            <p:ph type="title"/>
          </p:nvPr>
        </p:nvSpPr>
        <p:spPr/>
        <p:txBody>
          <a:bodyPr/>
          <a:lstStyle/>
          <a:p>
            <a:r>
              <a:rPr lang="en-GB" dirty="0"/>
              <a:t>Carte Server</a:t>
            </a:r>
          </a:p>
        </p:txBody>
      </p:sp>
    </p:spTree>
    <p:extLst>
      <p:ext uri="{BB962C8B-B14F-4D97-AF65-F5344CB8AC3E}">
        <p14:creationId xmlns:p14="http://schemas.microsoft.com/office/powerpoint/2010/main" val="340713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_PPT-Template_FINAL.potx" id="{27C2020E-4347-4F07-B4FA-27613D97D7B9}" vid="{C4F6E8BC-B2EB-4118-A24B-6AB36A058774}"/>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3310</TotalTime>
  <Words>2010</Words>
  <Application>Microsoft Office PowerPoint</Application>
  <PresentationFormat>On-screen Show (16:9)</PresentationFormat>
  <Paragraphs>251</Paragraphs>
  <Slides>65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HelveticaNeueLT Std</vt:lpstr>
      <vt:lpstr>Open Sans</vt:lpstr>
      <vt:lpstr>Times New Roman</vt:lpstr>
      <vt:lpstr>Wingdings</vt:lpstr>
      <vt:lpstr>2017-hitachi-corporate-powerpoint-template</vt:lpstr>
      <vt:lpstr>Advanced Pentaho Data Integration </vt:lpstr>
      <vt:lpstr>Agenda</vt:lpstr>
      <vt:lpstr>Pentaho Data Integration Scaling your Enterprise Solution</vt:lpstr>
      <vt:lpstr>Agenda</vt:lpstr>
      <vt:lpstr>Carte Clusters</vt:lpstr>
      <vt:lpstr>Clustering Carte Servers</vt:lpstr>
      <vt:lpstr>Clustering Carte Servers</vt:lpstr>
      <vt:lpstr>Clustering Carte Servers</vt:lpstr>
      <vt:lpstr>Carte Server</vt:lpstr>
      <vt:lpstr>Carte Clusters</vt:lpstr>
      <vt:lpstr>Guided Demonstration: Master &amp; Slave Servers</vt:lpstr>
      <vt:lpstr>Guided Demonstration: Carte Security</vt:lpstr>
      <vt:lpstr>Guided Demonstration: Master &amp; Slave Servers</vt:lpstr>
      <vt:lpstr>Guided Demonstration: Master &amp; Slave Servers</vt:lpstr>
      <vt:lpstr>Guided Demonstration: Schema</vt:lpstr>
      <vt:lpstr>Guided Demonstration: Transformation</vt:lpstr>
      <vt:lpstr>Guided Demonstration: Clustered</vt:lpstr>
      <vt:lpstr>Guided Demonstration: Clustered</vt:lpstr>
      <vt:lpstr>Guided Demonstration: Monitor</vt:lpstr>
      <vt:lpstr>Guided Demonstration: Monitor</vt:lpstr>
      <vt:lpstr>Round Robin or Copy?</vt:lpstr>
      <vt:lpstr>Guided Demonstration: Round Robin or Copy?</vt:lpstr>
      <vt:lpstr>Guided Demonstration: Round Robin or Copy?</vt:lpstr>
      <vt:lpstr>Group By</vt:lpstr>
      <vt:lpstr>Guided Demonstration: Group By</vt:lpstr>
      <vt:lpstr>Guided Demonstration: Group By</vt:lpstr>
      <vt:lpstr>Guided Demonstration: Group By</vt:lpstr>
      <vt:lpstr>Guided Demonstration: Group By</vt:lpstr>
      <vt:lpstr>Stream Partitioning</vt:lpstr>
      <vt:lpstr>Stream Partitioning</vt:lpstr>
      <vt:lpstr>Stream Partitioning</vt:lpstr>
      <vt:lpstr>Guided Demonstration: Partition Schema</vt:lpstr>
      <vt:lpstr>Guided Demonstration: Partition Schema</vt:lpstr>
      <vt:lpstr>PAN &amp; KITCHEN Command Line</vt:lpstr>
      <vt:lpstr>PAN &amp; KITCHEN Command Line</vt:lpstr>
      <vt:lpstr>Guided Demonstration: </vt:lpstr>
      <vt:lpstr>Scheduling</vt:lpstr>
      <vt:lpstr>Scheduler</vt:lpstr>
      <vt:lpstr>Windows Task Scheduler</vt:lpstr>
      <vt:lpstr>Windows Task Scheduler</vt:lpstr>
      <vt:lpstr>Guided Demonstration: Task Scheduler </vt:lpstr>
      <vt:lpstr>Guided Demonstration: Task Scheduler </vt:lpstr>
      <vt:lpstr>Jenkins</vt:lpstr>
      <vt:lpstr>Jenkins</vt:lpstr>
      <vt:lpstr>Jenkins</vt:lpstr>
      <vt:lpstr>Checkpoints</vt:lpstr>
      <vt:lpstr>Checkpoints</vt:lpstr>
      <vt:lpstr>Checkpoints</vt:lpstr>
      <vt:lpstr>Guided Demonstration: Checkpoints</vt:lpstr>
      <vt:lpstr>Guided Demonstration: Checkpoints</vt:lpstr>
      <vt:lpstr>Guided Demonstration: Checkpoints</vt:lpstr>
      <vt:lpstr>Guided Demonstration: Checkpoints</vt:lpstr>
      <vt:lpstr>Guided Demonstration: Checkpoints</vt:lpstr>
      <vt:lpstr>Guided Demonstration: Checkpoints</vt:lpstr>
      <vt:lpstr>Guided Demonstration: Checkpoints</vt:lpstr>
      <vt:lpstr>Guided Demonstration: Checkpoints</vt:lpstr>
      <vt:lpstr>Guided Demonstration: Checkpoints</vt:lpstr>
      <vt:lpstr>Transactional Transformations</vt:lpstr>
      <vt:lpstr>Transactional Transformations</vt:lpstr>
      <vt:lpstr>Transactional Transformations</vt:lpstr>
      <vt:lpstr>Transactional Transformations</vt:lpstr>
      <vt:lpstr>Transactional Transformations</vt:lpstr>
      <vt:lpstr>Guided Demonstration: Transactional</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Pentaho Project Setup  Best Practices</dc:title>
  <dc:creator>Beppe Raymaekers</dc:creator>
  <cp:lastModifiedBy>Jp</cp:lastModifiedBy>
  <cp:revision>327</cp:revision>
  <dcterms:created xsi:type="dcterms:W3CDTF">2017-11-25T09:35:59Z</dcterms:created>
  <dcterms:modified xsi:type="dcterms:W3CDTF">2018-03-15T13:12:30Z</dcterms:modified>
</cp:coreProperties>
</file>