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44"/>
  </p:notesMasterIdLst>
  <p:handoutMasterIdLst>
    <p:handoutMasterId r:id="rId45"/>
  </p:handoutMasterIdLst>
  <p:sldIdLst>
    <p:sldId id="448" r:id="rId2"/>
    <p:sldId id="449" r:id="rId3"/>
    <p:sldId id="351" r:id="rId4"/>
    <p:sldId id="417" r:id="rId5"/>
    <p:sldId id="418" r:id="rId6"/>
    <p:sldId id="412" r:id="rId7"/>
    <p:sldId id="413" r:id="rId8"/>
    <p:sldId id="414" r:id="rId9"/>
    <p:sldId id="419" r:id="rId10"/>
    <p:sldId id="372" r:id="rId11"/>
    <p:sldId id="415" r:id="rId12"/>
    <p:sldId id="416" r:id="rId13"/>
    <p:sldId id="354" r:id="rId14"/>
    <p:sldId id="400" r:id="rId15"/>
    <p:sldId id="420" r:id="rId16"/>
    <p:sldId id="421" r:id="rId17"/>
    <p:sldId id="422" r:id="rId18"/>
    <p:sldId id="423" r:id="rId19"/>
    <p:sldId id="424" r:id="rId20"/>
    <p:sldId id="425" r:id="rId21"/>
    <p:sldId id="426" r:id="rId22"/>
    <p:sldId id="427" r:id="rId23"/>
    <p:sldId id="428" r:id="rId24"/>
    <p:sldId id="429" r:id="rId25"/>
    <p:sldId id="430" r:id="rId26"/>
    <p:sldId id="431" r:id="rId27"/>
    <p:sldId id="432" r:id="rId28"/>
    <p:sldId id="433" r:id="rId29"/>
    <p:sldId id="434" r:id="rId30"/>
    <p:sldId id="435" r:id="rId31"/>
    <p:sldId id="436" r:id="rId32"/>
    <p:sldId id="437" r:id="rId33"/>
    <p:sldId id="438" r:id="rId34"/>
    <p:sldId id="439" r:id="rId35"/>
    <p:sldId id="440" r:id="rId36"/>
    <p:sldId id="441" r:id="rId37"/>
    <p:sldId id="442" r:id="rId38"/>
    <p:sldId id="443" r:id="rId39"/>
    <p:sldId id="444" r:id="rId40"/>
    <p:sldId id="446" r:id="rId41"/>
    <p:sldId id="447" r:id="rId42"/>
    <p:sldId id="445" r:id="rId43"/>
  </p:sldIdLst>
  <p:sldSz cx="9144000" cy="5143500" type="screen16x9"/>
  <p:notesSz cx="6858000" cy="9144000"/>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2" userDrawn="1">
          <p15:clr>
            <a:srgbClr val="A4A3A4"/>
          </p15:clr>
        </p15:guide>
        <p15:guide id="2">
          <p15:clr>
            <a:srgbClr val="A4A3A4"/>
          </p15:clr>
        </p15:guide>
        <p15:guide id="3" pos="5760" userDrawn="1">
          <p15:clr>
            <a:srgbClr val="A4A3A4"/>
          </p15:clr>
        </p15:guide>
        <p15:guide id="4" orient="horz" pos="5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hleen Watson" initials="KW" lastIdx="1" clrIdx="0">
    <p:extLst/>
  </p:cmAuthor>
  <p:cmAuthor id="2" name="Kathleen Watson" initials="KW [2]" lastIdx="1" clrIdx="1">
    <p:extLst/>
  </p:cmAuthor>
  <p:cmAuthor id="3" name="Kathleen Watson" initials="KW [3]" lastIdx="1" clrIdx="2">
    <p:extLst/>
  </p:cmAuthor>
  <p:cmAuthor id="4" name="Kathleen Watson" initials="KW [4]" lastIdx="1" clrIdx="3">
    <p:extLst/>
  </p:cmAuthor>
  <p:cmAuthor id="5" name="Kathleen Watson" initials="KW [5]" lastIdx="1" clrIdx="4">
    <p:extLst/>
  </p:cmAuthor>
  <p:cmAuthor id="6" name="Kathleen Watson" initials="KW [6]" lastIdx="1" clrIdx="5">
    <p:extLst/>
  </p:cmAuthor>
  <p:cmAuthor id="7" name="Kathleen Watson" initials="KW [7]" lastIdx="1" clrIdx="6">
    <p:extLst/>
  </p:cmAuthor>
  <p:cmAuthor id="8" name="Kathleen Watson" initials="KW [8]" lastIdx="1" clrIdx="7">
    <p:extLst/>
  </p:cmAuthor>
  <p:cmAuthor id="9" name="Kathleen Watson" initials="KW [9]" lastIdx="1" clrIdx="8">
    <p:extLst/>
  </p:cmAuthor>
  <p:cmAuthor id="10" name="Kathleen Watson" initials="KW [10]" lastIdx="1" clrIdx="9">
    <p:extLst/>
  </p:cmAuthor>
  <p:cmAuthor id="11" name="Kathleen Watson" initials="KW [11]" lastIdx="1" clrIdx="10">
    <p:extLst/>
  </p:cmAuthor>
  <p:cmAuthor id="12" name="Kathleen Watson" initials="KW [12]" lastIdx="1" clrIdx="11">
    <p:extLst/>
  </p:cmAuthor>
  <p:cmAuthor id="13" name="Jeff San Miguel" initials="JSM" lastIdx="1" clrIdx="12">
    <p:extLst/>
  </p:cmAuthor>
  <p:cmAuthor id="14" name="Jeff San Miguel" initials="JSM [2]" lastIdx="1" clrIdx="13">
    <p:extLst/>
  </p:cmAuthor>
  <p:cmAuthor id="15" name="Jeff San Miguel" initials="JSM [3]" lastIdx="1" clrIdx="14">
    <p:extLst/>
  </p:cmAuthor>
  <p:cmAuthor id="16" name="Jeff San Miguel" initials="JSM [4]" lastIdx="1" clrIdx="15">
    <p:extLst/>
  </p:cmAuthor>
  <p:cmAuthor id="17" name="Jeff San Miguel" initials="JSM [5]" lastIdx="1" clrIdx="16">
    <p:extLst/>
  </p:cmAuthor>
  <p:cmAuthor id="18" name="Jeff San Miguel" initials="JSM [6]" lastIdx="1" clrIdx="17">
    <p:extLst/>
  </p:cmAuthor>
  <p:cmAuthor id="19" name="Jeff San Miguel" initials="JSM [7]" lastIdx="1" clrIdx="18">
    <p:extLst/>
  </p:cmAuthor>
  <p:cmAuthor id="20" name="Jeff San Miguel" initials="JSM [8]" lastIdx="1" clrIdx="19">
    <p:extLst/>
  </p:cmAuthor>
  <p:cmAuthor id="21" name="Jeff San Miguel" initials="JSM [9]" lastIdx="1" clrIdx="2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1628"/>
    <a:srgbClr val="000000"/>
    <a:srgbClr val="135295"/>
    <a:srgbClr val="032F46"/>
    <a:srgbClr val="06252F"/>
    <a:srgbClr val="0B3F4E"/>
    <a:srgbClr val="0A2F3B"/>
    <a:srgbClr val="155E74"/>
    <a:srgbClr val="0D143C"/>
    <a:srgbClr val="A4CE4E"/>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012" autoAdjust="0"/>
  </p:normalViewPr>
  <p:slideViewPr>
    <p:cSldViewPr snapToGrid="0" snapToObjects="1" showGuides="1">
      <p:cViewPr varScale="1">
        <p:scale>
          <a:sx n="145" d="100"/>
          <a:sy n="145" d="100"/>
        </p:scale>
        <p:origin x="664" y="96"/>
      </p:cViewPr>
      <p:guideLst>
        <p:guide orient="horz" pos="132"/>
        <p:guide/>
        <p:guide pos="5760"/>
        <p:guide orient="horz" pos="541"/>
      </p:guideLst>
    </p:cSldViewPr>
  </p:slideViewPr>
  <p:notesTextViewPr>
    <p:cViewPr>
      <p:scale>
        <a:sx n="1" d="1"/>
        <a:sy n="1" d="1"/>
      </p:scale>
      <p:origin x="0" y="0"/>
    </p:cViewPr>
  </p:notesTextViewPr>
  <p:sorterViewPr>
    <p:cViewPr>
      <p:scale>
        <a:sx n="76" d="100"/>
        <a:sy n="76" d="100"/>
      </p:scale>
      <p:origin x="0" y="0"/>
    </p:cViewPr>
  </p:sorterViewPr>
  <p:notesViewPr>
    <p:cSldViewPr snapToGrid="0" snapToObjects="1">
      <p:cViewPr varScale="1">
        <p:scale>
          <a:sx n="88" d="100"/>
          <a:sy n="88" d="100"/>
        </p:scale>
        <p:origin x="3822" y="84"/>
      </p:cViewPr>
      <p:guideLst>
        <p:guide orient="horz" pos="2880"/>
        <p:guide pos="2160"/>
        <p:guide pos="173"/>
        <p:guide pos="414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3/29/2018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1904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3995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0185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4290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8632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891138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264809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8118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182149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7893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0745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80815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6655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Tree>
    <p:extLst>
      <p:ext uri="{BB962C8B-B14F-4D97-AF65-F5344CB8AC3E}">
        <p14:creationId xmlns:p14="http://schemas.microsoft.com/office/powerpoint/2010/main" val="3344962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Tree>
    <p:extLst>
      <p:ext uri="{BB962C8B-B14F-4D97-AF65-F5344CB8AC3E}">
        <p14:creationId xmlns:p14="http://schemas.microsoft.com/office/powerpoint/2010/main" val="2559862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5823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47512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6_Title Slide">
    <p:spTree>
      <p:nvGrpSpPr>
        <p:cNvPr id="1" name=""/>
        <p:cNvGrpSpPr/>
        <p:nvPr/>
      </p:nvGrpSpPr>
      <p:grpSpPr>
        <a:xfrm>
          <a:off x="0" y="0"/>
          <a:ext cx="0" cy="0"/>
          <a:chOff x="0" y="0"/>
          <a:chExt cx="0" cy="0"/>
        </a:xfrm>
      </p:grpSpPr>
      <p:pic>
        <p:nvPicPr>
          <p:cNvPr id="66" name="Picture 65"/>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 y="0"/>
            <a:ext cx="9152831" cy="5143500"/>
          </a:xfrm>
          <a:prstGeom prst="rect">
            <a:avLst/>
          </a:prstGeom>
        </p:spPr>
      </p:pic>
      <p:sp>
        <p:nvSpPr>
          <p:cNvPr id="37" name="Rectangle 36"/>
          <p:cNvSpPr/>
          <p:nvPr userDrawn="1"/>
        </p:nvSpPr>
        <p:spPr>
          <a:xfrm>
            <a:off x="0" y="2069718"/>
            <a:ext cx="9152831" cy="3073782"/>
          </a:xfrm>
          <a:prstGeom prst="rect">
            <a:avLst/>
          </a:prstGeom>
          <a:gradFill flip="none" rotWithShape="1">
            <a:gsLst>
              <a:gs pos="0">
                <a:srgbClr val="000000">
                  <a:alpha val="55000"/>
                </a:srgbClr>
              </a:gs>
              <a:gs pos="100000">
                <a:srgbClr val="000000">
                  <a:alpha val="2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56" name="Subtitle 2"/>
          <p:cNvSpPr>
            <a:spLocks noGrp="1"/>
          </p:cNvSpPr>
          <p:nvPr>
            <p:ph type="subTitle" idx="1" hasCustomPrompt="1"/>
          </p:nvPr>
        </p:nvSpPr>
        <p:spPr>
          <a:xfrm>
            <a:off x="807734"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57" name="Title 1"/>
          <p:cNvSpPr>
            <a:spLocks noGrp="1"/>
          </p:cNvSpPr>
          <p:nvPr>
            <p:ph type="ctrTitle" hasCustomPrompt="1"/>
          </p:nvPr>
        </p:nvSpPr>
        <p:spPr>
          <a:xfrm>
            <a:off x="807734" y="2296200"/>
            <a:ext cx="7653702" cy="880980"/>
          </a:xfrm>
          <a:prstGeom prst="rect">
            <a:avLst/>
          </a:prstGeom>
          <a:effectLst/>
        </p:spPr>
        <p:txBody>
          <a:bodyPr anchor="t">
            <a:noAutofit/>
          </a:bodyPr>
          <a:lstStyle>
            <a:lvl1pPr>
              <a:lnSpc>
                <a:spcPct val="100000"/>
              </a:lnSpc>
              <a:defRPr sz="2800" b="1" cap="none" baseline="0">
                <a:solidFill>
                  <a:schemeClr val="bg1"/>
                </a:solidFill>
                <a:latin typeface="+mn-lt"/>
              </a:defRPr>
            </a:lvl1pPr>
          </a:lstStyle>
          <a:p>
            <a:r>
              <a:rPr lang="en-US" dirty="0"/>
              <a:t>2 Line Hitachi Title Slide Placeholder </a:t>
            </a:r>
            <a:br>
              <a:rPr lang="en-US" dirty="0"/>
            </a:br>
            <a:r>
              <a:rPr lang="en-US" dirty="0"/>
              <a:t>2 Line Hitachi Title Slide Placeholder</a:t>
            </a:r>
          </a:p>
        </p:txBody>
      </p:sp>
      <p:sp>
        <p:nvSpPr>
          <p:cNvPr id="58" name="Text Placeholder 6"/>
          <p:cNvSpPr>
            <a:spLocks noGrp="1"/>
          </p:cNvSpPr>
          <p:nvPr>
            <p:ph type="body" sz="quarter" idx="11" hasCustomPrompt="1"/>
          </p:nvPr>
        </p:nvSpPr>
        <p:spPr>
          <a:xfrm>
            <a:off x="807733" y="4068884"/>
            <a:ext cx="5221816" cy="307777"/>
          </a:xfrm>
          <a:ln>
            <a:noFill/>
          </a:ln>
        </p:spPr>
        <p:txBody>
          <a:bodyPr anchor="t"/>
          <a:lstStyle>
            <a:lvl1pPr marL="0" indent="0">
              <a:spcBef>
                <a:spcPts val="0"/>
              </a:spcBef>
              <a:spcAft>
                <a:spcPts val="300"/>
              </a:spcAft>
              <a:buNone/>
              <a:defRPr sz="1400" b="1" baseline="0">
                <a:solidFill>
                  <a:schemeClr val="bg1"/>
                </a:solidFill>
              </a:defRPr>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79" name="Text Placeholder 8"/>
          <p:cNvSpPr>
            <a:spLocks noGrp="1"/>
          </p:cNvSpPr>
          <p:nvPr>
            <p:ph type="body" sz="quarter" idx="12" hasCustomPrompt="1"/>
          </p:nvPr>
        </p:nvSpPr>
        <p:spPr>
          <a:xfrm>
            <a:off x="807733" y="4298226"/>
            <a:ext cx="5221816" cy="461665"/>
          </a:xfrm>
          <a:ln>
            <a:noFill/>
          </a:ln>
        </p:spPr>
        <p:txBody>
          <a:bodyPr anchor="t"/>
          <a:lstStyle>
            <a:lvl1pPr marL="0" indent="0">
              <a:spcBef>
                <a:spcPts val="0"/>
              </a:spcBef>
              <a:spcAft>
                <a:spcPts val="300"/>
              </a:spcAft>
              <a:buNone/>
              <a:defRPr sz="1200">
                <a:solidFill>
                  <a:schemeClr val="bg1"/>
                </a:solidFill>
              </a:defRPr>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br>
              <a:rPr lang="en-US" dirty="0"/>
            </a:br>
            <a:r>
              <a:rPr lang="en-US" dirty="0"/>
              <a:t>Date</a:t>
            </a:r>
          </a:p>
        </p:txBody>
      </p:sp>
      <p:sp>
        <p:nvSpPr>
          <p:cNvPr id="39" name="TextBox 38"/>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36" name="Rectangle 35"/>
          <p:cNvSpPr/>
          <p:nvPr userDrawn="1"/>
        </p:nvSpPr>
        <p:spPr>
          <a:xfrm>
            <a:off x="-1" y="0"/>
            <a:ext cx="9152831" cy="1487714"/>
          </a:xfrm>
          <a:prstGeom prst="rect">
            <a:avLst/>
          </a:prstGeom>
          <a:gradFill flip="none" rotWithShape="1">
            <a:gsLst>
              <a:gs pos="11000">
                <a:srgbClr val="0E1628">
                  <a:lumMod val="0"/>
                  <a:alpha val="72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38" name="Group 37"/>
          <p:cNvGrpSpPr/>
          <p:nvPr userDrawn="1"/>
        </p:nvGrpSpPr>
        <p:grpSpPr>
          <a:xfrm>
            <a:off x="7684916" y="225821"/>
            <a:ext cx="1247901" cy="356665"/>
            <a:chOff x="2751138" y="3262313"/>
            <a:chExt cx="4665662" cy="1333500"/>
          </a:xfrm>
          <a:solidFill>
            <a:srgbClr val="FFFFFF"/>
          </a:solidFill>
        </p:grpSpPr>
        <p:sp>
          <p:nvSpPr>
            <p:cNvPr id="40"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1"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5"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6"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7"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8"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9"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0"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1"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2"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3"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4"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5"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35" name="TextBox 34"/>
          <p:cNvSpPr txBox="1"/>
          <p:nvPr userDrawn="1"/>
        </p:nvSpPr>
        <p:spPr>
          <a:xfrm>
            <a:off x="7048957" y="4911221"/>
            <a:ext cx="2055371" cy="215444"/>
          </a:xfrm>
          <a:prstGeom prst="rect">
            <a:avLst/>
          </a:prstGeom>
          <a:noFill/>
        </p:spPr>
        <p:txBody>
          <a:bodyPr wrap="none" rtlCol="0">
            <a:spAutoFit/>
          </a:bodyPr>
          <a:lstStyle/>
          <a:p>
            <a:pPr algn="r"/>
            <a:r>
              <a:rPr lang="en-US" sz="800" kern="1200" dirty="0">
                <a:solidFill>
                  <a:schemeClr val="tx1">
                    <a:lumMod val="40000"/>
                    <a:lumOff val="60000"/>
                    <a:alpha val="50000"/>
                  </a:schemeClr>
                </a:solidFill>
                <a:latin typeface="+mn-lt"/>
                <a:ea typeface="+mn-ea"/>
                <a:cs typeface="+mn-cs"/>
              </a:rPr>
              <a:t>© Hitachi, Ltd. 2017. All Rights Reserved</a:t>
            </a:r>
          </a:p>
        </p:txBody>
      </p:sp>
      <p:sp>
        <p:nvSpPr>
          <p:cNvPr id="67" name="TextBox 66"/>
          <p:cNvSpPr txBox="1"/>
          <p:nvPr userDrawn="1"/>
        </p:nvSpPr>
        <p:spPr>
          <a:xfrm>
            <a:off x="7048957" y="4911221"/>
            <a:ext cx="2055371" cy="215444"/>
          </a:xfrm>
          <a:prstGeom prst="rect">
            <a:avLst/>
          </a:prstGeom>
          <a:noFill/>
        </p:spPr>
        <p:txBody>
          <a:bodyPr wrap="none" rtlCol="0">
            <a:spAutoFit/>
          </a:bodyPr>
          <a:lstStyle/>
          <a:p>
            <a:pPr algn="r"/>
            <a:r>
              <a:rPr lang="en-US" sz="800" kern="1200" dirty="0">
                <a:solidFill>
                  <a:schemeClr val="tx1">
                    <a:lumMod val="20000"/>
                    <a:lumOff val="80000"/>
                    <a:alpha val="50000"/>
                  </a:schemeClr>
                </a:solidFill>
                <a:latin typeface="+mn-lt"/>
                <a:ea typeface="+mn-ea"/>
                <a:cs typeface="+mn-cs"/>
              </a:rPr>
              <a:t>© Hitachi, Ltd. 2018. All Rights Reserved</a:t>
            </a:r>
          </a:p>
        </p:txBody>
      </p:sp>
      <p:sp>
        <p:nvSpPr>
          <p:cNvPr id="68" name="Rectangle 67"/>
          <p:cNvSpPr/>
          <p:nvPr userDrawn="1"/>
        </p:nvSpPr>
        <p:spPr>
          <a:xfrm>
            <a:off x="264160" y="4911122"/>
            <a:ext cx="5425440" cy="215444"/>
          </a:xfrm>
          <a:prstGeom prst="rect">
            <a:avLst/>
          </a:prstGeom>
        </p:spPr>
        <p:txBody>
          <a:bodyPr wrap="square">
            <a:spAutoFit/>
          </a:bodyPr>
          <a:lstStyle/>
          <a:p>
            <a:pPr marL="0" algn="l" defTabSz="914400" rtl="0" eaLnBrk="1" latinLnBrk="0" hangingPunct="1">
              <a:lnSpc>
                <a:spcPct val="100000"/>
              </a:lnSpc>
            </a:pPr>
            <a:r>
              <a:rPr lang="en-US" sz="800" b="1" kern="1200" dirty="0">
                <a:solidFill>
                  <a:schemeClr val="accent2"/>
                </a:solidFill>
                <a:latin typeface="+mn-lt"/>
                <a:ea typeface="+mn-ea"/>
                <a:cs typeface="+mn-cs"/>
              </a:rPr>
              <a:t>CONFIDENTIAL – For use by Hitachi, Ltd. employees and other audiences under NDA only.</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3684431"/>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pic>
        <p:nvPicPr>
          <p:cNvPr id="66" name="Picture 65"/>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 y="0"/>
            <a:ext cx="9152831" cy="5143500"/>
          </a:xfrm>
          <a:prstGeom prst="rect">
            <a:avLst/>
          </a:prstGeom>
        </p:spPr>
      </p:pic>
      <p:sp>
        <p:nvSpPr>
          <p:cNvPr id="37" name="Rectangle 36"/>
          <p:cNvSpPr/>
          <p:nvPr userDrawn="1"/>
        </p:nvSpPr>
        <p:spPr>
          <a:xfrm>
            <a:off x="0" y="2069718"/>
            <a:ext cx="9152831" cy="3073782"/>
          </a:xfrm>
          <a:prstGeom prst="rect">
            <a:avLst/>
          </a:prstGeom>
          <a:gradFill flip="none" rotWithShape="1">
            <a:gsLst>
              <a:gs pos="0">
                <a:srgbClr val="000000">
                  <a:alpha val="55000"/>
                </a:srgbClr>
              </a:gs>
              <a:gs pos="100000">
                <a:srgbClr val="000000">
                  <a:alpha val="2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39" name="TextBox 38"/>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36" name="Rectangle 35"/>
          <p:cNvSpPr/>
          <p:nvPr userDrawn="1"/>
        </p:nvSpPr>
        <p:spPr>
          <a:xfrm>
            <a:off x="-1" y="0"/>
            <a:ext cx="9152831" cy="1487714"/>
          </a:xfrm>
          <a:prstGeom prst="rect">
            <a:avLst/>
          </a:prstGeom>
          <a:gradFill flip="none" rotWithShape="1">
            <a:gsLst>
              <a:gs pos="11000">
                <a:srgbClr val="0E1628">
                  <a:lumMod val="0"/>
                  <a:alpha val="72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35" name="Title 1"/>
          <p:cNvSpPr>
            <a:spLocks noGrp="1"/>
          </p:cNvSpPr>
          <p:nvPr>
            <p:ph type="ctrTitle" hasCustomPrompt="1"/>
          </p:nvPr>
        </p:nvSpPr>
        <p:spPr>
          <a:xfrm>
            <a:off x="807734" y="2296200"/>
            <a:ext cx="7653702" cy="430887"/>
          </a:xfrm>
          <a:prstGeom prst="rect">
            <a:avLst/>
          </a:prstGeom>
          <a:effectLst/>
        </p:spPr>
        <p:txBody>
          <a:bodyPr anchor="t">
            <a:spAutoFit/>
          </a:bodyPr>
          <a:lstStyle>
            <a:lvl1pPr>
              <a:lnSpc>
                <a:spcPct val="100000"/>
              </a:lnSpc>
              <a:defRPr sz="2800" b="1" cap="none" baseline="0">
                <a:solidFill>
                  <a:schemeClr val="bg1"/>
                </a:solidFill>
                <a:latin typeface="+mn-lt"/>
              </a:defRPr>
            </a:lvl1pPr>
          </a:lstStyle>
          <a:p>
            <a:r>
              <a:rPr lang="en-US"/>
              <a:t>Thank You</a:t>
            </a:r>
            <a:endParaRPr lang="en-US" dirty="0"/>
          </a:p>
        </p:txBody>
      </p:sp>
      <p:grpSp>
        <p:nvGrpSpPr>
          <p:cNvPr id="67" name="Group 66"/>
          <p:cNvGrpSpPr/>
          <p:nvPr userDrawn="1"/>
        </p:nvGrpSpPr>
        <p:grpSpPr>
          <a:xfrm>
            <a:off x="7684916" y="225821"/>
            <a:ext cx="1247901" cy="356665"/>
            <a:chOff x="2751138" y="3262313"/>
            <a:chExt cx="4665662" cy="1333500"/>
          </a:xfrm>
          <a:solidFill>
            <a:srgbClr val="FFFFFF"/>
          </a:solidFill>
        </p:grpSpPr>
        <p:sp>
          <p:nvSpPr>
            <p:cNvPr id="68"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32" name="TextBox 31"/>
          <p:cNvSpPr txBox="1"/>
          <p:nvPr userDrawn="1"/>
        </p:nvSpPr>
        <p:spPr>
          <a:xfrm>
            <a:off x="7048957" y="4911221"/>
            <a:ext cx="2055371" cy="215444"/>
          </a:xfrm>
          <a:prstGeom prst="rect">
            <a:avLst/>
          </a:prstGeom>
          <a:noFill/>
        </p:spPr>
        <p:txBody>
          <a:bodyPr wrap="none" rtlCol="0">
            <a:spAutoFit/>
          </a:bodyPr>
          <a:lstStyle/>
          <a:p>
            <a:pPr algn="r"/>
            <a:r>
              <a:rPr lang="en-US" sz="800" kern="1200" dirty="0">
                <a:solidFill>
                  <a:schemeClr val="tx1">
                    <a:lumMod val="20000"/>
                    <a:lumOff val="80000"/>
                    <a:alpha val="50000"/>
                  </a:schemeClr>
                </a:solidFill>
                <a:latin typeface="+mn-lt"/>
                <a:ea typeface="+mn-ea"/>
                <a:cs typeface="+mn-cs"/>
              </a:rPr>
              <a:t>© Hitachi, Ltd. 2018. All Rights Reserved</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pic>
        <p:nvPicPr>
          <p:cNvPr id="35" name="Picture 34"/>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2" y="-1"/>
            <a:ext cx="9152832" cy="5143501"/>
          </a:xfrm>
          <a:prstGeom prst="rect">
            <a:avLst/>
          </a:prstGeom>
        </p:spPr>
      </p:pic>
      <p:sp>
        <p:nvSpPr>
          <p:cNvPr id="133" name="Rectangle 132"/>
          <p:cNvSpPr/>
          <p:nvPr userDrawn="1"/>
        </p:nvSpPr>
        <p:spPr>
          <a:xfrm>
            <a:off x="-1" y="0"/>
            <a:ext cx="9152831" cy="1145894"/>
          </a:xfrm>
          <a:prstGeom prst="rect">
            <a:avLst/>
          </a:prstGeom>
          <a:gradFill flip="none" rotWithShape="1">
            <a:gsLst>
              <a:gs pos="0">
                <a:srgbClr val="0E1628">
                  <a:alpha val="40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152" name="Rectangle 151"/>
          <p:cNvSpPr/>
          <p:nvPr userDrawn="1"/>
        </p:nvSpPr>
        <p:spPr>
          <a:xfrm>
            <a:off x="0" y="2069718"/>
            <a:ext cx="9152831" cy="3073782"/>
          </a:xfrm>
          <a:prstGeom prst="rect">
            <a:avLst/>
          </a:prstGeom>
          <a:gradFill flip="none" rotWithShape="1">
            <a:gsLst>
              <a:gs pos="0">
                <a:srgbClr val="000000">
                  <a:alpha val="55000"/>
                </a:srgbClr>
              </a:gs>
              <a:gs pos="100000">
                <a:srgbClr val="000000">
                  <a:alpha val="2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154" name="Title 1"/>
          <p:cNvSpPr>
            <a:spLocks noGrp="1"/>
          </p:cNvSpPr>
          <p:nvPr>
            <p:ph type="ctrTitle" hasCustomPrompt="1"/>
          </p:nvPr>
        </p:nvSpPr>
        <p:spPr>
          <a:xfrm>
            <a:off x="807734" y="2296200"/>
            <a:ext cx="7653702" cy="430887"/>
          </a:xfrm>
          <a:prstGeom prst="rect">
            <a:avLst/>
          </a:prstGeom>
          <a:effectLst/>
        </p:spPr>
        <p:txBody>
          <a:bodyPr anchor="t">
            <a:spAutoFit/>
          </a:bodyPr>
          <a:lstStyle>
            <a:lvl1pPr>
              <a:lnSpc>
                <a:spcPct val="100000"/>
              </a:lnSpc>
              <a:defRPr sz="2800" b="1" cap="none" baseline="0">
                <a:solidFill>
                  <a:schemeClr val="bg1"/>
                </a:solidFill>
                <a:latin typeface="+mn-lt"/>
              </a:defRPr>
            </a:lvl1pPr>
          </a:lstStyle>
          <a:p>
            <a:r>
              <a:rPr lang="en-US"/>
              <a:t>Thank You</a:t>
            </a:r>
            <a:endParaRPr lang="en-US" dirty="0"/>
          </a:p>
        </p:txBody>
      </p:sp>
      <p:sp>
        <p:nvSpPr>
          <p:cNvPr id="158" name="TextBox 157"/>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61" name="Group 60"/>
          <p:cNvGrpSpPr/>
          <p:nvPr userDrawn="1"/>
        </p:nvGrpSpPr>
        <p:grpSpPr>
          <a:xfrm>
            <a:off x="7684916" y="225821"/>
            <a:ext cx="1247901" cy="356665"/>
            <a:chOff x="2751138" y="3262313"/>
            <a:chExt cx="4665662" cy="1333500"/>
          </a:xfrm>
          <a:solidFill>
            <a:srgbClr val="FFFFFF"/>
          </a:solidFill>
        </p:grpSpPr>
        <p:sp>
          <p:nvSpPr>
            <p:cNvPr id="6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32" name="TextBox 31"/>
          <p:cNvSpPr txBox="1"/>
          <p:nvPr userDrawn="1"/>
        </p:nvSpPr>
        <p:spPr>
          <a:xfrm>
            <a:off x="7048957" y="4911221"/>
            <a:ext cx="2055371" cy="215444"/>
          </a:xfrm>
          <a:prstGeom prst="rect">
            <a:avLst/>
          </a:prstGeom>
          <a:noFill/>
        </p:spPr>
        <p:txBody>
          <a:bodyPr wrap="none" rtlCol="0">
            <a:spAutoFit/>
          </a:bodyPr>
          <a:lstStyle/>
          <a:p>
            <a:pPr algn="r"/>
            <a:r>
              <a:rPr lang="en-US" sz="800" kern="1200" dirty="0">
                <a:solidFill>
                  <a:schemeClr val="tx1">
                    <a:lumMod val="20000"/>
                    <a:lumOff val="80000"/>
                    <a:alpha val="50000"/>
                  </a:schemeClr>
                </a:solidFill>
                <a:latin typeface="+mn-lt"/>
                <a:ea typeface="+mn-ea"/>
                <a:cs typeface="+mn-cs"/>
              </a:rPr>
              <a:t>© Hitachi, Ltd. 2018. All Rights Reserved</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pic>
        <p:nvPicPr>
          <p:cNvPr id="3" name="図 2" descr="ea60_010_030_dmac [更新済み].wmf"/>
          <p:cNvPicPr preferRelativeResize="0">
            <a:picLocks noChangeAspect="1"/>
          </p:cNvPicPr>
          <p:nvPr/>
        </p:nvPicPr>
        <p:blipFill>
          <a:blip r:embed="rId2" cstate="screen"/>
          <a:stretch>
            <a:fillRect/>
          </a:stretch>
        </p:blipFill>
        <p:spPr bwMode="gray">
          <a:xfrm>
            <a:off x="3226003" y="2167156"/>
            <a:ext cx="2691994" cy="772380"/>
          </a:xfrm>
          <a:prstGeom prst="rect">
            <a:avLst/>
          </a:prstGeom>
        </p:spPr>
      </p:pic>
      <p:sp>
        <p:nvSpPr>
          <p:cNvPr id="5" name="Rectangle 4"/>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pic>
        <p:nvPicPr>
          <p:cNvPr id="6" name="図 2" descr="ea60_010_030_dmac [更新済み].wmf"/>
          <p:cNvPicPr preferRelativeResize="0">
            <a:picLocks noChangeAspect="1"/>
          </p:cNvPicPr>
          <p:nvPr userDrawn="1"/>
        </p:nvPicPr>
        <p:blipFill>
          <a:blip r:embed="rId2" cstate="screen"/>
          <a:stretch>
            <a:fillRect/>
          </a:stretch>
        </p:blipFill>
        <p:spPr bwMode="gray">
          <a:xfrm>
            <a:off x="3226003" y="2167156"/>
            <a:ext cx="2691994" cy="772380"/>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pic>
        <p:nvPicPr>
          <p:cNvPr id="35" name="Picture 34"/>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2" y="-1"/>
            <a:ext cx="9152832" cy="5143501"/>
          </a:xfrm>
          <a:prstGeom prst="rect">
            <a:avLst/>
          </a:prstGeom>
        </p:spPr>
      </p:pic>
      <p:sp>
        <p:nvSpPr>
          <p:cNvPr id="133" name="Rectangle 132"/>
          <p:cNvSpPr/>
          <p:nvPr userDrawn="1"/>
        </p:nvSpPr>
        <p:spPr>
          <a:xfrm>
            <a:off x="-1" y="0"/>
            <a:ext cx="9152831" cy="1145894"/>
          </a:xfrm>
          <a:prstGeom prst="rect">
            <a:avLst/>
          </a:prstGeom>
          <a:gradFill flip="none" rotWithShape="1">
            <a:gsLst>
              <a:gs pos="0">
                <a:srgbClr val="0E1628">
                  <a:alpha val="40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152" name="Rectangle 151"/>
          <p:cNvSpPr/>
          <p:nvPr userDrawn="1"/>
        </p:nvSpPr>
        <p:spPr>
          <a:xfrm>
            <a:off x="0" y="2069718"/>
            <a:ext cx="9152831" cy="3073782"/>
          </a:xfrm>
          <a:prstGeom prst="rect">
            <a:avLst/>
          </a:prstGeom>
          <a:gradFill flip="none" rotWithShape="1">
            <a:gsLst>
              <a:gs pos="0">
                <a:srgbClr val="000000">
                  <a:alpha val="55000"/>
                </a:srgbClr>
              </a:gs>
              <a:gs pos="100000">
                <a:srgbClr val="000000">
                  <a:alpha val="2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153" name="Subtitle 2"/>
          <p:cNvSpPr>
            <a:spLocks noGrp="1"/>
          </p:cNvSpPr>
          <p:nvPr>
            <p:ph type="subTitle" idx="1" hasCustomPrompt="1"/>
          </p:nvPr>
        </p:nvSpPr>
        <p:spPr>
          <a:xfrm>
            <a:off x="807734"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54" name="Title 1"/>
          <p:cNvSpPr>
            <a:spLocks noGrp="1"/>
          </p:cNvSpPr>
          <p:nvPr>
            <p:ph type="ctrTitle" hasCustomPrompt="1"/>
          </p:nvPr>
        </p:nvSpPr>
        <p:spPr>
          <a:xfrm>
            <a:off x="807734" y="2296200"/>
            <a:ext cx="7653702" cy="880980"/>
          </a:xfrm>
          <a:prstGeom prst="rect">
            <a:avLst/>
          </a:prstGeom>
          <a:effectLst/>
        </p:spPr>
        <p:txBody>
          <a:bodyPr anchor="t">
            <a:noAutofit/>
          </a:bodyPr>
          <a:lstStyle>
            <a:lvl1pPr>
              <a:lnSpc>
                <a:spcPct val="100000"/>
              </a:lnSpc>
              <a:defRPr sz="2800" b="1" cap="none" baseline="0">
                <a:solidFill>
                  <a:schemeClr val="bg1"/>
                </a:solidFill>
                <a:latin typeface="+mn-lt"/>
              </a:defRPr>
            </a:lvl1pPr>
          </a:lstStyle>
          <a:p>
            <a:r>
              <a:rPr lang="en-US" dirty="0"/>
              <a:t>2 Line Hitachi Title Slide Placeholder </a:t>
            </a:r>
            <a:br>
              <a:rPr lang="en-US" dirty="0"/>
            </a:br>
            <a:r>
              <a:rPr lang="en-US" dirty="0"/>
              <a:t>2 Line Hitachi Title Slide Placeholder</a:t>
            </a:r>
          </a:p>
        </p:txBody>
      </p:sp>
      <p:sp>
        <p:nvSpPr>
          <p:cNvPr id="155" name="Text Placeholder 6"/>
          <p:cNvSpPr>
            <a:spLocks noGrp="1"/>
          </p:cNvSpPr>
          <p:nvPr>
            <p:ph type="body" sz="quarter" idx="11" hasCustomPrompt="1"/>
          </p:nvPr>
        </p:nvSpPr>
        <p:spPr>
          <a:xfrm>
            <a:off x="807733" y="4068884"/>
            <a:ext cx="5221816" cy="307777"/>
          </a:xfrm>
          <a:ln>
            <a:noFill/>
          </a:ln>
        </p:spPr>
        <p:txBody>
          <a:bodyPr anchor="t"/>
          <a:lstStyle>
            <a:lvl1pPr marL="0" indent="0">
              <a:spcBef>
                <a:spcPts val="0"/>
              </a:spcBef>
              <a:spcAft>
                <a:spcPts val="300"/>
              </a:spcAft>
              <a:buNone/>
              <a:defRPr sz="1400" b="1" baseline="0">
                <a:solidFill>
                  <a:schemeClr val="bg1"/>
                </a:solidFill>
              </a:defRPr>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56" name="Text Placeholder 8"/>
          <p:cNvSpPr>
            <a:spLocks noGrp="1"/>
          </p:cNvSpPr>
          <p:nvPr>
            <p:ph type="body" sz="quarter" idx="12" hasCustomPrompt="1"/>
          </p:nvPr>
        </p:nvSpPr>
        <p:spPr>
          <a:xfrm>
            <a:off x="807733" y="4298226"/>
            <a:ext cx="5221816" cy="461665"/>
          </a:xfrm>
          <a:ln>
            <a:noFill/>
          </a:ln>
        </p:spPr>
        <p:txBody>
          <a:bodyPr anchor="t"/>
          <a:lstStyle>
            <a:lvl1pPr marL="0" indent="0">
              <a:spcBef>
                <a:spcPts val="0"/>
              </a:spcBef>
              <a:spcAft>
                <a:spcPts val="300"/>
              </a:spcAft>
              <a:buNone/>
              <a:defRPr sz="1200">
                <a:solidFill>
                  <a:schemeClr val="bg1"/>
                </a:solidFill>
              </a:defRPr>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br>
              <a:rPr lang="en-US" dirty="0"/>
            </a:br>
            <a:r>
              <a:rPr lang="en-US" dirty="0"/>
              <a:t>Date</a:t>
            </a:r>
          </a:p>
        </p:txBody>
      </p:sp>
      <p:sp>
        <p:nvSpPr>
          <p:cNvPr id="158" name="TextBox 157"/>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60" name="Group 59"/>
          <p:cNvGrpSpPr/>
          <p:nvPr userDrawn="1"/>
        </p:nvGrpSpPr>
        <p:grpSpPr>
          <a:xfrm>
            <a:off x="7684916" y="225821"/>
            <a:ext cx="1247901" cy="356665"/>
            <a:chOff x="2751138" y="3262313"/>
            <a:chExt cx="4665662" cy="1333500"/>
          </a:xfrm>
          <a:solidFill>
            <a:srgbClr val="FFFFFF"/>
          </a:solidFill>
        </p:grpSpPr>
        <p:sp>
          <p:nvSpPr>
            <p:cNvPr id="61"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36" name="TextBox 35"/>
          <p:cNvSpPr txBox="1"/>
          <p:nvPr userDrawn="1"/>
        </p:nvSpPr>
        <p:spPr>
          <a:xfrm>
            <a:off x="7048957" y="4911221"/>
            <a:ext cx="2055371" cy="215444"/>
          </a:xfrm>
          <a:prstGeom prst="rect">
            <a:avLst/>
          </a:prstGeom>
          <a:noFill/>
        </p:spPr>
        <p:txBody>
          <a:bodyPr wrap="none" rtlCol="0">
            <a:spAutoFit/>
          </a:bodyPr>
          <a:lstStyle/>
          <a:p>
            <a:pPr algn="r"/>
            <a:r>
              <a:rPr lang="en-US" sz="800" kern="1200" dirty="0">
                <a:solidFill>
                  <a:schemeClr val="tx1">
                    <a:lumMod val="40000"/>
                    <a:lumOff val="60000"/>
                    <a:alpha val="50000"/>
                  </a:schemeClr>
                </a:solidFill>
                <a:latin typeface="+mn-lt"/>
                <a:ea typeface="+mn-ea"/>
                <a:cs typeface="+mn-cs"/>
              </a:rPr>
              <a:t>© Hitachi, Ltd. 2018. All Rights Reserved</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9_Title Slide">
    <p:spTree>
      <p:nvGrpSpPr>
        <p:cNvPr id="1" name=""/>
        <p:cNvGrpSpPr/>
        <p:nvPr/>
      </p:nvGrpSpPr>
      <p:grpSpPr>
        <a:xfrm>
          <a:off x="0" y="0"/>
          <a:ext cx="0" cy="0"/>
          <a:chOff x="0" y="0"/>
          <a:chExt cx="0" cy="0"/>
        </a:xfrm>
      </p:grpSpPr>
      <p:sp>
        <p:nvSpPr>
          <p:cNvPr id="59" name="Subtitle 2"/>
          <p:cNvSpPr>
            <a:spLocks noGrp="1"/>
          </p:cNvSpPr>
          <p:nvPr>
            <p:ph type="subTitle" idx="1" hasCustomPrompt="1"/>
          </p:nvPr>
        </p:nvSpPr>
        <p:spPr>
          <a:xfrm>
            <a:off x="807734"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62" name="Title 1"/>
          <p:cNvSpPr>
            <a:spLocks noGrp="1"/>
          </p:cNvSpPr>
          <p:nvPr>
            <p:ph type="ctrTitle" hasCustomPrompt="1"/>
          </p:nvPr>
        </p:nvSpPr>
        <p:spPr>
          <a:xfrm>
            <a:off x="807734" y="2296200"/>
            <a:ext cx="7653702" cy="880980"/>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2 Line Hitachi Title Slide Placeholder </a:t>
            </a:r>
            <a:br>
              <a:rPr lang="en-US" dirty="0"/>
            </a:br>
            <a:r>
              <a:rPr lang="en-US" dirty="0"/>
              <a:t>2 Line Hitachi Title Slide Placeholder</a:t>
            </a:r>
          </a:p>
        </p:txBody>
      </p:sp>
      <p:sp>
        <p:nvSpPr>
          <p:cNvPr id="63" name="Text Placeholder 6"/>
          <p:cNvSpPr>
            <a:spLocks noGrp="1"/>
          </p:cNvSpPr>
          <p:nvPr>
            <p:ph type="body" sz="quarter" idx="11" hasCustomPrompt="1"/>
          </p:nvPr>
        </p:nvSpPr>
        <p:spPr>
          <a:xfrm>
            <a:off x="807733" y="4068884"/>
            <a:ext cx="5221816" cy="307777"/>
          </a:xfrm>
        </p:spPr>
        <p:txBody>
          <a:bodyPr anchor="t"/>
          <a:lstStyle>
            <a:lvl1pPr marL="0" indent="0">
              <a:spcBef>
                <a:spcPts val="0"/>
              </a:spcBef>
              <a:spcAft>
                <a:spcPts val="300"/>
              </a:spcAft>
              <a:buNone/>
              <a:defRPr sz="1400" b="1" baseline="0">
                <a:solidFill>
                  <a:schemeClr val="tx1"/>
                </a:solidFill>
              </a:defRPr>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64" name="Text Placeholder 8"/>
          <p:cNvSpPr>
            <a:spLocks noGrp="1"/>
          </p:cNvSpPr>
          <p:nvPr>
            <p:ph type="body" sz="quarter" idx="12" hasCustomPrompt="1"/>
          </p:nvPr>
        </p:nvSpPr>
        <p:spPr>
          <a:xfrm>
            <a:off x="807733" y="4298226"/>
            <a:ext cx="5221816" cy="461665"/>
          </a:xfrm>
        </p:spPr>
        <p:txBody>
          <a:bodyPr anchor="t"/>
          <a:lstStyle>
            <a:lvl1pPr marL="0" indent="0">
              <a:spcBef>
                <a:spcPts val="0"/>
              </a:spcBef>
              <a:spcAft>
                <a:spcPts val="300"/>
              </a:spcAft>
              <a:buNone/>
              <a:defRPr sz="1200">
                <a:solidFill>
                  <a:schemeClr val="tx1"/>
                </a:solidFill>
              </a:defRPr>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br>
              <a:rPr lang="en-US" dirty="0"/>
            </a:br>
            <a:r>
              <a:rPr lang="en-US" dirty="0"/>
              <a:t>Date</a:t>
            </a:r>
          </a:p>
        </p:txBody>
      </p:sp>
      <p:sp>
        <p:nvSpPr>
          <p:cNvPr id="39" name="Rectangle 38"/>
          <p:cNvSpPr/>
          <p:nvPr userDrawn="1"/>
        </p:nvSpPr>
        <p:spPr>
          <a:xfrm>
            <a:off x="0" y="0"/>
            <a:ext cx="9144000" cy="2154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0" name="TextBox 39"/>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42" name="グループ化 34"/>
          <p:cNvGrpSpPr/>
          <p:nvPr userDrawn="1"/>
        </p:nvGrpSpPr>
        <p:grpSpPr bwMode="gray">
          <a:xfrm>
            <a:off x="324487" y="2057426"/>
            <a:ext cx="8495663" cy="97507"/>
            <a:chOff x="324487" y="2057426"/>
            <a:chExt cx="8495663" cy="97507"/>
          </a:xfrm>
        </p:grpSpPr>
        <p:sp>
          <p:nvSpPr>
            <p:cNvPr id="43"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44" name="グループ化 16"/>
            <p:cNvGrpSpPr/>
            <p:nvPr/>
          </p:nvGrpSpPr>
          <p:grpSpPr bwMode="gray">
            <a:xfrm>
              <a:off x="324487" y="2057439"/>
              <a:ext cx="1938811" cy="97494"/>
              <a:chOff x="312738" y="2747961"/>
              <a:chExt cx="1970086" cy="109543"/>
            </a:xfrm>
          </p:grpSpPr>
          <p:sp>
            <p:nvSpPr>
              <p:cNvPr id="45" name="正方形/長方形 37"/>
              <p:cNvSpPr/>
              <p:nvPr/>
            </p:nvSpPr>
            <p:spPr bwMode="gray">
              <a:xfrm>
                <a:off x="1298574" y="2747961"/>
                <a:ext cx="984250" cy="109536"/>
              </a:xfrm>
              <a:prstGeom prst="rect">
                <a:avLst/>
              </a:prstGeom>
              <a:solidFill>
                <a:schemeClr val="accent2"/>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46" name="正方形/長方形 38"/>
              <p:cNvSpPr/>
              <p:nvPr/>
            </p:nvSpPr>
            <p:spPr bwMode="gray">
              <a:xfrm>
                <a:off x="312738" y="2747967"/>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41" name="Group 40"/>
          <p:cNvGrpSpPr/>
          <p:nvPr userDrawn="1"/>
        </p:nvGrpSpPr>
        <p:grpSpPr>
          <a:xfrm>
            <a:off x="7684913" y="225822"/>
            <a:ext cx="1247904" cy="356665"/>
            <a:chOff x="2751138" y="3262313"/>
            <a:chExt cx="4665662" cy="1333500"/>
          </a:xfrm>
          <a:solidFill>
            <a:schemeClr val="tx1"/>
          </a:solidFill>
        </p:grpSpPr>
        <p:sp>
          <p:nvSpPr>
            <p:cNvPr id="4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0_Title Slide">
    <p:spTree>
      <p:nvGrpSpPr>
        <p:cNvPr id="1" name=""/>
        <p:cNvGrpSpPr/>
        <p:nvPr/>
      </p:nvGrpSpPr>
      <p:grpSpPr>
        <a:xfrm>
          <a:off x="0" y="0"/>
          <a:ext cx="0" cy="0"/>
          <a:chOff x="0" y="0"/>
          <a:chExt cx="0" cy="0"/>
        </a:xfrm>
      </p:grpSpPr>
      <p:sp>
        <p:nvSpPr>
          <p:cNvPr id="3" name="Color BG"/>
          <p:cNvSpPr/>
          <p:nvPr/>
        </p:nvSpPr>
        <p:spPr>
          <a:xfrm>
            <a:off x="0" y="-7472"/>
            <a:ext cx="9144000" cy="5150971"/>
          </a:xfrm>
          <a:prstGeom prst="rect">
            <a:avLst/>
          </a:prstGeom>
          <a:solidFill>
            <a:schemeClr val="accent4"/>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sp>
        <p:nvSpPr>
          <p:cNvPr id="56" name="Gradient Overlay"/>
          <p:cNvSpPr/>
          <p:nvPr/>
        </p:nvSpPr>
        <p:spPr>
          <a:xfrm>
            <a:off x="0" y="-7473"/>
            <a:ext cx="9144000" cy="5143500"/>
          </a:xfrm>
          <a:prstGeom prst="rect">
            <a:avLst/>
          </a:prstGeom>
          <a:gradFill flip="none" rotWithShape="1">
            <a:gsLst>
              <a:gs pos="73000">
                <a:srgbClr val="000000">
                  <a:alpha val="10000"/>
                </a:srgbClr>
              </a:gs>
              <a:gs pos="32000">
                <a:srgbClr val="000000">
                  <a:alpha val="10000"/>
                </a:srgbClr>
              </a:gs>
              <a:gs pos="0">
                <a:srgbClr val="000000">
                  <a:alpha val="55000"/>
                </a:srgbClr>
              </a:gs>
              <a:gs pos="100000">
                <a:srgbClr val="000000">
                  <a:alpha val="5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pic>
        <p:nvPicPr>
          <p:cNvPr id="61" name="Smart Texture"/>
          <p:cNvPicPr>
            <a:picLocks noChangeAspect="1"/>
          </p:cNvPicPr>
          <p:nvPr userDrawn="1"/>
        </p:nvPicPr>
        <p:blipFill rotWithShape="1">
          <a:blip r:embed="rId2" cstate="print">
            <a:alphaModFix amt="10000"/>
            <a:extLst>
              <a:ext uri="{28A0092B-C50C-407E-A947-70E740481C1C}">
                <a14:useLocalDpi xmlns:a14="http://schemas.microsoft.com/office/drawing/2010/main" val="0"/>
              </a:ext>
            </a:extLst>
          </a:blip>
          <a:srcRect/>
          <a:stretch/>
        </p:blipFill>
        <p:spPr>
          <a:xfrm>
            <a:off x="-149740" y="-74140"/>
            <a:ext cx="9398875" cy="5305168"/>
          </a:xfrm>
          <a:prstGeom prst="rect">
            <a:avLst/>
          </a:prstGeom>
        </p:spPr>
      </p:pic>
      <p:sp>
        <p:nvSpPr>
          <p:cNvPr id="59" name="Rectangle 58"/>
          <p:cNvSpPr/>
          <p:nvPr userDrawn="1"/>
        </p:nvSpPr>
        <p:spPr>
          <a:xfrm>
            <a:off x="0" y="2069718"/>
            <a:ext cx="9152831" cy="3073782"/>
          </a:xfrm>
          <a:prstGeom prst="rect">
            <a:avLst/>
          </a:prstGeom>
          <a:gradFill flip="none" rotWithShape="1">
            <a:gsLst>
              <a:gs pos="0">
                <a:srgbClr val="000000">
                  <a:alpha val="55000"/>
                </a:srgbClr>
              </a:gs>
              <a:gs pos="100000">
                <a:srgbClr val="000000">
                  <a:alpha val="2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41" name="TextBox 40"/>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sp>
        <p:nvSpPr>
          <p:cNvPr id="157" name="Divider Slide"/>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bg1"/>
                </a:solidFill>
                <a:latin typeface="+mn-lt"/>
              </a:defRPr>
            </a:lvl1pPr>
          </a:lstStyle>
          <a:p>
            <a:r>
              <a:rPr lang="en-US" dirty="0"/>
              <a:t>Divider Slide</a:t>
            </a:r>
          </a:p>
        </p:txBody>
      </p:sp>
      <p:sp>
        <p:nvSpPr>
          <p:cNvPr id="34" name="Slide Number"/>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2" name="Group 31"/>
          <p:cNvGrpSpPr/>
          <p:nvPr userDrawn="1"/>
        </p:nvGrpSpPr>
        <p:grpSpPr>
          <a:xfrm>
            <a:off x="7684916" y="225821"/>
            <a:ext cx="1247901" cy="356665"/>
            <a:chOff x="2751138" y="3262313"/>
            <a:chExt cx="4665662" cy="1333500"/>
          </a:xfrm>
          <a:solidFill>
            <a:srgbClr val="FFFFFF"/>
          </a:solidFill>
        </p:grpSpPr>
        <p:sp>
          <p:nvSpPr>
            <p:cNvPr id="3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2"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3"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4"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5"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6"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7"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8"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9"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0"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1"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2"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3"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4"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5"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60" name="TextBox 59"/>
          <p:cNvSpPr txBox="1"/>
          <p:nvPr userDrawn="1"/>
        </p:nvSpPr>
        <p:spPr>
          <a:xfrm>
            <a:off x="7048957" y="4911221"/>
            <a:ext cx="2055371" cy="215444"/>
          </a:xfrm>
          <a:prstGeom prst="rect">
            <a:avLst/>
          </a:prstGeom>
          <a:noFill/>
        </p:spPr>
        <p:txBody>
          <a:bodyPr wrap="none" rtlCol="0">
            <a:spAutoFit/>
          </a:bodyPr>
          <a:lstStyle/>
          <a:p>
            <a:pPr algn="r"/>
            <a:r>
              <a:rPr lang="en-US" sz="800" kern="1200" dirty="0">
                <a:solidFill>
                  <a:schemeClr val="tx1">
                    <a:lumMod val="40000"/>
                    <a:lumOff val="60000"/>
                    <a:alpha val="50000"/>
                  </a:schemeClr>
                </a:solidFill>
                <a:latin typeface="+mn-lt"/>
                <a:ea typeface="+mn-ea"/>
                <a:cs typeface="+mn-cs"/>
              </a:rPr>
              <a:t>© Hitachi, Ltd. 2018. All Rights Reserved</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8_Title Slide">
    <p:spTree>
      <p:nvGrpSpPr>
        <p:cNvPr id="1" name=""/>
        <p:cNvGrpSpPr/>
        <p:nvPr/>
      </p:nvGrpSpPr>
      <p:grpSpPr>
        <a:xfrm>
          <a:off x="0" y="0"/>
          <a:ext cx="0" cy="0"/>
          <a:chOff x="0" y="0"/>
          <a:chExt cx="0" cy="0"/>
        </a:xfrm>
      </p:grpSpPr>
      <p:sp>
        <p:nvSpPr>
          <p:cNvPr id="3" name="Color BG"/>
          <p:cNvSpPr/>
          <p:nvPr/>
        </p:nvSpPr>
        <p:spPr>
          <a:xfrm>
            <a:off x="0" y="-7472"/>
            <a:ext cx="9144000" cy="5150971"/>
          </a:xfrm>
          <a:prstGeom prst="rect">
            <a:avLst/>
          </a:prstGeom>
          <a:solidFill>
            <a:schemeClr val="accent2"/>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pic>
        <p:nvPicPr>
          <p:cNvPr id="5" name="Smart Texture"/>
          <p:cNvPicPr>
            <a:picLocks noChangeAspect="1"/>
          </p:cNvPicPr>
          <p:nvPr/>
        </p:nvPicPr>
        <p:blipFill rotWithShape="1">
          <a:blip r:embed="rId2" cstate="print">
            <a:alphaModFix amt="10000"/>
            <a:extLst>
              <a:ext uri="{28A0092B-C50C-407E-A947-70E740481C1C}">
                <a14:useLocalDpi xmlns:a14="http://schemas.microsoft.com/office/drawing/2010/main" val="0"/>
              </a:ext>
            </a:extLst>
          </a:blip>
          <a:srcRect/>
          <a:stretch/>
        </p:blipFill>
        <p:spPr>
          <a:xfrm>
            <a:off x="-152089" y="-74140"/>
            <a:ext cx="9398875" cy="5305168"/>
          </a:xfrm>
          <a:prstGeom prst="rect">
            <a:avLst/>
          </a:prstGeom>
        </p:spPr>
      </p:pic>
      <p:sp>
        <p:nvSpPr>
          <p:cNvPr id="56" name="Gradient Overlay"/>
          <p:cNvSpPr/>
          <p:nvPr/>
        </p:nvSpPr>
        <p:spPr>
          <a:xfrm>
            <a:off x="0" y="0"/>
            <a:ext cx="9144000" cy="5143500"/>
          </a:xfrm>
          <a:prstGeom prst="rect">
            <a:avLst/>
          </a:prstGeom>
          <a:gradFill flip="none" rotWithShape="1">
            <a:gsLst>
              <a:gs pos="73000">
                <a:srgbClr val="000000">
                  <a:alpha val="10000"/>
                </a:srgbClr>
              </a:gs>
              <a:gs pos="32000">
                <a:srgbClr val="000000">
                  <a:alpha val="10000"/>
                </a:srgbClr>
              </a:gs>
              <a:gs pos="0">
                <a:srgbClr val="000000">
                  <a:alpha val="55000"/>
                </a:srgbClr>
              </a:gs>
              <a:gs pos="100000">
                <a:srgbClr val="000000">
                  <a:alpha val="5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59" name="Rectangle 58"/>
          <p:cNvSpPr/>
          <p:nvPr userDrawn="1"/>
        </p:nvSpPr>
        <p:spPr>
          <a:xfrm>
            <a:off x="0" y="2069718"/>
            <a:ext cx="9152831" cy="3073782"/>
          </a:xfrm>
          <a:prstGeom prst="rect">
            <a:avLst/>
          </a:prstGeom>
          <a:gradFill flip="none" rotWithShape="1">
            <a:gsLst>
              <a:gs pos="0">
                <a:srgbClr val="000000">
                  <a:alpha val="55000"/>
                </a:srgbClr>
              </a:gs>
              <a:gs pos="100000">
                <a:srgbClr val="000000">
                  <a:alpha val="2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41" name="TextBox 40"/>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sp>
        <p:nvSpPr>
          <p:cNvPr id="157" name="Divider Slide"/>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bg1"/>
                </a:solidFill>
                <a:latin typeface="+mn-lt"/>
              </a:defRPr>
            </a:lvl1pPr>
          </a:lstStyle>
          <a:p>
            <a:r>
              <a:rPr lang="en-US" dirty="0"/>
              <a:t>Divider Slide</a:t>
            </a:r>
          </a:p>
        </p:txBody>
      </p:sp>
      <p:sp>
        <p:nvSpPr>
          <p:cNvPr id="34" name="Slide Number"/>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2" name="Group 31"/>
          <p:cNvGrpSpPr/>
          <p:nvPr userDrawn="1"/>
        </p:nvGrpSpPr>
        <p:grpSpPr>
          <a:xfrm>
            <a:off x="7684916" y="225821"/>
            <a:ext cx="1247901" cy="356665"/>
            <a:chOff x="2751138" y="3262313"/>
            <a:chExt cx="4665662" cy="1333500"/>
          </a:xfrm>
          <a:solidFill>
            <a:schemeClr val="bg1"/>
          </a:solidFill>
        </p:grpSpPr>
        <p:sp>
          <p:nvSpPr>
            <p:cNvPr id="3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2"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3"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4"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5"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6"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7"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8"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9"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0"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1"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2"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3"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4"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5"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60" name="TextBox 59"/>
          <p:cNvSpPr txBox="1"/>
          <p:nvPr userDrawn="1"/>
        </p:nvSpPr>
        <p:spPr>
          <a:xfrm>
            <a:off x="7048957" y="4911221"/>
            <a:ext cx="2055371" cy="215444"/>
          </a:xfrm>
          <a:prstGeom prst="rect">
            <a:avLst/>
          </a:prstGeom>
          <a:noFill/>
        </p:spPr>
        <p:txBody>
          <a:bodyPr wrap="none" rtlCol="0">
            <a:spAutoFit/>
          </a:bodyPr>
          <a:lstStyle/>
          <a:p>
            <a:pPr algn="r"/>
            <a:r>
              <a:rPr lang="en-US" sz="800" kern="1200" dirty="0">
                <a:solidFill>
                  <a:schemeClr val="tx1">
                    <a:lumMod val="40000"/>
                    <a:lumOff val="60000"/>
                    <a:alpha val="50000"/>
                  </a:schemeClr>
                </a:solidFill>
                <a:latin typeface="+mn-lt"/>
                <a:ea typeface="+mn-ea"/>
                <a:cs typeface="+mn-cs"/>
              </a:rPr>
              <a:t>© Hitachi, Ltd. 2018. All Rights Reserved</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9_Title Slide">
    <p:spTree>
      <p:nvGrpSpPr>
        <p:cNvPr id="1" name=""/>
        <p:cNvGrpSpPr/>
        <p:nvPr/>
      </p:nvGrpSpPr>
      <p:grpSpPr>
        <a:xfrm>
          <a:off x="0" y="0"/>
          <a:ext cx="0" cy="0"/>
          <a:chOff x="0" y="0"/>
          <a:chExt cx="0" cy="0"/>
        </a:xfrm>
      </p:grpSpPr>
      <p:sp>
        <p:nvSpPr>
          <p:cNvPr id="3" name="Color BG"/>
          <p:cNvSpPr/>
          <p:nvPr/>
        </p:nvSpPr>
        <p:spPr>
          <a:xfrm>
            <a:off x="0" y="-7472"/>
            <a:ext cx="9144000" cy="5150971"/>
          </a:xfrm>
          <a:prstGeom prst="rect">
            <a:avLst/>
          </a:prstGeom>
          <a:solidFill>
            <a:schemeClr val="tx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pic>
        <p:nvPicPr>
          <p:cNvPr id="5" name="Smart Texture"/>
          <p:cNvPicPr>
            <a:picLocks noChangeAspect="1"/>
          </p:cNvPicPr>
          <p:nvPr/>
        </p:nvPicPr>
        <p:blipFill rotWithShape="1">
          <a:blip r:embed="rId2" cstate="print">
            <a:alphaModFix amt="15000"/>
            <a:extLst>
              <a:ext uri="{28A0092B-C50C-407E-A947-70E740481C1C}">
                <a14:useLocalDpi xmlns:a14="http://schemas.microsoft.com/office/drawing/2010/main" val="0"/>
              </a:ext>
            </a:extLst>
          </a:blip>
          <a:srcRect/>
          <a:stretch/>
        </p:blipFill>
        <p:spPr>
          <a:xfrm>
            <a:off x="-152089" y="-74140"/>
            <a:ext cx="9398875" cy="5305168"/>
          </a:xfrm>
          <a:prstGeom prst="rect">
            <a:avLst/>
          </a:prstGeom>
        </p:spPr>
      </p:pic>
      <p:sp>
        <p:nvSpPr>
          <p:cNvPr id="56" name="Gradient Overlay"/>
          <p:cNvSpPr/>
          <p:nvPr/>
        </p:nvSpPr>
        <p:spPr>
          <a:xfrm>
            <a:off x="0" y="0"/>
            <a:ext cx="9144000" cy="5143500"/>
          </a:xfrm>
          <a:prstGeom prst="rect">
            <a:avLst/>
          </a:prstGeom>
          <a:gradFill flip="none" rotWithShape="1">
            <a:gsLst>
              <a:gs pos="73000">
                <a:srgbClr val="000000">
                  <a:alpha val="10000"/>
                </a:srgbClr>
              </a:gs>
              <a:gs pos="32000">
                <a:srgbClr val="000000">
                  <a:alpha val="10000"/>
                </a:srgbClr>
              </a:gs>
              <a:gs pos="0">
                <a:srgbClr val="000000">
                  <a:alpha val="55000"/>
                </a:srgbClr>
              </a:gs>
              <a:gs pos="100000">
                <a:srgbClr val="000000">
                  <a:alpha val="5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59" name="Rectangle 58"/>
          <p:cNvSpPr/>
          <p:nvPr userDrawn="1"/>
        </p:nvSpPr>
        <p:spPr>
          <a:xfrm>
            <a:off x="0" y="2069718"/>
            <a:ext cx="9152831" cy="3073782"/>
          </a:xfrm>
          <a:prstGeom prst="rect">
            <a:avLst/>
          </a:prstGeom>
          <a:gradFill flip="none" rotWithShape="1">
            <a:gsLst>
              <a:gs pos="0">
                <a:srgbClr val="000000">
                  <a:alpha val="55000"/>
                </a:srgbClr>
              </a:gs>
              <a:gs pos="100000">
                <a:srgbClr val="000000">
                  <a:alpha val="2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41" name="TextBox 40"/>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sp>
        <p:nvSpPr>
          <p:cNvPr id="157" name="Divider Slide"/>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bg1"/>
                </a:solidFill>
                <a:latin typeface="+mn-lt"/>
              </a:defRPr>
            </a:lvl1pPr>
          </a:lstStyle>
          <a:p>
            <a:r>
              <a:rPr lang="en-US" dirty="0"/>
              <a:t>Divider Slide</a:t>
            </a:r>
          </a:p>
        </p:txBody>
      </p:sp>
      <p:sp>
        <p:nvSpPr>
          <p:cNvPr id="34" name="Slide Number"/>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2" name="Group 31"/>
          <p:cNvGrpSpPr/>
          <p:nvPr userDrawn="1"/>
        </p:nvGrpSpPr>
        <p:grpSpPr>
          <a:xfrm>
            <a:off x="7684916" y="225821"/>
            <a:ext cx="1247901" cy="356665"/>
            <a:chOff x="2751138" y="3262313"/>
            <a:chExt cx="4665662" cy="1333500"/>
          </a:xfrm>
          <a:solidFill>
            <a:srgbClr val="FFFFFF"/>
          </a:solidFill>
        </p:grpSpPr>
        <p:sp>
          <p:nvSpPr>
            <p:cNvPr id="3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2"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3"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4"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5"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6"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7"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8"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9"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0"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1"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2"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3"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4"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5"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60" name="TextBox 59"/>
          <p:cNvSpPr txBox="1"/>
          <p:nvPr userDrawn="1"/>
        </p:nvSpPr>
        <p:spPr>
          <a:xfrm>
            <a:off x="7048957" y="4911221"/>
            <a:ext cx="2055371" cy="215444"/>
          </a:xfrm>
          <a:prstGeom prst="rect">
            <a:avLst/>
          </a:prstGeom>
          <a:noFill/>
        </p:spPr>
        <p:txBody>
          <a:bodyPr wrap="none" rtlCol="0">
            <a:spAutoFit/>
          </a:bodyPr>
          <a:lstStyle/>
          <a:p>
            <a:pPr algn="r"/>
            <a:r>
              <a:rPr lang="en-US" sz="800" kern="1200" dirty="0">
                <a:solidFill>
                  <a:schemeClr val="tx1">
                    <a:lumMod val="40000"/>
                    <a:lumOff val="60000"/>
                    <a:alpha val="50000"/>
                  </a:schemeClr>
                </a:solidFill>
                <a:latin typeface="+mn-lt"/>
                <a:ea typeface="+mn-ea"/>
                <a:cs typeface="+mn-cs"/>
              </a:rPr>
              <a:t>© Hitachi, Ltd. 2018. All Rights Reserved</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
        <p:nvSpPr>
          <p:cNvPr id="6" name="Rectangle 5"/>
          <p:cNvSpPr/>
          <p:nvPr userDrawn="1"/>
        </p:nvSpPr>
        <p:spPr>
          <a:xfrm>
            <a:off x="264160" y="4911122"/>
            <a:ext cx="5425440" cy="215444"/>
          </a:xfrm>
          <a:prstGeom prst="rect">
            <a:avLst/>
          </a:prstGeom>
        </p:spPr>
        <p:txBody>
          <a:bodyPr wrap="square">
            <a:spAutoFit/>
          </a:bodyPr>
          <a:lstStyle/>
          <a:p>
            <a:pPr marL="0" algn="l" defTabSz="914400" rtl="0" eaLnBrk="1" latinLnBrk="0" hangingPunct="1">
              <a:lnSpc>
                <a:spcPct val="100000"/>
              </a:lnSpc>
            </a:pPr>
            <a:r>
              <a:rPr lang="en-US" sz="800" b="1" kern="1200" dirty="0">
                <a:solidFill>
                  <a:schemeClr val="accent2"/>
                </a:solidFill>
                <a:latin typeface="+mn-lt"/>
                <a:ea typeface="+mn-ea"/>
                <a:cs typeface="+mn-cs"/>
              </a:rPr>
              <a:t>CONFIDENTIAL – For use by Hitachi, Ltd. employees and other audiences under NDA only.</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p:nvGrpSpPr>
          <p:grpSpPr>
            <a:xfrm>
              <a:off x="-4" y="740968"/>
              <a:ext cx="1481335" cy="74492"/>
              <a:chOff x="312738" y="2749710"/>
              <a:chExt cx="1970086" cy="109547"/>
            </a:xfrm>
          </p:grpSpPr>
          <p:sp>
            <p:nvSpPr>
              <p:cNvPr id="61" name="正方形/長方形 62"/>
              <p:cNvSpPr/>
              <p:nvPr/>
            </p:nvSpPr>
            <p:spPr bwMode="auto">
              <a:xfrm>
                <a:off x="1298574" y="2749710"/>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9720"/>
                <a:ext cx="985838"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439368"/>
          </a:xfrm>
          <a:prstGeom prst="rect">
            <a:avLst/>
          </a:prstGeom>
        </p:spPr>
        <p:txBody>
          <a:bodyPr vert="horz" wrap="square"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38" name="TextBox 37"/>
          <p:cNvSpPr txBox="1"/>
          <p:nvPr userDrawn="1"/>
        </p:nvSpPr>
        <p:spPr>
          <a:xfrm>
            <a:off x="7048957" y="4911221"/>
            <a:ext cx="2055371" cy="215444"/>
          </a:xfrm>
          <a:prstGeom prst="rect">
            <a:avLst/>
          </a:prstGeom>
          <a:noFill/>
        </p:spPr>
        <p:txBody>
          <a:bodyPr wrap="none" rtlCol="0">
            <a:spAutoFit/>
          </a:bodyPr>
          <a:lstStyle/>
          <a:p>
            <a:pPr algn="r"/>
            <a:r>
              <a:rPr lang="en-US" sz="800" kern="1200" dirty="0">
                <a:solidFill>
                  <a:schemeClr val="tx1">
                    <a:lumMod val="40000"/>
                    <a:lumOff val="60000"/>
                    <a:alpha val="50000"/>
                  </a:schemeClr>
                </a:solidFill>
                <a:latin typeface="+mn-lt"/>
                <a:ea typeface="+mn-ea"/>
                <a:cs typeface="+mn-cs"/>
              </a:rPr>
              <a:t>© Hitachi, Ltd. 2018. All Rights Reserved</a:t>
            </a:r>
          </a:p>
        </p:txBody>
      </p:sp>
    </p:spTree>
    <p:extLst>
      <p:ext uri="{BB962C8B-B14F-4D97-AF65-F5344CB8AC3E}">
        <p14:creationId xmlns:p14="http://schemas.microsoft.com/office/powerpoint/2010/main" val="818197484"/>
      </p:ext>
    </p:extLst>
  </p:cSld>
  <p:clrMap bg1="lt1" tx1="dk1" bg2="lt2" tx2="dk2" accent1="accent1" accent2="accent2" accent3="accent3" accent4="accent4" accent5="accent5" accent6="accent6" hlink="hlink" folHlink="folHlink"/>
  <p:sldLayoutIdLst>
    <p:sldLayoutId id="2147483820" r:id="rId1"/>
    <p:sldLayoutId id="2147483796" r:id="rId2"/>
    <p:sldLayoutId id="2147483801" r:id="rId3"/>
    <p:sldLayoutId id="2147483802" r:id="rId4"/>
    <p:sldLayoutId id="2147483813" r:id="rId5"/>
    <p:sldLayoutId id="2147483814" r:id="rId6"/>
    <p:sldLayoutId id="2147483805" r:id="rId7"/>
    <p:sldLayoutId id="2147483806" r:id="rId8"/>
    <p:sldLayoutId id="2147483807" r:id="rId9"/>
    <p:sldLayoutId id="2147483808" r:id="rId10"/>
    <p:sldLayoutId id="2147483822" r:id="rId11"/>
    <p:sldLayoutId id="2147483823" r:id="rId12"/>
    <p:sldLayoutId id="2147483812"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0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18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6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4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814173" y="3189790"/>
            <a:ext cx="7653702" cy="369332"/>
          </a:xfrm>
        </p:spPr>
        <p:txBody>
          <a:bodyPr/>
          <a:lstStyle/>
          <a:p>
            <a:endParaRPr lang="en-US" dirty="0"/>
          </a:p>
        </p:txBody>
      </p:sp>
      <p:sp>
        <p:nvSpPr>
          <p:cNvPr id="7" name="Title 6"/>
          <p:cNvSpPr>
            <a:spLocks noGrp="1"/>
          </p:cNvSpPr>
          <p:nvPr>
            <p:ph type="ctrTitle"/>
          </p:nvPr>
        </p:nvSpPr>
        <p:spPr/>
        <p:txBody>
          <a:bodyPr/>
          <a:lstStyle/>
          <a:p>
            <a:r>
              <a:rPr lang="en-US" dirty="0"/>
              <a:t>Advanced</a:t>
            </a:r>
            <a:br>
              <a:rPr lang="en-US" dirty="0"/>
            </a:br>
            <a:r>
              <a:rPr lang="en-US" dirty="0"/>
              <a:t>Pentaho Data Integration</a:t>
            </a:r>
            <a:br>
              <a:rPr lang="en-US" dirty="0"/>
            </a:br>
            <a:endParaRPr lang="en-US" dirty="0"/>
          </a:p>
        </p:txBody>
      </p:sp>
      <p:sp>
        <p:nvSpPr>
          <p:cNvPr id="10" name="Text Placeholder 9"/>
          <p:cNvSpPr>
            <a:spLocks noGrp="1"/>
          </p:cNvSpPr>
          <p:nvPr>
            <p:ph type="body" sz="quarter" idx="11"/>
          </p:nvPr>
        </p:nvSpPr>
        <p:spPr/>
        <p:txBody>
          <a:bodyPr/>
          <a:lstStyle/>
          <a:p>
            <a:r>
              <a:rPr lang="en-US" dirty="0"/>
              <a:t>James O’Reilly</a:t>
            </a:r>
          </a:p>
        </p:txBody>
      </p:sp>
      <p:sp>
        <p:nvSpPr>
          <p:cNvPr id="11" name="Text Placeholder 10"/>
          <p:cNvSpPr>
            <a:spLocks noGrp="1"/>
          </p:cNvSpPr>
          <p:nvPr>
            <p:ph type="body" sz="quarter" idx="12"/>
          </p:nvPr>
        </p:nvSpPr>
        <p:spPr>
          <a:xfrm>
            <a:off x="807733" y="4319491"/>
            <a:ext cx="5221816" cy="276999"/>
          </a:xfrm>
        </p:spPr>
        <p:txBody>
          <a:bodyPr/>
          <a:lstStyle/>
          <a:p>
            <a:endParaRPr lang="en-US" dirty="0"/>
          </a:p>
        </p:txBody>
      </p:sp>
    </p:spTree>
    <p:extLst>
      <p:ext uri="{BB962C8B-B14F-4D97-AF65-F5344CB8AC3E}">
        <p14:creationId xmlns:p14="http://schemas.microsoft.com/office/powerpoint/2010/main" val="1801137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CABEA4-440A-4C0B-8F39-529BA52E0893}"/>
              </a:ext>
            </a:extLst>
          </p:cNvPr>
          <p:cNvSpPr>
            <a:spLocks noGrp="1"/>
          </p:cNvSpPr>
          <p:nvPr>
            <p:ph type="ctrTitle"/>
          </p:nvPr>
        </p:nvSpPr>
        <p:spPr/>
        <p:txBody>
          <a:bodyPr/>
          <a:lstStyle/>
          <a:p>
            <a:r>
              <a:rPr lang="en-US" dirty="0"/>
              <a:t>Report Designer</a:t>
            </a:r>
            <a:endParaRPr lang="nl-BE" dirty="0"/>
          </a:p>
        </p:txBody>
      </p:sp>
    </p:spTree>
    <p:extLst>
      <p:ext uri="{BB962C8B-B14F-4D97-AF65-F5344CB8AC3E}">
        <p14:creationId xmlns:p14="http://schemas.microsoft.com/office/powerpoint/2010/main" val="3146628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114B99-2122-4F42-848C-B9A7ACB13BEF}"/>
              </a:ext>
            </a:extLst>
          </p:cNvPr>
          <p:cNvSpPr>
            <a:spLocks noGrp="1"/>
          </p:cNvSpPr>
          <p:nvPr>
            <p:ph idx="1"/>
          </p:nvPr>
        </p:nvSpPr>
        <p:spPr>
          <a:xfrm>
            <a:off x="264160" y="967574"/>
            <a:ext cx="6107143" cy="3668184"/>
          </a:xfrm>
        </p:spPr>
        <p:txBody>
          <a:bodyPr/>
          <a:lstStyle/>
          <a:p>
            <a:r>
              <a:rPr lang="nl-BE" dirty="0"/>
              <a:t>One of the many datasources that can be defined in Report Designer is:</a:t>
            </a:r>
          </a:p>
          <a:p>
            <a:pPr marL="293687" lvl="1" indent="0">
              <a:buNone/>
            </a:pPr>
            <a:r>
              <a:rPr lang="nl-BE" dirty="0"/>
              <a:t>Pentaho Data Integration</a:t>
            </a:r>
          </a:p>
          <a:p>
            <a:r>
              <a:rPr lang="en-GB" dirty="0"/>
              <a:t>Once the step within the Transformation has been defined as your dataset, then the data elements can be used in your report.</a:t>
            </a:r>
          </a:p>
          <a:p>
            <a:endParaRPr lang="en-GB" dirty="0"/>
          </a:p>
          <a:p>
            <a:r>
              <a:rPr lang="en-GB" dirty="0"/>
              <a:t>First let’s look at the Transformation we’re going to use as a Datasource…</a:t>
            </a:r>
            <a:endParaRPr lang="nl-BE" dirty="0"/>
          </a:p>
        </p:txBody>
      </p:sp>
      <p:sp>
        <p:nvSpPr>
          <p:cNvPr id="3" name="Title 2">
            <a:extLst>
              <a:ext uri="{FF2B5EF4-FFF2-40B4-BE49-F238E27FC236}">
                <a16:creationId xmlns:a16="http://schemas.microsoft.com/office/drawing/2014/main" id="{AABCF7FB-223A-417D-8908-12959B38F73F}"/>
              </a:ext>
            </a:extLst>
          </p:cNvPr>
          <p:cNvSpPr>
            <a:spLocks noGrp="1"/>
          </p:cNvSpPr>
          <p:nvPr>
            <p:ph type="title"/>
          </p:nvPr>
        </p:nvSpPr>
        <p:spPr/>
        <p:txBody>
          <a:bodyPr/>
          <a:lstStyle/>
          <a:p>
            <a:r>
              <a:rPr lang="en-US" dirty="0"/>
              <a:t>Report Designer</a:t>
            </a:r>
            <a:endParaRPr lang="nl-BE" dirty="0"/>
          </a:p>
        </p:txBody>
      </p:sp>
      <p:pic>
        <p:nvPicPr>
          <p:cNvPr id="4" name="Picture 3">
            <a:extLst>
              <a:ext uri="{FF2B5EF4-FFF2-40B4-BE49-F238E27FC236}">
                <a16:creationId xmlns:a16="http://schemas.microsoft.com/office/drawing/2014/main" id="{2BE9211A-B433-42B6-8EC4-5020B33D9EC3}"/>
              </a:ext>
            </a:extLst>
          </p:cNvPr>
          <p:cNvPicPr/>
          <p:nvPr/>
        </p:nvPicPr>
        <p:blipFill>
          <a:blip r:embed="rId2"/>
          <a:stretch>
            <a:fillRect/>
          </a:stretch>
        </p:blipFill>
        <p:spPr>
          <a:xfrm>
            <a:off x="6910684" y="967575"/>
            <a:ext cx="1871980" cy="2465070"/>
          </a:xfrm>
          <a:prstGeom prst="rect">
            <a:avLst/>
          </a:prstGeom>
        </p:spPr>
      </p:pic>
    </p:spTree>
    <p:extLst>
      <p:ext uri="{BB962C8B-B14F-4D97-AF65-F5344CB8AC3E}">
        <p14:creationId xmlns:p14="http://schemas.microsoft.com/office/powerpoint/2010/main" val="316425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114B99-2122-4F42-848C-B9A7ACB13BEF}"/>
              </a:ext>
            </a:extLst>
          </p:cNvPr>
          <p:cNvSpPr>
            <a:spLocks noGrp="1"/>
          </p:cNvSpPr>
          <p:nvPr>
            <p:ph idx="1"/>
          </p:nvPr>
        </p:nvSpPr>
        <p:spPr>
          <a:xfrm>
            <a:off x="264160" y="967575"/>
            <a:ext cx="8584006" cy="795602"/>
          </a:xfrm>
        </p:spPr>
        <p:txBody>
          <a:bodyPr/>
          <a:lstStyle/>
          <a:p>
            <a:pPr lvl="0"/>
            <a:r>
              <a:rPr lang="en-GB" dirty="0"/>
              <a:t>Open the Transformation:</a:t>
            </a:r>
          </a:p>
          <a:p>
            <a:pPr marL="293687" lvl="1" indent="0">
              <a:buNone/>
            </a:pPr>
            <a:r>
              <a:rPr lang="en-GB" dirty="0"/>
              <a:t>C:\pentaho\design-tools\data-integration\reports\ tr_weather_forcast_api.ktr</a:t>
            </a:r>
          </a:p>
        </p:txBody>
      </p:sp>
      <p:sp>
        <p:nvSpPr>
          <p:cNvPr id="3" name="Title 2">
            <a:extLst>
              <a:ext uri="{FF2B5EF4-FFF2-40B4-BE49-F238E27FC236}">
                <a16:creationId xmlns:a16="http://schemas.microsoft.com/office/drawing/2014/main" id="{AABCF7FB-223A-417D-8908-12959B38F73F}"/>
              </a:ext>
            </a:extLst>
          </p:cNvPr>
          <p:cNvSpPr>
            <a:spLocks noGrp="1"/>
          </p:cNvSpPr>
          <p:nvPr>
            <p:ph type="title"/>
          </p:nvPr>
        </p:nvSpPr>
        <p:spPr/>
        <p:txBody>
          <a:bodyPr/>
          <a:lstStyle/>
          <a:p>
            <a:r>
              <a:rPr lang="en-US" dirty="0"/>
              <a:t>Guided Demo: Report Designer - PDI</a:t>
            </a:r>
            <a:endParaRPr lang="nl-BE" dirty="0"/>
          </a:p>
        </p:txBody>
      </p:sp>
      <p:pic>
        <p:nvPicPr>
          <p:cNvPr id="4" name="Picture 3">
            <a:extLst>
              <a:ext uri="{FF2B5EF4-FFF2-40B4-BE49-F238E27FC236}">
                <a16:creationId xmlns:a16="http://schemas.microsoft.com/office/drawing/2014/main" id="{B83B5C60-07A0-45F2-BE59-635BFA10491E}"/>
              </a:ext>
            </a:extLst>
          </p:cNvPr>
          <p:cNvPicPr/>
          <p:nvPr/>
        </p:nvPicPr>
        <p:blipFill>
          <a:blip r:embed="rId2"/>
          <a:stretch>
            <a:fillRect/>
          </a:stretch>
        </p:blipFill>
        <p:spPr>
          <a:xfrm>
            <a:off x="460005" y="1887271"/>
            <a:ext cx="5731510" cy="2934970"/>
          </a:xfrm>
          <a:prstGeom prst="rect">
            <a:avLst/>
          </a:prstGeom>
        </p:spPr>
      </p:pic>
      <p:sp>
        <p:nvSpPr>
          <p:cNvPr id="5" name="TextBox 4">
            <a:extLst>
              <a:ext uri="{FF2B5EF4-FFF2-40B4-BE49-F238E27FC236}">
                <a16:creationId xmlns:a16="http://schemas.microsoft.com/office/drawing/2014/main" id="{CD897122-85BF-446D-BEFE-650A29ABAFC9}"/>
              </a:ext>
            </a:extLst>
          </p:cNvPr>
          <p:cNvSpPr txBox="1"/>
          <p:nvPr/>
        </p:nvSpPr>
        <p:spPr>
          <a:xfrm>
            <a:off x="6265408" y="2086586"/>
            <a:ext cx="2582758" cy="1015663"/>
          </a:xfrm>
          <a:prstGeom prst="rect">
            <a:avLst/>
          </a:prstGeom>
          <a:noFill/>
        </p:spPr>
        <p:txBody>
          <a:bodyPr wrap="none" rtlCol="0">
            <a:spAutoFit/>
          </a:bodyPr>
          <a:lstStyle/>
          <a:p>
            <a:r>
              <a:rPr lang="en-GB" dirty="0"/>
              <a:t>The </a:t>
            </a:r>
            <a:r>
              <a:rPr lang="en-GB" dirty="0" err="1"/>
              <a:t>ktr</a:t>
            </a:r>
            <a:r>
              <a:rPr lang="en-GB" dirty="0"/>
              <a:t> has 3 variables:</a:t>
            </a:r>
          </a:p>
          <a:p>
            <a:pPr marL="285750" indent="-285750">
              <a:buFont typeface="Arial" panose="020B0604020202020204" pitchFamily="34" charset="0"/>
              <a:buChar char="•"/>
            </a:pPr>
            <a:r>
              <a:rPr lang="en-GB" sz="1400" dirty="0"/>
              <a:t>CITY</a:t>
            </a:r>
          </a:p>
          <a:p>
            <a:pPr marL="285750" indent="-285750">
              <a:buFont typeface="Arial" panose="020B0604020202020204" pitchFamily="34" charset="0"/>
              <a:buChar char="•"/>
            </a:pPr>
            <a:r>
              <a:rPr lang="en-GB" sz="1400" dirty="0"/>
              <a:t>SPEED</a:t>
            </a:r>
          </a:p>
          <a:p>
            <a:pPr marL="285750" indent="-285750">
              <a:buFont typeface="Arial" panose="020B0604020202020204" pitchFamily="34" charset="0"/>
              <a:buChar char="•"/>
            </a:pPr>
            <a:r>
              <a:rPr lang="en-GB" sz="1400" dirty="0"/>
              <a:t>TEMP</a:t>
            </a:r>
          </a:p>
        </p:txBody>
      </p:sp>
    </p:spTree>
    <p:extLst>
      <p:ext uri="{BB962C8B-B14F-4D97-AF65-F5344CB8AC3E}">
        <p14:creationId xmlns:p14="http://schemas.microsoft.com/office/powerpoint/2010/main" val="199334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25A0D6-E04E-428B-86B6-BFA385A4D71A}"/>
              </a:ext>
            </a:extLst>
          </p:cNvPr>
          <p:cNvSpPr>
            <a:spLocks noGrp="1"/>
          </p:cNvSpPr>
          <p:nvPr>
            <p:ph idx="1"/>
          </p:nvPr>
        </p:nvSpPr>
        <p:spPr>
          <a:xfrm>
            <a:off x="264160" y="967575"/>
            <a:ext cx="8584006" cy="1058751"/>
          </a:xfrm>
        </p:spPr>
        <p:txBody>
          <a:bodyPr/>
          <a:lstStyle/>
          <a:p>
            <a:pPr lvl="0"/>
            <a:r>
              <a:rPr lang="en-GB" dirty="0"/>
              <a:t>Open the report:</a:t>
            </a:r>
          </a:p>
          <a:p>
            <a:pPr marL="293687" lvl="1" indent="0">
              <a:buNone/>
            </a:pPr>
            <a:r>
              <a:rPr lang="en-GB" dirty="0"/>
              <a:t>C:\pentaho\design-tools\data-integration\reports\template\Forecast.prpt in Report Designer</a:t>
            </a:r>
            <a:endParaRPr lang="nl-BE" dirty="0"/>
          </a:p>
        </p:txBody>
      </p:sp>
      <p:sp>
        <p:nvSpPr>
          <p:cNvPr id="3" name="Title 2">
            <a:extLst>
              <a:ext uri="{FF2B5EF4-FFF2-40B4-BE49-F238E27FC236}">
                <a16:creationId xmlns:a16="http://schemas.microsoft.com/office/drawing/2014/main" id="{BDF98924-5DF9-4C0E-BB3A-88DAAC1A74AB}"/>
              </a:ext>
            </a:extLst>
          </p:cNvPr>
          <p:cNvSpPr>
            <a:spLocks noGrp="1"/>
          </p:cNvSpPr>
          <p:nvPr>
            <p:ph type="title"/>
          </p:nvPr>
        </p:nvSpPr>
        <p:spPr/>
        <p:txBody>
          <a:bodyPr/>
          <a:lstStyle/>
          <a:p>
            <a:r>
              <a:rPr lang="en-US" dirty="0"/>
              <a:t>Guided Demo: Report Designer - PDI</a:t>
            </a:r>
            <a:endParaRPr lang="nl-BE" dirty="0"/>
          </a:p>
        </p:txBody>
      </p:sp>
      <p:pic>
        <p:nvPicPr>
          <p:cNvPr id="4" name="Picture 3">
            <a:extLst>
              <a:ext uri="{FF2B5EF4-FFF2-40B4-BE49-F238E27FC236}">
                <a16:creationId xmlns:a16="http://schemas.microsoft.com/office/drawing/2014/main" id="{9ADD59E2-13E8-4E3E-9A18-A5189C13B880}"/>
              </a:ext>
            </a:extLst>
          </p:cNvPr>
          <p:cNvPicPr/>
          <p:nvPr/>
        </p:nvPicPr>
        <p:blipFill>
          <a:blip r:embed="rId2"/>
          <a:stretch>
            <a:fillRect/>
          </a:stretch>
        </p:blipFill>
        <p:spPr>
          <a:xfrm>
            <a:off x="661680" y="2077391"/>
            <a:ext cx="3637475" cy="2642093"/>
          </a:xfrm>
          <a:prstGeom prst="rect">
            <a:avLst/>
          </a:prstGeom>
        </p:spPr>
      </p:pic>
      <p:sp>
        <p:nvSpPr>
          <p:cNvPr id="5" name="TextBox 4">
            <a:extLst>
              <a:ext uri="{FF2B5EF4-FFF2-40B4-BE49-F238E27FC236}">
                <a16:creationId xmlns:a16="http://schemas.microsoft.com/office/drawing/2014/main" id="{2A82E6F2-0E9F-405A-AD25-04DFF651C5F6}"/>
              </a:ext>
            </a:extLst>
          </p:cNvPr>
          <p:cNvSpPr txBox="1"/>
          <p:nvPr/>
        </p:nvSpPr>
        <p:spPr>
          <a:xfrm>
            <a:off x="4822722" y="2023681"/>
            <a:ext cx="4254370" cy="2123658"/>
          </a:xfrm>
          <a:prstGeom prst="rect">
            <a:avLst/>
          </a:prstGeom>
          <a:noFill/>
        </p:spPr>
        <p:txBody>
          <a:bodyPr wrap="none" rtlCol="0">
            <a:spAutoFit/>
          </a:bodyPr>
          <a:lstStyle/>
          <a:p>
            <a:r>
              <a:rPr lang="en-GB" dirty="0"/>
              <a:t>You need to define 2 report parameters:</a:t>
            </a:r>
          </a:p>
          <a:p>
            <a:pPr marL="285750" indent="-285750">
              <a:buFont typeface="Arial" panose="020B0604020202020204" pitchFamily="34" charset="0"/>
              <a:buChar char="•"/>
            </a:pPr>
            <a:r>
              <a:rPr lang="en-GB" dirty="0" err="1"/>
              <a:t>p_city</a:t>
            </a:r>
            <a:endParaRPr lang="en-GB" dirty="0"/>
          </a:p>
          <a:p>
            <a:pPr marL="285750" indent="-285750">
              <a:buFont typeface="Arial" panose="020B0604020202020204" pitchFamily="34" charset="0"/>
              <a:buChar char="•"/>
            </a:pPr>
            <a:r>
              <a:rPr lang="en-GB" dirty="0" err="1"/>
              <a:t>p_temp</a:t>
            </a:r>
            <a:endParaRPr lang="en-GB" dirty="0"/>
          </a:p>
          <a:p>
            <a:pPr marL="285750" indent="-285750">
              <a:buFont typeface="Arial" panose="020B0604020202020204" pitchFamily="34" charset="0"/>
              <a:buChar char="•"/>
            </a:pPr>
            <a:endParaRPr lang="en-GB" dirty="0"/>
          </a:p>
          <a:p>
            <a:r>
              <a:rPr lang="en-GB" dirty="0"/>
              <a:t>These will be mapped to:</a:t>
            </a:r>
          </a:p>
          <a:p>
            <a:pPr marL="285750" indent="-285750">
              <a:buFont typeface="Arial" panose="020B0604020202020204" pitchFamily="34" charset="0"/>
              <a:buChar char="•"/>
            </a:pPr>
            <a:r>
              <a:rPr lang="en-GB" sz="1400" dirty="0"/>
              <a:t>CITY</a:t>
            </a:r>
          </a:p>
          <a:p>
            <a:pPr marL="285750" indent="-285750">
              <a:buFont typeface="Arial" panose="020B0604020202020204" pitchFamily="34" charset="0"/>
              <a:buChar char="•"/>
            </a:pPr>
            <a:r>
              <a:rPr lang="en-GB" sz="1400" dirty="0"/>
              <a:t>TEMP</a:t>
            </a:r>
          </a:p>
          <a:p>
            <a:r>
              <a:rPr lang="en-GB" sz="1400" dirty="0"/>
              <a:t>from the KTR</a:t>
            </a:r>
            <a:endParaRPr lang="en-GB" dirty="0"/>
          </a:p>
        </p:txBody>
      </p:sp>
    </p:spTree>
    <p:extLst>
      <p:ext uri="{BB962C8B-B14F-4D97-AF65-F5344CB8AC3E}">
        <p14:creationId xmlns:p14="http://schemas.microsoft.com/office/powerpoint/2010/main" val="2322946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15B208-F227-476A-9DAA-33E06562B7B4}"/>
              </a:ext>
            </a:extLst>
          </p:cNvPr>
          <p:cNvSpPr>
            <a:spLocks noGrp="1"/>
          </p:cNvSpPr>
          <p:nvPr>
            <p:ph idx="1"/>
          </p:nvPr>
        </p:nvSpPr>
        <p:spPr>
          <a:xfrm>
            <a:off x="264160" y="967575"/>
            <a:ext cx="8584006" cy="4027256"/>
          </a:xfrm>
        </p:spPr>
        <p:txBody>
          <a:bodyPr/>
          <a:lstStyle/>
          <a:p>
            <a:r>
              <a:rPr lang="en-GB" dirty="0"/>
              <a:t>Define PDI as datasource</a:t>
            </a:r>
          </a:p>
          <a:p>
            <a:r>
              <a:rPr lang="en-GB" dirty="0"/>
              <a:t>Configure ‘Weather’ Query</a:t>
            </a:r>
          </a:p>
          <a:p>
            <a:endParaRPr lang="en-GB" dirty="0"/>
          </a:p>
          <a:p>
            <a:endParaRPr lang="en-GB" dirty="0"/>
          </a:p>
          <a:p>
            <a:endParaRPr lang="en-GB" dirty="0"/>
          </a:p>
          <a:p>
            <a:endParaRPr lang="en-GB" dirty="0"/>
          </a:p>
          <a:p>
            <a:r>
              <a:rPr lang="en-GB" dirty="0"/>
              <a:t>Map Parameters</a:t>
            </a:r>
            <a:endParaRPr lang="nl-BE" dirty="0"/>
          </a:p>
          <a:p>
            <a:pPr lvl="1"/>
            <a:endParaRPr lang="nl-BE" dirty="0"/>
          </a:p>
        </p:txBody>
      </p:sp>
      <p:sp>
        <p:nvSpPr>
          <p:cNvPr id="3" name="Title 2">
            <a:extLst>
              <a:ext uri="{FF2B5EF4-FFF2-40B4-BE49-F238E27FC236}">
                <a16:creationId xmlns:a16="http://schemas.microsoft.com/office/drawing/2014/main" id="{8D7B7E22-7446-465F-BC94-9E888C25265F}"/>
              </a:ext>
            </a:extLst>
          </p:cNvPr>
          <p:cNvSpPr>
            <a:spLocks noGrp="1"/>
          </p:cNvSpPr>
          <p:nvPr>
            <p:ph type="title"/>
          </p:nvPr>
        </p:nvSpPr>
        <p:spPr/>
        <p:txBody>
          <a:bodyPr/>
          <a:lstStyle/>
          <a:p>
            <a:r>
              <a:rPr lang="en-US" dirty="0"/>
              <a:t>Guided Demo: Report Designer - PDI</a:t>
            </a:r>
            <a:endParaRPr lang="nl-BE" dirty="0"/>
          </a:p>
        </p:txBody>
      </p:sp>
      <p:pic>
        <p:nvPicPr>
          <p:cNvPr id="4" name="Picture 3">
            <a:extLst>
              <a:ext uri="{FF2B5EF4-FFF2-40B4-BE49-F238E27FC236}">
                <a16:creationId xmlns:a16="http://schemas.microsoft.com/office/drawing/2014/main" id="{B91CC93E-E3E2-48CE-8AAC-0A9B6FC42DFE}"/>
              </a:ext>
            </a:extLst>
          </p:cNvPr>
          <p:cNvPicPr/>
          <p:nvPr/>
        </p:nvPicPr>
        <p:blipFill>
          <a:blip r:embed="rId3"/>
          <a:stretch>
            <a:fillRect/>
          </a:stretch>
        </p:blipFill>
        <p:spPr>
          <a:xfrm>
            <a:off x="653766" y="1896940"/>
            <a:ext cx="5161280" cy="2168525"/>
          </a:xfrm>
          <a:prstGeom prst="rect">
            <a:avLst/>
          </a:prstGeom>
        </p:spPr>
      </p:pic>
      <p:pic>
        <p:nvPicPr>
          <p:cNvPr id="5" name="Picture 4">
            <a:extLst>
              <a:ext uri="{FF2B5EF4-FFF2-40B4-BE49-F238E27FC236}">
                <a16:creationId xmlns:a16="http://schemas.microsoft.com/office/drawing/2014/main" id="{C690C02D-8C0C-47AE-AA81-ABE8B0C24C4E}"/>
              </a:ext>
            </a:extLst>
          </p:cNvPr>
          <p:cNvPicPr/>
          <p:nvPr/>
        </p:nvPicPr>
        <p:blipFill>
          <a:blip r:embed="rId4"/>
          <a:stretch>
            <a:fillRect/>
          </a:stretch>
        </p:blipFill>
        <p:spPr>
          <a:xfrm>
            <a:off x="6358840" y="2823611"/>
            <a:ext cx="2305685" cy="1914525"/>
          </a:xfrm>
          <a:prstGeom prst="rect">
            <a:avLst/>
          </a:prstGeom>
        </p:spPr>
      </p:pic>
    </p:spTree>
    <p:extLst>
      <p:ext uri="{BB962C8B-B14F-4D97-AF65-F5344CB8AC3E}">
        <p14:creationId xmlns:p14="http://schemas.microsoft.com/office/powerpoint/2010/main" val="1352292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15B208-F227-476A-9DAA-33E06562B7B4}"/>
              </a:ext>
            </a:extLst>
          </p:cNvPr>
          <p:cNvSpPr>
            <a:spLocks noGrp="1"/>
          </p:cNvSpPr>
          <p:nvPr>
            <p:ph idx="1"/>
          </p:nvPr>
        </p:nvSpPr>
        <p:spPr>
          <a:xfrm>
            <a:off x="264160" y="967575"/>
            <a:ext cx="8584006" cy="400110"/>
          </a:xfrm>
        </p:spPr>
        <p:txBody>
          <a:bodyPr/>
          <a:lstStyle/>
          <a:p>
            <a:r>
              <a:rPr lang="nl-BE" dirty="0"/>
              <a:t>Drag and Drop data element fields onto report</a:t>
            </a:r>
          </a:p>
        </p:txBody>
      </p:sp>
      <p:sp>
        <p:nvSpPr>
          <p:cNvPr id="3" name="Title 2">
            <a:extLst>
              <a:ext uri="{FF2B5EF4-FFF2-40B4-BE49-F238E27FC236}">
                <a16:creationId xmlns:a16="http://schemas.microsoft.com/office/drawing/2014/main" id="{8D7B7E22-7446-465F-BC94-9E888C25265F}"/>
              </a:ext>
            </a:extLst>
          </p:cNvPr>
          <p:cNvSpPr>
            <a:spLocks noGrp="1"/>
          </p:cNvSpPr>
          <p:nvPr>
            <p:ph type="title"/>
          </p:nvPr>
        </p:nvSpPr>
        <p:spPr/>
        <p:txBody>
          <a:bodyPr/>
          <a:lstStyle/>
          <a:p>
            <a:r>
              <a:rPr lang="en-US" dirty="0"/>
              <a:t>Guided Demo: Report Designer - PDI</a:t>
            </a:r>
            <a:endParaRPr lang="nl-BE" dirty="0"/>
          </a:p>
        </p:txBody>
      </p:sp>
      <p:pic>
        <p:nvPicPr>
          <p:cNvPr id="6" name="Picture 5">
            <a:extLst>
              <a:ext uri="{FF2B5EF4-FFF2-40B4-BE49-F238E27FC236}">
                <a16:creationId xmlns:a16="http://schemas.microsoft.com/office/drawing/2014/main" id="{86D413D1-2B85-4886-B4D7-36F643DA484C}"/>
              </a:ext>
            </a:extLst>
          </p:cNvPr>
          <p:cNvPicPr/>
          <p:nvPr/>
        </p:nvPicPr>
        <p:blipFill>
          <a:blip r:embed="rId3"/>
          <a:stretch>
            <a:fillRect/>
          </a:stretch>
        </p:blipFill>
        <p:spPr>
          <a:xfrm>
            <a:off x="585368" y="1549706"/>
            <a:ext cx="4281600" cy="2766040"/>
          </a:xfrm>
          <a:prstGeom prst="rect">
            <a:avLst/>
          </a:prstGeom>
        </p:spPr>
      </p:pic>
      <p:pic>
        <p:nvPicPr>
          <p:cNvPr id="7" name="Picture 6">
            <a:extLst>
              <a:ext uri="{FF2B5EF4-FFF2-40B4-BE49-F238E27FC236}">
                <a16:creationId xmlns:a16="http://schemas.microsoft.com/office/drawing/2014/main" id="{461B3A31-5318-4AC6-B661-1CA65C034457}"/>
              </a:ext>
            </a:extLst>
          </p:cNvPr>
          <p:cNvPicPr/>
          <p:nvPr/>
        </p:nvPicPr>
        <p:blipFill>
          <a:blip r:embed="rId4"/>
          <a:stretch>
            <a:fillRect/>
          </a:stretch>
        </p:blipFill>
        <p:spPr>
          <a:xfrm>
            <a:off x="5231026" y="1549706"/>
            <a:ext cx="3300915" cy="2766040"/>
          </a:xfrm>
          <a:prstGeom prst="rect">
            <a:avLst/>
          </a:prstGeom>
        </p:spPr>
      </p:pic>
    </p:spTree>
    <p:extLst>
      <p:ext uri="{BB962C8B-B14F-4D97-AF65-F5344CB8AC3E}">
        <p14:creationId xmlns:p14="http://schemas.microsoft.com/office/powerpoint/2010/main" val="70034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CABEA4-440A-4C0B-8F39-529BA52E0893}"/>
              </a:ext>
            </a:extLst>
          </p:cNvPr>
          <p:cNvSpPr>
            <a:spLocks noGrp="1"/>
          </p:cNvSpPr>
          <p:nvPr>
            <p:ph type="ctrTitle"/>
          </p:nvPr>
        </p:nvSpPr>
        <p:spPr/>
        <p:txBody>
          <a:bodyPr/>
          <a:lstStyle/>
          <a:p>
            <a:r>
              <a:rPr lang="en-US" dirty="0"/>
              <a:t>Community Data Access</a:t>
            </a:r>
            <a:endParaRPr lang="nl-BE" dirty="0"/>
          </a:p>
        </p:txBody>
      </p:sp>
    </p:spTree>
    <p:extLst>
      <p:ext uri="{BB962C8B-B14F-4D97-AF65-F5344CB8AC3E}">
        <p14:creationId xmlns:p14="http://schemas.microsoft.com/office/powerpoint/2010/main" val="4077878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114B99-2122-4F42-848C-B9A7ACB13BEF}"/>
              </a:ext>
            </a:extLst>
          </p:cNvPr>
          <p:cNvSpPr>
            <a:spLocks noGrp="1"/>
          </p:cNvSpPr>
          <p:nvPr>
            <p:ph idx="1"/>
          </p:nvPr>
        </p:nvSpPr>
        <p:spPr>
          <a:xfrm>
            <a:off x="264160" y="967574"/>
            <a:ext cx="8643866" cy="3788217"/>
          </a:xfrm>
        </p:spPr>
        <p:txBody>
          <a:bodyPr/>
          <a:lstStyle/>
          <a:p>
            <a:r>
              <a:rPr lang="en-GB" dirty="0"/>
              <a:t>When displaying data in a dashboard (CTOOLS), you need to be able to extract the data from multiple datasources, without having to write code. </a:t>
            </a:r>
          </a:p>
          <a:p>
            <a:r>
              <a:rPr lang="en-GB" dirty="0"/>
              <a:t>Community Data Access (CDA) provides a data abstraction layer for multiple kinds of data sources wrapped as web services. </a:t>
            </a:r>
          </a:p>
          <a:p>
            <a:r>
              <a:rPr lang="en-GB" dirty="0"/>
              <a:t>It's very simple to use—to create a data source, and you should use an attribute type of </a:t>
            </a:r>
            <a:r>
              <a:rPr lang="en-GB" b="1" dirty="0"/>
              <a:t>kettle.TransFromFile</a:t>
            </a:r>
            <a:r>
              <a:rPr lang="en-GB" dirty="0"/>
              <a:t>. When setting the connection, you will need to specify the following properties: </a:t>
            </a:r>
          </a:p>
          <a:p>
            <a:pPr lvl="1"/>
            <a:r>
              <a:rPr lang="en-GB" dirty="0"/>
              <a:t>KtrFile: This is used to specify the path and name of your transformation. </a:t>
            </a:r>
          </a:p>
          <a:p>
            <a:pPr lvl="1"/>
            <a:r>
              <a:rPr lang="en-GB" dirty="0"/>
              <a:t>Variables: This is used to specify the mapping between kettle parameters and the parameters used in the dashboard.  </a:t>
            </a:r>
          </a:p>
        </p:txBody>
      </p:sp>
      <p:sp>
        <p:nvSpPr>
          <p:cNvPr id="3" name="Title 2">
            <a:extLst>
              <a:ext uri="{FF2B5EF4-FFF2-40B4-BE49-F238E27FC236}">
                <a16:creationId xmlns:a16="http://schemas.microsoft.com/office/drawing/2014/main" id="{AABCF7FB-223A-417D-8908-12959B38F73F}"/>
              </a:ext>
            </a:extLst>
          </p:cNvPr>
          <p:cNvSpPr>
            <a:spLocks noGrp="1"/>
          </p:cNvSpPr>
          <p:nvPr>
            <p:ph type="title"/>
          </p:nvPr>
        </p:nvSpPr>
        <p:spPr/>
        <p:txBody>
          <a:bodyPr/>
          <a:lstStyle/>
          <a:p>
            <a:r>
              <a:rPr lang="en-US" dirty="0"/>
              <a:t>Community Data Access</a:t>
            </a:r>
            <a:endParaRPr lang="nl-BE" dirty="0"/>
          </a:p>
        </p:txBody>
      </p:sp>
    </p:spTree>
    <p:extLst>
      <p:ext uri="{BB962C8B-B14F-4D97-AF65-F5344CB8AC3E}">
        <p14:creationId xmlns:p14="http://schemas.microsoft.com/office/powerpoint/2010/main" val="3063380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821FE1-23F1-48DC-8247-2EEE9ED3A12A}"/>
              </a:ext>
            </a:extLst>
          </p:cNvPr>
          <p:cNvSpPr>
            <a:spLocks noGrp="1"/>
          </p:cNvSpPr>
          <p:nvPr>
            <p:ph idx="1"/>
          </p:nvPr>
        </p:nvSpPr>
        <p:spPr>
          <a:xfrm>
            <a:off x="264160" y="967575"/>
            <a:ext cx="8584006" cy="1597360"/>
          </a:xfrm>
        </p:spPr>
        <p:txBody>
          <a:bodyPr/>
          <a:lstStyle/>
          <a:p>
            <a:r>
              <a:rPr lang="en-US" dirty="0"/>
              <a:t>Let’s look at an existing CDA data connection:</a:t>
            </a:r>
          </a:p>
          <a:p>
            <a:r>
              <a:rPr lang="en-US" dirty="0"/>
              <a:t>In Notepad++ open:</a:t>
            </a:r>
          </a:p>
          <a:p>
            <a:pPr marL="293687" lvl="1" indent="0">
              <a:buNone/>
            </a:pPr>
            <a:r>
              <a:rPr lang="en-GB" dirty="0"/>
              <a:t>C:\Pentaho Training\DI 1500\Module 2 - Data Sources\Lesson 2 – CDA\weather.cda</a:t>
            </a:r>
            <a:endParaRPr lang="nl-BE" dirty="0"/>
          </a:p>
        </p:txBody>
      </p:sp>
      <p:sp>
        <p:nvSpPr>
          <p:cNvPr id="3" name="Title 2">
            <a:extLst>
              <a:ext uri="{FF2B5EF4-FFF2-40B4-BE49-F238E27FC236}">
                <a16:creationId xmlns:a16="http://schemas.microsoft.com/office/drawing/2014/main" id="{59C0D7FE-F509-466C-AA24-705042F1CFCA}"/>
              </a:ext>
            </a:extLst>
          </p:cNvPr>
          <p:cNvSpPr>
            <a:spLocks noGrp="1"/>
          </p:cNvSpPr>
          <p:nvPr>
            <p:ph type="title"/>
          </p:nvPr>
        </p:nvSpPr>
        <p:spPr/>
        <p:txBody>
          <a:bodyPr/>
          <a:lstStyle/>
          <a:p>
            <a:r>
              <a:rPr lang="en-US" dirty="0"/>
              <a:t>Guided Demo: CDA</a:t>
            </a:r>
            <a:endParaRPr lang="nl-BE" dirty="0"/>
          </a:p>
        </p:txBody>
      </p:sp>
    </p:spTree>
    <p:extLst>
      <p:ext uri="{BB962C8B-B14F-4D97-AF65-F5344CB8AC3E}">
        <p14:creationId xmlns:p14="http://schemas.microsoft.com/office/powerpoint/2010/main" val="879000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821FE1-23F1-48DC-8247-2EEE9ED3A12A}"/>
              </a:ext>
            </a:extLst>
          </p:cNvPr>
          <p:cNvSpPr>
            <a:spLocks noGrp="1"/>
          </p:cNvSpPr>
          <p:nvPr>
            <p:ph idx="1"/>
          </p:nvPr>
        </p:nvSpPr>
        <p:spPr>
          <a:xfrm>
            <a:off x="264160" y="967575"/>
            <a:ext cx="8584006" cy="2554545"/>
          </a:xfrm>
        </p:spPr>
        <p:txBody>
          <a:bodyPr/>
          <a:lstStyle/>
          <a:p>
            <a:r>
              <a:rPr lang="en-GB" dirty="0"/>
              <a:t>The first block defines the datasource:</a:t>
            </a:r>
          </a:p>
          <a:p>
            <a:endParaRPr lang="en-GB" dirty="0"/>
          </a:p>
          <a:p>
            <a:endParaRPr lang="en-GB" dirty="0"/>
          </a:p>
          <a:p>
            <a:r>
              <a:rPr lang="en-GB" dirty="0"/>
              <a:t>The second block defines the Queries:</a:t>
            </a:r>
          </a:p>
          <a:p>
            <a:endParaRPr lang="en-GB" dirty="0"/>
          </a:p>
        </p:txBody>
      </p:sp>
      <p:sp>
        <p:nvSpPr>
          <p:cNvPr id="3" name="Title 2">
            <a:extLst>
              <a:ext uri="{FF2B5EF4-FFF2-40B4-BE49-F238E27FC236}">
                <a16:creationId xmlns:a16="http://schemas.microsoft.com/office/drawing/2014/main" id="{59C0D7FE-F509-466C-AA24-705042F1CFCA}"/>
              </a:ext>
            </a:extLst>
          </p:cNvPr>
          <p:cNvSpPr>
            <a:spLocks noGrp="1"/>
          </p:cNvSpPr>
          <p:nvPr>
            <p:ph type="title"/>
          </p:nvPr>
        </p:nvSpPr>
        <p:spPr/>
        <p:txBody>
          <a:bodyPr/>
          <a:lstStyle/>
          <a:p>
            <a:r>
              <a:rPr lang="en-US" dirty="0"/>
              <a:t>Guided Demo: CDA</a:t>
            </a:r>
            <a:endParaRPr lang="nl-BE" dirty="0"/>
          </a:p>
        </p:txBody>
      </p:sp>
      <p:pic>
        <p:nvPicPr>
          <p:cNvPr id="4" name="Picture 3">
            <a:extLst>
              <a:ext uri="{FF2B5EF4-FFF2-40B4-BE49-F238E27FC236}">
                <a16:creationId xmlns:a16="http://schemas.microsoft.com/office/drawing/2014/main" id="{4A51EC7C-8333-4FA7-9C0D-9B0F3338D961}"/>
              </a:ext>
            </a:extLst>
          </p:cNvPr>
          <p:cNvPicPr>
            <a:picLocks noChangeAspect="1"/>
          </p:cNvPicPr>
          <p:nvPr/>
        </p:nvPicPr>
        <p:blipFill>
          <a:blip r:embed="rId3"/>
          <a:stretch>
            <a:fillRect/>
          </a:stretch>
        </p:blipFill>
        <p:spPr>
          <a:xfrm>
            <a:off x="682548" y="1366304"/>
            <a:ext cx="3985317" cy="1154310"/>
          </a:xfrm>
          <a:prstGeom prst="rect">
            <a:avLst/>
          </a:prstGeom>
        </p:spPr>
      </p:pic>
      <p:pic>
        <p:nvPicPr>
          <p:cNvPr id="5" name="Picture 4">
            <a:extLst>
              <a:ext uri="{FF2B5EF4-FFF2-40B4-BE49-F238E27FC236}">
                <a16:creationId xmlns:a16="http://schemas.microsoft.com/office/drawing/2014/main" id="{4A8950A8-E1B4-4D1F-BA22-0DE83C8D7551}"/>
              </a:ext>
            </a:extLst>
          </p:cNvPr>
          <p:cNvPicPr>
            <a:picLocks noChangeAspect="1"/>
          </p:cNvPicPr>
          <p:nvPr/>
        </p:nvPicPr>
        <p:blipFill>
          <a:blip r:embed="rId4"/>
          <a:stretch>
            <a:fillRect/>
          </a:stretch>
        </p:blipFill>
        <p:spPr>
          <a:xfrm>
            <a:off x="682549" y="3025611"/>
            <a:ext cx="5777246" cy="1633266"/>
          </a:xfrm>
          <a:prstGeom prst="rect">
            <a:avLst/>
          </a:prstGeom>
        </p:spPr>
      </p:pic>
      <p:sp>
        <p:nvSpPr>
          <p:cNvPr id="6" name="TextBox 5">
            <a:extLst>
              <a:ext uri="{FF2B5EF4-FFF2-40B4-BE49-F238E27FC236}">
                <a16:creationId xmlns:a16="http://schemas.microsoft.com/office/drawing/2014/main" id="{5382F285-6C3C-4A9E-839D-67B0F1807D76}"/>
              </a:ext>
            </a:extLst>
          </p:cNvPr>
          <p:cNvSpPr txBox="1"/>
          <p:nvPr/>
        </p:nvSpPr>
        <p:spPr>
          <a:xfrm>
            <a:off x="5684102" y="3710723"/>
            <a:ext cx="3031599" cy="369332"/>
          </a:xfrm>
          <a:prstGeom prst="rect">
            <a:avLst/>
          </a:prstGeom>
          <a:noFill/>
        </p:spPr>
        <p:txBody>
          <a:bodyPr wrap="none" rtlCol="0">
            <a:spAutoFit/>
          </a:bodyPr>
          <a:lstStyle/>
          <a:p>
            <a:r>
              <a:rPr lang="en-GB" dirty="0"/>
              <a:t>Query for current conditions</a:t>
            </a:r>
          </a:p>
        </p:txBody>
      </p:sp>
    </p:spTree>
    <p:extLst>
      <p:ext uri="{BB962C8B-B14F-4D97-AF65-F5344CB8AC3E}">
        <p14:creationId xmlns:p14="http://schemas.microsoft.com/office/powerpoint/2010/main" val="54842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pSp>
        <p:nvGrpSpPr>
          <p:cNvPr id="22" name="Group 21"/>
          <p:cNvGrpSpPr/>
          <p:nvPr/>
        </p:nvGrpSpPr>
        <p:grpSpPr>
          <a:xfrm>
            <a:off x="264161" y="1188132"/>
            <a:ext cx="8506337" cy="621906"/>
            <a:chOff x="269406" y="2617958"/>
            <a:chExt cx="8506337" cy="621906"/>
          </a:xfrm>
        </p:grpSpPr>
        <p:sp>
          <p:nvSpPr>
            <p:cNvPr id="5" name="Rectangle 4"/>
            <p:cNvSpPr/>
            <p:nvPr/>
          </p:nvSpPr>
          <p:spPr>
            <a:xfrm>
              <a:off x="662699" y="2617958"/>
              <a:ext cx="8113044"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Metadata Injection</a:t>
              </a:r>
            </a:p>
          </p:txBody>
        </p:sp>
        <p:sp>
          <p:nvSpPr>
            <p:cNvPr id="15" name="Rectangle 14"/>
            <p:cNvSpPr/>
            <p:nvPr/>
          </p:nvSpPr>
          <p:spPr>
            <a:xfrm>
              <a:off x="269406" y="2617958"/>
              <a:ext cx="399080"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grpSp>
        <p:nvGrpSpPr>
          <p:cNvPr id="20" name="Group 19"/>
          <p:cNvGrpSpPr/>
          <p:nvPr/>
        </p:nvGrpSpPr>
        <p:grpSpPr>
          <a:xfrm>
            <a:off x="264161" y="2154354"/>
            <a:ext cx="8506337" cy="621906"/>
            <a:chOff x="276180" y="999649"/>
            <a:chExt cx="8494280" cy="621906"/>
          </a:xfrm>
        </p:grpSpPr>
        <p:sp>
          <p:nvSpPr>
            <p:cNvPr id="7" name="Rectangle 6"/>
            <p:cNvSpPr/>
            <p:nvPr/>
          </p:nvSpPr>
          <p:spPr>
            <a:xfrm>
              <a:off x="663240" y="999649"/>
              <a:ext cx="8107220"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PDI as a Data Source</a:t>
              </a:r>
            </a:p>
          </p:txBody>
        </p:sp>
        <p:sp>
          <p:nvSpPr>
            <p:cNvPr id="16" name="Rectangle 15"/>
            <p:cNvSpPr/>
            <p:nvPr/>
          </p:nvSpPr>
          <p:spPr>
            <a:xfrm>
              <a:off x="276180" y="999649"/>
              <a:ext cx="399754"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grpSp>
        <p:nvGrpSpPr>
          <p:cNvPr id="21" name="Group 20"/>
          <p:cNvGrpSpPr/>
          <p:nvPr/>
        </p:nvGrpSpPr>
        <p:grpSpPr>
          <a:xfrm>
            <a:off x="264162" y="3119387"/>
            <a:ext cx="8506336" cy="621906"/>
            <a:chOff x="285664" y="1779085"/>
            <a:chExt cx="8506336" cy="621906"/>
          </a:xfrm>
        </p:grpSpPr>
        <p:sp>
          <p:nvSpPr>
            <p:cNvPr id="9" name="Rectangle 8"/>
            <p:cNvSpPr/>
            <p:nvPr/>
          </p:nvSpPr>
          <p:spPr>
            <a:xfrm>
              <a:off x="687095" y="1779085"/>
              <a:ext cx="8104905"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Data Streaming</a:t>
              </a:r>
            </a:p>
          </p:txBody>
        </p:sp>
        <p:sp>
          <p:nvSpPr>
            <p:cNvPr id="17" name="Rectangle 16"/>
            <p:cNvSpPr/>
            <p:nvPr/>
          </p:nvSpPr>
          <p:spPr>
            <a:xfrm>
              <a:off x="285664" y="1779085"/>
              <a:ext cx="398198"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grpSp>
        <p:nvGrpSpPr>
          <p:cNvPr id="23" name="Group 22"/>
          <p:cNvGrpSpPr/>
          <p:nvPr/>
        </p:nvGrpSpPr>
        <p:grpSpPr>
          <a:xfrm>
            <a:off x="264162" y="4084420"/>
            <a:ext cx="8506337" cy="621906"/>
            <a:chOff x="264160" y="3430650"/>
            <a:chExt cx="8506337" cy="621906"/>
          </a:xfrm>
        </p:grpSpPr>
        <p:sp>
          <p:nvSpPr>
            <p:cNvPr id="11" name="Rectangle 10"/>
            <p:cNvSpPr/>
            <p:nvPr/>
          </p:nvSpPr>
          <p:spPr>
            <a:xfrm>
              <a:off x="657453" y="3430650"/>
              <a:ext cx="8113044"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Scalability</a:t>
              </a:r>
            </a:p>
          </p:txBody>
        </p:sp>
        <p:sp>
          <p:nvSpPr>
            <p:cNvPr id="18" name="Rectangle 17"/>
            <p:cNvSpPr/>
            <p:nvPr/>
          </p:nvSpPr>
          <p:spPr>
            <a:xfrm>
              <a:off x="264160" y="3430650"/>
              <a:ext cx="399080"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spTree>
    <p:extLst>
      <p:ext uri="{BB962C8B-B14F-4D97-AF65-F5344CB8AC3E}">
        <p14:creationId xmlns:p14="http://schemas.microsoft.com/office/powerpoint/2010/main" val="4091919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821FE1-23F1-48DC-8247-2EEE9ED3A12A}"/>
              </a:ext>
            </a:extLst>
          </p:cNvPr>
          <p:cNvSpPr>
            <a:spLocks noGrp="1"/>
          </p:cNvSpPr>
          <p:nvPr>
            <p:ph idx="1"/>
          </p:nvPr>
        </p:nvSpPr>
        <p:spPr>
          <a:xfrm>
            <a:off x="264160" y="967575"/>
            <a:ext cx="8584006" cy="2554545"/>
          </a:xfrm>
        </p:spPr>
        <p:txBody>
          <a:bodyPr/>
          <a:lstStyle/>
          <a:p>
            <a:r>
              <a:rPr lang="en-GB" dirty="0"/>
              <a:t>The first block defines the datasource:</a:t>
            </a:r>
          </a:p>
          <a:p>
            <a:endParaRPr lang="en-GB" dirty="0"/>
          </a:p>
          <a:p>
            <a:endParaRPr lang="en-GB" dirty="0"/>
          </a:p>
          <a:p>
            <a:r>
              <a:rPr lang="en-GB" dirty="0"/>
              <a:t>The second block defines the Queries:</a:t>
            </a:r>
          </a:p>
          <a:p>
            <a:endParaRPr lang="en-GB" dirty="0"/>
          </a:p>
        </p:txBody>
      </p:sp>
      <p:sp>
        <p:nvSpPr>
          <p:cNvPr id="3" name="Title 2">
            <a:extLst>
              <a:ext uri="{FF2B5EF4-FFF2-40B4-BE49-F238E27FC236}">
                <a16:creationId xmlns:a16="http://schemas.microsoft.com/office/drawing/2014/main" id="{59C0D7FE-F509-466C-AA24-705042F1CFCA}"/>
              </a:ext>
            </a:extLst>
          </p:cNvPr>
          <p:cNvSpPr>
            <a:spLocks noGrp="1"/>
          </p:cNvSpPr>
          <p:nvPr>
            <p:ph type="title"/>
          </p:nvPr>
        </p:nvSpPr>
        <p:spPr/>
        <p:txBody>
          <a:bodyPr/>
          <a:lstStyle/>
          <a:p>
            <a:r>
              <a:rPr lang="en-US" dirty="0"/>
              <a:t>Guided Demo: CDA</a:t>
            </a:r>
            <a:endParaRPr lang="nl-BE" dirty="0"/>
          </a:p>
        </p:txBody>
      </p:sp>
      <p:pic>
        <p:nvPicPr>
          <p:cNvPr id="4" name="Picture 3">
            <a:extLst>
              <a:ext uri="{FF2B5EF4-FFF2-40B4-BE49-F238E27FC236}">
                <a16:creationId xmlns:a16="http://schemas.microsoft.com/office/drawing/2014/main" id="{4A51EC7C-8333-4FA7-9C0D-9B0F3338D961}"/>
              </a:ext>
            </a:extLst>
          </p:cNvPr>
          <p:cNvPicPr>
            <a:picLocks noChangeAspect="1"/>
          </p:cNvPicPr>
          <p:nvPr/>
        </p:nvPicPr>
        <p:blipFill>
          <a:blip r:embed="rId3"/>
          <a:stretch>
            <a:fillRect/>
          </a:stretch>
        </p:blipFill>
        <p:spPr>
          <a:xfrm>
            <a:off x="682548" y="1366304"/>
            <a:ext cx="3985317" cy="1154310"/>
          </a:xfrm>
          <a:prstGeom prst="rect">
            <a:avLst/>
          </a:prstGeom>
        </p:spPr>
      </p:pic>
      <p:pic>
        <p:nvPicPr>
          <p:cNvPr id="7" name="Picture 6">
            <a:extLst>
              <a:ext uri="{FF2B5EF4-FFF2-40B4-BE49-F238E27FC236}">
                <a16:creationId xmlns:a16="http://schemas.microsoft.com/office/drawing/2014/main" id="{FEFA9E68-0CA7-438B-B92D-0161C63FD9C0}"/>
              </a:ext>
            </a:extLst>
          </p:cNvPr>
          <p:cNvPicPr>
            <a:picLocks noChangeAspect="1"/>
          </p:cNvPicPr>
          <p:nvPr/>
        </p:nvPicPr>
        <p:blipFill>
          <a:blip r:embed="rId4"/>
          <a:stretch>
            <a:fillRect/>
          </a:stretch>
        </p:blipFill>
        <p:spPr>
          <a:xfrm>
            <a:off x="554184" y="3090627"/>
            <a:ext cx="6342857" cy="1609524"/>
          </a:xfrm>
          <a:prstGeom prst="rect">
            <a:avLst/>
          </a:prstGeom>
        </p:spPr>
      </p:pic>
      <p:sp>
        <p:nvSpPr>
          <p:cNvPr id="6" name="TextBox 5">
            <a:extLst>
              <a:ext uri="{FF2B5EF4-FFF2-40B4-BE49-F238E27FC236}">
                <a16:creationId xmlns:a16="http://schemas.microsoft.com/office/drawing/2014/main" id="{5382F285-6C3C-4A9E-839D-67B0F1807D76}"/>
              </a:ext>
            </a:extLst>
          </p:cNvPr>
          <p:cNvSpPr txBox="1"/>
          <p:nvPr/>
        </p:nvSpPr>
        <p:spPr>
          <a:xfrm>
            <a:off x="6088046" y="3741803"/>
            <a:ext cx="2198038" cy="369332"/>
          </a:xfrm>
          <a:prstGeom prst="rect">
            <a:avLst/>
          </a:prstGeom>
          <a:noFill/>
        </p:spPr>
        <p:txBody>
          <a:bodyPr wrap="none" rtlCol="0">
            <a:spAutoFit/>
          </a:bodyPr>
          <a:lstStyle/>
          <a:p>
            <a:r>
              <a:rPr lang="en-GB" dirty="0"/>
              <a:t>Query for next days</a:t>
            </a:r>
          </a:p>
        </p:txBody>
      </p:sp>
    </p:spTree>
    <p:extLst>
      <p:ext uri="{BB962C8B-B14F-4D97-AF65-F5344CB8AC3E}">
        <p14:creationId xmlns:p14="http://schemas.microsoft.com/office/powerpoint/2010/main" val="138737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49DA86-C12A-4A41-8670-70369B77E926}"/>
              </a:ext>
            </a:extLst>
          </p:cNvPr>
          <p:cNvSpPr>
            <a:spLocks noGrp="1"/>
          </p:cNvSpPr>
          <p:nvPr>
            <p:ph idx="1"/>
          </p:nvPr>
        </p:nvSpPr>
        <p:spPr>
          <a:xfrm>
            <a:off x="264160" y="967575"/>
            <a:ext cx="8584006" cy="938719"/>
          </a:xfrm>
        </p:spPr>
        <p:txBody>
          <a:bodyPr/>
          <a:lstStyle/>
          <a:p>
            <a:r>
              <a:rPr lang="en-GB" dirty="0"/>
              <a:t>Create a Public ‘Weather’ folder </a:t>
            </a:r>
          </a:p>
          <a:p>
            <a:r>
              <a:rPr lang="en-GB" dirty="0"/>
              <a:t>Upload KTR and CDA into the folder</a:t>
            </a:r>
          </a:p>
        </p:txBody>
      </p:sp>
      <p:sp>
        <p:nvSpPr>
          <p:cNvPr id="3" name="Title 2">
            <a:extLst>
              <a:ext uri="{FF2B5EF4-FFF2-40B4-BE49-F238E27FC236}">
                <a16:creationId xmlns:a16="http://schemas.microsoft.com/office/drawing/2014/main" id="{A3801C77-3578-4C34-824A-83547B7148E8}"/>
              </a:ext>
            </a:extLst>
          </p:cNvPr>
          <p:cNvSpPr>
            <a:spLocks noGrp="1"/>
          </p:cNvSpPr>
          <p:nvPr>
            <p:ph type="title"/>
          </p:nvPr>
        </p:nvSpPr>
        <p:spPr/>
        <p:txBody>
          <a:bodyPr/>
          <a:lstStyle/>
          <a:p>
            <a:r>
              <a:rPr lang="en-US" dirty="0"/>
              <a:t>Guided Demo: CDA</a:t>
            </a:r>
            <a:endParaRPr lang="en-GB" dirty="0"/>
          </a:p>
        </p:txBody>
      </p:sp>
      <p:pic>
        <p:nvPicPr>
          <p:cNvPr id="4" name="Picture 3">
            <a:extLst>
              <a:ext uri="{FF2B5EF4-FFF2-40B4-BE49-F238E27FC236}">
                <a16:creationId xmlns:a16="http://schemas.microsoft.com/office/drawing/2014/main" id="{D1015048-915D-4736-9BFA-B9F64C90815E}"/>
              </a:ext>
            </a:extLst>
          </p:cNvPr>
          <p:cNvPicPr/>
          <p:nvPr/>
        </p:nvPicPr>
        <p:blipFill>
          <a:blip r:embed="rId2"/>
          <a:stretch>
            <a:fillRect/>
          </a:stretch>
        </p:blipFill>
        <p:spPr>
          <a:xfrm>
            <a:off x="664883" y="1979632"/>
            <a:ext cx="3891280" cy="2821305"/>
          </a:xfrm>
          <a:prstGeom prst="rect">
            <a:avLst/>
          </a:prstGeom>
        </p:spPr>
      </p:pic>
    </p:spTree>
    <p:extLst>
      <p:ext uri="{BB962C8B-B14F-4D97-AF65-F5344CB8AC3E}">
        <p14:creationId xmlns:p14="http://schemas.microsoft.com/office/powerpoint/2010/main" val="1450402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365481-F46D-4A18-AFA1-C30E70CFAF96}"/>
              </a:ext>
            </a:extLst>
          </p:cNvPr>
          <p:cNvSpPr>
            <a:spLocks noGrp="1"/>
          </p:cNvSpPr>
          <p:nvPr>
            <p:ph idx="1"/>
          </p:nvPr>
        </p:nvSpPr>
        <p:spPr>
          <a:xfrm>
            <a:off x="264160" y="967575"/>
            <a:ext cx="8584006" cy="707886"/>
          </a:xfrm>
        </p:spPr>
        <p:txBody>
          <a:bodyPr/>
          <a:lstStyle/>
          <a:p>
            <a:r>
              <a:rPr lang="en-GB" dirty="0"/>
              <a:t>Highlight weather.cda file and under ‘File Actions’ &gt; Open in a new window</a:t>
            </a:r>
          </a:p>
        </p:txBody>
      </p:sp>
      <p:sp>
        <p:nvSpPr>
          <p:cNvPr id="3" name="Title 2">
            <a:extLst>
              <a:ext uri="{FF2B5EF4-FFF2-40B4-BE49-F238E27FC236}">
                <a16:creationId xmlns:a16="http://schemas.microsoft.com/office/drawing/2014/main" id="{E4CA06CB-A083-46D8-957E-38A65334D42E}"/>
              </a:ext>
            </a:extLst>
          </p:cNvPr>
          <p:cNvSpPr>
            <a:spLocks noGrp="1"/>
          </p:cNvSpPr>
          <p:nvPr>
            <p:ph type="title"/>
          </p:nvPr>
        </p:nvSpPr>
        <p:spPr/>
        <p:txBody>
          <a:bodyPr/>
          <a:lstStyle/>
          <a:p>
            <a:r>
              <a:rPr lang="en-US" dirty="0"/>
              <a:t>Guided Demo: CDA</a:t>
            </a:r>
            <a:endParaRPr lang="en-GB" dirty="0"/>
          </a:p>
        </p:txBody>
      </p:sp>
      <p:pic>
        <p:nvPicPr>
          <p:cNvPr id="4" name="Picture 3">
            <a:extLst>
              <a:ext uri="{FF2B5EF4-FFF2-40B4-BE49-F238E27FC236}">
                <a16:creationId xmlns:a16="http://schemas.microsoft.com/office/drawing/2014/main" id="{64FAEFE5-61AB-4734-AEFE-FE35BE28BB6B}"/>
              </a:ext>
            </a:extLst>
          </p:cNvPr>
          <p:cNvPicPr/>
          <p:nvPr/>
        </p:nvPicPr>
        <p:blipFill>
          <a:blip r:embed="rId2"/>
          <a:stretch>
            <a:fillRect/>
          </a:stretch>
        </p:blipFill>
        <p:spPr>
          <a:xfrm>
            <a:off x="538715" y="1675461"/>
            <a:ext cx="3657201" cy="2299229"/>
          </a:xfrm>
          <a:prstGeom prst="rect">
            <a:avLst/>
          </a:prstGeom>
        </p:spPr>
      </p:pic>
      <p:pic>
        <p:nvPicPr>
          <p:cNvPr id="5" name="Picture 4">
            <a:extLst>
              <a:ext uri="{FF2B5EF4-FFF2-40B4-BE49-F238E27FC236}">
                <a16:creationId xmlns:a16="http://schemas.microsoft.com/office/drawing/2014/main" id="{AA81B9D8-0577-4214-89A1-690A6A6180CF}"/>
              </a:ext>
            </a:extLst>
          </p:cNvPr>
          <p:cNvPicPr/>
          <p:nvPr/>
        </p:nvPicPr>
        <p:blipFill>
          <a:blip r:embed="rId3"/>
          <a:stretch>
            <a:fillRect/>
          </a:stretch>
        </p:blipFill>
        <p:spPr>
          <a:xfrm>
            <a:off x="5055839" y="1675461"/>
            <a:ext cx="3792327" cy="3007152"/>
          </a:xfrm>
          <a:prstGeom prst="rect">
            <a:avLst/>
          </a:prstGeom>
        </p:spPr>
      </p:pic>
    </p:spTree>
    <p:extLst>
      <p:ext uri="{BB962C8B-B14F-4D97-AF65-F5344CB8AC3E}">
        <p14:creationId xmlns:p14="http://schemas.microsoft.com/office/powerpoint/2010/main" val="1818907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CABEA4-440A-4C0B-8F39-529BA52E0893}"/>
              </a:ext>
            </a:extLst>
          </p:cNvPr>
          <p:cNvSpPr>
            <a:spLocks noGrp="1"/>
          </p:cNvSpPr>
          <p:nvPr>
            <p:ph type="ctrTitle"/>
          </p:nvPr>
        </p:nvSpPr>
        <p:spPr/>
        <p:txBody>
          <a:bodyPr/>
          <a:lstStyle/>
          <a:p>
            <a:r>
              <a:rPr lang="en-US" dirty="0"/>
              <a:t>Data Services</a:t>
            </a:r>
            <a:endParaRPr lang="nl-BE" dirty="0"/>
          </a:p>
        </p:txBody>
      </p:sp>
    </p:spTree>
    <p:extLst>
      <p:ext uri="{BB962C8B-B14F-4D97-AF65-F5344CB8AC3E}">
        <p14:creationId xmlns:p14="http://schemas.microsoft.com/office/powerpoint/2010/main" val="357323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114B99-2122-4F42-848C-B9A7ACB13BEF}"/>
              </a:ext>
            </a:extLst>
          </p:cNvPr>
          <p:cNvSpPr>
            <a:spLocks noGrp="1"/>
          </p:cNvSpPr>
          <p:nvPr>
            <p:ph idx="1"/>
          </p:nvPr>
        </p:nvSpPr>
        <p:spPr>
          <a:xfrm>
            <a:off x="264160" y="967574"/>
            <a:ext cx="8643866" cy="1323439"/>
          </a:xfrm>
        </p:spPr>
        <p:txBody>
          <a:bodyPr/>
          <a:lstStyle/>
          <a:p>
            <a:r>
              <a:rPr lang="en-GB" dirty="0"/>
              <a:t>Prototyping a data model can be time consuming, particularly when it involves setting up databases, creating the data model and setting up a data warehouse, then negotiating accesses so that analysts can visualize the data and provide feedback.</a:t>
            </a:r>
          </a:p>
        </p:txBody>
      </p:sp>
      <p:sp>
        <p:nvSpPr>
          <p:cNvPr id="3" name="Title 2">
            <a:extLst>
              <a:ext uri="{FF2B5EF4-FFF2-40B4-BE49-F238E27FC236}">
                <a16:creationId xmlns:a16="http://schemas.microsoft.com/office/drawing/2014/main" id="{AABCF7FB-223A-417D-8908-12959B38F73F}"/>
              </a:ext>
            </a:extLst>
          </p:cNvPr>
          <p:cNvSpPr>
            <a:spLocks noGrp="1"/>
          </p:cNvSpPr>
          <p:nvPr>
            <p:ph type="title"/>
          </p:nvPr>
        </p:nvSpPr>
        <p:spPr/>
        <p:txBody>
          <a:bodyPr/>
          <a:lstStyle/>
          <a:p>
            <a:r>
              <a:rPr lang="en-US" dirty="0"/>
              <a:t>Data Services</a:t>
            </a:r>
            <a:endParaRPr lang="nl-BE" dirty="0"/>
          </a:p>
        </p:txBody>
      </p:sp>
      <p:pic>
        <p:nvPicPr>
          <p:cNvPr id="4" name="Picture 3" descr="http://kettle.bleuel.com/wp-content/uploads/2016/04/data_services.png">
            <a:extLst>
              <a:ext uri="{FF2B5EF4-FFF2-40B4-BE49-F238E27FC236}">
                <a16:creationId xmlns:a16="http://schemas.microsoft.com/office/drawing/2014/main" id="{1B28329C-558B-4630-B8DE-2ACB5DCECD1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0258" y="2389238"/>
            <a:ext cx="5578813" cy="2566219"/>
          </a:xfrm>
          <a:prstGeom prst="rect">
            <a:avLst/>
          </a:prstGeom>
          <a:noFill/>
          <a:ln>
            <a:noFill/>
          </a:ln>
        </p:spPr>
      </p:pic>
      <p:sp>
        <p:nvSpPr>
          <p:cNvPr id="5" name="TextBox 4">
            <a:extLst>
              <a:ext uri="{FF2B5EF4-FFF2-40B4-BE49-F238E27FC236}">
                <a16:creationId xmlns:a16="http://schemas.microsoft.com/office/drawing/2014/main" id="{F2D2DA84-26F1-4F64-89AB-FB1312B0DE1F}"/>
              </a:ext>
            </a:extLst>
          </p:cNvPr>
          <p:cNvSpPr txBox="1"/>
          <p:nvPr/>
        </p:nvSpPr>
        <p:spPr>
          <a:xfrm>
            <a:off x="6284946" y="2389238"/>
            <a:ext cx="2775119" cy="1200329"/>
          </a:xfrm>
          <a:prstGeom prst="rect">
            <a:avLst/>
          </a:prstGeom>
          <a:noFill/>
        </p:spPr>
        <p:txBody>
          <a:bodyPr wrap="none" rtlCol="0">
            <a:spAutoFit/>
          </a:bodyPr>
          <a:lstStyle/>
          <a:p>
            <a:r>
              <a:rPr lang="en-GB" dirty="0"/>
              <a:t>The KTR step is exposed</a:t>
            </a:r>
          </a:p>
          <a:p>
            <a:r>
              <a:rPr lang="en-GB" dirty="0"/>
              <a:t>as a virtual table.</a:t>
            </a:r>
          </a:p>
          <a:p>
            <a:r>
              <a:rPr lang="en-GB" dirty="0"/>
              <a:t>The virtual table is JDBC</a:t>
            </a:r>
          </a:p>
          <a:p>
            <a:r>
              <a:rPr lang="en-GB" dirty="0"/>
              <a:t>Compliant.</a:t>
            </a:r>
          </a:p>
        </p:txBody>
      </p:sp>
    </p:spTree>
    <p:extLst>
      <p:ext uri="{BB962C8B-B14F-4D97-AF65-F5344CB8AC3E}">
        <p14:creationId xmlns:p14="http://schemas.microsoft.com/office/powerpoint/2010/main" val="2908471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918003-192E-49BB-BCC0-F235E2B0ACAE}"/>
              </a:ext>
            </a:extLst>
          </p:cNvPr>
          <p:cNvSpPr>
            <a:spLocks noGrp="1"/>
          </p:cNvSpPr>
          <p:nvPr>
            <p:ph idx="1"/>
          </p:nvPr>
        </p:nvSpPr>
        <p:spPr>
          <a:xfrm>
            <a:off x="264160" y="967575"/>
            <a:ext cx="8584006" cy="3631763"/>
          </a:xfrm>
        </p:spPr>
        <p:txBody>
          <a:bodyPr/>
          <a:lstStyle/>
          <a:p>
            <a:pPr marL="0" indent="0">
              <a:buNone/>
            </a:pPr>
            <a:r>
              <a:rPr lang="en-GB" dirty="0"/>
              <a:t>In this demo you’re going to access a ‘Twitter Feed’.</a:t>
            </a:r>
          </a:p>
          <a:p>
            <a:r>
              <a:rPr lang="en-GB" dirty="0"/>
              <a:t>Create a Folder called ‘Data Services’.</a:t>
            </a:r>
          </a:p>
          <a:p>
            <a:r>
              <a:rPr lang="en-GB" dirty="0"/>
              <a:t>Drag onto the canvas a CSV File input step</a:t>
            </a:r>
          </a:p>
          <a:p>
            <a:endParaRPr lang="en-GB" dirty="0"/>
          </a:p>
          <a:p>
            <a:endParaRPr lang="en-GB" dirty="0"/>
          </a:p>
          <a:p>
            <a:endParaRPr lang="en-GB" dirty="0"/>
          </a:p>
          <a:p>
            <a:r>
              <a:rPr lang="en-GB" dirty="0"/>
              <a:t>Save as </a:t>
            </a:r>
            <a:r>
              <a:rPr lang="en-GB" dirty="0" err="1"/>
              <a:t>ds_twitter.ktr</a:t>
            </a:r>
            <a:r>
              <a:rPr lang="en-GB" dirty="0"/>
              <a:t> in the Pentaho Repository</a:t>
            </a:r>
          </a:p>
        </p:txBody>
      </p:sp>
      <p:sp>
        <p:nvSpPr>
          <p:cNvPr id="3" name="Title 2">
            <a:extLst>
              <a:ext uri="{FF2B5EF4-FFF2-40B4-BE49-F238E27FC236}">
                <a16:creationId xmlns:a16="http://schemas.microsoft.com/office/drawing/2014/main" id="{189A5250-498A-4BAD-8596-80F5773742FF}"/>
              </a:ext>
            </a:extLst>
          </p:cNvPr>
          <p:cNvSpPr>
            <a:spLocks noGrp="1"/>
          </p:cNvSpPr>
          <p:nvPr>
            <p:ph type="title"/>
          </p:nvPr>
        </p:nvSpPr>
        <p:spPr/>
        <p:txBody>
          <a:bodyPr/>
          <a:lstStyle/>
          <a:p>
            <a:r>
              <a:rPr lang="en-GB" dirty="0"/>
              <a:t>Guided Demo: </a:t>
            </a:r>
            <a:r>
              <a:rPr lang="en-GB" dirty="0" err="1"/>
              <a:t>DS_Twitter</a:t>
            </a:r>
            <a:endParaRPr lang="en-GB" dirty="0"/>
          </a:p>
        </p:txBody>
      </p:sp>
      <p:graphicFrame>
        <p:nvGraphicFramePr>
          <p:cNvPr id="4" name="Table 3">
            <a:extLst>
              <a:ext uri="{FF2B5EF4-FFF2-40B4-BE49-F238E27FC236}">
                <a16:creationId xmlns:a16="http://schemas.microsoft.com/office/drawing/2014/main" id="{369EE10C-5206-4A72-97DD-C508A05ED6A8}"/>
              </a:ext>
            </a:extLst>
          </p:cNvPr>
          <p:cNvGraphicFramePr>
            <a:graphicFrameLocks noGrp="1"/>
          </p:cNvGraphicFramePr>
          <p:nvPr>
            <p:extLst>
              <p:ext uri="{D42A27DB-BD31-4B8C-83A1-F6EECF244321}">
                <p14:modId xmlns:p14="http://schemas.microsoft.com/office/powerpoint/2010/main" val="4289553486"/>
              </p:ext>
            </p:extLst>
          </p:nvPr>
        </p:nvGraphicFramePr>
        <p:xfrm>
          <a:off x="655530" y="2481280"/>
          <a:ext cx="4566784" cy="1605832"/>
        </p:xfrm>
        <a:graphic>
          <a:graphicData uri="http://schemas.openxmlformats.org/drawingml/2006/table">
            <a:tbl>
              <a:tblPr firstRow="1" firstCol="1" bandRow="1">
                <a:tableStyleId>{5C22544A-7EE6-4342-B048-85BDC9FD1C3A}</a:tableStyleId>
              </a:tblPr>
              <a:tblGrid>
                <a:gridCol w="1417086">
                  <a:extLst>
                    <a:ext uri="{9D8B030D-6E8A-4147-A177-3AD203B41FA5}">
                      <a16:colId xmlns:a16="http://schemas.microsoft.com/office/drawing/2014/main" val="3607939863"/>
                    </a:ext>
                  </a:extLst>
                </a:gridCol>
                <a:gridCol w="3149698">
                  <a:extLst>
                    <a:ext uri="{9D8B030D-6E8A-4147-A177-3AD203B41FA5}">
                      <a16:colId xmlns:a16="http://schemas.microsoft.com/office/drawing/2014/main" val="2438718059"/>
                    </a:ext>
                  </a:extLst>
                </a:gridCol>
              </a:tblGrid>
              <a:tr h="159985">
                <a:tc>
                  <a:txBody>
                    <a:bodyPr/>
                    <a:lstStyle/>
                    <a:p>
                      <a:pPr>
                        <a:lnSpc>
                          <a:spcPct val="120000"/>
                        </a:lnSpc>
                        <a:spcBef>
                          <a:spcPts val="200"/>
                        </a:spcBef>
                        <a:spcAft>
                          <a:spcPts val="0"/>
                        </a:spcAft>
                      </a:pPr>
                      <a:r>
                        <a:rPr lang="en-US" sz="900">
                          <a:effectLst/>
                        </a:rPr>
                        <a:t>OPTION</a:t>
                      </a:r>
                      <a:endParaRPr lang="en-GB" sz="900">
                        <a:effectLst/>
                        <a:latin typeface="Open Sans" panose="020B0606030504020204" pitchFamily="34" charset="0"/>
                        <a:ea typeface="Calibri" panose="020F0502020204030204" pitchFamily="34" charset="0"/>
                        <a:cs typeface="Times New Roman" panose="02020603050405020304" pitchFamily="18" charset="0"/>
                      </a:endParaRPr>
                    </a:p>
                  </a:txBody>
                  <a:tcPr marL="59994" marR="59994" marT="0" marB="0"/>
                </a:tc>
                <a:tc>
                  <a:txBody>
                    <a:bodyPr/>
                    <a:lstStyle/>
                    <a:p>
                      <a:pPr>
                        <a:lnSpc>
                          <a:spcPct val="120000"/>
                        </a:lnSpc>
                        <a:spcBef>
                          <a:spcPts val="200"/>
                        </a:spcBef>
                        <a:spcAft>
                          <a:spcPts val="0"/>
                        </a:spcAft>
                      </a:pPr>
                      <a:r>
                        <a:rPr lang="en-US" sz="900" dirty="0">
                          <a:effectLst/>
                        </a:rPr>
                        <a:t>VALUE</a:t>
                      </a:r>
                      <a:endParaRPr lang="en-GB" sz="900" dirty="0">
                        <a:effectLst/>
                        <a:latin typeface="Open Sans" panose="020B0606030504020204" pitchFamily="34" charset="0"/>
                        <a:ea typeface="Calibri" panose="020F0502020204030204" pitchFamily="34" charset="0"/>
                        <a:cs typeface="Times New Roman" panose="02020603050405020304" pitchFamily="18" charset="0"/>
                      </a:endParaRPr>
                    </a:p>
                  </a:txBody>
                  <a:tcPr marL="59994" marR="59994" marT="0" marB="0"/>
                </a:tc>
                <a:extLst>
                  <a:ext uri="{0D108BD9-81ED-4DB2-BD59-A6C34878D82A}">
                    <a16:rowId xmlns:a16="http://schemas.microsoft.com/office/drawing/2014/main" val="703400332"/>
                  </a:ext>
                </a:extLst>
              </a:tr>
              <a:tr h="159985">
                <a:tc>
                  <a:txBody>
                    <a:bodyPr/>
                    <a:lstStyle/>
                    <a:p>
                      <a:pPr>
                        <a:lnSpc>
                          <a:spcPct val="120000"/>
                        </a:lnSpc>
                        <a:spcBef>
                          <a:spcPts val="200"/>
                        </a:spcBef>
                        <a:spcAft>
                          <a:spcPts val="0"/>
                        </a:spcAft>
                      </a:pPr>
                      <a:r>
                        <a:rPr lang="en-US" sz="900">
                          <a:effectLst/>
                        </a:rPr>
                        <a:t>Step name</a:t>
                      </a:r>
                      <a:endParaRPr lang="en-GB" sz="900">
                        <a:effectLst/>
                        <a:latin typeface="Open Sans" panose="020B0606030504020204" pitchFamily="34" charset="0"/>
                        <a:ea typeface="Calibri" panose="020F0502020204030204" pitchFamily="34" charset="0"/>
                        <a:cs typeface="Times New Roman" panose="02020603050405020304" pitchFamily="18" charset="0"/>
                      </a:endParaRPr>
                    </a:p>
                  </a:txBody>
                  <a:tcPr marL="59994" marR="59994" marT="0" marB="0"/>
                </a:tc>
                <a:tc>
                  <a:txBody>
                    <a:bodyPr/>
                    <a:lstStyle/>
                    <a:p>
                      <a:pPr>
                        <a:lnSpc>
                          <a:spcPct val="120000"/>
                        </a:lnSpc>
                        <a:spcBef>
                          <a:spcPts val="200"/>
                        </a:spcBef>
                        <a:spcAft>
                          <a:spcPts val="0"/>
                        </a:spcAft>
                      </a:pPr>
                      <a:r>
                        <a:rPr lang="en-US" sz="900">
                          <a:effectLst/>
                        </a:rPr>
                        <a:t>Read Twitter Data</a:t>
                      </a:r>
                      <a:endParaRPr lang="en-GB" sz="900">
                        <a:effectLst/>
                        <a:latin typeface="Open Sans" panose="020B0606030504020204" pitchFamily="34" charset="0"/>
                        <a:ea typeface="Calibri" panose="020F0502020204030204" pitchFamily="34" charset="0"/>
                        <a:cs typeface="Times New Roman" panose="02020603050405020304" pitchFamily="18" charset="0"/>
                      </a:endParaRPr>
                    </a:p>
                  </a:txBody>
                  <a:tcPr marL="59994" marR="59994" marT="0" marB="0"/>
                </a:tc>
                <a:extLst>
                  <a:ext uri="{0D108BD9-81ED-4DB2-BD59-A6C34878D82A}">
                    <a16:rowId xmlns:a16="http://schemas.microsoft.com/office/drawing/2014/main" val="1463215269"/>
                  </a:ext>
                </a:extLst>
              </a:tr>
              <a:tr h="479954">
                <a:tc>
                  <a:txBody>
                    <a:bodyPr/>
                    <a:lstStyle/>
                    <a:p>
                      <a:pPr>
                        <a:lnSpc>
                          <a:spcPct val="120000"/>
                        </a:lnSpc>
                        <a:spcBef>
                          <a:spcPts val="200"/>
                        </a:spcBef>
                        <a:spcAft>
                          <a:spcPts val="0"/>
                        </a:spcAft>
                      </a:pPr>
                      <a:r>
                        <a:rPr lang="en-US" sz="900">
                          <a:effectLst/>
                        </a:rPr>
                        <a:t>Filename</a:t>
                      </a:r>
                      <a:endParaRPr lang="en-GB" sz="900">
                        <a:effectLst/>
                        <a:latin typeface="Open Sans" panose="020B0606030504020204" pitchFamily="34" charset="0"/>
                        <a:ea typeface="Calibri" panose="020F0502020204030204" pitchFamily="34" charset="0"/>
                        <a:cs typeface="Times New Roman" panose="02020603050405020304" pitchFamily="18" charset="0"/>
                      </a:endParaRPr>
                    </a:p>
                  </a:txBody>
                  <a:tcPr marL="59994" marR="59994" marT="0" marB="0"/>
                </a:tc>
                <a:tc>
                  <a:txBody>
                    <a:bodyPr/>
                    <a:lstStyle/>
                    <a:p>
                      <a:pPr>
                        <a:lnSpc>
                          <a:spcPct val="120000"/>
                        </a:lnSpc>
                        <a:spcBef>
                          <a:spcPts val="200"/>
                        </a:spcBef>
                        <a:spcAft>
                          <a:spcPts val="0"/>
                        </a:spcAft>
                      </a:pPr>
                      <a:r>
                        <a:rPr lang="en-US" sz="900">
                          <a:effectLst/>
                        </a:rPr>
                        <a:t>C:\Pentaho Training\DI 1100 - Advanced PDI\Module 2 - Data Sources\Lesson 4 - Data Services\Guided Demo\ Mar_22_11_57_39 AM_2017_CET_Pentaho_TwitterData.csv</a:t>
                      </a:r>
                      <a:endParaRPr lang="en-GB" sz="900">
                        <a:effectLst/>
                        <a:latin typeface="Open Sans" panose="020B0606030504020204" pitchFamily="34" charset="0"/>
                        <a:ea typeface="Calibri" panose="020F0502020204030204" pitchFamily="34" charset="0"/>
                        <a:cs typeface="Times New Roman" panose="02020603050405020304" pitchFamily="18" charset="0"/>
                      </a:endParaRPr>
                    </a:p>
                  </a:txBody>
                  <a:tcPr marL="59994" marR="59994" marT="0" marB="0"/>
                </a:tc>
                <a:extLst>
                  <a:ext uri="{0D108BD9-81ED-4DB2-BD59-A6C34878D82A}">
                    <a16:rowId xmlns:a16="http://schemas.microsoft.com/office/drawing/2014/main" val="755124472"/>
                  </a:ext>
                </a:extLst>
              </a:tr>
              <a:tr h="159985">
                <a:tc>
                  <a:txBody>
                    <a:bodyPr/>
                    <a:lstStyle/>
                    <a:p>
                      <a:pPr>
                        <a:lnSpc>
                          <a:spcPct val="120000"/>
                        </a:lnSpc>
                        <a:spcBef>
                          <a:spcPts val="200"/>
                        </a:spcBef>
                        <a:spcAft>
                          <a:spcPts val="0"/>
                        </a:spcAft>
                      </a:pPr>
                      <a:r>
                        <a:rPr lang="en-US" sz="900">
                          <a:effectLst/>
                        </a:rPr>
                        <a:t>Delimiter</a:t>
                      </a:r>
                      <a:endParaRPr lang="en-GB" sz="900">
                        <a:effectLst/>
                        <a:latin typeface="Open Sans" panose="020B0606030504020204" pitchFamily="34" charset="0"/>
                        <a:ea typeface="Calibri" panose="020F0502020204030204" pitchFamily="34" charset="0"/>
                        <a:cs typeface="Times New Roman" panose="02020603050405020304" pitchFamily="18" charset="0"/>
                      </a:endParaRPr>
                    </a:p>
                  </a:txBody>
                  <a:tcPr marL="59994" marR="59994" marT="0" marB="0"/>
                </a:tc>
                <a:tc>
                  <a:txBody>
                    <a:bodyPr/>
                    <a:lstStyle/>
                    <a:p>
                      <a:pPr>
                        <a:lnSpc>
                          <a:spcPct val="120000"/>
                        </a:lnSpc>
                        <a:spcBef>
                          <a:spcPts val="200"/>
                        </a:spcBef>
                        <a:spcAft>
                          <a:spcPts val="0"/>
                        </a:spcAft>
                      </a:pPr>
                      <a:r>
                        <a:rPr lang="en-US" sz="900">
                          <a:effectLst/>
                        </a:rPr>
                        <a:t>, comma</a:t>
                      </a:r>
                      <a:endParaRPr lang="en-GB" sz="900">
                        <a:effectLst/>
                        <a:latin typeface="Open Sans" panose="020B0606030504020204" pitchFamily="34" charset="0"/>
                        <a:ea typeface="Calibri" panose="020F0502020204030204" pitchFamily="34" charset="0"/>
                        <a:cs typeface="Times New Roman" panose="02020603050405020304" pitchFamily="18" charset="0"/>
                      </a:endParaRPr>
                    </a:p>
                  </a:txBody>
                  <a:tcPr marL="59994" marR="59994" marT="0" marB="0"/>
                </a:tc>
                <a:extLst>
                  <a:ext uri="{0D108BD9-81ED-4DB2-BD59-A6C34878D82A}">
                    <a16:rowId xmlns:a16="http://schemas.microsoft.com/office/drawing/2014/main" val="1520692156"/>
                  </a:ext>
                </a:extLst>
              </a:tr>
              <a:tr h="159985">
                <a:tc>
                  <a:txBody>
                    <a:bodyPr/>
                    <a:lstStyle/>
                    <a:p>
                      <a:pPr>
                        <a:lnSpc>
                          <a:spcPct val="120000"/>
                        </a:lnSpc>
                        <a:spcBef>
                          <a:spcPts val="200"/>
                        </a:spcBef>
                        <a:spcAft>
                          <a:spcPts val="0"/>
                        </a:spcAft>
                      </a:pPr>
                      <a:r>
                        <a:rPr lang="en-US" sz="900">
                          <a:effectLst/>
                        </a:rPr>
                        <a:t>Lazy Conversion</a:t>
                      </a:r>
                      <a:endParaRPr lang="en-GB" sz="900">
                        <a:effectLst/>
                        <a:latin typeface="Open Sans" panose="020B0606030504020204" pitchFamily="34" charset="0"/>
                        <a:ea typeface="Calibri" panose="020F0502020204030204" pitchFamily="34" charset="0"/>
                        <a:cs typeface="Times New Roman" panose="02020603050405020304" pitchFamily="18" charset="0"/>
                      </a:endParaRPr>
                    </a:p>
                  </a:txBody>
                  <a:tcPr marL="59994" marR="59994" marT="0" marB="0"/>
                </a:tc>
                <a:tc>
                  <a:txBody>
                    <a:bodyPr/>
                    <a:lstStyle/>
                    <a:p>
                      <a:pPr>
                        <a:lnSpc>
                          <a:spcPct val="120000"/>
                        </a:lnSpc>
                        <a:spcBef>
                          <a:spcPts val="200"/>
                        </a:spcBef>
                        <a:spcAft>
                          <a:spcPts val="0"/>
                        </a:spcAft>
                      </a:pPr>
                      <a:r>
                        <a:rPr lang="en-US" sz="900">
                          <a:effectLst/>
                        </a:rPr>
                        <a:t>check</a:t>
                      </a:r>
                      <a:endParaRPr lang="en-GB" sz="900">
                        <a:effectLst/>
                        <a:latin typeface="Open Sans" panose="020B0606030504020204" pitchFamily="34" charset="0"/>
                        <a:ea typeface="Calibri" panose="020F0502020204030204" pitchFamily="34" charset="0"/>
                        <a:cs typeface="Times New Roman" panose="02020603050405020304" pitchFamily="18" charset="0"/>
                      </a:endParaRPr>
                    </a:p>
                  </a:txBody>
                  <a:tcPr marL="59994" marR="59994" marT="0" marB="0"/>
                </a:tc>
                <a:extLst>
                  <a:ext uri="{0D108BD9-81ED-4DB2-BD59-A6C34878D82A}">
                    <a16:rowId xmlns:a16="http://schemas.microsoft.com/office/drawing/2014/main" val="1436815421"/>
                  </a:ext>
                </a:extLst>
              </a:tr>
              <a:tr h="159985">
                <a:tc>
                  <a:txBody>
                    <a:bodyPr/>
                    <a:lstStyle/>
                    <a:p>
                      <a:pPr>
                        <a:lnSpc>
                          <a:spcPct val="120000"/>
                        </a:lnSpc>
                        <a:spcBef>
                          <a:spcPts val="200"/>
                        </a:spcBef>
                        <a:spcAft>
                          <a:spcPts val="0"/>
                        </a:spcAft>
                      </a:pPr>
                      <a:r>
                        <a:rPr lang="en-US" sz="900">
                          <a:effectLst/>
                        </a:rPr>
                        <a:t>Header row present</a:t>
                      </a:r>
                      <a:endParaRPr lang="en-GB" sz="900">
                        <a:effectLst/>
                        <a:latin typeface="Open Sans" panose="020B0606030504020204" pitchFamily="34" charset="0"/>
                        <a:ea typeface="Calibri" panose="020F0502020204030204" pitchFamily="34" charset="0"/>
                        <a:cs typeface="Times New Roman" panose="02020603050405020304" pitchFamily="18" charset="0"/>
                      </a:endParaRPr>
                    </a:p>
                  </a:txBody>
                  <a:tcPr marL="59994" marR="59994" marT="0" marB="0"/>
                </a:tc>
                <a:tc>
                  <a:txBody>
                    <a:bodyPr/>
                    <a:lstStyle/>
                    <a:p>
                      <a:pPr>
                        <a:lnSpc>
                          <a:spcPct val="120000"/>
                        </a:lnSpc>
                        <a:spcBef>
                          <a:spcPts val="200"/>
                        </a:spcBef>
                        <a:spcAft>
                          <a:spcPts val="0"/>
                        </a:spcAft>
                      </a:pPr>
                      <a:r>
                        <a:rPr lang="en-US" sz="900">
                          <a:effectLst/>
                        </a:rPr>
                        <a:t>Check</a:t>
                      </a:r>
                      <a:endParaRPr lang="en-GB" sz="900">
                        <a:effectLst/>
                        <a:latin typeface="Open Sans" panose="020B0606030504020204" pitchFamily="34" charset="0"/>
                        <a:ea typeface="Calibri" panose="020F0502020204030204" pitchFamily="34" charset="0"/>
                        <a:cs typeface="Times New Roman" panose="02020603050405020304" pitchFamily="18" charset="0"/>
                      </a:endParaRPr>
                    </a:p>
                  </a:txBody>
                  <a:tcPr marL="59994" marR="59994" marT="0" marB="0"/>
                </a:tc>
                <a:extLst>
                  <a:ext uri="{0D108BD9-81ED-4DB2-BD59-A6C34878D82A}">
                    <a16:rowId xmlns:a16="http://schemas.microsoft.com/office/drawing/2014/main" val="2483888834"/>
                  </a:ext>
                </a:extLst>
              </a:tr>
              <a:tr h="159985">
                <a:tc>
                  <a:txBody>
                    <a:bodyPr/>
                    <a:lstStyle/>
                    <a:p>
                      <a:pPr>
                        <a:lnSpc>
                          <a:spcPct val="120000"/>
                        </a:lnSpc>
                        <a:spcBef>
                          <a:spcPts val="200"/>
                        </a:spcBef>
                        <a:spcAft>
                          <a:spcPts val="0"/>
                        </a:spcAft>
                      </a:pPr>
                      <a:r>
                        <a:rPr lang="en-US" sz="900">
                          <a:effectLst/>
                        </a:rPr>
                        <a:t>File encoding</a:t>
                      </a:r>
                      <a:endParaRPr lang="en-GB" sz="900">
                        <a:effectLst/>
                        <a:latin typeface="Open Sans" panose="020B0606030504020204" pitchFamily="34" charset="0"/>
                        <a:ea typeface="Calibri" panose="020F0502020204030204" pitchFamily="34" charset="0"/>
                        <a:cs typeface="Times New Roman" panose="02020603050405020304" pitchFamily="18" charset="0"/>
                      </a:endParaRPr>
                    </a:p>
                  </a:txBody>
                  <a:tcPr marL="59994" marR="59994" marT="0" marB="0"/>
                </a:tc>
                <a:tc>
                  <a:txBody>
                    <a:bodyPr/>
                    <a:lstStyle/>
                    <a:p>
                      <a:pPr>
                        <a:lnSpc>
                          <a:spcPct val="120000"/>
                        </a:lnSpc>
                        <a:spcBef>
                          <a:spcPts val="200"/>
                        </a:spcBef>
                        <a:spcAft>
                          <a:spcPts val="0"/>
                        </a:spcAft>
                      </a:pPr>
                      <a:r>
                        <a:rPr lang="en-US" sz="900" dirty="0">
                          <a:effectLst/>
                        </a:rPr>
                        <a:t>Windows 1250</a:t>
                      </a:r>
                      <a:endParaRPr lang="en-GB" sz="900" dirty="0">
                        <a:effectLst/>
                        <a:latin typeface="Open Sans" panose="020B0606030504020204" pitchFamily="34" charset="0"/>
                        <a:ea typeface="Calibri" panose="020F0502020204030204" pitchFamily="34" charset="0"/>
                        <a:cs typeface="Times New Roman" panose="02020603050405020304" pitchFamily="18" charset="0"/>
                      </a:endParaRPr>
                    </a:p>
                  </a:txBody>
                  <a:tcPr marL="59994" marR="59994" marT="0" marB="0"/>
                </a:tc>
                <a:extLst>
                  <a:ext uri="{0D108BD9-81ED-4DB2-BD59-A6C34878D82A}">
                    <a16:rowId xmlns:a16="http://schemas.microsoft.com/office/drawing/2014/main" val="1791856917"/>
                  </a:ext>
                </a:extLst>
              </a:tr>
            </a:tbl>
          </a:graphicData>
        </a:graphic>
      </p:graphicFrame>
    </p:spTree>
    <p:extLst>
      <p:ext uri="{BB962C8B-B14F-4D97-AF65-F5344CB8AC3E}">
        <p14:creationId xmlns:p14="http://schemas.microsoft.com/office/powerpoint/2010/main" val="978290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3E9E16-AEF2-4B19-ACE1-8528097754F6}"/>
              </a:ext>
            </a:extLst>
          </p:cNvPr>
          <p:cNvSpPr>
            <a:spLocks noGrp="1"/>
          </p:cNvSpPr>
          <p:nvPr>
            <p:ph idx="1"/>
          </p:nvPr>
        </p:nvSpPr>
        <p:spPr>
          <a:xfrm>
            <a:off x="264160" y="967575"/>
            <a:ext cx="8584006" cy="400110"/>
          </a:xfrm>
        </p:spPr>
        <p:txBody>
          <a:bodyPr/>
          <a:lstStyle/>
          <a:p>
            <a:r>
              <a:rPr lang="en-GB" dirty="0"/>
              <a:t>Define the Data Service</a:t>
            </a:r>
          </a:p>
        </p:txBody>
      </p:sp>
      <p:sp>
        <p:nvSpPr>
          <p:cNvPr id="3" name="Title 2">
            <a:extLst>
              <a:ext uri="{FF2B5EF4-FFF2-40B4-BE49-F238E27FC236}">
                <a16:creationId xmlns:a16="http://schemas.microsoft.com/office/drawing/2014/main" id="{880378F4-0FAA-44A3-A8C5-2E4D90066B72}"/>
              </a:ext>
            </a:extLst>
          </p:cNvPr>
          <p:cNvSpPr>
            <a:spLocks noGrp="1"/>
          </p:cNvSpPr>
          <p:nvPr>
            <p:ph type="title"/>
          </p:nvPr>
        </p:nvSpPr>
        <p:spPr/>
        <p:txBody>
          <a:bodyPr/>
          <a:lstStyle/>
          <a:p>
            <a:r>
              <a:rPr lang="en-GB" dirty="0"/>
              <a:t>Guided Demo: </a:t>
            </a:r>
            <a:r>
              <a:rPr lang="en-GB" dirty="0" err="1"/>
              <a:t>DS_Twitter</a:t>
            </a:r>
            <a:endParaRPr lang="en-GB" dirty="0"/>
          </a:p>
        </p:txBody>
      </p:sp>
      <p:pic>
        <p:nvPicPr>
          <p:cNvPr id="4" name="Picture 3">
            <a:extLst>
              <a:ext uri="{FF2B5EF4-FFF2-40B4-BE49-F238E27FC236}">
                <a16:creationId xmlns:a16="http://schemas.microsoft.com/office/drawing/2014/main" id="{C1456506-93CE-4860-B980-9B305232426F}"/>
              </a:ext>
            </a:extLst>
          </p:cNvPr>
          <p:cNvPicPr/>
          <p:nvPr/>
        </p:nvPicPr>
        <p:blipFill>
          <a:blip r:embed="rId2"/>
          <a:stretch>
            <a:fillRect/>
          </a:stretch>
        </p:blipFill>
        <p:spPr>
          <a:xfrm>
            <a:off x="660143" y="1367685"/>
            <a:ext cx="4048125" cy="3122930"/>
          </a:xfrm>
          <a:prstGeom prst="rect">
            <a:avLst/>
          </a:prstGeom>
        </p:spPr>
      </p:pic>
      <p:pic>
        <p:nvPicPr>
          <p:cNvPr id="5" name="Picture 4">
            <a:extLst>
              <a:ext uri="{FF2B5EF4-FFF2-40B4-BE49-F238E27FC236}">
                <a16:creationId xmlns:a16="http://schemas.microsoft.com/office/drawing/2014/main" id="{5ECDC0C5-8709-4A99-9512-3EE762029649}"/>
              </a:ext>
            </a:extLst>
          </p:cNvPr>
          <p:cNvPicPr/>
          <p:nvPr/>
        </p:nvPicPr>
        <p:blipFill>
          <a:blip r:embed="rId3"/>
          <a:stretch>
            <a:fillRect/>
          </a:stretch>
        </p:blipFill>
        <p:spPr>
          <a:xfrm>
            <a:off x="5224934" y="3738775"/>
            <a:ext cx="1142365" cy="751840"/>
          </a:xfrm>
          <a:prstGeom prst="rect">
            <a:avLst/>
          </a:prstGeom>
        </p:spPr>
      </p:pic>
    </p:spTree>
    <p:extLst>
      <p:ext uri="{BB962C8B-B14F-4D97-AF65-F5344CB8AC3E}">
        <p14:creationId xmlns:p14="http://schemas.microsoft.com/office/powerpoint/2010/main" val="2464960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5CC04F-031D-4B27-8652-204DFC932EF2}"/>
              </a:ext>
            </a:extLst>
          </p:cNvPr>
          <p:cNvSpPr>
            <a:spLocks noGrp="1"/>
          </p:cNvSpPr>
          <p:nvPr>
            <p:ph idx="1"/>
          </p:nvPr>
        </p:nvSpPr>
        <p:spPr>
          <a:xfrm>
            <a:off x="264160" y="967575"/>
            <a:ext cx="8584006" cy="400110"/>
          </a:xfrm>
        </p:spPr>
        <p:txBody>
          <a:bodyPr/>
          <a:lstStyle/>
          <a:p>
            <a:r>
              <a:rPr lang="en-GB" dirty="0"/>
              <a:t>Finally..  Connect to the Data Service</a:t>
            </a:r>
          </a:p>
        </p:txBody>
      </p:sp>
      <p:sp>
        <p:nvSpPr>
          <p:cNvPr id="3" name="Title 2">
            <a:extLst>
              <a:ext uri="{FF2B5EF4-FFF2-40B4-BE49-F238E27FC236}">
                <a16:creationId xmlns:a16="http://schemas.microsoft.com/office/drawing/2014/main" id="{C5453A36-C80C-4305-81ED-14E25FBD1E8E}"/>
              </a:ext>
            </a:extLst>
          </p:cNvPr>
          <p:cNvSpPr>
            <a:spLocks noGrp="1"/>
          </p:cNvSpPr>
          <p:nvPr>
            <p:ph type="title"/>
          </p:nvPr>
        </p:nvSpPr>
        <p:spPr/>
        <p:txBody>
          <a:bodyPr/>
          <a:lstStyle/>
          <a:p>
            <a:r>
              <a:rPr lang="en-GB" dirty="0"/>
              <a:t>Guided Demo: </a:t>
            </a:r>
            <a:r>
              <a:rPr lang="en-GB" dirty="0" err="1"/>
              <a:t>DS_Twitter</a:t>
            </a:r>
            <a:endParaRPr lang="en-GB" dirty="0"/>
          </a:p>
        </p:txBody>
      </p:sp>
      <p:pic>
        <p:nvPicPr>
          <p:cNvPr id="4" name="Picture 3">
            <a:extLst>
              <a:ext uri="{FF2B5EF4-FFF2-40B4-BE49-F238E27FC236}">
                <a16:creationId xmlns:a16="http://schemas.microsoft.com/office/drawing/2014/main" id="{B518113B-0892-4BA8-B2EE-50427B238FDD}"/>
              </a:ext>
            </a:extLst>
          </p:cNvPr>
          <p:cNvPicPr/>
          <p:nvPr/>
        </p:nvPicPr>
        <p:blipFill>
          <a:blip r:embed="rId2"/>
          <a:stretch>
            <a:fillRect/>
          </a:stretch>
        </p:blipFill>
        <p:spPr>
          <a:xfrm>
            <a:off x="645242" y="1367685"/>
            <a:ext cx="2555158" cy="3547765"/>
          </a:xfrm>
          <a:prstGeom prst="rect">
            <a:avLst/>
          </a:prstGeom>
        </p:spPr>
      </p:pic>
      <p:sp>
        <p:nvSpPr>
          <p:cNvPr id="5" name="TextBox 4">
            <a:extLst>
              <a:ext uri="{FF2B5EF4-FFF2-40B4-BE49-F238E27FC236}">
                <a16:creationId xmlns:a16="http://schemas.microsoft.com/office/drawing/2014/main" id="{D0847E22-9BEF-4803-AF02-ED16CCFEDC06}"/>
              </a:ext>
            </a:extLst>
          </p:cNvPr>
          <p:cNvSpPr txBox="1"/>
          <p:nvPr/>
        </p:nvSpPr>
        <p:spPr>
          <a:xfrm>
            <a:off x="3325761" y="1604688"/>
            <a:ext cx="3869649" cy="646331"/>
          </a:xfrm>
          <a:prstGeom prst="rect">
            <a:avLst/>
          </a:prstGeom>
          <a:noFill/>
        </p:spPr>
        <p:txBody>
          <a:bodyPr wrap="none" rtlCol="0">
            <a:spAutoFit/>
          </a:bodyPr>
          <a:lstStyle/>
          <a:p>
            <a:r>
              <a:rPr lang="en-GB" dirty="0"/>
              <a:t>Drag a Table Input onto the canvas</a:t>
            </a:r>
          </a:p>
          <a:p>
            <a:r>
              <a:rPr lang="en-GB" dirty="0"/>
              <a:t>You will need to create a connection</a:t>
            </a:r>
          </a:p>
        </p:txBody>
      </p:sp>
    </p:spTree>
    <p:extLst>
      <p:ext uri="{BB962C8B-B14F-4D97-AF65-F5344CB8AC3E}">
        <p14:creationId xmlns:p14="http://schemas.microsoft.com/office/powerpoint/2010/main" val="1043149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CABEA4-440A-4C0B-8F39-529BA52E0893}"/>
              </a:ext>
            </a:extLst>
          </p:cNvPr>
          <p:cNvSpPr>
            <a:spLocks noGrp="1"/>
          </p:cNvSpPr>
          <p:nvPr>
            <p:ph type="ctrTitle"/>
          </p:nvPr>
        </p:nvSpPr>
        <p:spPr/>
        <p:txBody>
          <a:bodyPr/>
          <a:lstStyle/>
          <a:p>
            <a:r>
              <a:rPr lang="en-US" dirty="0"/>
              <a:t>Machine Learning</a:t>
            </a:r>
            <a:endParaRPr lang="nl-BE" dirty="0"/>
          </a:p>
        </p:txBody>
      </p:sp>
    </p:spTree>
    <p:extLst>
      <p:ext uri="{BB962C8B-B14F-4D97-AF65-F5344CB8AC3E}">
        <p14:creationId xmlns:p14="http://schemas.microsoft.com/office/powerpoint/2010/main" val="155174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114B99-2122-4F42-848C-B9A7ACB13BEF}"/>
              </a:ext>
            </a:extLst>
          </p:cNvPr>
          <p:cNvSpPr>
            <a:spLocks noGrp="1"/>
          </p:cNvSpPr>
          <p:nvPr>
            <p:ph idx="1"/>
          </p:nvPr>
        </p:nvSpPr>
        <p:spPr>
          <a:xfrm>
            <a:off x="264160" y="967574"/>
            <a:ext cx="8643866" cy="1015663"/>
          </a:xfrm>
        </p:spPr>
        <p:txBody>
          <a:bodyPr/>
          <a:lstStyle/>
          <a:p>
            <a:r>
              <a:rPr lang="en-US" dirty="0"/>
              <a:t>Machine Learning (ML) uses algorithms to find patterns in data, and then uses a model that recognizes those patterns to make predictions on new data.</a:t>
            </a:r>
          </a:p>
        </p:txBody>
      </p:sp>
      <p:sp>
        <p:nvSpPr>
          <p:cNvPr id="3" name="Title 2">
            <a:extLst>
              <a:ext uri="{FF2B5EF4-FFF2-40B4-BE49-F238E27FC236}">
                <a16:creationId xmlns:a16="http://schemas.microsoft.com/office/drawing/2014/main" id="{AABCF7FB-223A-417D-8908-12959B38F73F}"/>
              </a:ext>
            </a:extLst>
          </p:cNvPr>
          <p:cNvSpPr>
            <a:spLocks noGrp="1"/>
          </p:cNvSpPr>
          <p:nvPr>
            <p:ph type="title"/>
          </p:nvPr>
        </p:nvSpPr>
        <p:spPr/>
        <p:txBody>
          <a:bodyPr/>
          <a:lstStyle/>
          <a:p>
            <a:r>
              <a:rPr lang="en-US" dirty="0"/>
              <a:t>Machine Learning</a:t>
            </a:r>
            <a:endParaRPr lang="nl-BE" dirty="0"/>
          </a:p>
        </p:txBody>
      </p:sp>
      <p:pic>
        <p:nvPicPr>
          <p:cNvPr id="4" name="Picture 3">
            <a:extLst>
              <a:ext uri="{FF2B5EF4-FFF2-40B4-BE49-F238E27FC236}">
                <a16:creationId xmlns:a16="http://schemas.microsoft.com/office/drawing/2014/main" id="{6E7AA4F2-BA0C-4455-9134-E0532040E8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9067" y="1853619"/>
            <a:ext cx="5917751" cy="2871482"/>
          </a:xfrm>
          <a:prstGeom prst="rect">
            <a:avLst/>
          </a:prstGeom>
        </p:spPr>
      </p:pic>
    </p:spTree>
    <p:extLst>
      <p:ext uri="{BB962C8B-B14F-4D97-AF65-F5344CB8AC3E}">
        <p14:creationId xmlns:p14="http://schemas.microsoft.com/office/powerpoint/2010/main" val="4221221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814173" y="3189790"/>
            <a:ext cx="7653702" cy="646331"/>
          </a:xfrm>
        </p:spPr>
        <p:txBody>
          <a:bodyPr/>
          <a:lstStyle/>
          <a:p>
            <a:r>
              <a:rPr lang="en-US" dirty="0"/>
              <a:t>PDI as the Datasource</a:t>
            </a:r>
          </a:p>
          <a:p>
            <a:endParaRPr lang="en-US" dirty="0"/>
          </a:p>
        </p:txBody>
      </p:sp>
      <p:sp>
        <p:nvSpPr>
          <p:cNvPr id="7" name="Title 6"/>
          <p:cNvSpPr>
            <a:spLocks noGrp="1"/>
          </p:cNvSpPr>
          <p:nvPr>
            <p:ph type="ctrTitle"/>
          </p:nvPr>
        </p:nvSpPr>
        <p:spPr/>
        <p:txBody>
          <a:bodyPr/>
          <a:lstStyle/>
          <a:p>
            <a:r>
              <a:rPr lang="en-US" dirty="0"/>
              <a:t>Pentaho Data Integration</a:t>
            </a:r>
            <a:br>
              <a:rPr lang="en-US" dirty="0"/>
            </a:br>
            <a:r>
              <a:rPr lang="en-US" dirty="0"/>
              <a:t>Data Sources</a:t>
            </a:r>
          </a:p>
        </p:txBody>
      </p:sp>
      <p:sp>
        <p:nvSpPr>
          <p:cNvPr id="10" name="Text Placeholder 9"/>
          <p:cNvSpPr>
            <a:spLocks noGrp="1"/>
          </p:cNvSpPr>
          <p:nvPr>
            <p:ph type="body" sz="quarter" idx="11"/>
          </p:nvPr>
        </p:nvSpPr>
        <p:spPr/>
        <p:txBody>
          <a:bodyPr/>
          <a:lstStyle/>
          <a:p>
            <a:r>
              <a:rPr lang="en-US" dirty="0"/>
              <a:t>James O’Reilly</a:t>
            </a:r>
          </a:p>
        </p:txBody>
      </p:sp>
      <p:sp>
        <p:nvSpPr>
          <p:cNvPr id="11" name="Text Placeholder 10"/>
          <p:cNvSpPr>
            <a:spLocks noGrp="1"/>
          </p:cNvSpPr>
          <p:nvPr>
            <p:ph type="body" sz="quarter" idx="12"/>
          </p:nvPr>
        </p:nvSpPr>
        <p:spPr>
          <a:xfrm>
            <a:off x="807733" y="4319491"/>
            <a:ext cx="5221816" cy="276999"/>
          </a:xfrm>
        </p:spPr>
        <p:txBody>
          <a:bodyPr/>
          <a:lstStyle/>
          <a:p>
            <a:endParaRPr lang="en-US" dirty="0"/>
          </a:p>
        </p:txBody>
      </p:sp>
    </p:spTree>
    <p:extLst>
      <p:ext uri="{BB962C8B-B14F-4D97-AF65-F5344CB8AC3E}">
        <p14:creationId xmlns:p14="http://schemas.microsoft.com/office/powerpoint/2010/main" val="1116550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114B99-2122-4F42-848C-B9A7ACB13BEF}"/>
              </a:ext>
            </a:extLst>
          </p:cNvPr>
          <p:cNvSpPr>
            <a:spLocks noGrp="1"/>
          </p:cNvSpPr>
          <p:nvPr>
            <p:ph idx="1"/>
          </p:nvPr>
        </p:nvSpPr>
        <p:spPr>
          <a:xfrm>
            <a:off x="264160" y="967574"/>
            <a:ext cx="8643866" cy="4170372"/>
          </a:xfrm>
        </p:spPr>
        <p:txBody>
          <a:bodyPr/>
          <a:lstStyle/>
          <a:p>
            <a:r>
              <a:rPr lang="en-US" b="1" dirty="0"/>
              <a:t>Python</a:t>
            </a:r>
            <a:r>
              <a:rPr lang="en-US" dirty="0"/>
              <a:t> is an interpreted, object-oriented, high-level programming language with dynamic semantics.</a:t>
            </a:r>
          </a:p>
          <a:p>
            <a:r>
              <a:rPr lang="en-US" b="1" dirty="0"/>
              <a:t>RStudio</a:t>
            </a:r>
            <a:r>
              <a:rPr lang="en-US" dirty="0"/>
              <a:t> is an integrated development environment (IDE) for R. It includes a console, syntax-highlighting editor that supports direct code execution, as well as tools for plotting, history, debugging and workspace management. </a:t>
            </a:r>
          </a:p>
          <a:p>
            <a:endParaRPr lang="en-US" dirty="0"/>
          </a:p>
          <a:p>
            <a:r>
              <a:rPr lang="en-US" dirty="0"/>
              <a:t>Anaconda is a freemium open source distribution of the Python and R programming languages for large-scale data processing, predictive analytics, and scientific computing, that aims to simplify package management and deployment</a:t>
            </a:r>
          </a:p>
        </p:txBody>
      </p:sp>
      <p:sp>
        <p:nvSpPr>
          <p:cNvPr id="3" name="Title 2">
            <a:extLst>
              <a:ext uri="{FF2B5EF4-FFF2-40B4-BE49-F238E27FC236}">
                <a16:creationId xmlns:a16="http://schemas.microsoft.com/office/drawing/2014/main" id="{AABCF7FB-223A-417D-8908-12959B38F73F}"/>
              </a:ext>
            </a:extLst>
          </p:cNvPr>
          <p:cNvSpPr>
            <a:spLocks noGrp="1"/>
          </p:cNvSpPr>
          <p:nvPr>
            <p:ph type="title"/>
          </p:nvPr>
        </p:nvSpPr>
        <p:spPr/>
        <p:txBody>
          <a:bodyPr/>
          <a:lstStyle/>
          <a:p>
            <a:r>
              <a:rPr lang="en-US" dirty="0"/>
              <a:t>Machine Learning - Software</a:t>
            </a:r>
            <a:endParaRPr lang="nl-BE" dirty="0"/>
          </a:p>
        </p:txBody>
      </p:sp>
    </p:spTree>
    <p:extLst>
      <p:ext uri="{BB962C8B-B14F-4D97-AF65-F5344CB8AC3E}">
        <p14:creationId xmlns:p14="http://schemas.microsoft.com/office/powerpoint/2010/main" val="3669887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E0C283-2FC6-4D19-A828-01970559B2A1}"/>
              </a:ext>
            </a:extLst>
          </p:cNvPr>
          <p:cNvSpPr>
            <a:spLocks noGrp="1"/>
          </p:cNvSpPr>
          <p:nvPr>
            <p:ph idx="1"/>
          </p:nvPr>
        </p:nvSpPr>
        <p:spPr>
          <a:xfrm>
            <a:off x="264160" y="967575"/>
            <a:ext cx="8584006" cy="2528384"/>
          </a:xfrm>
        </p:spPr>
        <p:txBody>
          <a:bodyPr/>
          <a:lstStyle/>
          <a:p>
            <a:r>
              <a:rPr lang="en-GB" dirty="0"/>
              <a:t>Enter </a:t>
            </a:r>
            <a:r>
              <a:rPr lang="en-GB" dirty="0" err="1"/>
              <a:t>Ctrl+L</a:t>
            </a:r>
            <a:r>
              <a:rPr lang="en-GB" dirty="0"/>
              <a:t> will clear the screen</a:t>
            </a:r>
          </a:p>
          <a:p>
            <a:pPr lvl="0"/>
            <a:r>
              <a:rPr lang="en-US" dirty="0"/>
              <a:t>Then at the prompt enter (without the comment):</a:t>
            </a:r>
            <a:endParaRPr lang="en-GB" dirty="0"/>
          </a:p>
          <a:p>
            <a:pPr marL="293687" lvl="1" indent="0">
              <a:buNone/>
            </a:pPr>
            <a:r>
              <a:rPr lang="en-US" sz="1400" dirty="0"/>
              <a:t># We can use the print() function</a:t>
            </a:r>
            <a:endParaRPr lang="en-GB" sz="1400" dirty="0"/>
          </a:p>
          <a:p>
            <a:pPr marL="293687" lvl="1" indent="0">
              <a:buNone/>
            </a:pPr>
            <a:r>
              <a:rPr lang="en-US" sz="1400" dirty="0"/>
              <a:t>&gt; print("Hello World</a:t>
            </a:r>
            <a:endParaRPr lang="en-GB" sz="1400" dirty="0"/>
          </a:p>
          <a:p>
            <a:pPr marL="293687" lvl="1" indent="0">
              <a:buNone/>
            </a:pPr>
            <a:r>
              <a:rPr lang="en-US" sz="1400" dirty="0"/>
              <a:t>[1] "Hello World!"</a:t>
            </a:r>
            <a:endParaRPr lang="en-GB" sz="1400" dirty="0"/>
          </a:p>
          <a:p>
            <a:endParaRPr lang="en-GB" dirty="0"/>
          </a:p>
        </p:txBody>
      </p:sp>
      <p:sp>
        <p:nvSpPr>
          <p:cNvPr id="3" name="Title 2">
            <a:extLst>
              <a:ext uri="{FF2B5EF4-FFF2-40B4-BE49-F238E27FC236}">
                <a16:creationId xmlns:a16="http://schemas.microsoft.com/office/drawing/2014/main" id="{8256C9C3-6858-44CE-BC04-6104584F7C75}"/>
              </a:ext>
            </a:extLst>
          </p:cNvPr>
          <p:cNvSpPr>
            <a:spLocks noGrp="1"/>
          </p:cNvSpPr>
          <p:nvPr>
            <p:ph type="title"/>
          </p:nvPr>
        </p:nvSpPr>
        <p:spPr/>
        <p:txBody>
          <a:bodyPr/>
          <a:lstStyle/>
          <a:p>
            <a:r>
              <a:rPr lang="en-GB" dirty="0"/>
              <a:t>Guided Demo: RStudio</a:t>
            </a:r>
          </a:p>
        </p:txBody>
      </p:sp>
      <p:pic>
        <p:nvPicPr>
          <p:cNvPr id="4" name="Picture 3">
            <a:extLst>
              <a:ext uri="{FF2B5EF4-FFF2-40B4-BE49-F238E27FC236}">
                <a16:creationId xmlns:a16="http://schemas.microsoft.com/office/drawing/2014/main" id="{44C08A91-59FB-4C57-BF10-F1D23DCFCA60}"/>
              </a:ext>
            </a:extLst>
          </p:cNvPr>
          <p:cNvPicPr/>
          <p:nvPr/>
        </p:nvPicPr>
        <p:blipFill>
          <a:blip r:embed="rId2"/>
          <a:stretch>
            <a:fillRect/>
          </a:stretch>
        </p:blipFill>
        <p:spPr>
          <a:xfrm>
            <a:off x="3334210" y="1942984"/>
            <a:ext cx="5610687" cy="2842868"/>
          </a:xfrm>
          <a:prstGeom prst="rect">
            <a:avLst/>
          </a:prstGeom>
        </p:spPr>
      </p:pic>
    </p:spTree>
    <p:extLst>
      <p:ext uri="{BB962C8B-B14F-4D97-AF65-F5344CB8AC3E}">
        <p14:creationId xmlns:p14="http://schemas.microsoft.com/office/powerpoint/2010/main" val="352921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69D3D7-CA53-4704-A3F2-0BC92B636751}"/>
              </a:ext>
            </a:extLst>
          </p:cNvPr>
          <p:cNvSpPr>
            <a:spLocks noGrp="1"/>
          </p:cNvSpPr>
          <p:nvPr>
            <p:ph idx="1"/>
          </p:nvPr>
        </p:nvSpPr>
        <p:spPr>
          <a:xfrm>
            <a:off x="264160" y="967575"/>
            <a:ext cx="8584006" cy="4131387"/>
          </a:xfrm>
        </p:spPr>
        <p:txBody>
          <a:bodyPr/>
          <a:lstStyle/>
          <a:p>
            <a:r>
              <a:rPr lang="en-US" sz="1800" dirty="0"/>
              <a:t>A direct retailer wants to reduce losses due to orders involving fraudulent use of credit cards. Orders are accepted via phone and their web site and goods ship directly to the customer. </a:t>
            </a:r>
          </a:p>
          <a:p>
            <a:r>
              <a:rPr lang="en-US" sz="1800" dirty="0"/>
              <a:t>A relational database stores basic customer details such as:</a:t>
            </a:r>
          </a:p>
          <a:p>
            <a:pPr lvl="1"/>
            <a:r>
              <a:rPr lang="en-US" dirty="0"/>
              <a:t>customer name</a:t>
            </a:r>
          </a:p>
          <a:p>
            <a:pPr lvl="1"/>
            <a:r>
              <a:rPr lang="en-US" dirty="0"/>
              <a:t>date of birth</a:t>
            </a:r>
          </a:p>
          <a:p>
            <a:pPr lvl="1"/>
            <a:r>
              <a:rPr lang="en-US" dirty="0"/>
              <a:t>billing address</a:t>
            </a:r>
          </a:p>
          <a:p>
            <a:pPr lvl="1"/>
            <a:r>
              <a:rPr lang="en-US" dirty="0"/>
              <a:t>preferred shipping address. </a:t>
            </a:r>
          </a:p>
          <a:p>
            <a:r>
              <a:rPr lang="en-US" sz="1800" dirty="0"/>
              <a:t>As orders come in, they are stored in a database. </a:t>
            </a:r>
          </a:p>
          <a:p>
            <a:r>
              <a:rPr lang="en-US" sz="1800" dirty="0"/>
              <a:t>A report of historical instances of fraud is contained in a CSV spreadsheet.</a:t>
            </a:r>
            <a:endParaRPr lang="en-GB" dirty="0"/>
          </a:p>
        </p:txBody>
      </p:sp>
      <p:sp>
        <p:nvSpPr>
          <p:cNvPr id="3" name="Title 2">
            <a:extLst>
              <a:ext uri="{FF2B5EF4-FFF2-40B4-BE49-F238E27FC236}">
                <a16:creationId xmlns:a16="http://schemas.microsoft.com/office/drawing/2014/main" id="{ED883A8B-DECB-447F-90BC-F194147B12CD}"/>
              </a:ext>
            </a:extLst>
          </p:cNvPr>
          <p:cNvSpPr>
            <a:spLocks noGrp="1"/>
          </p:cNvSpPr>
          <p:nvPr>
            <p:ph type="title"/>
          </p:nvPr>
        </p:nvSpPr>
        <p:spPr/>
        <p:txBody>
          <a:bodyPr/>
          <a:lstStyle/>
          <a:p>
            <a:r>
              <a:rPr lang="en-GB" dirty="0"/>
              <a:t>Guided Demo: Credit Card Fraud</a:t>
            </a:r>
          </a:p>
        </p:txBody>
      </p:sp>
    </p:spTree>
    <p:extLst>
      <p:ext uri="{BB962C8B-B14F-4D97-AF65-F5344CB8AC3E}">
        <p14:creationId xmlns:p14="http://schemas.microsoft.com/office/powerpoint/2010/main" val="424480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3A9CB-A874-489A-BE0C-4CF4ECF49A23}"/>
              </a:ext>
            </a:extLst>
          </p:cNvPr>
          <p:cNvSpPr>
            <a:spLocks noGrp="1"/>
          </p:cNvSpPr>
          <p:nvPr>
            <p:ph idx="1"/>
          </p:nvPr>
        </p:nvSpPr>
        <p:spPr>
          <a:xfrm>
            <a:off x="264160" y="967575"/>
            <a:ext cx="8584006" cy="1246495"/>
          </a:xfrm>
        </p:spPr>
        <p:txBody>
          <a:bodyPr/>
          <a:lstStyle/>
          <a:p>
            <a:r>
              <a:rPr lang="en-US" dirty="0"/>
              <a:t>The sequence of the phases is not strict and moving back and forth between different phases is always required.</a:t>
            </a:r>
          </a:p>
          <a:p>
            <a:endParaRPr lang="en-GB" dirty="0"/>
          </a:p>
        </p:txBody>
      </p:sp>
      <p:sp>
        <p:nvSpPr>
          <p:cNvPr id="3" name="Title 2">
            <a:extLst>
              <a:ext uri="{FF2B5EF4-FFF2-40B4-BE49-F238E27FC236}">
                <a16:creationId xmlns:a16="http://schemas.microsoft.com/office/drawing/2014/main" id="{F573B10C-7B2F-426A-AC01-0EEDD3ECE650}"/>
              </a:ext>
            </a:extLst>
          </p:cNvPr>
          <p:cNvSpPr>
            <a:spLocks noGrp="1"/>
          </p:cNvSpPr>
          <p:nvPr>
            <p:ph type="title"/>
          </p:nvPr>
        </p:nvSpPr>
        <p:spPr/>
        <p:txBody>
          <a:bodyPr/>
          <a:lstStyle/>
          <a:p>
            <a:r>
              <a:rPr lang="en-GB" dirty="0"/>
              <a:t>Guided Demo: Credit Card Fraud</a:t>
            </a:r>
          </a:p>
        </p:txBody>
      </p:sp>
      <p:pic>
        <p:nvPicPr>
          <p:cNvPr id="4" name="Picture 3" descr="Machine Learning Orchestration Workflow">
            <a:extLst>
              <a:ext uri="{FF2B5EF4-FFF2-40B4-BE49-F238E27FC236}">
                <a16:creationId xmlns:a16="http://schemas.microsoft.com/office/drawing/2014/main" id="{BBC8A756-C7CA-4C85-AC3E-19361778034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44940" y="1940900"/>
            <a:ext cx="7222445" cy="2196374"/>
          </a:xfrm>
          <a:prstGeom prst="rect">
            <a:avLst/>
          </a:prstGeom>
          <a:noFill/>
          <a:ln>
            <a:noFill/>
          </a:ln>
        </p:spPr>
      </p:pic>
    </p:spTree>
    <p:extLst>
      <p:ext uri="{BB962C8B-B14F-4D97-AF65-F5344CB8AC3E}">
        <p14:creationId xmlns:p14="http://schemas.microsoft.com/office/powerpoint/2010/main" val="268881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F1DBB6-2E1A-4036-98BD-C2CFE6CC9422}"/>
              </a:ext>
            </a:extLst>
          </p:cNvPr>
          <p:cNvSpPr>
            <a:spLocks noGrp="1"/>
          </p:cNvSpPr>
          <p:nvPr>
            <p:ph idx="1"/>
          </p:nvPr>
        </p:nvSpPr>
        <p:spPr>
          <a:xfrm>
            <a:off x="264160" y="967575"/>
            <a:ext cx="8584006" cy="1597360"/>
          </a:xfrm>
        </p:spPr>
        <p:txBody>
          <a:bodyPr/>
          <a:lstStyle/>
          <a:p>
            <a:r>
              <a:rPr lang="en-US" dirty="0"/>
              <a:t>The model that will be used:</a:t>
            </a:r>
            <a:r>
              <a:rPr lang="en-US" b="1" dirty="0"/>
              <a:t> Random Forest</a:t>
            </a:r>
            <a:endParaRPr lang="en-GB" dirty="0"/>
          </a:p>
          <a:p>
            <a:pPr lvl="0"/>
            <a:r>
              <a:rPr lang="en-US" dirty="0"/>
              <a:t>Open the following main Job:</a:t>
            </a:r>
            <a:endParaRPr lang="en-GB" dirty="0"/>
          </a:p>
          <a:p>
            <a:pPr marL="293687" lvl="1" indent="0">
              <a:buNone/>
            </a:pPr>
            <a:r>
              <a:rPr lang="en-US" dirty="0"/>
              <a:t>C:\Pentaho Training\DI 1500\Module 2 - Data Sources\Lesson 4 - Machine Learning\Exercise - Credit Card\</a:t>
            </a:r>
            <a:r>
              <a:rPr lang="en-US" dirty="0" err="1"/>
              <a:t>jb_fraud_main_job.kjb</a:t>
            </a:r>
            <a:endParaRPr lang="en-GB" dirty="0"/>
          </a:p>
        </p:txBody>
      </p:sp>
      <p:sp>
        <p:nvSpPr>
          <p:cNvPr id="3" name="Title 2">
            <a:extLst>
              <a:ext uri="{FF2B5EF4-FFF2-40B4-BE49-F238E27FC236}">
                <a16:creationId xmlns:a16="http://schemas.microsoft.com/office/drawing/2014/main" id="{4CEB5BED-CB67-44A6-9ACA-E76C2C03DEEC}"/>
              </a:ext>
            </a:extLst>
          </p:cNvPr>
          <p:cNvSpPr>
            <a:spLocks noGrp="1"/>
          </p:cNvSpPr>
          <p:nvPr>
            <p:ph type="title"/>
          </p:nvPr>
        </p:nvSpPr>
        <p:spPr/>
        <p:txBody>
          <a:bodyPr/>
          <a:lstStyle/>
          <a:p>
            <a:r>
              <a:rPr lang="en-GB" dirty="0"/>
              <a:t>Guided Demo: Credit Card Fraud</a:t>
            </a:r>
          </a:p>
        </p:txBody>
      </p:sp>
      <p:pic>
        <p:nvPicPr>
          <p:cNvPr id="4" name="Picture 3">
            <a:extLst>
              <a:ext uri="{FF2B5EF4-FFF2-40B4-BE49-F238E27FC236}">
                <a16:creationId xmlns:a16="http://schemas.microsoft.com/office/drawing/2014/main" id="{56781E77-42AB-4523-AE93-DCBD2C7AEE1B}"/>
              </a:ext>
            </a:extLst>
          </p:cNvPr>
          <p:cNvPicPr/>
          <p:nvPr/>
        </p:nvPicPr>
        <p:blipFill>
          <a:blip r:embed="rId2"/>
          <a:stretch>
            <a:fillRect/>
          </a:stretch>
        </p:blipFill>
        <p:spPr>
          <a:xfrm>
            <a:off x="1595754" y="2564935"/>
            <a:ext cx="5033646" cy="2047711"/>
          </a:xfrm>
          <a:prstGeom prst="rect">
            <a:avLst/>
          </a:prstGeom>
        </p:spPr>
      </p:pic>
    </p:spTree>
    <p:extLst>
      <p:ext uri="{BB962C8B-B14F-4D97-AF65-F5344CB8AC3E}">
        <p14:creationId xmlns:p14="http://schemas.microsoft.com/office/powerpoint/2010/main" val="4289224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771BC7-DB8B-4F5F-A3B8-327D04C5EC6A}"/>
              </a:ext>
            </a:extLst>
          </p:cNvPr>
          <p:cNvSpPr>
            <a:spLocks noGrp="1"/>
          </p:cNvSpPr>
          <p:nvPr>
            <p:ph idx="1"/>
          </p:nvPr>
        </p:nvSpPr>
        <p:spPr>
          <a:xfrm>
            <a:off x="264160" y="967575"/>
            <a:ext cx="8584006" cy="707886"/>
          </a:xfrm>
        </p:spPr>
        <p:txBody>
          <a:bodyPr/>
          <a:lstStyle/>
          <a:p>
            <a:r>
              <a:rPr lang="en-US" dirty="0"/>
              <a:t>Right mouse click on the tr_train_model_fraud.ktr Transformation and select: Open Referenced Object &gt; Transformation</a:t>
            </a:r>
            <a:endParaRPr lang="en-GB" dirty="0"/>
          </a:p>
        </p:txBody>
      </p:sp>
      <p:sp>
        <p:nvSpPr>
          <p:cNvPr id="3" name="Title 2">
            <a:extLst>
              <a:ext uri="{FF2B5EF4-FFF2-40B4-BE49-F238E27FC236}">
                <a16:creationId xmlns:a16="http://schemas.microsoft.com/office/drawing/2014/main" id="{16D55BE6-800E-47CA-B007-D2D438B642B4}"/>
              </a:ext>
            </a:extLst>
          </p:cNvPr>
          <p:cNvSpPr>
            <a:spLocks noGrp="1"/>
          </p:cNvSpPr>
          <p:nvPr>
            <p:ph type="title"/>
          </p:nvPr>
        </p:nvSpPr>
        <p:spPr/>
        <p:txBody>
          <a:bodyPr/>
          <a:lstStyle/>
          <a:p>
            <a:r>
              <a:rPr lang="en-GB" dirty="0"/>
              <a:t>Guided Demo: Credit Card Fraud -TRAIN</a:t>
            </a:r>
          </a:p>
        </p:txBody>
      </p:sp>
      <p:pic>
        <p:nvPicPr>
          <p:cNvPr id="4" name="Picture 3">
            <a:extLst>
              <a:ext uri="{FF2B5EF4-FFF2-40B4-BE49-F238E27FC236}">
                <a16:creationId xmlns:a16="http://schemas.microsoft.com/office/drawing/2014/main" id="{63D1C0BA-18F6-4CD1-A1AD-58F3F75A16A1}"/>
              </a:ext>
            </a:extLst>
          </p:cNvPr>
          <p:cNvPicPr/>
          <p:nvPr/>
        </p:nvPicPr>
        <p:blipFill>
          <a:blip r:embed="rId2"/>
          <a:stretch>
            <a:fillRect/>
          </a:stretch>
        </p:blipFill>
        <p:spPr>
          <a:xfrm>
            <a:off x="622238" y="1756470"/>
            <a:ext cx="6397993" cy="3213735"/>
          </a:xfrm>
          <a:prstGeom prst="rect">
            <a:avLst/>
          </a:prstGeom>
        </p:spPr>
      </p:pic>
    </p:spTree>
    <p:extLst>
      <p:ext uri="{BB962C8B-B14F-4D97-AF65-F5344CB8AC3E}">
        <p14:creationId xmlns:p14="http://schemas.microsoft.com/office/powerpoint/2010/main" val="3616552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8C0F85-EC18-4E46-9472-891AF3AC5105}"/>
              </a:ext>
            </a:extLst>
          </p:cNvPr>
          <p:cNvSpPr>
            <a:spLocks noGrp="1"/>
          </p:cNvSpPr>
          <p:nvPr>
            <p:ph idx="1"/>
          </p:nvPr>
        </p:nvSpPr>
        <p:spPr>
          <a:xfrm>
            <a:off x="264160" y="967575"/>
            <a:ext cx="4971517" cy="4175925"/>
          </a:xfrm>
        </p:spPr>
        <p:txBody>
          <a:bodyPr/>
          <a:lstStyle/>
          <a:p>
            <a:pPr marL="0" indent="0">
              <a:buNone/>
            </a:pPr>
            <a:r>
              <a:rPr lang="en-US" dirty="0"/>
              <a:t>To configure the model for ‘training’:</a:t>
            </a:r>
            <a:endParaRPr lang="en-GB" dirty="0"/>
          </a:p>
          <a:p>
            <a:r>
              <a:rPr lang="en-GB" dirty="0"/>
              <a:t>Install the </a:t>
            </a:r>
            <a:r>
              <a:rPr lang="en-GB" dirty="0" err="1"/>
              <a:t>randomForest</a:t>
            </a:r>
            <a:r>
              <a:rPr lang="en-GB" dirty="0"/>
              <a:t> algorithm</a:t>
            </a:r>
          </a:p>
          <a:p>
            <a:r>
              <a:rPr lang="en-GB" dirty="0"/>
              <a:t>Double-click on R  Script step</a:t>
            </a:r>
          </a:p>
          <a:p>
            <a:r>
              <a:rPr lang="en-GB" dirty="0"/>
              <a:t>Add code snippets</a:t>
            </a:r>
          </a:p>
          <a:p>
            <a:r>
              <a:rPr lang="en-GB" dirty="0"/>
              <a:t>Run the KTR to Train the model.</a:t>
            </a:r>
          </a:p>
          <a:p>
            <a:endParaRPr lang="en-GB" dirty="0"/>
          </a:p>
          <a:p>
            <a:r>
              <a:rPr lang="en-GB" dirty="0"/>
              <a:t>The output folder cannot have any spaces.  The \ also need to be escaped with \\.</a:t>
            </a:r>
          </a:p>
        </p:txBody>
      </p:sp>
      <p:sp>
        <p:nvSpPr>
          <p:cNvPr id="3" name="Title 2">
            <a:extLst>
              <a:ext uri="{FF2B5EF4-FFF2-40B4-BE49-F238E27FC236}">
                <a16:creationId xmlns:a16="http://schemas.microsoft.com/office/drawing/2014/main" id="{1040A21A-69F8-4469-8FFA-8DB357542462}"/>
              </a:ext>
            </a:extLst>
          </p:cNvPr>
          <p:cNvSpPr>
            <a:spLocks noGrp="1"/>
          </p:cNvSpPr>
          <p:nvPr>
            <p:ph type="title"/>
          </p:nvPr>
        </p:nvSpPr>
        <p:spPr/>
        <p:txBody>
          <a:bodyPr/>
          <a:lstStyle/>
          <a:p>
            <a:r>
              <a:rPr lang="en-GB" dirty="0"/>
              <a:t>Guided Demo: Credit Card Fraud</a:t>
            </a:r>
          </a:p>
        </p:txBody>
      </p:sp>
      <p:pic>
        <p:nvPicPr>
          <p:cNvPr id="4" name="Picture 3">
            <a:extLst>
              <a:ext uri="{FF2B5EF4-FFF2-40B4-BE49-F238E27FC236}">
                <a16:creationId xmlns:a16="http://schemas.microsoft.com/office/drawing/2014/main" id="{E641C2B7-31FF-4CFB-AD1D-5382541638A8}"/>
              </a:ext>
            </a:extLst>
          </p:cNvPr>
          <p:cNvPicPr/>
          <p:nvPr/>
        </p:nvPicPr>
        <p:blipFill>
          <a:blip r:embed="rId3"/>
          <a:stretch>
            <a:fillRect/>
          </a:stretch>
        </p:blipFill>
        <p:spPr>
          <a:xfrm>
            <a:off x="5324223" y="1284565"/>
            <a:ext cx="3523943" cy="3457042"/>
          </a:xfrm>
          <a:prstGeom prst="rect">
            <a:avLst/>
          </a:prstGeom>
        </p:spPr>
      </p:pic>
    </p:spTree>
    <p:extLst>
      <p:ext uri="{BB962C8B-B14F-4D97-AF65-F5344CB8AC3E}">
        <p14:creationId xmlns:p14="http://schemas.microsoft.com/office/powerpoint/2010/main" val="26366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12214B-6E2D-4231-8C4C-773D69E25D06}"/>
              </a:ext>
            </a:extLst>
          </p:cNvPr>
          <p:cNvSpPr>
            <a:spLocks noGrp="1"/>
          </p:cNvSpPr>
          <p:nvPr>
            <p:ph idx="1"/>
          </p:nvPr>
        </p:nvSpPr>
        <p:spPr>
          <a:xfrm>
            <a:off x="264160" y="967575"/>
            <a:ext cx="8584006" cy="1246495"/>
          </a:xfrm>
        </p:spPr>
        <p:txBody>
          <a:bodyPr/>
          <a:lstStyle/>
          <a:p>
            <a:r>
              <a:rPr lang="en-US" dirty="0"/>
              <a:t>Right mouse click on the tr_predict_model_fraud.ktr Transformation and select: Open Referenced Object &gt; Transformation</a:t>
            </a:r>
            <a:endParaRPr lang="en-GB" dirty="0"/>
          </a:p>
          <a:p>
            <a:endParaRPr lang="en-GB" dirty="0"/>
          </a:p>
        </p:txBody>
      </p:sp>
      <p:sp>
        <p:nvSpPr>
          <p:cNvPr id="3" name="Title 2">
            <a:extLst>
              <a:ext uri="{FF2B5EF4-FFF2-40B4-BE49-F238E27FC236}">
                <a16:creationId xmlns:a16="http://schemas.microsoft.com/office/drawing/2014/main" id="{A4C6BC79-9344-48FA-88FF-3A6E8627B827}"/>
              </a:ext>
            </a:extLst>
          </p:cNvPr>
          <p:cNvSpPr>
            <a:spLocks noGrp="1"/>
          </p:cNvSpPr>
          <p:nvPr>
            <p:ph type="title"/>
          </p:nvPr>
        </p:nvSpPr>
        <p:spPr/>
        <p:txBody>
          <a:bodyPr/>
          <a:lstStyle/>
          <a:p>
            <a:r>
              <a:rPr lang="en-GB" dirty="0"/>
              <a:t>Guided Demo: Credit Card Fraud - PREDICT</a:t>
            </a:r>
          </a:p>
        </p:txBody>
      </p:sp>
      <p:pic>
        <p:nvPicPr>
          <p:cNvPr id="4" name="Picture 3">
            <a:extLst>
              <a:ext uri="{FF2B5EF4-FFF2-40B4-BE49-F238E27FC236}">
                <a16:creationId xmlns:a16="http://schemas.microsoft.com/office/drawing/2014/main" id="{74C70440-9176-4BA5-9CEE-98BFD3882F60}"/>
              </a:ext>
            </a:extLst>
          </p:cNvPr>
          <p:cNvPicPr/>
          <p:nvPr/>
        </p:nvPicPr>
        <p:blipFill>
          <a:blip r:embed="rId2"/>
          <a:stretch>
            <a:fillRect/>
          </a:stretch>
        </p:blipFill>
        <p:spPr>
          <a:xfrm>
            <a:off x="725476" y="1905727"/>
            <a:ext cx="6493859" cy="2673647"/>
          </a:xfrm>
          <a:prstGeom prst="rect">
            <a:avLst/>
          </a:prstGeom>
        </p:spPr>
      </p:pic>
    </p:spTree>
    <p:extLst>
      <p:ext uri="{BB962C8B-B14F-4D97-AF65-F5344CB8AC3E}">
        <p14:creationId xmlns:p14="http://schemas.microsoft.com/office/powerpoint/2010/main" val="42243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8C0F85-EC18-4E46-9472-891AF3AC5105}"/>
              </a:ext>
            </a:extLst>
          </p:cNvPr>
          <p:cNvSpPr>
            <a:spLocks noGrp="1"/>
          </p:cNvSpPr>
          <p:nvPr>
            <p:ph idx="1"/>
          </p:nvPr>
        </p:nvSpPr>
        <p:spPr>
          <a:xfrm>
            <a:off x="264160" y="967575"/>
            <a:ext cx="4971517" cy="3708708"/>
          </a:xfrm>
        </p:spPr>
        <p:txBody>
          <a:bodyPr/>
          <a:lstStyle/>
          <a:p>
            <a:pPr marL="0" indent="0">
              <a:buNone/>
            </a:pPr>
            <a:r>
              <a:rPr lang="en-US" dirty="0"/>
              <a:t>To configure the model for ‘predictive’:</a:t>
            </a:r>
            <a:endParaRPr lang="en-GB" dirty="0"/>
          </a:p>
          <a:p>
            <a:r>
              <a:rPr lang="en-GB" dirty="0"/>
              <a:t>Double-click on R  Script step</a:t>
            </a:r>
          </a:p>
          <a:p>
            <a:r>
              <a:rPr lang="en-GB" dirty="0"/>
              <a:t>Add code snippets</a:t>
            </a:r>
          </a:p>
          <a:p>
            <a:r>
              <a:rPr lang="en-GB" dirty="0"/>
              <a:t>Run the KTR to Predict.</a:t>
            </a:r>
          </a:p>
          <a:p>
            <a:endParaRPr lang="en-GB" dirty="0"/>
          </a:p>
          <a:p>
            <a:r>
              <a:rPr lang="en-GB" dirty="0"/>
              <a:t>The output folder cannot have any spaces.  The \ also need to be escaped with \\.</a:t>
            </a:r>
          </a:p>
        </p:txBody>
      </p:sp>
      <p:sp>
        <p:nvSpPr>
          <p:cNvPr id="3" name="Title 2">
            <a:extLst>
              <a:ext uri="{FF2B5EF4-FFF2-40B4-BE49-F238E27FC236}">
                <a16:creationId xmlns:a16="http://schemas.microsoft.com/office/drawing/2014/main" id="{1040A21A-69F8-4469-8FFA-8DB357542462}"/>
              </a:ext>
            </a:extLst>
          </p:cNvPr>
          <p:cNvSpPr>
            <a:spLocks noGrp="1"/>
          </p:cNvSpPr>
          <p:nvPr>
            <p:ph type="title"/>
          </p:nvPr>
        </p:nvSpPr>
        <p:spPr/>
        <p:txBody>
          <a:bodyPr/>
          <a:lstStyle/>
          <a:p>
            <a:r>
              <a:rPr lang="en-GB" dirty="0"/>
              <a:t>Guided Demo: Credit Card Fraud</a:t>
            </a:r>
          </a:p>
        </p:txBody>
      </p:sp>
      <p:pic>
        <p:nvPicPr>
          <p:cNvPr id="5" name="Picture 4">
            <a:extLst>
              <a:ext uri="{FF2B5EF4-FFF2-40B4-BE49-F238E27FC236}">
                <a16:creationId xmlns:a16="http://schemas.microsoft.com/office/drawing/2014/main" id="{867511B7-98C0-43F4-853E-E71AB784B44F}"/>
              </a:ext>
            </a:extLst>
          </p:cNvPr>
          <p:cNvPicPr>
            <a:picLocks noChangeAspect="1"/>
          </p:cNvPicPr>
          <p:nvPr/>
        </p:nvPicPr>
        <p:blipFill>
          <a:blip r:embed="rId3"/>
          <a:stretch>
            <a:fillRect/>
          </a:stretch>
        </p:blipFill>
        <p:spPr>
          <a:xfrm>
            <a:off x="5534035" y="1122249"/>
            <a:ext cx="3373992" cy="3399360"/>
          </a:xfrm>
          <a:prstGeom prst="rect">
            <a:avLst/>
          </a:prstGeom>
        </p:spPr>
      </p:pic>
    </p:spTree>
    <p:extLst>
      <p:ext uri="{BB962C8B-B14F-4D97-AF65-F5344CB8AC3E}">
        <p14:creationId xmlns:p14="http://schemas.microsoft.com/office/powerpoint/2010/main" val="347221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BFEE30-ED58-40FF-98AF-FC26283E34A9}"/>
              </a:ext>
            </a:extLst>
          </p:cNvPr>
          <p:cNvSpPr>
            <a:spLocks noGrp="1"/>
          </p:cNvSpPr>
          <p:nvPr>
            <p:ph idx="1"/>
          </p:nvPr>
        </p:nvSpPr>
        <p:spPr>
          <a:xfrm>
            <a:off x="264160" y="967575"/>
            <a:ext cx="8584006" cy="2161617"/>
          </a:xfrm>
        </p:spPr>
        <p:txBody>
          <a:bodyPr/>
          <a:lstStyle/>
          <a:p>
            <a:pPr lvl="0"/>
            <a:r>
              <a:rPr lang="en-US" dirty="0"/>
              <a:t>RUN the jb|_fraud_main_job_v1.kjb</a:t>
            </a:r>
            <a:endParaRPr lang="en-GB" dirty="0"/>
          </a:p>
          <a:p>
            <a:r>
              <a:rPr lang="en-US" dirty="0"/>
              <a:t>The predictive results from the model are output to: </a:t>
            </a:r>
            <a:endParaRPr lang="en-GB" dirty="0"/>
          </a:p>
          <a:p>
            <a:pPr marL="293687" lvl="1" indent="0">
              <a:buNone/>
            </a:pPr>
            <a:r>
              <a:rPr lang="en-US" dirty="0"/>
              <a:t>C:\Pentaho Training\DI 1500\Module 2 - Data Sources\Lesson 4 - Machine Learning\Exercise - Credit Card\output\predictive.csv</a:t>
            </a:r>
            <a:endParaRPr lang="en-GB" dirty="0"/>
          </a:p>
          <a:p>
            <a:endParaRPr lang="en-GB" dirty="0"/>
          </a:p>
        </p:txBody>
      </p:sp>
      <p:sp>
        <p:nvSpPr>
          <p:cNvPr id="3" name="Title 2">
            <a:extLst>
              <a:ext uri="{FF2B5EF4-FFF2-40B4-BE49-F238E27FC236}">
                <a16:creationId xmlns:a16="http://schemas.microsoft.com/office/drawing/2014/main" id="{8C79D4CD-4DAB-4F62-A5A6-F39A08878412}"/>
              </a:ext>
            </a:extLst>
          </p:cNvPr>
          <p:cNvSpPr>
            <a:spLocks noGrp="1"/>
          </p:cNvSpPr>
          <p:nvPr>
            <p:ph type="title"/>
          </p:nvPr>
        </p:nvSpPr>
        <p:spPr/>
        <p:txBody>
          <a:bodyPr/>
          <a:lstStyle/>
          <a:p>
            <a:r>
              <a:rPr lang="en-GB" dirty="0"/>
              <a:t>Guided Demo: Credit Card Fraud</a:t>
            </a:r>
          </a:p>
        </p:txBody>
      </p:sp>
      <p:pic>
        <p:nvPicPr>
          <p:cNvPr id="4" name="Picture 3">
            <a:extLst>
              <a:ext uri="{FF2B5EF4-FFF2-40B4-BE49-F238E27FC236}">
                <a16:creationId xmlns:a16="http://schemas.microsoft.com/office/drawing/2014/main" id="{AC901268-1E73-4AAD-8226-791275FAA190}"/>
              </a:ext>
            </a:extLst>
          </p:cNvPr>
          <p:cNvPicPr/>
          <p:nvPr/>
        </p:nvPicPr>
        <p:blipFill>
          <a:blip r:embed="rId2"/>
          <a:stretch>
            <a:fillRect/>
          </a:stretch>
        </p:blipFill>
        <p:spPr>
          <a:xfrm>
            <a:off x="614865" y="2529748"/>
            <a:ext cx="5970290" cy="2396213"/>
          </a:xfrm>
          <a:prstGeom prst="rect">
            <a:avLst/>
          </a:prstGeom>
        </p:spPr>
      </p:pic>
    </p:spTree>
    <p:extLst>
      <p:ext uri="{BB962C8B-B14F-4D97-AF65-F5344CB8AC3E}">
        <p14:creationId xmlns:p14="http://schemas.microsoft.com/office/powerpoint/2010/main" val="3601034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pSp>
        <p:nvGrpSpPr>
          <p:cNvPr id="22" name="Group 21"/>
          <p:cNvGrpSpPr/>
          <p:nvPr/>
        </p:nvGrpSpPr>
        <p:grpSpPr>
          <a:xfrm>
            <a:off x="337626" y="2620403"/>
            <a:ext cx="8506337" cy="621906"/>
            <a:chOff x="269406" y="2617958"/>
            <a:chExt cx="8506337" cy="621906"/>
          </a:xfrm>
        </p:grpSpPr>
        <p:sp>
          <p:nvSpPr>
            <p:cNvPr id="5" name="Rectangle 4"/>
            <p:cNvSpPr/>
            <p:nvPr/>
          </p:nvSpPr>
          <p:spPr>
            <a:xfrm>
              <a:off x="662699" y="2617958"/>
              <a:ext cx="8113044"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CDA (Community Data Access)</a:t>
              </a:r>
            </a:p>
          </p:txBody>
        </p:sp>
        <p:sp>
          <p:nvSpPr>
            <p:cNvPr id="15" name="Rectangle 14"/>
            <p:cNvSpPr/>
            <p:nvPr/>
          </p:nvSpPr>
          <p:spPr>
            <a:xfrm>
              <a:off x="269406" y="2617958"/>
              <a:ext cx="399080"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grpSp>
        <p:nvGrpSpPr>
          <p:cNvPr id="20" name="Group 19"/>
          <p:cNvGrpSpPr/>
          <p:nvPr/>
        </p:nvGrpSpPr>
        <p:grpSpPr>
          <a:xfrm>
            <a:off x="337625" y="999649"/>
            <a:ext cx="8506337" cy="621906"/>
            <a:chOff x="276180" y="999649"/>
            <a:chExt cx="8494280" cy="621906"/>
          </a:xfrm>
        </p:grpSpPr>
        <p:sp>
          <p:nvSpPr>
            <p:cNvPr id="7" name="Rectangle 6"/>
            <p:cNvSpPr/>
            <p:nvPr/>
          </p:nvSpPr>
          <p:spPr>
            <a:xfrm>
              <a:off x="663240" y="999649"/>
              <a:ext cx="8107220"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Pentaho Data Integration Reporting step</a:t>
              </a:r>
            </a:p>
          </p:txBody>
        </p:sp>
        <p:sp>
          <p:nvSpPr>
            <p:cNvPr id="16" name="Rectangle 15"/>
            <p:cNvSpPr/>
            <p:nvPr/>
          </p:nvSpPr>
          <p:spPr>
            <a:xfrm>
              <a:off x="276180" y="999649"/>
              <a:ext cx="399754"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grpSp>
        <p:nvGrpSpPr>
          <p:cNvPr id="21" name="Group 20"/>
          <p:cNvGrpSpPr/>
          <p:nvPr/>
        </p:nvGrpSpPr>
        <p:grpSpPr>
          <a:xfrm>
            <a:off x="337626" y="1810026"/>
            <a:ext cx="8506336" cy="621906"/>
            <a:chOff x="285664" y="1779085"/>
            <a:chExt cx="8506336" cy="621906"/>
          </a:xfrm>
        </p:grpSpPr>
        <p:sp>
          <p:nvSpPr>
            <p:cNvPr id="9" name="Rectangle 8"/>
            <p:cNvSpPr/>
            <p:nvPr/>
          </p:nvSpPr>
          <p:spPr>
            <a:xfrm>
              <a:off x="687095" y="1779085"/>
              <a:ext cx="8104905"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Pentaho Report Designer</a:t>
              </a:r>
            </a:p>
          </p:txBody>
        </p:sp>
        <p:sp>
          <p:nvSpPr>
            <p:cNvPr id="17" name="Rectangle 16"/>
            <p:cNvSpPr/>
            <p:nvPr/>
          </p:nvSpPr>
          <p:spPr>
            <a:xfrm>
              <a:off x="285664" y="1779085"/>
              <a:ext cx="398198"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grpSp>
        <p:nvGrpSpPr>
          <p:cNvPr id="23" name="Group 22"/>
          <p:cNvGrpSpPr/>
          <p:nvPr/>
        </p:nvGrpSpPr>
        <p:grpSpPr>
          <a:xfrm>
            <a:off x="337626" y="3430780"/>
            <a:ext cx="8506337" cy="621906"/>
            <a:chOff x="264160" y="3430650"/>
            <a:chExt cx="8506337" cy="621906"/>
          </a:xfrm>
        </p:grpSpPr>
        <p:sp>
          <p:nvSpPr>
            <p:cNvPr id="11" name="Rectangle 10"/>
            <p:cNvSpPr/>
            <p:nvPr/>
          </p:nvSpPr>
          <p:spPr>
            <a:xfrm>
              <a:off x="657453" y="3430650"/>
              <a:ext cx="8113044"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Data Service</a:t>
              </a:r>
            </a:p>
          </p:txBody>
        </p:sp>
        <p:sp>
          <p:nvSpPr>
            <p:cNvPr id="18" name="Rectangle 17"/>
            <p:cNvSpPr/>
            <p:nvPr/>
          </p:nvSpPr>
          <p:spPr>
            <a:xfrm>
              <a:off x="264160" y="3430650"/>
              <a:ext cx="399080"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grpSp>
        <p:nvGrpSpPr>
          <p:cNvPr id="24" name="Group 23"/>
          <p:cNvGrpSpPr/>
          <p:nvPr/>
        </p:nvGrpSpPr>
        <p:grpSpPr>
          <a:xfrm>
            <a:off x="337626" y="4241156"/>
            <a:ext cx="8506335" cy="621906"/>
            <a:chOff x="272181" y="4241156"/>
            <a:chExt cx="8506335" cy="621906"/>
          </a:xfrm>
        </p:grpSpPr>
        <p:sp>
          <p:nvSpPr>
            <p:cNvPr id="13" name="Rectangle 12"/>
            <p:cNvSpPr/>
            <p:nvPr/>
          </p:nvSpPr>
          <p:spPr>
            <a:xfrm>
              <a:off x="665473" y="4241156"/>
              <a:ext cx="8113043"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Machine Learning</a:t>
              </a:r>
            </a:p>
          </p:txBody>
        </p:sp>
        <p:sp>
          <p:nvSpPr>
            <p:cNvPr id="19" name="Rectangle 18"/>
            <p:cNvSpPr/>
            <p:nvPr/>
          </p:nvSpPr>
          <p:spPr>
            <a:xfrm>
              <a:off x="272181" y="4241156"/>
              <a:ext cx="399080"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spTree>
    <p:extLst>
      <p:ext uri="{BB962C8B-B14F-4D97-AF65-F5344CB8AC3E}">
        <p14:creationId xmlns:p14="http://schemas.microsoft.com/office/powerpoint/2010/main" val="124639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CABEA4-440A-4C0B-8F39-529BA52E0893}"/>
              </a:ext>
            </a:extLst>
          </p:cNvPr>
          <p:cNvSpPr>
            <a:spLocks noGrp="1"/>
          </p:cNvSpPr>
          <p:nvPr>
            <p:ph type="ctrTitle"/>
          </p:nvPr>
        </p:nvSpPr>
        <p:spPr/>
        <p:txBody>
          <a:bodyPr/>
          <a:lstStyle/>
          <a:p>
            <a:r>
              <a:rPr lang="en-US" dirty="0"/>
              <a:t>Summary</a:t>
            </a:r>
            <a:endParaRPr lang="nl-BE" dirty="0"/>
          </a:p>
        </p:txBody>
      </p:sp>
    </p:spTree>
    <p:extLst>
      <p:ext uri="{BB962C8B-B14F-4D97-AF65-F5344CB8AC3E}">
        <p14:creationId xmlns:p14="http://schemas.microsoft.com/office/powerpoint/2010/main" val="67619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grpSp>
        <p:nvGrpSpPr>
          <p:cNvPr id="22" name="Group 21"/>
          <p:cNvGrpSpPr/>
          <p:nvPr/>
        </p:nvGrpSpPr>
        <p:grpSpPr>
          <a:xfrm>
            <a:off x="337626" y="2620403"/>
            <a:ext cx="8506337" cy="621906"/>
            <a:chOff x="269406" y="2617958"/>
            <a:chExt cx="8506337" cy="621906"/>
          </a:xfrm>
        </p:grpSpPr>
        <p:sp>
          <p:nvSpPr>
            <p:cNvPr id="5" name="Rectangle 4"/>
            <p:cNvSpPr/>
            <p:nvPr/>
          </p:nvSpPr>
          <p:spPr>
            <a:xfrm>
              <a:off x="662699" y="2617958"/>
              <a:ext cx="8113044"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CDA (Community Data Access)</a:t>
              </a:r>
            </a:p>
          </p:txBody>
        </p:sp>
        <p:sp>
          <p:nvSpPr>
            <p:cNvPr id="15" name="Rectangle 14"/>
            <p:cNvSpPr/>
            <p:nvPr/>
          </p:nvSpPr>
          <p:spPr>
            <a:xfrm>
              <a:off x="269406" y="2617958"/>
              <a:ext cx="399080"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grpSp>
        <p:nvGrpSpPr>
          <p:cNvPr id="20" name="Group 19"/>
          <p:cNvGrpSpPr/>
          <p:nvPr/>
        </p:nvGrpSpPr>
        <p:grpSpPr>
          <a:xfrm>
            <a:off x="337625" y="999649"/>
            <a:ext cx="8506337" cy="621906"/>
            <a:chOff x="276180" y="999649"/>
            <a:chExt cx="8494280" cy="621906"/>
          </a:xfrm>
        </p:grpSpPr>
        <p:sp>
          <p:nvSpPr>
            <p:cNvPr id="7" name="Rectangle 6"/>
            <p:cNvSpPr/>
            <p:nvPr/>
          </p:nvSpPr>
          <p:spPr>
            <a:xfrm>
              <a:off x="663240" y="999649"/>
              <a:ext cx="8107220"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Pentaho Data Integration Reporting step</a:t>
              </a:r>
            </a:p>
          </p:txBody>
        </p:sp>
        <p:sp>
          <p:nvSpPr>
            <p:cNvPr id="16" name="Rectangle 15"/>
            <p:cNvSpPr/>
            <p:nvPr/>
          </p:nvSpPr>
          <p:spPr>
            <a:xfrm>
              <a:off x="276180" y="999649"/>
              <a:ext cx="399754"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grpSp>
        <p:nvGrpSpPr>
          <p:cNvPr id="21" name="Group 20"/>
          <p:cNvGrpSpPr/>
          <p:nvPr/>
        </p:nvGrpSpPr>
        <p:grpSpPr>
          <a:xfrm>
            <a:off x="337626" y="1810026"/>
            <a:ext cx="8506336" cy="621906"/>
            <a:chOff x="285664" y="1779085"/>
            <a:chExt cx="8506336" cy="621906"/>
          </a:xfrm>
        </p:grpSpPr>
        <p:sp>
          <p:nvSpPr>
            <p:cNvPr id="9" name="Rectangle 8"/>
            <p:cNvSpPr/>
            <p:nvPr/>
          </p:nvSpPr>
          <p:spPr>
            <a:xfrm>
              <a:off x="687095" y="1779085"/>
              <a:ext cx="8104905"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Pentaho Report Designer</a:t>
              </a:r>
            </a:p>
          </p:txBody>
        </p:sp>
        <p:sp>
          <p:nvSpPr>
            <p:cNvPr id="17" name="Rectangle 16"/>
            <p:cNvSpPr/>
            <p:nvPr/>
          </p:nvSpPr>
          <p:spPr>
            <a:xfrm>
              <a:off x="285664" y="1779085"/>
              <a:ext cx="398198"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grpSp>
        <p:nvGrpSpPr>
          <p:cNvPr id="23" name="Group 22"/>
          <p:cNvGrpSpPr/>
          <p:nvPr/>
        </p:nvGrpSpPr>
        <p:grpSpPr>
          <a:xfrm>
            <a:off x="337626" y="3430780"/>
            <a:ext cx="8506337" cy="621906"/>
            <a:chOff x="264160" y="3430650"/>
            <a:chExt cx="8506337" cy="621906"/>
          </a:xfrm>
        </p:grpSpPr>
        <p:sp>
          <p:nvSpPr>
            <p:cNvPr id="11" name="Rectangle 10"/>
            <p:cNvSpPr/>
            <p:nvPr/>
          </p:nvSpPr>
          <p:spPr>
            <a:xfrm>
              <a:off x="657453" y="3430650"/>
              <a:ext cx="8113044"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Data Service</a:t>
              </a:r>
            </a:p>
          </p:txBody>
        </p:sp>
        <p:sp>
          <p:nvSpPr>
            <p:cNvPr id="18" name="Rectangle 17"/>
            <p:cNvSpPr/>
            <p:nvPr/>
          </p:nvSpPr>
          <p:spPr>
            <a:xfrm>
              <a:off x="264160" y="3430650"/>
              <a:ext cx="399080"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grpSp>
        <p:nvGrpSpPr>
          <p:cNvPr id="24" name="Group 23"/>
          <p:cNvGrpSpPr/>
          <p:nvPr/>
        </p:nvGrpSpPr>
        <p:grpSpPr>
          <a:xfrm>
            <a:off x="337626" y="4241156"/>
            <a:ext cx="8506335" cy="621906"/>
            <a:chOff x="272181" y="4241156"/>
            <a:chExt cx="8506335" cy="621906"/>
          </a:xfrm>
        </p:grpSpPr>
        <p:sp>
          <p:nvSpPr>
            <p:cNvPr id="13" name="Rectangle 12"/>
            <p:cNvSpPr/>
            <p:nvPr/>
          </p:nvSpPr>
          <p:spPr>
            <a:xfrm>
              <a:off x="665473" y="4241156"/>
              <a:ext cx="8113043"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Machine Learning</a:t>
              </a:r>
            </a:p>
          </p:txBody>
        </p:sp>
        <p:sp>
          <p:nvSpPr>
            <p:cNvPr id="19" name="Rectangle 18"/>
            <p:cNvSpPr/>
            <p:nvPr/>
          </p:nvSpPr>
          <p:spPr>
            <a:xfrm>
              <a:off x="272181" y="4241156"/>
              <a:ext cx="399080"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spTree>
    <p:extLst>
      <p:ext uri="{BB962C8B-B14F-4D97-AF65-F5344CB8AC3E}">
        <p14:creationId xmlns:p14="http://schemas.microsoft.com/office/powerpoint/2010/main" val="793559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128197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CABEA4-440A-4C0B-8F39-529BA52E0893}"/>
              </a:ext>
            </a:extLst>
          </p:cNvPr>
          <p:cNvSpPr>
            <a:spLocks noGrp="1"/>
          </p:cNvSpPr>
          <p:nvPr>
            <p:ph type="ctrTitle"/>
          </p:nvPr>
        </p:nvSpPr>
        <p:spPr/>
        <p:txBody>
          <a:bodyPr/>
          <a:lstStyle/>
          <a:p>
            <a:r>
              <a:rPr lang="en-US" dirty="0"/>
              <a:t>PDI as a Datasource</a:t>
            </a:r>
            <a:endParaRPr lang="nl-BE" dirty="0"/>
          </a:p>
        </p:txBody>
      </p:sp>
    </p:spTree>
    <p:extLst>
      <p:ext uri="{BB962C8B-B14F-4D97-AF65-F5344CB8AC3E}">
        <p14:creationId xmlns:p14="http://schemas.microsoft.com/office/powerpoint/2010/main" val="232666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821FE1-23F1-48DC-8247-2EEE9ED3A12A}"/>
              </a:ext>
            </a:extLst>
          </p:cNvPr>
          <p:cNvSpPr>
            <a:spLocks noGrp="1"/>
          </p:cNvSpPr>
          <p:nvPr>
            <p:ph idx="1"/>
          </p:nvPr>
        </p:nvSpPr>
        <p:spPr>
          <a:xfrm>
            <a:off x="264160" y="967575"/>
            <a:ext cx="8584006" cy="2935162"/>
          </a:xfrm>
        </p:spPr>
        <p:txBody>
          <a:bodyPr/>
          <a:lstStyle/>
          <a:p>
            <a:r>
              <a:rPr lang="en-US" dirty="0"/>
              <a:t>This step renders a report designed by Pentaho Report Designer, a  prpt file.  The various output options available to the Pentaho Reporting engine are exposed (PDF, HTML, Excel, ...).</a:t>
            </a:r>
          </a:p>
          <a:p>
            <a:r>
              <a:rPr lang="en-US" dirty="0"/>
              <a:t>Used in ETL workflows where you need to:</a:t>
            </a:r>
          </a:p>
          <a:p>
            <a:pPr lvl="1"/>
            <a:r>
              <a:rPr lang="en-US" dirty="0" err="1"/>
              <a:t>eMail</a:t>
            </a:r>
            <a:r>
              <a:rPr lang="en-US" dirty="0"/>
              <a:t> a report</a:t>
            </a:r>
          </a:p>
          <a:p>
            <a:pPr lvl="1"/>
            <a:r>
              <a:rPr lang="en-US" dirty="0"/>
              <a:t>Output the report in various formats</a:t>
            </a:r>
          </a:p>
          <a:p>
            <a:pPr marL="330200" indent="-342900"/>
            <a:r>
              <a:rPr lang="en-US" dirty="0"/>
              <a:t>Useful when the report has parameters</a:t>
            </a:r>
            <a:endParaRPr lang="nl-BE" dirty="0"/>
          </a:p>
        </p:txBody>
      </p:sp>
      <p:sp>
        <p:nvSpPr>
          <p:cNvPr id="3" name="Title 2">
            <a:extLst>
              <a:ext uri="{FF2B5EF4-FFF2-40B4-BE49-F238E27FC236}">
                <a16:creationId xmlns:a16="http://schemas.microsoft.com/office/drawing/2014/main" id="{59C0D7FE-F509-466C-AA24-705042F1CFCA}"/>
              </a:ext>
            </a:extLst>
          </p:cNvPr>
          <p:cNvSpPr>
            <a:spLocks noGrp="1"/>
          </p:cNvSpPr>
          <p:nvPr>
            <p:ph type="title"/>
          </p:nvPr>
        </p:nvSpPr>
        <p:spPr/>
        <p:txBody>
          <a:bodyPr/>
          <a:lstStyle/>
          <a:p>
            <a:r>
              <a:rPr lang="en-US" dirty="0"/>
              <a:t>PDI Reporting Step</a:t>
            </a:r>
            <a:endParaRPr lang="nl-BE" dirty="0"/>
          </a:p>
        </p:txBody>
      </p:sp>
    </p:spTree>
    <p:extLst>
      <p:ext uri="{BB962C8B-B14F-4D97-AF65-F5344CB8AC3E}">
        <p14:creationId xmlns:p14="http://schemas.microsoft.com/office/powerpoint/2010/main" val="24234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F206B0-852D-4DB3-A25D-14EE3B05C59C}"/>
              </a:ext>
            </a:extLst>
          </p:cNvPr>
          <p:cNvSpPr>
            <a:spLocks noGrp="1"/>
          </p:cNvSpPr>
          <p:nvPr>
            <p:ph idx="1"/>
          </p:nvPr>
        </p:nvSpPr>
        <p:spPr>
          <a:xfrm>
            <a:off x="264160" y="967575"/>
            <a:ext cx="8584006" cy="4121641"/>
          </a:xfrm>
        </p:spPr>
        <p:txBody>
          <a:bodyPr/>
          <a:lstStyle/>
          <a:p>
            <a:pPr lvl="0"/>
            <a:r>
              <a:rPr lang="en-US" dirty="0"/>
              <a:t>Open the Transformation: </a:t>
            </a:r>
            <a:endParaRPr lang="en-GB" dirty="0"/>
          </a:p>
          <a:p>
            <a:pPr marL="293687" lvl="1" indent="0">
              <a:buNone/>
            </a:pPr>
            <a:r>
              <a:rPr lang="en-US" dirty="0">
                <a:ea typeface="Open Sans" panose="020B0606030504020204" pitchFamily="34" charset="0"/>
                <a:cs typeface="Open Sans" panose="020B0606030504020204" pitchFamily="34" charset="0"/>
              </a:rPr>
              <a:t>C:\Pentaho\design-tools\data-integration\reports\tr_pentaho_reports_pdf.ktr</a:t>
            </a:r>
          </a:p>
          <a:p>
            <a:pPr marL="293687" lvl="1" indent="0">
              <a:buNone/>
            </a:pPr>
            <a:endParaRPr lang="en-US" dirty="0">
              <a:ea typeface="Open Sans" panose="020B0606030504020204" pitchFamily="34" charset="0"/>
              <a:cs typeface="Open Sans" panose="020B0606030504020204" pitchFamily="34" charset="0"/>
            </a:endParaRPr>
          </a:p>
          <a:p>
            <a:pPr marL="293687" lvl="1" indent="0">
              <a:buNone/>
            </a:pPr>
            <a:endParaRPr lang="en-US" dirty="0">
              <a:ea typeface="Open Sans" panose="020B0606030504020204" pitchFamily="34" charset="0"/>
              <a:cs typeface="Open Sans" panose="020B0606030504020204" pitchFamily="34" charset="0"/>
            </a:endParaRPr>
          </a:p>
          <a:p>
            <a:pPr marL="293687" lvl="1" indent="0">
              <a:buNone/>
            </a:pPr>
            <a:endParaRPr lang="en-US" dirty="0">
              <a:ea typeface="Open Sans" panose="020B0606030504020204" pitchFamily="34" charset="0"/>
              <a:cs typeface="Open Sans" panose="020B0606030504020204" pitchFamily="34" charset="0"/>
            </a:endParaRPr>
          </a:p>
          <a:p>
            <a:pPr marL="293687" lvl="1" indent="0">
              <a:buNone/>
            </a:pPr>
            <a:endParaRPr lang="en-US" dirty="0">
              <a:ea typeface="Open Sans" panose="020B0606030504020204" pitchFamily="34" charset="0"/>
              <a:cs typeface="Open Sans" panose="020B0606030504020204" pitchFamily="34" charset="0"/>
            </a:endParaRPr>
          </a:p>
          <a:p>
            <a:pPr marL="285750" indent="-285750"/>
            <a:r>
              <a:rPr lang="en-US" dirty="0">
                <a:ea typeface="Open Sans" panose="020B0606030504020204" pitchFamily="34" charset="0"/>
                <a:cs typeface="Open Sans" panose="020B0606030504020204" pitchFamily="34" charset="0"/>
              </a:rPr>
              <a:t>Output is located at:</a:t>
            </a:r>
            <a:endParaRPr lang="en-GB" dirty="0">
              <a:ea typeface="Open Sans" panose="020B0606030504020204" pitchFamily="34" charset="0"/>
              <a:cs typeface="Open Sans" panose="020B0606030504020204" pitchFamily="34" charset="0"/>
            </a:endParaRPr>
          </a:p>
          <a:p>
            <a:pPr marL="293687" lvl="1" indent="0">
              <a:buNone/>
            </a:pPr>
            <a:r>
              <a:rPr lang="en-GB" dirty="0"/>
              <a:t>C:\Pentaho\design-tools\data-integration\reports\pdf\Inventory List.pdf</a:t>
            </a:r>
          </a:p>
          <a:p>
            <a:endParaRPr lang="nl-BE" dirty="0"/>
          </a:p>
        </p:txBody>
      </p:sp>
      <p:sp>
        <p:nvSpPr>
          <p:cNvPr id="3" name="Title 2">
            <a:extLst>
              <a:ext uri="{FF2B5EF4-FFF2-40B4-BE49-F238E27FC236}">
                <a16:creationId xmlns:a16="http://schemas.microsoft.com/office/drawing/2014/main" id="{37EAA23F-5A46-45B5-A38A-226E0378F32B}"/>
              </a:ext>
            </a:extLst>
          </p:cNvPr>
          <p:cNvSpPr>
            <a:spLocks noGrp="1"/>
          </p:cNvSpPr>
          <p:nvPr>
            <p:ph type="title"/>
          </p:nvPr>
        </p:nvSpPr>
        <p:spPr/>
        <p:txBody>
          <a:bodyPr/>
          <a:lstStyle/>
          <a:p>
            <a:r>
              <a:rPr lang="en-US" dirty="0"/>
              <a:t>Guided Demo: Pentaho Reporting Step</a:t>
            </a:r>
            <a:endParaRPr lang="nl-BE" dirty="0"/>
          </a:p>
        </p:txBody>
      </p:sp>
      <p:pic>
        <p:nvPicPr>
          <p:cNvPr id="4" name="Picture 3">
            <a:extLst>
              <a:ext uri="{FF2B5EF4-FFF2-40B4-BE49-F238E27FC236}">
                <a16:creationId xmlns:a16="http://schemas.microsoft.com/office/drawing/2014/main" id="{F1A9141E-599A-47E3-B04F-E120D05D17F4}"/>
              </a:ext>
            </a:extLst>
          </p:cNvPr>
          <p:cNvPicPr>
            <a:picLocks noChangeAspect="1"/>
          </p:cNvPicPr>
          <p:nvPr/>
        </p:nvPicPr>
        <p:blipFill>
          <a:blip r:embed="rId2"/>
          <a:stretch>
            <a:fillRect/>
          </a:stretch>
        </p:blipFill>
        <p:spPr>
          <a:xfrm>
            <a:off x="475394" y="1900948"/>
            <a:ext cx="3314286" cy="1533333"/>
          </a:xfrm>
          <a:prstGeom prst="rect">
            <a:avLst/>
          </a:prstGeom>
        </p:spPr>
      </p:pic>
    </p:spTree>
    <p:extLst>
      <p:ext uri="{BB962C8B-B14F-4D97-AF65-F5344CB8AC3E}">
        <p14:creationId xmlns:p14="http://schemas.microsoft.com/office/powerpoint/2010/main" val="363688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F206B0-852D-4DB3-A25D-14EE3B05C59C}"/>
              </a:ext>
            </a:extLst>
          </p:cNvPr>
          <p:cNvSpPr>
            <a:spLocks noGrp="1"/>
          </p:cNvSpPr>
          <p:nvPr>
            <p:ph idx="1"/>
          </p:nvPr>
        </p:nvSpPr>
        <p:spPr>
          <a:xfrm>
            <a:off x="264160" y="967575"/>
            <a:ext cx="8584006" cy="1246495"/>
          </a:xfrm>
        </p:spPr>
        <p:txBody>
          <a:bodyPr/>
          <a:lstStyle/>
          <a:p>
            <a:r>
              <a:rPr lang="en-GB" dirty="0"/>
              <a:t>A Report Designer report acts as a ‘template’ for the Invoice report. </a:t>
            </a:r>
            <a:endParaRPr lang="nl-BE" dirty="0"/>
          </a:p>
          <a:p>
            <a:r>
              <a:rPr lang="en-GB" dirty="0"/>
              <a:t>The ‘template’ passes a parameter: </a:t>
            </a:r>
            <a:r>
              <a:rPr lang="en-GB" dirty="0" err="1"/>
              <a:t>CustomerNo</a:t>
            </a:r>
            <a:r>
              <a:rPr lang="en-GB" dirty="0"/>
              <a:t> which has to be mapped to Invoice Customer Number in Transformation.</a:t>
            </a:r>
            <a:endParaRPr lang="nl-BE" dirty="0"/>
          </a:p>
        </p:txBody>
      </p:sp>
      <p:sp>
        <p:nvSpPr>
          <p:cNvPr id="3" name="Title 2">
            <a:extLst>
              <a:ext uri="{FF2B5EF4-FFF2-40B4-BE49-F238E27FC236}">
                <a16:creationId xmlns:a16="http://schemas.microsoft.com/office/drawing/2014/main" id="{37EAA23F-5A46-45B5-A38A-226E0378F32B}"/>
              </a:ext>
            </a:extLst>
          </p:cNvPr>
          <p:cNvSpPr>
            <a:spLocks noGrp="1"/>
          </p:cNvSpPr>
          <p:nvPr>
            <p:ph type="title"/>
          </p:nvPr>
        </p:nvSpPr>
        <p:spPr/>
        <p:txBody>
          <a:bodyPr/>
          <a:lstStyle/>
          <a:p>
            <a:r>
              <a:rPr lang="en-US" dirty="0"/>
              <a:t>Exercise: Invoice</a:t>
            </a:r>
            <a:endParaRPr lang="nl-BE" dirty="0"/>
          </a:p>
        </p:txBody>
      </p:sp>
      <p:pic>
        <p:nvPicPr>
          <p:cNvPr id="4" name="Picture 3">
            <a:extLst>
              <a:ext uri="{FF2B5EF4-FFF2-40B4-BE49-F238E27FC236}">
                <a16:creationId xmlns:a16="http://schemas.microsoft.com/office/drawing/2014/main" id="{8D19EC8A-FBC0-44D8-812F-CEE102EB1576}"/>
              </a:ext>
            </a:extLst>
          </p:cNvPr>
          <p:cNvPicPr>
            <a:picLocks noChangeAspect="1"/>
          </p:cNvPicPr>
          <p:nvPr/>
        </p:nvPicPr>
        <p:blipFill>
          <a:blip r:embed="rId2"/>
          <a:stretch>
            <a:fillRect/>
          </a:stretch>
        </p:blipFill>
        <p:spPr>
          <a:xfrm>
            <a:off x="1250176" y="2396091"/>
            <a:ext cx="6466667" cy="2276190"/>
          </a:xfrm>
          <a:prstGeom prst="rect">
            <a:avLst/>
          </a:prstGeom>
        </p:spPr>
      </p:pic>
    </p:spTree>
    <p:extLst>
      <p:ext uri="{BB962C8B-B14F-4D97-AF65-F5344CB8AC3E}">
        <p14:creationId xmlns:p14="http://schemas.microsoft.com/office/powerpoint/2010/main" val="1257694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F206B0-852D-4DB3-A25D-14EE3B05C59C}"/>
              </a:ext>
            </a:extLst>
          </p:cNvPr>
          <p:cNvSpPr>
            <a:spLocks noGrp="1"/>
          </p:cNvSpPr>
          <p:nvPr>
            <p:ph idx="1"/>
          </p:nvPr>
        </p:nvSpPr>
        <p:spPr>
          <a:xfrm>
            <a:off x="264160" y="967575"/>
            <a:ext cx="8584006" cy="1554272"/>
          </a:xfrm>
        </p:spPr>
        <p:txBody>
          <a:bodyPr/>
          <a:lstStyle/>
          <a:p>
            <a:r>
              <a:rPr lang="en-GB" dirty="0"/>
              <a:t>MJV step sets the path to the ‘template’ and the path to the Invoice report output. </a:t>
            </a:r>
            <a:endParaRPr lang="nl-BE" dirty="0"/>
          </a:p>
          <a:p>
            <a:r>
              <a:rPr lang="en-GB" dirty="0"/>
              <a:t>The Generate Reports step maps the parameters and determines output type.</a:t>
            </a:r>
            <a:endParaRPr lang="nl-BE" dirty="0"/>
          </a:p>
        </p:txBody>
      </p:sp>
      <p:sp>
        <p:nvSpPr>
          <p:cNvPr id="3" name="Title 2">
            <a:extLst>
              <a:ext uri="{FF2B5EF4-FFF2-40B4-BE49-F238E27FC236}">
                <a16:creationId xmlns:a16="http://schemas.microsoft.com/office/drawing/2014/main" id="{37EAA23F-5A46-45B5-A38A-226E0378F32B}"/>
              </a:ext>
            </a:extLst>
          </p:cNvPr>
          <p:cNvSpPr>
            <a:spLocks noGrp="1"/>
          </p:cNvSpPr>
          <p:nvPr>
            <p:ph type="title"/>
          </p:nvPr>
        </p:nvSpPr>
        <p:spPr/>
        <p:txBody>
          <a:bodyPr/>
          <a:lstStyle/>
          <a:p>
            <a:r>
              <a:rPr lang="en-US" dirty="0"/>
              <a:t>Exercise: Invoice</a:t>
            </a:r>
            <a:endParaRPr lang="nl-BE" dirty="0"/>
          </a:p>
        </p:txBody>
      </p:sp>
      <p:pic>
        <p:nvPicPr>
          <p:cNvPr id="4" name="Picture 3">
            <a:extLst>
              <a:ext uri="{FF2B5EF4-FFF2-40B4-BE49-F238E27FC236}">
                <a16:creationId xmlns:a16="http://schemas.microsoft.com/office/drawing/2014/main" id="{8D19EC8A-FBC0-44D8-812F-CEE102EB1576}"/>
              </a:ext>
            </a:extLst>
          </p:cNvPr>
          <p:cNvPicPr>
            <a:picLocks noChangeAspect="1"/>
          </p:cNvPicPr>
          <p:nvPr/>
        </p:nvPicPr>
        <p:blipFill>
          <a:blip r:embed="rId2"/>
          <a:stretch>
            <a:fillRect/>
          </a:stretch>
        </p:blipFill>
        <p:spPr>
          <a:xfrm>
            <a:off x="1250176" y="2703868"/>
            <a:ext cx="6466667" cy="2276190"/>
          </a:xfrm>
          <a:prstGeom prst="rect">
            <a:avLst/>
          </a:prstGeom>
        </p:spPr>
      </p:pic>
    </p:spTree>
    <p:extLst>
      <p:ext uri="{BB962C8B-B14F-4D97-AF65-F5344CB8AC3E}">
        <p14:creationId xmlns:p14="http://schemas.microsoft.com/office/powerpoint/2010/main" val="2425643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2017-hitachi-corporate-powerpoint-template">
  <a:themeElements>
    <a:clrScheme name="Hitachi 2">
      <a:dk1>
        <a:srgbClr val="414141"/>
      </a:dk1>
      <a:lt1>
        <a:srgbClr val="FFFFFF"/>
      </a:lt1>
      <a:dk2>
        <a:srgbClr val="000000"/>
      </a:dk2>
      <a:lt2>
        <a:srgbClr val="CEC9BF"/>
      </a:lt2>
      <a:accent1>
        <a:srgbClr val="7C0B2B"/>
      </a:accent1>
      <a:accent2>
        <a:srgbClr val="CC0000"/>
      </a:accent2>
      <a:accent3>
        <a:srgbClr val="C3ECEC"/>
      </a:accent3>
      <a:accent4>
        <a:srgbClr val="009B9E"/>
      </a:accent4>
      <a:accent5>
        <a:srgbClr val="F9DC33"/>
      </a:accent5>
      <a:accent6>
        <a:srgbClr val="FF5838"/>
      </a:accent6>
      <a:hlink>
        <a:srgbClr val="CC0000"/>
      </a:hlink>
      <a:folHlink>
        <a:srgbClr val="525252"/>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Hitachi_PPT-Template_FINAL.potx" id="{27C2020E-4347-4F07-B4FA-27613D97D7B9}" vid="{C4F6E8BC-B2EB-4118-A24B-6AB36A058774}"/>
    </a:ext>
  </a:ext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2295</TotalTime>
  <Words>1405</Words>
  <Application>Microsoft Office PowerPoint</Application>
  <PresentationFormat>On-screen Show (16:9)</PresentationFormat>
  <Paragraphs>196</Paragraphs>
  <Slides>42</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HelveticaNeueLT Std</vt:lpstr>
      <vt:lpstr>Open Sans</vt:lpstr>
      <vt:lpstr>Times New Roman</vt:lpstr>
      <vt:lpstr>Wingdings</vt:lpstr>
      <vt:lpstr>2017-hitachi-corporate-powerpoint-template</vt:lpstr>
      <vt:lpstr>Advanced Pentaho Data Integration </vt:lpstr>
      <vt:lpstr>Agenda</vt:lpstr>
      <vt:lpstr>Pentaho Data Integration Data Sources</vt:lpstr>
      <vt:lpstr>Agenda</vt:lpstr>
      <vt:lpstr>PDI as a Datasource</vt:lpstr>
      <vt:lpstr>PDI Reporting Step</vt:lpstr>
      <vt:lpstr>Guided Demo: Pentaho Reporting Step</vt:lpstr>
      <vt:lpstr>Exercise: Invoice</vt:lpstr>
      <vt:lpstr>Exercise: Invoice</vt:lpstr>
      <vt:lpstr>Report Designer</vt:lpstr>
      <vt:lpstr>Report Designer</vt:lpstr>
      <vt:lpstr>Guided Demo: Report Designer - PDI</vt:lpstr>
      <vt:lpstr>Guided Demo: Report Designer - PDI</vt:lpstr>
      <vt:lpstr>Guided Demo: Report Designer - PDI</vt:lpstr>
      <vt:lpstr>Guided Demo: Report Designer - PDI</vt:lpstr>
      <vt:lpstr>Community Data Access</vt:lpstr>
      <vt:lpstr>Community Data Access</vt:lpstr>
      <vt:lpstr>Guided Demo: CDA</vt:lpstr>
      <vt:lpstr>Guided Demo: CDA</vt:lpstr>
      <vt:lpstr>Guided Demo: CDA</vt:lpstr>
      <vt:lpstr>Guided Demo: CDA</vt:lpstr>
      <vt:lpstr>Guided Demo: CDA</vt:lpstr>
      <vt:lpstr>Data Services</vt:lpstr>
      <vt:lpstr>Data Services</vt:lpstr>
      <vt:lpstr>Guided Demo: DS_Twitter</vt:lpstr>
      <vt:lpstr>Guided Demo: DS_Twitter</vt:lpstr>
      <vt:lpstr>Guided Demo: DS_Twitter</vt:lpstr>
      <vt:lpstr>Machine Learning</vt:lpstr>
      <vt:lpstr>Machine Learning</vt:lpstr>
      <vt:lpstr>Machine Learning - Software</vt:lpstr>
      <vt:lpstr>Guided Demo: RStudio</vt:lpstr>
      <vt:lpstr>Guided Demo: Credit Card Fraud</vt:lpstr>
      <vt:lpstr>Guided Demo: Credit Card Fraud</vt:lpstr>
      <vt:lpstr>Guided Demo: Credit Card Fraud</vt:lpstr>
      <vt:lpstr>Guided Demo: Credit Card Fraud -TRAIN</vt:lpstr>
      <vt:lpstr>Guided Demo: Credit Card Fraud</vt:lpstr>
      <vt:lpstr>Guided Demo: Credit Card Fraud - PREDICT</vt:lpstr>
      <vt:lpstr>Guided Demo: Credit Card Fraud</vt:lpstr>
      <vt:lpstr>Guided Demo: Credit Card Fraud</vt:lpstr>
      <vt:lpstr>Summary</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Pentaho Project Setup  Best Practices</dc:title>
  <dc:creator>Beppe Raymaekers</dc:creator>
  <cp:lastModifiedBy>James O'Reilly</cp:lastModifiedBy>
  <cp:revision>268</cp:revision>
  <dcterms:created xsi:type="dcterms:W3CDTF">2017-11-25T09:35:59Z</dcterms:created>
  <dcterms:modified xsi:type="dcterms:W3CDTF">2018-03-29T19:58:05Z</dcterms:modified>
</cp:coreProperties>
</file>