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91" r:id="rId2"/>
    <p:sldId id="294" r:id="rId3"/>
    <p:sldId id="277" r:id="rId4"/>
    <p:sldId id="296" r:id="rId5"/>
    <p:sldId id="29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983AE-8D90-464A-A8BF-39FDC2969D85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0D519-A5C0-4E0B-BE13-2DD79B8C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96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93377" y="1987383"/>
            <a:ext cx="7098618" cy="1015663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II: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Ames_raw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IDs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sweet corn &amp; popcorn processing: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GBS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set filtering 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imputation</a:t>
            </a:r>
          </a:p>
          <a:p>
            <a:pPr algn="ctr">
              <a:defRPr/>
            </a:pPr>
            <a:r>
              <a:rPr lang="en-US" sz="1600" b="1" dirty="0"/>
              <a:t>Filtering: </a:t>
            </a:r>
            <a:r>
              <a:rPr lang="en-US" sz="1600" b="1" dirty="0" smtClean="0"/>
              <a:t>entries </a:t>
            </a:r>
            <a:r>
              <a:rPr lang="en-US" sz="1600" b="1" dirty="0"/>
              <a:t>call rate &gt;= </a:t>
            </a:r>
            <a:r>
              <a:rPr lang="en-US" sz="1600" b="1" dirty="0" smtClean="0">
                <a:solidFill>
                  <a:srgbClr val="FF0000"/>
                </a:solidFill>
              </a:rPr>
              <a:t>20%</a:t>
            </a:r>
            <a:r>
              <a:rPr lang="en-US" sz="1600" b="1" dirty="0" smtClean="0"/>
              <a:t>; SNPs </a:t>
            </a:r>
            <a:r>
              <a:rPr lang="en-US" sz="1600" b="1" dirty="0"/>
              <a:t>call rate &gt;= </a:t>
            </a:r>
            <a:r>
              <a:rPr lang="en-US" sz="1600" b="1" dirty="0" smtClean="0">
                <a:solidFill>
                  <a:srgbClr val="FF0000"/>
                </a:solidFill>
              </a:rPr>
              <a:t>50% </a:t>
            </a:r>
            <a:r>
              <a:rPr lang="en-US" sz="1600" b="1" dirty="0" smtClean="0"/>
              <a:t>...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3841" y="4172988"/>
            <a:ext cx="2277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Xiaowei Li &amp; Di Wu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Gore Lab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2019-11-22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90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1266" y="77831"/>
            <a:ext cx="11831688" cy="6647163"/>
            <a:chOff x="151266" y="77831"/>
            <a:chExt cx="11831688" cy="6647163"/>
          </a:xfrm>
        </p:grpSpPr>
        <p:sp>
          <p:nvSpPr>
            <p:cNvPr id="68" name="TextBox 67"/>
            <p:cNvSpPr txBox="1"/>
            <p:nvPr/>
          </p:nvSpPr>
          <p:spPr>
            <a:xfrm>
              <a:off x="151266" y="77831"/>
              <a:ext cx="915067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Ames_RAW</a:t>
              </a: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IDs and sweet corn &amp; popcorn processing: raw GBS</a:t>
              </a:r>
              <a:r>
                <a:rPr kumimoji="0" lang="en-US" sz="2000" b="1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set for imputation</a:t>
              </a: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2276459" y="3144144"/>
              <a:ext cx="4709767" cy="358085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541590" y="6172673"/>
              <a:ext cx="9556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Geno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7068271" y="3130499"/>
              <a:ext cx="4914683" cy="359449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2276459" y="572677"/>
              <a:ext cx="9706495" cy="250494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390765" y="3294963"/>
              <a:ext cx="1346838" cy="344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ZeaGBSv2.7_RAW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17280 GBS entries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9972910" y="2219657"/>
              <a:ext cx="1861203" cy="62665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Ames_2013gb_Cinta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2815 </a:t>
              </a:r>
              <a:r>
                <a:rPr lang="en-US" sz="1000" b="1" dirty="0" smtClean="0">
                  <a:solidFill>
                    <a:prstClr val="white"/>
                  </a:solidFill>
                  <a:latin typeface="Calibri" panose="020F0502020204030204"/>
                </a:rPr>
                <a:t>accession</a:t>
              </a: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135 sweet corn and 79 popcorn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7825336" y="3240903"/>
              <a:ext cx="1882702" cy="71600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Ames_isu_2013gb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1762 unique accession IDs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120 sweet corn and 75 popcorn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Including 38 discrepancies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117160" y="690277"/>
              <a:ext cx="82296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2017_vb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Raw data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1748 </a:t>
              </a:r>
              <a:r>
                <a:rPr lang="en-US" sz="1000" b="1" dirty="0" smtClean="0">
                  <a:solidFill>
                    <a:prstClr val="white"/>
                  </a:solidFill>
                  <a:latin typeface="Calibri" panose="020F0502020204030204"/>
                </a:rPr>
                <a:t>plot</a:t>
              </a: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0895577" y="690277"/>
              <a:ext cx="82296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2017_ve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Raw data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1738 </a:t>
              </a:r>
              <a:r>
                <a:rPr lang="en-US" sz="1000" b="1" dirty="0" smtClean="0">
                  <a:solidFill>
                    <a:prstClr val="white"/>
                  </a:solidFill>
                  <a:latin typeface="Calibri" panose="020F0502020204030204"/>
                </a:rPr>
                <a:t>plot</a:t>
              </a: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8467704" y="1872736"/>
              <a:ext cx="1097280" cy="5486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2017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1694 unique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dirty="0">
                  <a:solidFill>
                    <a:prstClr val="white"/>
                  </a:solidFill>
                  <a:latin typeface="Calibri" panose="020F0502020204030204"/>
                </a:rPr>
                <a:t>a</a:t>
              </a:r>
              <a:r>
                <a:rPr lang="en-US" sz="1000" b="1" dirty="0" smtClean="0">
                  <a:solidFill>
                    <a:prstClr val="white"/>
                  </a:solidFill>
                  <a:latin typeface="Calibri" panose="020F0502020204030204"/>
                </a:rPr>
                <a:t>ccession </a:t>
              </a: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IDs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>
              <a:off x="6725625" y="1186420"/>
              <a:ext cx="457200" cy="322372"/>
            </a:xfrm>
            <a:prstGeom prst="straightConnector1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rot="8100000">
              <a:off x="10694441" y="1348889"/>
              <a:ext cx="457200" cy="0"/>
            </a:xfrm>
            <a:prstGeom prst="straightConnector1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148"/>
            <p:cNvSpPr/>
            <p:nvPr/>
          </p:nvSpPr>
          <p:spPr>
            <a:xfrm>
              <a:off x="5542223" y="2274184"/>
              <a:ext cx="1945033" cy="7390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Ames_isu</a:t>
              </a:r>
              <a:endPara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1762 unique accession IDs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133 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sweet corn and </a:t>
              </a: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99 popcorn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506254" y="690277"/>
              <a:ext cx="3356936" cy="1477007"/>
              <a:chOff x="2116784" y="432584"/>
              <a:chExt cx="3356936" cy="1477007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116784" y="432584"/>
                <a:ext cx="1645920" cy="457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2015_vb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Raw data; 1802 </a:t>
                </a:r>
                <a:r>
                  <a:rPr lang="en-US" sz="1000" b="1" dirty="0" smtClean="0">
                    <a:solidFill>
                      <a:prstClr val="white"/>
                    </a:solidFill>
                    <a:latin typeface="Calibri" panose="020F0502020204030204"/>
                  </a:rPr>
                  <a:t>plots</a:t>
                </a:r>
                <a:endPara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103 B73; 1699 </a:t>
                </a:r>
                <a:r>
                  <a:rPr lang="en-US" sz="1000" b="1" dirty="0" smtClean="0">
                    <a:solidFill>
                      <a:prstClr val="white"/>
                    </a:solidFill>
                    <a:latin typeface="Calibri" panose="020F0502020204030204"/>
                  </a:rPr>
                  <a:t>accession</a:t>
                </a: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</a:t>
                </a: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3827800" y="432584"/>
                <a:ext cx="1645920" cy="457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2015_ve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Raw data; 1801 </a:t>
                </a:r>
                <a:r>
                  <a:rPr lang="en-US" sz="1000" b="1" noProof="0" dirty="0" smtClean="0">
                    <a:solidFill>
                      <a:prstClr val="white"/>
                    </a:solidFill>
                    <a:latin typeface="Calibri" panose="020F0502020204030204"/>
                  </a:rPr>
                  <a:t>plot</a:t>
                </a: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103 B73; </a:t>
                </a: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1698 </a:t>
                </a:r>
                <a:r>
                  <a:rPr lang="en-US" sz="1000" b="1" dirty="0" smtClean="0">
                    <a:solidFill>
                      <a:prstClr val="white"/>
                    </a:solidFill>
                    <a:latin typeface="Calibri" panose="020F0502020204030204"/>
                  </a:rPr>
                  <a:t>accession</a:t>
                </a: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</a:t>
                </a: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3188394" y="1360951"/>
                <a:ext cx="1042808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d2015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1699 </a:t>
                </a: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unique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dirty="0" smtClean="0">
                    <a:solidFill>
                      <a:prstClr val="white"/>
                    </a:solidFill>
                    <a:latin typeface="Calibri" panose="020F0502020204030204"/>
                  </a:rPr>
                  <a:t>accession</a:t>
                </a: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IDs</a:t>
                </a:r>
              </a:p>
            </p:txBody>
          </p:sp>
          <p:cxnSp>
            <p:nvCxnSpPr>
              <p:cNvPr id="200" name="Straight Arrow Connector 199"/>
              <p:cNvCxnSpPr/>
              <p:nvPr/>
            </p:nvCxnSpPr>
            <p:spPr>
              <a:xfrm>
                <a:off x="2974041" y="924879"/>
                <a:ext cx="330030" cy="3711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/>
              <p:cNvCxnSpPr/>
              <p:nvPr/>
            </p:nvCxnSpPr>
            <p:spPr>
              <a:xfrm flipH="1">
                <a:off x="4138345" y="927245"/>
                <a:ext cx="368730" cy="3853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/>
            <p:cNvSpPr txBox="1"/>
            <p:nvPr/>
          </p:nvSpPr>
          <p:spPr>
            <a:xfrm>
              <a:off x="2493327" y="2333583"/>
              <a:ext cx="13781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Pheno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001289" y="758269"/>
              <a:ext cx="2048998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Remove 10 measurements from </a:t>
              </a: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Plate </a:t>
              </a:r>
              <a:r>
                <a:rPr kumimoji="0" lang="en-US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19</a:t>
              </a:r>
              <a:r>
                <a:rPr kumimoji="0" lang="en-US" sz="800" b="1" i="0" u="none" strike="noStrike" kern="120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</a:t>
              </a:r>
              <a:r>
                <a:rPr kumimoji="0" lang="en-US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Correct “H22w” and “</a:t>
              </a:r>
              <a:r>
                <a:rPr kumimoji="0" lang="en-US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B73” switch error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9527648" y="755940"/>
              <a:ext cx="1310693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Correct “H22w” and “B73” switch error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257976" y="1309070"/>
              <a:ext cx="1554480" cy="3212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2017_vb; 1738 </a:t>
              </a:r>
              <a:r>
                <a:rPr lang="en-US" sz="1000" b="1" dirty="0" smtClean="0">
                  <a:solidFill>
                    <a:prstClr val="white"/>
                  </a:solidFill>
                  <a:latin typeface="Calibri" panose="020F0502020204030204"/>
                </a:rPr>
                <a:t>plot</a:t>
              </a: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44 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B73; </a:t>
              </a: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1694 </a:t>
              </a:r>
              <a:r>
                <a:rPr lang="en-US" sz="1000" b="1" dirty="0" smtClean="0">
                  <a:solidFill>
                    <a:prstClr val="white"/>
                  </a:solidFill>
                  <a:latin typeface="Calibri" panose="020F0502020204030204"/>
                </a:rPr>
                <a:t>accession</a:t>
              </a: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9114207" y="1309070"/>
              <a:ext cx="1554480" cy="32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2017_ve; 1738 </a:t>
              </a:r>
              <a:r>
                <a:rPr lang="en-US" sz="1000" b="1" dirty="0" smtClean="0">
                  <a:solidFill>
                    <a:prstClr val="white"/>
                  </a:solidFill>
                  <a:latin typeface="Calibri" panose="020F0502020204030204"/>
                </a:rPr>
                <a:t>plot</a:t>
              </a: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44 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B73; </a:t>
              </a: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1694 </a:t>
              </a:r>
              <a:r>
                <a:rPr lang="en-US" sz="1000" b="1" dirty="0" smtClean="0">
                  <a:solidFill>
                    <a:prstClr val="white"/>
                  </a:solidFill>
                  <a:latin typeface="Calibri" panose="020F0502020204030204"/>
                </a:rPr>
                <a:t>accession</a:t>
              </a: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6" name="Straight Arrow Connector 155"/>
            <p:cNvCxnSpPr/>
            <p:nvPr/>
          </p:nvCxnSpPr>
          <p:spPr>
            <a:xfrm flipH="1">
              <a:off x="9406646" y="1675254"/>
              <a:ext cx="158338" cy="149895"/>
            </a:xfrm>
            <a:prstGeom prst="straightConnector1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8425743" y="1666476"/>
              <a:ext cx="152400" cy="176475"/>
            </a:xfrm>
            <a:prstGeom prst="straightConnector1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4645676" y="2263207"/>
              <a:ext cx="73152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flipH="1">
              <a:off x="7626645" y="2263207"/>
              <a:ext cx="73152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/>
            <p:cNvSpPr/>
            <p:nvPr/>
          </p:nvSpPr>
          <p:spPr>
            <a:xfrm>
              <a:off x="2774160" y="3322612"/>
              <a:ext cx="2397789" cy="7351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Ames_isu_v2.7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1779 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GBS </a:t>
              </a: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entries 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for </a:t>
              </a: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1493 </a:t>
              </a:r>
              <a:r>
                <a:rPr lang="en-US" sz="1000" b="1" dirty="0" smtClean="0">
                  <a:solidFill>
                    <a:prstClr val="white"/>
                  </a:solidFill>
                  <a:latin typeface="Calibri" panose="020F0502020204030204"/>
                </a:rPr>
                <a:t>accession</a:t>
              </a: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IDs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Including 228 IDs with &gt;=2 GBS entries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dirty="0" smtClean="0">
                  <a:solidFill>
                    <a:prstClr val="white"/>
                  </a:solidFill>
                  <a:latin typeface="Calibri" panose="020F0502020204030204"/>
                </a:rPr>
                <a:t>1 accession to &gt;= 1 GBS entries</a:t>
              </a:r>
              <a:endPara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6954225" y="3049640"/>
              <a:ext cx="803861" cy="6064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flipH="1">
              <a:off x="9747708" y="2909580"/>
              <a:ext cx="1013689" cy="7294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 162"/>
            <p:cNvSpPr/>
            <p:nvPr/>
          </p:nvSpPr>
          <p:spPr>
            <a:xfrm>
              <a:off x="9822796" y="5785241"/>
              <a:ext cx="1960215" cy="75669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Ames_isu_2013gb_NPGS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1762 unique accession IDs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133 sweet corn and 109 popcorn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 in-question</a:t>
              </a:r>
            </a:p>
          </p:txBody>
        </p:sp>
        <p:cxnSp>
          <p:nvCxnSpPr>
            <p:cNvPr id="164" name="Straight Arrow Connector 163"/>
            <p:cNvCxnSpPr/>
            <p:nvPr/>
          </p:nvCxnSpPr>
          <p:spPr>
            <a:xfrm>
              <a:off x="8948057" y="4009785"/>
              <a:ext cx="1315916" cy="15085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10111331" y="4942643"/>
              <a:ext cx="1653703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83 unclassified check list from PCA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Including 11 popcorn by NPGS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9683811" y="4479477"/>
              <a:ext cx="1653703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36 were fixed by </a:t>
              </a:r>
              <a:r>
                <a:rPr kumimoji="0" lang="en-US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NPGS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Including 13 sweet and 23 popcorn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9972910" y="3743611"/>
              <a:ext cx="1806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</a:t>
              </a: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weet &amp; pop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 flipH="1" flipV="1">
              <a:off x="8505186" y="6428721"/>
              <a:ext cx="1280160" cy="0"/>
            </a:xfrm>
            <a:prstGeom prst="straightConnector1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ectangle 168"/>
            <p:cNvSpPr/>
            <p:nvPr/>
          </p:nvSpPr>
          <p:spPr>
            <a:xfrm>
              <a:off x="8620081" y="5875896"/>
              <a:ext cx="1122060" cy="4616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Removed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4 in-question;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242 sweet &amp; popcorn 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7152089" y="4648833"/>
              <a:ext cx="1261872" cy="40888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Ames_isu_locked</a:t>
              </a:r>
              <a:endPara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1497 accession IDs</a:t>
              </a:r>
              <a:endPara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71" name="Right Brace 170"/>
            <p:cNvSpPr/>
            <p:nvPr/>
          </p:nvSpPr>
          <p:spPr>
            <a:xfrm rot="16200000">
              <a:off x="3879737" y="3641651"/>
              <a:ext cx="158340" cy="1205881"/>
            </a:xfrm>
            <a:prstGeom prst="rightBrac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584619" y="4362045"/>
              <a:ext cx="1097280" cy="32918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1265 </a:t>
              </a:r>
              <a:r>
                <a:rPr lang="en-US" sz="1000" b="1" dirty="0" smtClean="0">
                  <a:solidFill>
                    <a:prstClr val="white"/>
                  </a:solidFill>
                  <a:latin typeface="Calibri" panose="020F0502020204030204"/>
                </a:rPr>
                <a:t>accessions</a:t>
              </a:r>
              <a:endPara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single GBS entry</a:t>
              </a: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295107" y="4362045"/>
              <a:ext cx="1707604" cy="32918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228 </a:t>
              </a:r>
              <a:r>
                <a:rPr lang="en-US" sz="1000" b="1" dirty="0" smtClean="0">
                  <a:solidFill>
                    <a:prstClr val="white"/>
                  </a:solidFill>
                  <a:latin typeface="Calibri" panose="020F0502020204030204"/>
                </a:rPr>
                <a:t>accessions</a:t>
              </a:r>
              <a:endPara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&gt;=2 GBS </a:t>
              </a: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entries,</a:t>
              </a:r>
              <a:r>
                <a:rPr lang="en-US" sz="1000" b="1" dirty="0">
                  <a:solidFill>
                    <a:prstClr val="white"/>
                  </a:solidFill>
                  <a:latin typeface="Calibri" panose="020F0502020204030204"/>
                </a:rPr>
                <a:t> </a:t>
              </a: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514</a:t>
              </a:r>
              <a:r>
                <a:rPr kumimoji="0" lang="en-US" sz="1000" b="1" i="0" u="none" strike="noStrike" kern="1200" cap="none" spc="0" normalizeH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entries</a:t>
              </a: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2584619" y="5668677"/>
              <a:ext cx="1253868" cy="32918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1265</a:t>
              </a:r>
              <a:r>
                <a:rPr kumimoji="0" lang="en-US" sz="1000" b="1" i="0" u="none" strike="noStrike" kern="1200" cap="none" spc="0" normalizeH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+ 8</a:t>
              </a: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en-US" sz="1000" b="1" dirty="0" smtClean="0">
                  <a:solidFill>
                    <a:prstClr val="white"/>
                  </a:solidFill>
                  <a:latin typeface="Calibri" panose="020F0502020204030204"/>
                </a:rPr>
                <a:t>accessions</a:t>
              </a:r>
              <a:endPara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single GBS entry</a:t>
              </a: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331315" y="4986527"/>
              <a:ext cx="1177237" cy="2154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Calibri" panose="020F0502020204030204"/>
                </a:rPr>
                <a:t>e</a:t>
              </a:r>
              <a:r>
                <a:rPr lang="en-US" sz="800" b="1" dirty="0" smtClean="0">
                  <a:solidFill>
                    <a:prstClr val="black"/>
                  </a:solidFill>
                  <a:latin typeface="Calibri" panose="020F0502020204030204"/>
                </a:rPr>
                <a:t>ntries call rate</a:t>
              </a:r>
              <a:r>
                <a:rPr kumimoji="0" lang="en-US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&gt;= </a:t>
              </a:r>
              <a:r>
                <a:rPr lang="en-US" sz="800" b="1" dirty="0" smtClean="0">
                  <a:solidFill>
                    <a:prstClr val="black"/>
                  </a:solidFill>
                  <a:latin typeface="Calibri" panose="020F0502020204030204"/>
                </a:rPr>
                <a:t>20</a:t>
              </a:r>
              <a:r>
                <a:rPr kumimoji="0" lang="en-US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%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6" name="Group 175"/>
            <p:cNvGrpSpPr/>
            <p:nvPr/>
          </p:nvGrpSpPr>
          <p:grpSpPr>
            <a:xfrm>
              <a:off x="5190370" y="3667031"/>
              <a:ext cx="1892288" cy="1124313"/>
              <a:chOff x="5201198" y="4364048"/>
              <a:chExt cx="1892288" cy="1124313"/>
            </a:xfrm>
          </p:grpSpPr>
          <p:cxnSp>
            <p:nvCxnSpPr>
              <p:cNvPr id="194" name="Straight Arrow Connector 193"/>
              <p:cNvCxnSpPr/>
              <p:nvPr/>
            </p:nvCxnSpPr>
            <p:spPr>
              <a:xfrm flipH="1">
                <a:off x="5201198" y="4594231"/>
                <a:ext cx="1005840" cy="2235"/>
              </a:xfrm>
              <a:prstGeom prst="straightConnector1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6185532" y="4595190"/>
                <a:ext cx="907954" cy="89317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flipH="1">
                <a:off x="6185534" y="4364048"/>
                <a:ext cx="97840" cy="2162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Rectangle 176"/>
            <p:cNvSpPr/>
            <p:nvPr/>
          </p:nvSpPr>
          <p:spPr>
            <a:xfrm>
              <a:off x="4325546" y="5935275"/>
              <a:ext cx="2068065" cy="2154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IBS_mean</a:t>
              </a:r>
              <a:r>
                <a:rPr kumimoji="0" lang="en-US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&gt;= 0.95; dropped </a:t>
              </a:r>
              <a:r>
                <a:rPr lang="en-US" sz="800" b="1" dirty="0" smtClean="0">
                  <a:solidFill>
                    <a:prstClr val="black"/>
                  </a:solidFill>
                  <a:latin typeface="Calibri" panose="020F0502020204030204"/>
                </a:rPr>
                <a:t>19</a:t>
              </a:r>
              <a:r>
                <a:rPr kumimoji="0" lang="en-US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accessions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584619" y="6255813"/>
              <a:ext cx="1054467" cy="36388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201 </a:t>
              </a:r>
              <a:r>
                <a:rPr lang="en-US" sz="1000" b="1" dirty="0" smtClean="0">
                  <a:solidFill>
                    <a:prstClr val="white"/>
                  </a:solidFill>
                  <a:latin typeface="Calibri" panose="020F0502020204030204"/>
                </a:rPr>
                <a:t>accessions</a:t>
              </a:r>
              <a:endPara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noProof="0" dirty="0" smtClean="0">
                  <a:solidFill>
                    <a:prstClr val="white"/>
                  </a:solidFill>
                  <a:latin typeface="Calibri" panose="020F0502020204030204"/>
                </a:rPr>
                <a:t>441 entries</a:t>
              </a:r>
              <a:endPara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9" name="Straight Arrow Connector 178"/>
            <p:cNvCxnSpPr/>
            <p:nvPr/>
          </p:nvCxnSpPr>
          <p:spPr>
            <a:xfrm rot="5400000" flipH="1">
              <a:off x="3773339" y="6360961"/>
              <a:ext cx="0" cy="1828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Group 179"/>
            <p:cNvGrpSpPr/>
            <p:nvPr/>
          </p:nvGrpSpPr>
          <p:grpSpPr>
            <a:xfrm>
              <a:off x="1851526" y="5765904"/>
              <a:ext cx="690564" cy="792838"/>
              <a:chOff x="5656956" y="4218099"/>
              <a:chExt cx="690564" cy="792838"/>
            </a:xfrm>
          </p:grpSpPr>
          <p:cxnSp>
            <p:nvCxnSpPr>
              <p:cNvPr id="191" name="Straight Arrow Connector 190"/>
              <p:cNvCxnSpPr/>
              <p:nvPr/>
            </p:nvCxnSpPr>
            <p:spPr>
              <a:xfrm flipH="1">
                <a:off x="5656956" y="4845042"/>
                <a:ext cx="548640" cy="2235"/>
              </a:xfrm>
              <a:prstGeom prst="straightConnector1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6202323" y="4853355"/>
                <a:ext cx="144913" cy="1575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 flipH="1">
                <a:off x="6197283" y="4218099"/>
                <a:ext cx="150237" cy="63338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Rectangle 180"/>
            <p:cNvSpPr/>
            <p:nvPr/>
          </p:nvSpPr>
          <p:spPr>
            <a:xfrm>
              <a:off x="502405" y="6210182"/>
              <a:ext cx="1340808" cy="39319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dirty="0" smtClean="0">
                  <a:solidFill>
                    <a:prstClr val="white"/>
                  </a:solidFill>
                  <a:latin typeface="Calibri" panose="020F0502020204030204"/>
                </a:rPr>
                <a:t>1714 entries</a:t>
              </a:r>
              <a:endPara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lvl="0" algn="ctr">
                <a:defRPr/>
              </a:pPr>
              <a:r>
                <a:rPr lang="en-US" sz="1000" b="1" dirty="0">
                  <a:solidFill>
                    <a:prstClr val="white"/>
                  </a:solidFill>
                </a:rPr>
                <a:t>943,455 SNPs</a:t>
              </a:r>
              <a:endPara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4331315" y="5304171"/>
              <a:ext cx="2590170" cy="5847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0" lang="en-US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SNP</a:t>
              </a:r>
              <a:r>
                <a:rPr lang="en-US" sz="800" b="1" dirty="0" smtClean="0">
                  <a:solidFill>
                    <a:prstClr val="black"/>
                  </a:solidFill>
                  <a:latin typeface="Calibri" panose="020F0502020204030204"/>
                </a:rPr>
                <a:t> </a:t>
              </a:r>
              <a:r>
                <a:rPr kumimoji="0" lang="en-US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call rate &gt;= </a:t>
              </a:r>
              <a:r>
                <a:rPr lang="en-US" sz="800" b="1" dirty="0" smtClean="0">
                  <a:solidFill>
                    <a:prstClr val="black"/>
                  </a:solidFill>
                  <a:latin typeface="Calibri" panose="020F0502020204030204"/>
                </a:rPr>
                <a:t>50</a:t>
              </a:r>
              <a:r>
                <a:rPr kumimoji="0" lang="en-US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%, </a:t>
              </a:r>
              <a:r>
                <a:rPr lang="en-US" sz="800" b="1" dirty="0" smtClean="0">
                  <a:solidFill>
                    <a:prstClr val="black"/>
                  </a:solidFill>
                </a:rPr>
                <a:t>Het </a:t>
              </a:r>
              <a:r>
                <a:rPr lang="en-US" sz="800" b="1" dirty="0">
                  <a:solidFill>
                    <a:prstClr val="black"/>
                  </a:solidFill>
                </a:rPr>
                <a:t>&lt;= 10%, F</a:t>
              </a:r>
              <a:r>
                <a:rPr lang="en-US" sz="800" b="1" baseline="-25000" dirty="0">
                  <a:solidFill>
                    <a:prstClr val="black"/>
                  </a:solidFill>
                </a:rPr>
                <a:t>IT</a:t>
              </a:r>
              <a:r>
                <a:rPr lang="en-US" sz="800" b="1" dirty="0">
                  <a:solidFill>
                    <a:prstClr val="black"/>
                  </a:solidFill>
                </a:rPr>
                <a:t> &gt;= </a:t>
              </a:r>
              <a:r>
                <a:rPr lang="en-US" sz="800" b="1" dirty="0" smtClean="0">
                  <a:solidFill>
                    <a:prstClr val="black"/>
                  </a:solidFill>
                </a:rPr>
                <a:t>0.8, MAF &gt;= 0.01;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lvl="0">
                <a:defRPr/>
              </a:pPr>
              <a:r>
                <a:rPr kumimoji="0" lang="en-US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LD pruning </a:t>
              </a:r>
              <a:r>
                <a:rPr lang="en-US" sz="800" b="1" dirty="0">
                  <a:solidFill>
                    <a:prstClr val="black"/>
                  </a:solidFill>
                </a:rPr>
                <a:t> --</a:t>
              </a:r>
              <a:r>
                <a:rPr lang="en-US" sz="800" b="1" dirty="0" err="1">
                  <a:solidFill>
                    <a:prstClr val="black"/>
                  </a:solidFill>
                </a:rPr>
                <a:t>indep</a:t>
              </a:r>
              <a:r>
                <a:rPr lang="en-US" sz="800" b="1" dirty="0">
                  <a:solidFill>
                    <a:prstClr val="black"/>
                  </a:solidFill>
                </a:rPr>
                <a:t>-pairwise 100 25 </a:t>
              </a:r>
              <a:r>
                <a:rPr lang="en-US" sz="800" b="1" dirty="0" smtClean="0">
                  <a:solidFill>
                    <a:prstClr val="black"/>
                  </a:solidFill>
                </a:rPr>
                <a:t>0.2</a:t>
              </a:r>
              <a:r>
                <a:rPr kumimoji="0" lang="en-US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;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calculating IBS for 1754</a:t>
              </a:r>
              <a:r>
                <a:rPr kumimoji="0" lang="en-US" sz="800" b="1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entrie</a:t>
              </a:r>
              <a:r>
                <a:rPr kumimoji="0" lang="en-US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s;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b="1" dirty="0" err="1" smtClean="0">
                  <a:solidFill>
                    <a:prstClr val="black"/>
                  </a:solidFill>
                  <a:latin typeface="Calibri" panose="020F0502020204030204"/>
                </a:rPr>
                <a:t>subsetting</a:t>
              </a:r>
              <a:r>
                <a:rPr lang="en-US" sz="800" b="1" dirty="0" smtClean="0">
                  <a:solidFill>
                    <a:prstClr val="black"/>
                  </a:solidFill>
                  <a:latin typeface="Calibri" panose="020F0502020204030204"/>
                </a:rPr>
                <a:t> IBS matrix for 220 accessions with &gt;= 2 entries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3" name="Group 182"/>
            <p:cNvGrpSpPr/>
            <p:nvPr/>
          </p:nvGrpSpPr>
          <p:grpSpPr>
            <a:xfrm rot="16200000">
              <a:off x="3454407" y="5001556"/>
              <a:ext cx="1506733" cy="977027"/>
              <a:chOff x="4753549" y="3402957"/>
              <a:chExt cx="2074309" cy="2074869"/>
            </a:xfrm>
          </p:grpSpPr>
          <p:cxnSp>
            <p:nvCxnSpPr>
              <p:cNvPr id="188" name="Straight Arrow Connector 187"/>
              <p:cNvCxnSpPr/>
              <p:nvPr/>
            </p:nvCxnSpPr>
            <p:spPr>
              <a:xfrm flipH="1">
                <a:off x="4753549" y="4468099"/>
                <a:ext cx="1888275" cy="2234"/>
              </a:xfrm>
              <a:prstGeom prst="straightConnector1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5400000" flipV="1">
                <a:off x="6209792" y="4859760"/>
                <a:ext cx="1009724" cy="226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5400000">
                <a:off x="6178207" y="3826200"/>
                <a:ext cx="1065145" cy="2186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4" name="Straight Arrow Connector 183"/>
            <p:cNvCxnSpPr/>
            <p:nvPr/>
          </p:nvCxnSpPr>
          <p:spPr>
            <a:xfrm flipH="1">
              <a:off x="3601200" y="5242363"/>
              <a:ext cx="561340" cy="3885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Rectangle 184"/>
            <p:cNvSpPr/>
            <p:nvPr/>
          </p:nvSpPr>
          <p:spPr>
            <a:xfrm rot="19582864">
              <a:off x="3427328" y="5134940"/>
              <a:ext cx="743222" cy="2154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b="1" dirty="0" smtClean="0">
                  <a:solidFill>
                    <a:prstClr val="black"/>
                  </a:solidFill>
                  <a:latin typeface="Calibri" panose="020F0502020204030204"/>
                </a:rPr>
                <a:t>8 accessions</a:t>
              </a:r>
              <a:endPara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cxnSp>
          <p:nvCxnSpPr>
            <p:cNvPr id="186" name="Straight Arrow Connector 185"/>
            <p:cNvCxnSpPr/>
            <p:nvPr/>
          </p:nvCxnSpPr>
          <p:spPr>
            <a:xfrm flipH="1">
              <a:off x="2939194" y="4781663"/>
              <a:ext cx="0" cy="8229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ectangle 186"/>
            <p:cNvSpPr/>
            <p:nvPr/>
          </p:nvSpPr>
          <p:spPr>
            <a:xfrm>
              <a:off x="3916817" y="6255813"/>
              <a:ext cx="1054467" cy="36388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201 </a:t>
              </a:r>
              <a:r>
                <a:rPr lang="en-US" sz="1000" b="1" dirty="0" smtClean="0">
                  <a:solidFill>
                    <a:prstClr val="white"/>
                  </a:solidFill>
                  <a:latin typeface="Calibri" panose="020F0502020204030204"/>
                </a:rPr>
                <a:t>accessions</a:t>
              </a:r>
              <a:endPara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&gt;=2 GBS entries</a:t>
              </a:r>
            </a:p>
          </p:txBody>
        </p:sp>
        <p:cxnSp>
          <p:nvCxnSpPr>
            <p:cNvPr id="204" name="Straight Arrow Connector 203"/>
            <p:cNvCxnSpPr/>
            <p:nvPr/>
          </p:nvCxnSpPr>
          <p:spPr>
            <a:xfrm rot="5400000" flipH="1" flipV="1">
              <a:off x="382728" y="3994534"/>
              <a:ext cx="640080" cy="1052"/>
            </a:xfrm>
            <a:prstGeom prst="straightConnector1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Rectangle 205"/>
            <p:cNvSpPr/>
            <p:nvPr/>
          </p:nvSpPr>
          <p:spPr>
            <a:xfrm>
              <a:off x="833612" y="3636737"/>
              <a:ext cx="1014984" cy="707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Calibri" panose="020F0502020204030204"/>
                </a:rPr>
                <a:t>u</a:t>
              </a:r>
              <a:r>
                <a:rPr lang="en-US" sz="800" b="1" dirty="0" smtClean="0">
                  <a:solidFill>
                    <a:prstClr val="black"/>
                  </a:solidFill>
                  <a:latin typeface="Calibri" panose="020F0502020204030204"/>
                </a:rPr>
                <a:t>sing all SNPs for samples filtering: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b="1" dirty="0" smtClean="0">
                  <a:solidFill>
                    <a:prstClr val="black"/>
                  </a:solidFill>
                  <a:latin typeface="Calibri" panose="020F0502020204030204"/>
                </a:rPr>
                <a:t>(1) call rate &gt;= 20%,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b="1" dirty="0" smtClean="0">
                  <a:solidFill>
                    <a:prstClr val="black"/>
                  </a:solidFill>
                  <a:latin typeface="Calibri" panose="020F0502020204030204"/>
                </a:rPr>
                <a:t>(2) Het &lt;= 10%,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b="1" dirty="0" smtClean="0">
                  <a:solidFill>
                    <a:prstClr val="black"/>
                  </a:solidFill>
                  <a:latin typeface="Calibri" panose="020F0502020204030204"/>
                </a:rPr>
                <a:t>(3) F &gt;= 0.8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502405" y="3196850"/>
              <a:ext cx="1340808" cy="3931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sz="1200" b="1" dirty="0" smtClean="0">
                  <a:solidFill>
                    <a:prstClr val="white"/>
                  </a:solidFill>
                </a:rPr>
                <a:t>1462 entries </a:t>
              </a:r>
              <a:r>
                <a:rPr lang="en-US" sz="1000" b="1" dirty="0" smtClean="0">
                  <a:solidFill>
                    <a:prstClr val="white"/>
                  </a:solidFill>
                </a:rPr>
                <a:t>448,553 </a:t>
              </a:r>
              <a:r>
                <a:rPr lang="en-US" sz="1000" b="1" dirty="0">
                  <a:solidFill>
                    <a:prstClr val="white"/>
                  </a:solidFill>
                </a:rPr>
                <a:t>SNPs</a:t>
              </a:r>
            </a:p>
          </p:txBody>
        </p:sp>
        <p:cxnSp>
          <p:nvCxnSpPr>
            <p:cNvPr id="207" name="Straight Arrow Connector 206"/>
            <p:cNvCxnSpPr/>
            <p:nvPr/>
          </p:nvCxnSpPr>
          <p:spPr>
            <a:xfrm rot="5400000" flipH="1" flipV="1">
              <a:off x="565608" y="2148076"/>
              <a:ext cx="274320" cy="1052"/>
            </a:xfrm>
            <a:prstGeom prst="straightConnector1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Rectangle 207"/>
            <p:cNvSpPr/>
            <p:nvPr/>
          </p:nvSpPr>
          <p:spPr>
            <a:xfrm>
              <a:off x="496381" y="1701183"/>
              <a:ext cx="1340808" cy="31425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dirty="0" smtClean="0">
                  <a:solidFill>
                    <a:prstClr val="white"/>
                  </a:solidFill>
                  <a:latin typeface="Calibri" panose="020F0502020204030204"/>
                </a:rPr>
                <a:t>Ames_hmp3</a:t>
              </a:r>
              <a:endPara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833612" y="2087316"/>
              <a:ext cx="1014984" cy="2154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b="1" dirty="0" smtClean="0">
                  <a:solidFill>
                    <a:prstClr val="black"/>
                  </a:solidFill>
                  <a:latin typeface="Calibri" panose="020F0502020204030204"/>
                </a:rPr>
                <a:t>imputation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0" name="Straight Arrow Connector 209"/>
            <p:cNvCxnSpPr/>
            <p:nvPr/>
          </p:nvCxnSpPr>
          <p:spPr>
            <a:xfrm rot="5400000" flipH="1" flipV="1">
              <a:off x="474168" y="1343042"/>
              <a:ext cx="457200" cy="1052"/>
            </a:xfrm>
            <a:prstGeom prst="straightConnector1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Rectangle 210"/>
            <p:cNvSpPr/>
            <p:nvPr/>
          </p:nvSpPr>
          <p:spPr>
            <a:xfrm>
              <a:off x="504876" y="636262"/>
              <a:ext cx="1340808" cy="39319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Ames_hmp3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dirty="0">
                  <a:solidFill>
                    <a:prstClr val="white"/>
                  </a:solidFill>
                  <a:latin typeface="Calibri" panose="020F0502020204030204"/>
                </a:rPr>
                <a:t>f</a:t>
              </a:r>
              <a:r>
                <a:rPr lang="en-US" sz="1200" b="1" dirty="0" smtClean="0">
                  <a:solidFill>
                    <a:prstClr val="white"/>
                  </a:solidFill>
                  <a:latin typeface="Calibri" panose="020F0502020204030204"/>
                </a:rPr>
                <a:t>iltered for GWAS</a:t>
              </a:r>
              <a:endPara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833612" y="1069070"/>
              <a:ext cx="1014984" cy="5847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b="1" dirty="0" smtClean="0">
                  <a:solidFill>
                    <a:prstClr val="black"/>
                  </a:solidFill>
                  <a:latin typeface="Calibri" panose="020F0502020204030204"/>
                </a:rPr>
                <a:t>SNPs filtering:</a:t>
              </a:r>
            </a:p>
            <a:p>
              <a:pPr lvl="0">
                <a:defRPr/>
              </a:pPr>
              <a:r>
                <a:rPr lang="en-US" sz="800" b="1" dirty="0" smtClean="0">
                  <a:solidFill>
                    <a:prstClr val="black"/>
                  </a:solidFill>
                </a:rPr>
                <a:t>(1) bi-allelic,</a:t>
              </a:r>
            </a:p>
            <a:p>
              <a:pPr lvl="0">
                <a:defRPr/>
              </a:pPr>
              <a:r>
                <a:rPr lang="en-US" sz="800" b="1" dirty="0" smtClean="0">
                  <a:solidFill>
                    <a:prstClr val="black"/>
                  </a:solidFill>
                </a:rPr>
                <a:t>(2) DR</a:t>
              </a:r>
              <a:r>
                <a:rPr lang="en-US" sz="800" b="1" baseline="30000" dirty="0" smtClean="0">
                  <a:solidFill>
                    <a:prstClr val="black"/>
                  </a:solidFill>
                </a:rPr>
                <a:t>2</a:t>
              </a:r>
              <a:r>
                <a:rPr lang="en-US" sz="800" b="1" dirty="0" smtClean="0">
                  <a:solidFill>
                    <a:prstClr val="black"/>
                  </a:solidFill>
                </a:rPr>
                <a:t> &gt;= 0.8,</a:t>
              </a:r>
            </a:p>
            <a:p>
              <a:pPr lvl="0">
                <a:defRPr/>
              </a:pPr>
              <a:r>
                <a:rPr lang="en-US" sz="800" b="1" dirty="0" smtClean="0">
                  <a:solidFill>
                    <a:prstClr val="black"/>
                  </a:solidFill>
                </a:rPr>
                <a:t>(3) MAF &gt;= 0.01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94183" y="4391961"/>
              <a:ext cx="1340808" cy="5337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1474 entries</a:t>
              </a:r>
            </a:p>
            <a:p>
              <a:pPr lvl="0" algn="ctr">
                <a:defRPr/>
              </a:pPr>
              <a:r>
                <a:rPr lang="en-US" sz="1000" b="1" dirty="0" smtClean="0">
                  <a:solidFill>
                    <a:prstClr val="white"/>
                  </a:solidFill>
                </a:rPr>
                <a:t>448,553 SNPs</a:t>
              </a:r>
              <a:endPara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dirty="0" smtClean="0">
                  <a:solidFill>
                    <a:prstClr val="white"/>
                  </a:solidFill>
                  <a:latin typeface="Calibri" panose="020F0502020204030204"/>
                </a:rPr>
                <a:t>1 entry to 1 accession</a:t>
              </a:r>
              <a:endPara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02405" y="5288138"/>
              <a:ext cx="1340808" cy="3931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dirty="0" smtClean="0">
                  <a:solidFill>
                    <a:prstClr val="white"/>
                  </a:solidFill>
                  <a:latin typeface="Calibri" panose="020F0502020204030204"/>
                </a:rPr>
                <a:t>1714 entries</a:t>
              </a:r>
              <a:endPara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lvl="0" algn="ctr">
                <a:defRPr/>
              </a:pPr>
              <a:r>
                <a:rPr lang="en-US" sz="1000" b="1" dirty="0" smtClean="0">
                  <a:solidFill>
                    <a:prstClr val="white"/>
                  </a:solidFill>
                </a:rPr>
                <a:t>448,553 </a:t>
              </a:r>
              <a:r>
                <a:rPr lang="en-US" sz="1000" b="1" dirty="0">
                  <a:solidFill>
                    <a:prstClr val="white"/>
                  </a:solidFill>
                </a:rPr>
                <a:t>SNPs</a:t>
              </a:r>
              <a:endPara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rot="5400000" flipH="1" flipV="1">
              <a:off x="565608" y="5089766"/>
              <a:ext cx="274320" cy="1052"/>
            </a:xfrm>
            <a:prstGeom prst="straightConnector1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rot="5400000" flipH="1" flipV="1">
              <a:off x="519888" y="5931232"/>
              <a:ext cx="365760" cy="1052"/>
            </a:xfrm>
            <a:prstGeom prst="straightConnector1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833612" y="5723939"/>
              <a:ext cx="1014984" cy="4616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b="1" dirty="0" smtClean="0">
                  <a:solidFill>
                    <a:prstClr val="black"/>
                  </a:solidFill>
                  <a:latin typeface="Calibri" panose="020F0502020204030204"/>
                </a:rPr>
                <a:t>SNPs filtering:</a:t>
              </a:r>
            </a:p>
            <a:p>
              <a:pPr lvl="0">
                <a:defRPr/>
              </a:pPr>
              <a:r>
                <a:rPr lang="en-US" sz="800" b="1" dirty="0" smtClean="0">
                  <a:solidFill>
                    <a:prstClr val="black"/>
                  </a:solidFill>
                </a:rPr>
                <a:t>(1) bi-allelic</a:t>
              </a:r>
            </a:p>
            <a:p>
              <a:pPr lvl="0">
                <a:defRPr/>
              </a:pPr>
              <a:r>
                <a:rPr lang="en-US" sz="800" b="1" dirty="0" smtClean="0">
                  <a:solidFill>
                    <a:prstClr val="black"/>
                  </a:solidFill>
                </a:rPr>
                <a:t>(2) polymorphic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833612" y="5016307"/>
              <a:ext cx="1014984" cy="2154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b="1" dirty="0" smtClean="0">
                  <a:solidFill>
                    <a:prstClr val="black"/>
                  </a:solidFill>
                  <a:latin typeface="Calibri" panose="020F0502020204030204"/>
                </a:rPr>
                <a:t>Consensus call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27725" y="2362115"/>
              <a:ext cx="1340808" cy="39319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sz="1200" b="1" dirty="0" smtClean="0">
                  <a:solidFill>
                    <a:prstClr val="white"/>
                  </a:solidFill>
                </a:rPr>
                <a:t>1462 </a:t>
              </a:r>
              <a:r>
                <a:rPr lang="en-US" sz="1200" b="1" dirty="0">
                  <a:solidFill>
                    <a:prstClr val="white"/>
                  </a:solidFill>
                </a:rPr>
                <a:t>entries </a:t>
              </a:r>
              <a:r>
                <a:rPr lang="en-US" sz="1000" b="1" dirty="0" smtClean="0">
                  <a:solidFill>
                    <a:prstClr val="white"/>
                  </a:solidFill>
                </a:rPr>
                <a:t>443,419 </a:t>
              </a:r>
              <a:r>
                <a:rPr lang="en-US" sz="1000" b="1" dirty="0">
                  <a:solidFill>
                    <a:prstClr val="white"/>
                  </a:solidFill>
                </a:rPr>
                <a:t>SNPs</a:t>
              </a: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 rot="5400000" flipH="1" flipV="1">
              <a:off x="519888" y="2941042"/>
              <a:ext cx="365760" cy="1052"/>
            </a:xfrm>
            <a:prstGeom prst="straightConnector1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833612" y="2811517"/>
              <a:ext cx="1014984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b="1" dirty="0" smtClean="0">
                  <a:solidFill>
                    <a:prstClr val="black"/>
                  </a:solidFill>
                  <a:latin typeface="Calibri" panose="020F0502020204030204"/>
                </a:rPr>
                <a:t>Retain 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b="1" dirty="0" smtClean="0">
                  <a:solidFill>
                    <a:prstClr val="black"/>
                  </a:solidFill>
                  <a:latin typeface="Calibri" panose="020F0502020204030204"/>
                </a:rPr>
                <a:t>polymorphic SNPs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231760" y="5834459"/>
              <a:ext cx="1261872" cy="65825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Ames_isu_common</a:t>
              </a:r>
              <a:endPara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1516 </a:t>
              </a:r>
              <a:r>
                <a:rPr lang="en-US" sz="1000" b="1" dirty="0" smtClean="0">
                  <a:solidFill>
                    <a:prstClr val="white"/>
                  </a:solidFill>
                  <a:latin typeface="Calibri" panose="020F0502020204030204"/>
                </a:rPr>
                <a:t>accession</a:t>
              </a: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IDs</a:t>
              </a:r>
            </a:p>
            <a:p>
              <a:pPr lvl="0" algn="ctr">
                <a:defRPr/>
              </a:pPr>
              <a:r>
                <a:rPr lang="en-US" sz="800" b="1" dirty="0" smtClean="0">
                  <a:solidFill>
                    <a:prstClr val="white"/>
                  </a:solidFill>
                </a:rPr>
                <a:t>DE3: “13A089451A</a:t>
              </a:r>
              <a:r>
                <a:rPr lang="en-US" sz="800" b="1" dirty="0">
                  <a:solidFill>
                    <a:prstClr val="white"/>
                  </a:solidFill>
                </a:rPr>
                <a:t>" </a:t>
              </a:r>
              <a:r>
                <a:rPr lang="en-US" sz="800" b="1" dirty="0" smtClean="0">
                  <a:solidFill>
                    <a:prstClr val="white"/>
                  </a:solidFill>
                </a:rPr>
                <a:t>to</a:t>
              </a:r>
              <a:endParaRPr lang="en-US" sz="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en-US" sz="800" b="1" dirty="0" smtClean="0">
                  <a:solidFill>
                    <a:prstClr val="white"/>
                  </a:solidFill>
                </a:rPr>
                <a:t> </a:t>
              </a:r>
              <a:r>
                <a:rPr lang="en-US" sz="800" b="1" dirty="0">
                  <a:solidFill>
                    <a:prstClr val="white"/>
                  </a:solidFill>
                </a:rPr>
                <a:t>"PI 638551</a:t>
              </a:r>
              <a:r>
                <a:rPr lang="en-US" sz="800" b="1" dirty="0" smtClean="0">
                  <a:solidFill>
                    <a:prstClr val="white"/>
                  </a:solidFill>
                </a:rPr>
                <a:t>"</a:t>
              </a:r>
              <a:endPara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H="1" flipV="1">
              <a:off x="7319546" y="5148739"/>
              <a:ext cx="0" cy="640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/>
            <p:cNvSpPr/>
            <p:nvPr/>
          </p:nvSpPr>
          <p:spPr>
            <a:xfrm>
              <a:off x="7384148" y="5288138"/>
              <a:ext cx="1193995" cy="4616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Removed</a:t>
              </a:r>
              <a:r>
                <a:rPr kumimoji="0" lang="en-US" sz="800" b="1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 “ae” lines</a:t>
              </a:r>
              <a:r>
                <a:rPr kumimoji="0" lang="en-US" sz="800" b="1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and </a:t>
              </a:r>
              <a:r>
                <a:rPr lang="en-US" sz="800" b="1" noProof="0" dirty="0" smtClean="0">
                  <a:solidFill>
                    <a:prstClr val="black"/>
                  </a:solidFill>
                  <a:latin typeface="Calibri" panose="020F0502020204030204"/>
                </a:rPr>
                <a:t>7</a:t>
              </a:r>
              <a:r>
                <a:rPr kumimoji="0" lang="en-US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lines with abnormal</a:t>
              </a:r>
              <a:r>
                <a:rPr kumimoji="0" lang="en-US" sz="800" b="1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endosperm</a:t>
              </a:r>
              <a:endPara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220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5237" y="114336"/>
            <a:ext cx="10039095" cy="400110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prstClr val="black"/>
                </a:solidFill>
                <a:latin typeface="Calibri" panose="020F0502020204030204"/>
              </a:rPr>
              <a:t>Ames_GBS_RAW</a:t>
            </a:r>
            <a:r>
              <a:rPr lang="en-US" sz="2000" b="1" dirty="0" smtClean="0"/>
              <a:t>: filtering 1779 entries (1493 accessions) and calculating IBS for line selection</a:t>
            </a:r>
            <a:endParaRPr 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77086" y="630507"/>
            <a:ext cx="398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Characteristics </a:t>
            </a:r>
            <a:r>
              <a:rPr lang="en-US" sz="1400" b="1" dirty="0" smtClean="0"/>
              <a:t>of 1779 entries and 451,319 SNPs </a:t>
            </a:r>
            <a:endParaRPr lang="en-US" sz="14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8012872" y="837152"/>
            <a:ext cx="2494425" cy="5639383"/>
            <a:chOff x="6865715" y="784395"/>
            <a:chExt cx="2494425" cy="5639383"/>
          </a:xfrm>
        </p:grpSpPr>
        <p:sp>
          <p:nvSpPr>
            <p:cNvPr id="21" name="TextBox 20"/>
            <p:cNvSpPr txBox="1"/>
            <p:nvPr/>
          </p:nvSpPr>
          <p:spPr>
            <a:xfrm>
              <a:off x="7165580" y="2251992"/>
              <a:ext cx="2194560" cy="4114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entries </a:t>
              </a:r>
              <a:r>
                <a:rPr lang="en-US" sz="1050" b="1" dirty="0">
                  <a:solidFill>
                    <a:schemeClr val="tx1"/>
                  </a:solidFill>
                </a:rPr>
                <a:t>with a call 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rate &gt;= </a:t>
              </a:r>
              <a:r>
                <a:rPr lang="en-US" sz="1050" b="1" dirty="0" smtClean="0">
                  <a:solidFill>
                    <a:srgbClr val="FF0000"/>
                  </a:solidFill>
                </a:rPr>
                <a:t>20%</a:t>
              </a:r>
            </a:p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1754 entries </a:t>
              </a:r>
              <a:r>
                <a:rPr lang="en-US" sz="1050" b="1" dirty="0">
                  <a:solidFill>
                    <a:schemeClr val="tx1"/>
                  </a:solidFill>
                </a:rPr>
                <a:t>* 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451,319 SNPs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165580" y="1273594"/>
              <a:ext cx="2194560" cy="4114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SNPs bi-allelic</a:t>
              </a:r>
            </a:p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1779 entries </a:t>
              </a:r>
              <a:r>
                <a:rPr lang="en-US" sz="1050" b="1" dirty="0">
                  <a:solidFill>
                    <a:schemeClr val="tx1"/>
                  </a:solidFill>
                </a:rPr>
                <a:t>* 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787,596 </a:t>
              </a:r>
              <a:r>
                <a:rPr lang="en-US" sz="1050" b="1" dirty="0">
                  <a:solidFill>
                    <a:schemeClr val="tx1"/>
                  </a:solidFill>
                </a:rPr>
                <a:t>SNPs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65580" y="784395"/>
              <a:ext cx="2194560" cy="4114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Raw data</a:t>
              </a:r>
            </a:p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1779 entries * 943,455 SNPs 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65580" y="1762793"/>
              <a:ext cx="2194560" cy="4114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SNPs </a:t>
              </a:r>
              <a:r>
                <a:rPr lang="en-US" sz="1050" b="1" dirty="0">
                  <a:solidFill>
                    <a:schemeClr val="tx1"/>
                  </a:solidFill>
                </a:rPr>
                <a:t>with 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MAF &gt; 0</a:t>
              </a:r>
            </a:p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1779 entries </a:t>
              </a:r>
              <a:r>
                <a:rPr lang="en-US" sz="1050" b="1" dirty="0">
                  <a:solidFill>
                    <a:schemeClr val="tx1"/>
                  </a:solidFill>
                </a:rPr>
                <a:t>* 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451,319 </a:t>
              </a:r>
              <a:r>
                <a:rPr lang="en-US" sz="1050" b="1" dirty="0">
                  <a:solidFill>
                    <a:schemeClr val="tx1"/>
                  </a:solidFill>
                </a:rPr>
                <a:t>SNPs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5580" y="2741190"/>
              <a:ext cx="2194560" cy="4114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SNPs with a call 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rate &gt;= </a:t>
              </a:r>
              <a:r>
                <a:rPr lang="en-US" sz="1050" b="1" dirty="0">
                  <a:solidFill>
                    <a:srgbClr val="FF0000"/>
                  </a:solidFill>
                </a:rPr>
                <a:t>5</a:t>
              </a:r>
              <a:r>
                <a:rPr lang="en-US" sz="1050" b="1" dirty="0" smtClean="0">
                  <a:solidFill>
                    <a:srgbClr val="FF0000"/>
                  </a:solidFill>
                </a:rPr>
                <a:t>0%</a:t>
              </a:r>
            </a:p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1754 entries </a:t>
              </a:r>
              <a:r>
                <a:rPr lang="en-US" sz="1050" b="1" dirty="0">
                  <a:solidFill>
                    <a:schemeClr val="tx1"/>
                  </a:solidFill>
                </a:rPr>
                <a:t>* 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128,206 SNPs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65580" y="3230388"/>
              <a:ext cx="2194560" cy="4114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SNPs </a:t>
              </a:r>
              <a:r>
                <a:rPr lang="en-US" sz="1050" b="1" dirty="0">
                  <a:solidFill>
                    <a:schemeClr val="tx1"/>
                  </a:solidFill>
                </a:rPr>
                <a:t>with 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Het &lt;= 10%</a:t>
              </a:r>
            </a:p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1754 entries * 128,134 SNPs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65580" y="3719586"/>
              <a:ext cx="2194560" cy="4114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SNPs </a:t>
              </a:r>
              <a:r>
                <a:rPr lang="en-US" sz="1050" b="1" dirty="0">
                  <a:solidFill>
                    <a:schemeClr val="tx1"/>
                  </a:solidFill>
                </a:rPr>
                <a:t>with 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F</a:t>
              </a:r>
              <a:r>
                <a:rPr lang="en-US" sz="1050" b="1" baseline="-25000" dirty="0" smtClean="0">
                  <a:solidFill>
                    <a:schemeClr val="tx1"/>
                  </a:solidFill>
                </a:rPr>
                <a:t>IT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 &gt;= 0.8</a:t>
              </a:r>
            </a:p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1754 entries </a:t>
              </a:r>
              <a:r>
                <a:rPr lang="en-US" sz="1050" b="1" dirty="0">
                  <a:solidFill>
                    <a:schemeClr val="tx1"/>
                  </a:solidFill>
                </a:rPr>
                <a:t>* 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124,795 SNPs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65580" y="4697982"/>
              <a:ext cx="2194560" cy="4114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SNPs LD pruning r</a:t>
              </a:r>
              <a:r>
                <a:rPr lang="en-US" sz="1050" b="1" baseline="30000" dirty="0">
                  <a:solidFill>
                    <a:schemeClr val="tx1"/>
                  </a:solidFill>
                </a:rPr>
                <a:t>2</a:t>
              </a:r>
              <a:r>
                <a:rPr lang="en-US" sz="1050" b="1" dirty="0">
                  <a:solidFill>
                    <a:schemeClr val="tx1"/>
                  </a:solidFill>
                </a:rPr>
                <a:t> = 0.2</a:t>
              </a:r>
            </a:p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1754 entries </a:t>
              </a:r>
              <a:r>
                <a:rPr lang="en-US" sz="1050" b="1" dirty="0">
                  <a:solidFill>
                    <a:schemeClr val="tx1"/>
                  </a:solidFill>
                </a:rPr>
                <a:t>* </a:t>
              </a:r>
              <a:r>
                <a:rPr lang="en-US" sz="1050" b="1" dirty="0" smtClean="0">
                  <a:solidFill>
                    <a:srgbClr val="FF0000"/>
                  </a:solidFill>
                </a:rPr>
                <a:t>32,267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 SNPs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165580" y="5187180"/>
              <a:ext cx="2194560" cy="4114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50" b="1" strike="sngStrike" dirty="0" smtClean="0">
                  <a:solidFill>
                    <a:schemeClr val="tx1"/>
                  </a:solidFill>
                </a:rPr>
                <a:t>64 </a:t>
              </a:r>
              <a:r>
                <a:rPr lang="en-US" sz="1050" b="1" strike="sngStrike" dirty="0">
                  <a:solidFill>
                    <a:schemeClr val="tx1"/>
                  </a:solidFill>
                </a:rPr>
                <a:t>IDs with </a:t>
              </a:r>
              <a:r>
                <a:rPr lang="en-US" sz="1050" b="1" strike="sngStrike" dirty="0" err="1">
                  <a:solidFill>
                    <a:schemeClr val="tx1"/>
                  </a:solidFill>
                </a:rPr>
                <a:t>IBS_mean</a:t>
              </a:r>
              <a:r>
                <a:rPr lang="en-US" sz="1050" b="1" strike="sngStrike" dirty="0">
                  <a:solidFill>
                    <a:schemeClr val="tx1"/>
                  </a:solidFill>
                </a:rPr>
                <a:t> &lt; </a:t>
              </a:r>
              <a:r>
                <a:rPr lang="en-US" sz="1050" b="1" strike="sngStrike" dirty="0" smtClean="0">
                  <a:solidFill>
                    <a:schemeClr val="tx1"/>
                  </a:solidFill>
                </a:rPr>
                <a:t>0.99</a:t>
              </a:r>
            </a:p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19 </a:t>
              </a:r>
              <a:r>
                <a:rPr lang="en-US" sz="1050" b="1" dirty="0">
                  <a:solidFill>
                    <a:schemeClr val="tx1"/>
                  </a:solidFill>
                </a:rPr>
                <a:t>IDs with </a:t>
              </a:r>
              <a:r>
                <a:rPr lang="en-US" sz="1050" b="1" dirty="0" err="1">
                  <a:solidFill>
                    <a:schemeClr val="tx1"/>
                  </a:solidFill>
                </a:rPr>
                <a:t>IBS_mean</a:t>
              </a:r>
              <a:r>
                <a:rPr lang="en-US" sz="1050" b="1" dirty="0">
                  <a:solidFill>
                    <a:schemeClr val="tx1"/>
                  </a:solidFill>
                </a:rPr>
                <a:t> &lt; 0.95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165580" y="5676380"/>
              <a:ext cx="2194560" cy="57708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1273 (1265 + 8) single </a:t>
              </a:r>
            </a:p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+ 201 consensus</a:t>
              </a:r>
            </a:p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Ames_raw_</a:t>
              </a:r>
              <a:r>
                <a:rPr lang="en-US" sz="1050" b="1" dirty="0" smtClean="0">
                  <a:solidFill>
                    <a:srgbClr val="FF0000"/>
                  </a:solidFill>
                </a:rPr>
                <a:t>1474</a:t>
              </a:r>
              <a:endParaRPr 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165580" y="4208784"/>
              <a:ext cx="2194560" cy="4114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SNPs </a:t>
              </a:r>
              <a:r>
                <a:rPr lang="en-US" sz="1050" b="1" dirty="0">
                  <a:solidFill>
                    <a:schemeClr val="tx1"/>
                  </a:solidFill>
                </a:rPr>
                <a:t>with 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MAF &gt;= 0.01</a:t>
              </a:r>
            </a:p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1754 entries </a:t>
              </a:r>
              <a:r>
                <a:rPr lang="en-US" sz="1050" b="1" dirty="0">
                  <a:solidFill>
                    <a:schemeClr val="tx1"/>
                  </a:solidFill>
                </a:rPr>
                <a:t>* </a:t>
              </a:r>
              <a:r>
                <a:rPr lang="en-US" sz="1050" b="1" dirty="0" smtClean="0">
                  <a:solidFill>
                    <a:srgbClr val="FF0000"/>
                  </a:solidFill>
                </a:rPr>
                <a:t>104,146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 SNPs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6865715" y="784395"/>
              <a:ext cx="259545" cy="5639383"/>
            </a:xfrm>
            <a:prstGeom prst="down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87" y="990135"/>
            <a:ext cx="6172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486" y="126826"/>
            <a:ext cx="11802841" cy="73866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lvl="0"/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retain </a:t>
            </a:r>
            <a:r>
              <a:rPr lang="en-US" sz="1400" b="1" dirty="0" smtClean="0">
                <a:solidFill>
                  <a:prstClr val="black"/>
                </a:solidFill>
                <a:latin typeface="Calibri" panose="020F0502020204030204"/>
              </a:rPr>
              <a:t>entries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with call rate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&gt;=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20%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retain SNPs with call rate &gt;=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50%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en-US" sz="1400" b="1" dirty="0"/>
              <a:t>Het &lt;= 10</a:t>
            </a:r>
            <a:r>
              <a:rPr lang="en-US" sz="1400" b="1" dirty="0" smtClean="0"/>
              <a:t>%, </a:t>
            </a:r>
            <a:r>
              <a:rPr lang="en-US" sz="1400" b="1" dirty="0"/>
              <a:t>F</a:t>
            </a:r>
            <a:r>
              <a:rPr lang="en-US" sz="1400" b="1" baseline="-25000" dirty="0"/>
              <a:t>IT</a:t>
            </a:r>
            <a:r>
              <a:rPr lang="en-US" sz="1400" b="1" dirty="0"/>
              <a:t> &gt;= 0.8, MAF &gt;= </a:t>
            </a:r>
            <a:r>
              <a:rPr lang="en-US" sz="1400" b="1" dirty="0" smtClean="0"/>
              <a:t>0.01;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SNPs were pruned with a window of 100 adjacent SNPs and a step size of 25 SNPs (r</a:t>
            </a:r>
            <a:r>
              <a:rPr kumimoji="0" lang="en-US" sz="14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threshold was 0.2)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IBS analysis for </a:t>
            </a:r>
            <a:r>
              <a:rPr lang="en-US" sz="1400" b="1" dirty="0" smtClean="0">
                <a:solidFill>
                  <a:srgbClr val="FF0000"/>
                </a:solidFill>
                <a:latin typeface="Calibri" panose="020F0502020204030204"/>
              </a:rPr>
              <a:t>1754 GBS entries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subsetting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IBS </a:t>
            </a:r>
            <a:r>
              <a:rPr lang="en-US" sz="1400" b="1" dirty="0" smtClean="0">
                <a:solidFill>
                  <a:prstClr val="black"/>
                </a:solidFill>
                <a:latin typeface="Calibri" panose="020F0502020204030204"/>
              </a:rPr>
              <a:t>matrix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220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IDs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with &gt;=2 GBS entries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lang="en-US" sz="1400" b="1" noProof="0" dirty="0" smtClean="0">
                <a:solidFill>
                  <a:srgbClr val="00B0F0"/>
                </a:solidFill>
                <a:latin typeface="Calibri" panose="020F0502020204030204"/>
              </a:rPr>
              <a:t>64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IDs with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IBS_mean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 0.99; </a:t>
            </a:r>
            <a:r>
              <a:rPr lang="en-US" sz="1400" b="1" dirty="0" smtClean="0">
                <a:solidFill>
                  <a:srgbClr val="00B0F0"/>
                </a:solidFill>
                <a:latin typeface="Calibri" panose="020F0502020204030204"/>
              </a:rPr>
              <a:t>19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IDs with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IBS_mean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 0.95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98" y="915368"/>
            <a:ext cx="1097280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9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5237" y="114336"/>
            <a:ext cx="5554662" cy="400110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latin typeface="Calibri" panose="020F0502020204030204"/>
              </a:rPr>
              <a:t>Ames_GBS_RAW</a:t>
            </a:r>
            <a:r>
              <a:rPr lang="en-US" sz="2000" b="1" dirty="0" smtClean="0"/>
              <a:t>: Pre-imputation samples filtering</a:t>
            </a:r>
            <a:endParaRPr lang="en-US" sz="2000" b="1" dirty="0"/>
          </a:p>
        </p:txBody>
      </p:sp>
      <p:sp>
        <p:nvSpPr>
          <p:cNvPr id="43" name="Down Arrow 42"/>
          <p:cNvSpPr/>
          <p:nvPr/>
        </p:nvSpPr>
        <p:spPr>
          <a:xfrm>
            <a:off x="1154871" y="790593"/>
            <a:ext cx="259545" cy="5639383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23758" y="882585"/>
            <a:ext cx="2377440" cy="5414125"/>
            <a:chOff x="1623758" y="882585"/>
            <a:chExt cx="2377440" cy="5414125"/>
          </a:xfrm>
        </p:grpSpPr>
        <p:sp>
          <p:nvSpPr>
            <p:cNvPr id="21" name="TextBox 20"/>
            <p:cNvSpPr txBox="1"/>
            <p:nvPr/>
          </p:nvSpPr>
          <p:spPr>
            <a:xfrm>
              <a:off x="1623758" y="3186271"/>
              <a:ext cx="2377440" cy="27699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FFFF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Consensus call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23758" y="2126761"/>
              <a:ext cx="237744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SNPs bi-allelic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1714 entries </a:t>
              </a:r>
              <a:r>
                <a:rPr lang="en-US" sz="1200" b="1" dirty="0">
                  <a:solidFill>
                    <a:schemeClr val="tx1"/>
                  </a:solidFill>
                </a:rPr>
                <a:t>* 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691,970 </a:t>
              </a:r>
              <a:r>
                <a:rPr lang="en-US" sz="1200" b="1" dirty="0">
                  <a:solidFill>
                    <a:schemeClr val="tx1"/>
                  </a:solidFill>
                </a:rPr>
                <a:t>SNPs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23758" y="1597006"/>
              <a:ext cx="2377440" cy="4616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Raw data</a:t>
              </a:r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1714 entries * </a:t>
              </a:r>
              <a:r>
                <a:rPr lang="en-US" sz="1200" b="1" dirty="0">
                  <a:solidFill>
                    <a:schemeClr val="tx1"/>
                  </a:solidFill>
                </a:rPr>
                <a:t>943,455 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SNPs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23758" y="2656516"/>
              <a:ext cx="237744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SNPs </a:t>
              </a:r>
              <a:r>
                <a:rPr lang="en-US" sz="1200" b="1" dirty="0">
                  <a:solidFill>
                    <a:schemeClr val="tx1"/>
                  </a:solidFill>
                </a:rPr>
                <a:t>with 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MAF &gt; 0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1714 entries </a:t>
              </a:r>
              <a:r>
                <a:rPr lang="en-US" sz="1200" b="1" dirty="0">
                  <a:solidFill>
                    <a:schemeClr val="tx1"/>
                  </a:solidFill>
                </a:rPr>
                <a:t>* 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448,553 </a:t>
              </a:r>
              <a:r>
                <a:rPr lang="en-US" sz="1200" b="1" dirty="0">
                  <a:solidFill>
                    <a:schemeClr val="tx1"/>
                  </a:solidFill>
                </a:rPr>
                <a:t>SNPs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23758" y="3531360"/>
              <a:ext cx="237744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SNPs bi-allelic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1474 </a:t>
              </a:r>
              <a:r>
                <a:rPr lang="en-US" sz="1200" b="1" dirty="0">
                  <a:solidFill>
                    <a:schemeClr val="tx1"/>
                  </a:solidFill>
                </a:rPr>
                <a:t>entries * 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448,553 </a:t>
              </a:r>
              <a:r>
                <a:rPr lang="en-US" sz="1200" b="1" dirty="0">
                  <a:solidFill>
                    <a:schemeClr val="tx1"/>
                  </a:solidFill>
                </a:rPr>
                <a:t>SNPs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23758" y="4061115"/>
              <a:ext cx="2377440" cy="4616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samples with </a:t>
              </a:r>
              <a:r>
                <a:rPr lang="en-US" sz="1200" b="1" dirty="0">
                  <a:solidFill>
                    <a:schemeClr val="tx1"/>
                  </a:solidFill>
                </a:rPr>
                <a:t>call rate &gt;= 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20</a:t>
              </a:r>
              <a:r>
                <a:rPr lang="en-US" sz="1200" b="1" dirty="0">
                  <a:solidFill>
                    <a:schemeClr val="tx1"/>
                  </a:solidFill>
                </a:rPr>
                <a:t>%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1464 entries </a:t>
              </a:r>
              <a:r>
                <a:rPr lang="en-US" sz="1200" b="1" dirty="0">
                  <a:solidFill>
                    <a:schemeClr val="tx1"/>
                  </a:solidFill>
                </a:rPr>
                <a:t>* 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448,553 SNPs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23758" y="4590870"/>
              <a:ext cx="2377440" cy="4616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samples </a:t>
              </a:r>
              <a:r>
                <a:rPr lang="en-US" sz="1200" b="1" dirty="0">
                  <a:solidFill>
                    <a:schemeClr val="tx1"/>
                  </a:solidFill>
                </a:rPr>
                <a:t>with Het &lt;= 10%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1464 entries * 448,553 SNPs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23758" y="5650379"/>
              <a:ext cx="2377440" cy="6463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SNPs bi-allelic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1462 </a:t>
              </a:r>
              <a:r>
                <a:rPr lang="en-US" sz="1200" b="1" dirty="0">
                  <a:solidFill>
                    <a:schemeClr val="tx1"/>
                  </a:solidFill>
                </a:rPr>
                <a:t>entries * 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443,419 SNPs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Ready for imputation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23758" y="5120625"/>
              <a:ext cx="2377440" cy="4616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samples </a:t>
              </a:r>
              <a:r>
                <a:rPr lang="en-US" sz="1200" b="1" dirty="0">
                  <a:solidFill>
                    <a:schemeClr val="tx1"/>
                  </a:solidFill>
                </a:rPr>
                <a:t>with F &gt;= 0.8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1462 </a:t>
              </a:r>
              <a:r>
                <a:rPr lang="en-US" sz="1200" b="1" dirty="0">
                  <a:solidFill>
                    <a:schemeClr val="tx1"/>
                  </a:solidFill>
                </a:rPr>
                <a:t>entries * 448,553 SNPs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23758" y="882585"/>
              <a:ext cx="2377440" cy="646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1273 (1265 + 8) single 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+ 201 consensus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Ames_raw_1474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677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13354</TotalTime>
  <Words>781</Words>
  <Application>Microsoft Office PowerPoint</Application>
  <PresentationFormat>Widescreen</PresentationFormat>
  <Paragraphs>162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Xiaowei Li</dc:creator>
  <cp:lastModifiedBy>Xiaowei Li</cp:lastModifiedBy>
  <cp:revision>303</cp:revision>
  <dcterms:created xsi:type="dcterms:W3CDTF">2019-03-02T03:03:33Z</dcterms:created>
  <dcterms:modified xsi:type="dcterms:W3CDTF">2021-07-23T22:09:16Z</dcterms:modified>
</cp:coreProperties>
</file>