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58" r:id="rId7"/>
    <p:sldId id="261" r:id="rId8"/>
    <p:sldId id="264" r:id="rId9"/>
    <p:sldId id="259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330E-FD3E-E78B-06D3-000C25CE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8A574-5C67-4C9C-E59F-F2A00137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36FB-98B4-D0EB-26D8-1D14034C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D457-96A5-A206-A5DA-675C4D51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C01E-07C2-A8DC-059E-20C09B8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1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6248-A4FC-2834-F440-EB6D2891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6387-1952-8BFF-5565-98083EC4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4E91-39B8-2746-5DD3-F4FC8A1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42AD-CA7B-2D22-176B-012F3D18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731E6-043E-6E5D-0BA9-D784DFD1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95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00B91-F79F-00BD-0201-990F9C53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5E33-1063-B391-AC6B-714A9A457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2BD77-F8B5-DE56-833A-155F95A6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D9DB-E1B2-C695-31F5-D1B2FB59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5CF5-0817-F1EB-6A7E-A5E58FB9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54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C01C-F670-44DB-2680-41863F18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E39A-2B4F-0A1A-9DF4-B798871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A3D9-ABC4-49E9-0882-D58D3A47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43F-C368-242C-F674-6E7C834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7D81-B9BB-68D4-94E5-837E48D0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92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9F9A-388E-EE70-F9EB-E99F10B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17D-3C04-8D2F-9E9A-4E3CD749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39F0-3A93-3A4A-BD3D-6992047F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6011-740C-317B-2623-7AD90FC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9A0B-340D-FB7D-BFF8-34E33C2F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94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3E4B-2478-D063-DBBB-CFCEB083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9616-EF00-2A0F-496A-60E13E9B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750C-CE0A-B05A-45B5-B428700F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2099-39E4-E61F-3296-28631868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4FF5-4A12-4444-6532-E4904BAB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978A-D16A-5A81-FA7D-5EFF818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94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131-E7EE-E1BF-FDAD-233CB5FE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9C53-E29F-607B-C5BF-D8A6225F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E1CA7-9C38-A7C8-FA33-1B392102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B9E4-EADC-F206-6342-B9724CAF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171E5-FE30-FAB4-3212-9EE31B13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F6840-B493-6C3F-2748-5D8694BB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80571-E7B9-22EF-BA11-944CDB28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3039-657F-3710-E9FD-6D21813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6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168D-D0C6-E059-CBEE-7D47371A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98685-1F7D-A13F-DA1E-53B2F16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34BE-3039-2AFB-9A30-5A41093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0F4D5-B9AD-89E9-93B3-31D1B06C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76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198D-762B-4DF5-137C-6359172B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378AD-B31A-B99D-3F37-9BB8F22D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0F5D-05B0-24EB-4C37-4FD4F768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98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9B1-458B-6022-A5A2-1096A531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9A65-8BF9-851B-65F3-D4C7E517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E3188-2A75-C850-5372-1F0E187D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8FB7-911F-0321-CA76-73347D73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EA8FF-EAE1-6163-89DF-8014162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3D12-D385-E485-2C32-CF75C56E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368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6CD2-ED2A-CB3E-76D4-25B11AB6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CB9E9-AAF1-FC2F-D257-8718AEE30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A29D9-1EE1-C52A-4313-E4DDFD8F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40BA-AE34-5ABA-34E6-66602C9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99F3-7350-4CB6-4F54-E99372FE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A336-7110-2F0C-D200-6BC12F4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4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98AB1-F10C-38F3-6E12-1A1BA186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5315-62DD-F48E-5BC9-C862DB01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6E0-C5A5-0CFB-F713-E7A4218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FDC84-BE1D-4FB9-92B0-E37DB35856BB}" type="datetimeFigureOut">
              <a:rPr lang="ro-RO" smtClean="0"/>
              <a:t>31.10.2024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0010-327F-0006-FBE2-801088F07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5605-CE30-EE69-1A6C-D423432C4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6F4B5-1B31-43FF-8B93-81B35656EF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30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DA0A-5B03-C8F0-B93C-24E7CB60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Regresia Logistică și Rețelele Bayesiene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E5D3-AE39-D65A-4044-6C66E97A3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059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4B5-6355-1496-1D08-37C58473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566928"/>
            <a:ext cx="10832592" cy="5610035"/>
          </a:xfrm>
        </p:spPr>
        <p:txBody>
          <a:bodyPr>
            <a:normAutofit/>
          </a:bodyPr>
          <a:lstStyle/>
          <a:p>
            <a:r>
              <a:rPr lang="ro-RO" dirty="0"/>
              <a:t>Din nefericire algoritmul </a:t>
            </a:r>
            <a:r>
              <a:rPr lang="ro-RO" dirty="0" err="1"/>
              <a:t>Bayes</a:t>
            </a:r>
            <a:r>
              <a:rPr lang="ro-RO" dirty="0"/>
              <a:t> nu a funcționat pe dataset-ul cu cancer malign sau benign. Acest lucru se datorează faptului că programul nu a reușit să găsească relații între variabilele din setul de date și variabila ”diagnostic”.  Principalele motive ar putea fi: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Dacă relațiile dintre variabile sunt complexe sau non-lineare, algoritmul poate să nu le capteze corespunzător.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Rețelele</a:t>
            </a:r>
            <a:r>
              <a:rPr lang="en-US" dirty="0"/>
              <a:t> </a:t>
            </a:r>
            <a:r>
              <a:rPr lang="ro-RO" dirty="0"/>
              <a:t> Bayesiene se bazează pe presupunerea de independență condiționată între variabile. Dacă această presupunere nu se respectă în datele reale, modelul poate să nu identifice corect relațiile dintre variabile.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În seturile de date cu multe variabile, devine dificil să se identifice relațiile relevante. Aceasta poate duce la suprapunerea informației și la dificultăți în a găsi corelații semnificative.</a:t>
            </a:r>
          </a:p>
        </p:txBody>
      </p:sp>
    </p:spTree>
    <p:extLst>
      <p:ext uri="{BB962C8B-B14F-4D97-AF65-F5344CB8AC3E}">
        <p14:creationId xmlns:p14="http://schemas.microsoft.com/office/powerpoint/2010/main" val="76811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4E53-47C2-39DE-6ED7-F187BA7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Comparația între Regresia Logistică și Rețelele Bayesiene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4767-5D43-61AA-7D4A-34F22B7F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Regresia Logistică:</a:t>
            </a:r>
          </a:p>
          <a:p>
            <a:pPr lvl="1"/>
            <a:r>
              <a:rPr lang="ro-RO" dirty="0"/>
              <a:t>Funcționează bine cu seturi de date care au variabile independente (</a:t>
            </a:r>
            <a:r>
              <a:rPr lang="ro-RO" dirty="0" err="1"/>
              <a:t>predictori</a:t>
            </a:r>
            <a:r>
              <a:rPr lang="ro-RO" dirty="0"/>
              <a:t>) continue sau categorice.</a:t>
            </a:r>
          </a:p>
          <a:p>
            <a:pPr lvl="1"/>
            <a:r>
              <a:rPr lang="ro-RO" dirty="0"/>
              <a:t>Este mai eficientă în cazul în care relația dintre variabile este liniară.</a:t>
            </a:r>
          </a:p>
          <a:p>
            <a:pPr lvl="1"/>
            <a:r>
              <a:rPr lang="ro-RO" dirty="0"/>
              <a:t>Oferă o metodă directă de inferență, bazată pe coeficienții estimați (</a:t>
            </a:r>
            <a:r>
              <a:rPr lang="el-GR" dirty="0"/>
              <a:t>β).</a:t>
            </a:r>
          </a:p>
          <a:p>
            <a:pPr lvl="1"/>
            <a:r>
              <a:rPr lang="ro-RO" dirty="0"/>
              <a:t>Predicțiile sunt realizate prin calcularea probabilității și aplicarea unei limite (de obicei 0.5) pentru clasificare.</a:t>
            </a:r>
          </a:p>
          <a:p>
            <a:r>
              <a:rPr lang="ro-RO" dirty="0"/>
              <a:t>Rețelele Bayesiene:</a:t>
            </a:r>
          </a:p>
          <a:p>
            <a:pPr lvl="1"/>
            <a:r>
              <a:rPr lang="ro-RO" dirty="0"/>
              <a:t>Pot lucra cu date mixte (numerice și categorice) și sunt capabile să gestioneze date lipsă și incertitudini.</a:t>
            </a:r>
          </a:p>
          <a:p>
            <a:pPr lvl="1"/>
            <a:r>
              <a:rPr lang="ro-RO" dirty="0"/>
              <a:t>Ele pot modela relații non-liniare și interacțiuni complexe între variabile.</a:t>
            </a:r>
          </a:p>
          <a:p>
            <a:pPr lvl="1"/>
            <a:r>
              <a:rPr lang="ro-RO" dirty="0"/>
              <a:t>Permite inferența probabilistică, oferind o modalitate de a actualiza probabilitățile pe baza noilor dovezi.</a:t>
            </a:r>
          </a:p>
          <a:p>
            <a:pPr lvl="1"/>
            <a:r>
              <a:rPr lang="ro-RO" dirty="0"/>
              <a:t>Poate efectua predicții și inferențe condiționate bazate pe structura rețelei și pe distribuțiile de probabilitate condiționată (CPD).</a:t>
            </a:r>
          </a:p>
        </p:txBody>
      </p:sp>
    </p:spTree>
    <p:extLst>
      <p:ext uri="{BB962C8B-B14F-4D97-AF65-F5344CB8AC3E}">
        <p14:creationId xmlns:p14="http://schemas.microsoft.com/office/powerpoint/2010/main" val="26494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4C5E-1683-FBD0-1E47-8299C64E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pentru setul de date de cancer cervical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AD73F-70C2-9E99-DE07-C02C0BD49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83" y="2258761"/>
            <a:ext cx="51857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DCF56C-E063-8090-2A87-2E3BB85343E9}"/>
              </a:ext>
            </a:extLst>
          </p:cNvPr>
          <p:cNvSpPr txBox="1"/>
          <p:nvPr/>
        </p:nvSpPr>
        <p:spPr>
          <a:xfrm>
            <a:off x="471184" y="1690687"/>
            <a:ext cx="482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Rețeaua Bayesiana am obținut o acuratețe de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10170-FAB4-1187-A192-22F7F7FA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04" y="2210558"/>
            <a:ext cx="5766912" cy="4544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A8EC9-8E1F-3B8B-B76A-2B683346A788}"/>
              </a:ext>
            </a:extLst>
          </p:cNvPr>
          <p:cNvSpPr txBox="1"/>
          <p:nvPr/>
        </p:nvSpPr>
        <p:spPr>
          <a:xfrm>
            <a:off x="6352675" y="1337912"/>
            <a:ext cx="529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modelul de regresie Logistică am obținut o acuratețe de 0.96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19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5585-F44D-143C-50CB-A4823D90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7F6-480D-15D6-4239-20E6BF61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pentru setul de date de cancer malign sau benign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C574B-CE80-7F12-DFFA-8B12FF0535A7}"/>
              </a:ext>
            </a:extLst>
          </p:cNvPr>
          <p:cNvSpPr txBox="1"/>
          <p:nvPr/>
        </p:nvSpPr>
        <p:spPr>
          <a:xfrm>
            <a:off x="471184" y="1690687"/>
            <a:ext cx="376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Rețeaua Bayesiana nu am reușit să obțin o structură validă de rețea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CA977-34C1-D15E-4FC8-1D93FB30FF71}"/>
              </a:ext>
            </a:extLst>
          </p:cNvPr>
          <p:cNvSpPr txBox="1"/>
          <p:nvPr/>
        </p:nvSpPr>
        <p:spPr>
          <a:xfrm>
            <a:off x="5520571" y="1459855"/>
            <a:ext cx="529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modelul de regresie Logistică am obținut o acuratețe de 0.97</a:t>
            </a:r>
          </a:p>
          <a:p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F005FB-A4F0-1E5C-9C22-B68C7A36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616" y="2152352"/>
            <a:ext cx="5435244" cy="4351338"/>
          </a:xfrm>
        </p:spPr>
      </p:pic>
    </p:spTree>
    <p:extLst>
      <p:ext uri="{BB962C8B-B14F-4D97-AF65-F5344CB8AC3E}">
        <p14:creationId xmlns:p14="http://schemas.microsoft.com/office/powerpoint/2010/main" val="27992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695-FDB0-A76A-DDF7-45D6B72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Regresia Logistică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D72D-203E-6EB5-A946-F63FEBF1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Regresia logistică este o tehnică de modelare statistică utilizată pentru a prezice o variabilă dependentă binară (de exemplu, da/nu, 0/1) în funcție de una sau mai multe variabile independente</a:t>
            </a:r>
            <a:r>
              <a:rPr lang="ro-RO" dirty="0"/>
              <a:t>.</a:t>
            </a:r>
          </a:p>
          <a:p>
            <a:r>
              <a:rPr lang="en-US" dirty="0"/>
              <a:t>P(Y=1∣X) : </a:t>
            </a:r>
            <a:r>
              <a:rPr lang="ro-RO" dirty="0"/>
              <a:t>Probabilitatea ca evenimentul Y să fie 1 (de exemplu, "da") dat vectorul de caracteristici X.</a:t>
            </a:r>
          </a:p>
        </p:txBody>
      </p:sp>
    </p:spTree>
    <p:extLst>
      <p:ext uri="{BB962C8B-B14F-4D97-AF65-F5344CB8AC3E}">
        <p14:creationId xmlns:p14="http://schemas.microsoft.com/office/powerpoint/2010/main" val="30150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70F0-D5DD-9FB7-9678-8A9CD32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Regresia</a:t>
            </a:r>
            <a:r>
              <a:rPr lang="en-US" dirty="0"/>
              <a:t> </a:t>
            </a:r>
            <a:r>
              <a:rPr lang="ro-RO" dirty="0"/>
              <a:t>Logistică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451F-2D57-8A1E-8F7A-FAE790D0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Coeficientul fiecărei variabile independente indică impactul acesteia asupra log-</a:t>
            </a:r>
            <a:r>
              <a:rPr lang="ro-RO" dirty="0" err="1"/>
              <a:t>odds</a:t>
            </a:r>
            <a:r>
              <a:rPr lang="ro-RO" dirty="0"/>
              <a:t>-urilor evenimentului:</a:t>
            </a:r>
          </a:p>
          <a:p>
            <a:pPr lvl="1"/>
            <a:r>
              <a:rPr lang="ro-RO" dirty="0"/>
              <a:t>    Un coeficient pozitiv sugerează că, pe măsură ce Xi crește, probabilitatea ca Y să fie 1 crește.</a:t>
            </a:r>
          </a:p>
          <a:p>
            <a:pPr lvl="1"/>
            <a:r>
              <a:rPr lang="ro-RO" dirty="0"/>
              <a:t>    Un coeficient negativ sugerează că, pe măsură ce Xi​ crește, probabilitatea ca Y să fie 1 scade.</a:t>
            </a:r>
          </a:p>
          <a:p>
            <a:pPr lvl="1"/>
            <a:endParaRPr lang="ro-RO" dirty="0"/>
          </a:p>
          <a:p>
            <a:pPr marL="0" indent="0">
              <a:buNone/>
            </a:pPr>
            <a:r>
              <a:rPr lang="ro-RO" dirty="0"/>
              <a:t>După ce modelul este antrenat, se pot face predicții pentru noi observații:</a:t>
            </a:r>
          </a:p>
          <a:p>
            <a:pPr marL="0" indent="0">
              <a:buNone/>
            </a:pPr>
            <a:r>
              <a:rPr lang="ro-RO" dirty="0"/>
              <a:t>Se calculează log-</a:t>
            </a:r>
            <a:r>
              <a:rPr lang="ro-RO" dirty="0" err="1"/>
              <a:t>odds</a:t>
            </a:r>
            <a:r>
              <a:rPr lang="ro-RO" dirty="0"/>
              <a:t> folosind </a:t>
            </a:r>
            <a:r>
              <a:rPr lang="ro-RO" dirty="0" err="1"/>
              <a:t>coeficientii</a:t>
            </a:r>
            <a:r>
              <a:rPr lang="ro-RO" dirty="0"/>
              <a:t> estimați și valorile variabilelor independente.</a:t>
            </a:r>
          </a:p>
          <a:p>
            <a:pPr marL="0" indent="0">
              <a:buNone/>
            </a:pPr>
            <a:r>
              <a:rPr lang="ro-RO" dirty="0"/>
              <a:t>Se aplică funcția logistică pentru a obține probabilitatea ca Y să fie 1.</a:t>
            </a:r>
          </a:p>
        </p:txBody>
      </p:sp>
    </p:spTree>
    <p:extLst>
      <p:ext uri="{BB962C8B-B14F-4D97-AF65-F5344CB8AC3E}">
        <p14:creationId xmlns:p14="http://schemas.microsoft.com/office/powerpoint/2010/main" val="20917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975B4-F4C8-280D-75FB-C4054F68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026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C410C-A687-71B9-1689-2EDCB491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ro-RO" sz="2000" dirty="0"/>
              <a:t>După cum putem observa cele mai importante variabile pentru a afla daca pacientul are cancer sau nu sunt: sunt Biopsia, vârsta, testul Schiller, fumatul, etc. 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F02BC-0C25-6F1B-B49C-F0AEC14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390" y="882675"/>
            <a:ext cx="3334512" cy="1325563"/>
          </a:xfrm>
        </p:spPr>
        <p:txBody>
          <a:bodyPr>
            <a:normAutofit/>
          </a:bodyPr>
          <a:lstStyle/>
          <a:p>
            <a:r>
              <a:rPr lang="ro-RO" sz="2800" dirty="0"/>
              <a:t>Impactul variabilelor din setul de date cu cancer cervical</a:t>
            </a:r>
          </a:p>
        </p:txBody>
      </p:sp>
    </p:spTree>
    <p:extLst>
      <p:ext uri="{BB962C8B-B14F-4D97-AF65-F5344CB8AC3E}">
        <p14:creationId xmlns:p14="http://schemas.microsoft.com/office/powerpoint/2010/main" val="426514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94572-6125-9682-C910-45AC4493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007C39-3E95-3A79-32E9-EA52917E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6F86D2-BFA0-4763-B953-DA096954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068" y="2497644"/>
            <a:ext cx="3434180" cy="3599019"/>
          </a:xfrm>
        </p:spPr>
        <p:txBody>
          <a:bodyPr>
            <a:normAutofit/>
          </a:bodyPr>
          <a:lstStyle/>
          <a:p>
            <a:r>
              <a:rPr lang="ro-RO" sz="2000" dirty="0"/>
              <a:t>După cum putem observa cele mai importante variabile pentru a afla daca pacientul are cancer malign sau benign sunt: sunt </a:t>
            </a:r>
            <a:r>
              <a:rPr lang="ro-RO" sz="2000" dirty="0" err="1"/>
              <a:t>texture_worst</a:t>
            </a:r>
            <a:r>
              <a:rPr lang="ro-RO" sz="2000" dirty="0"/>
              <a:t>, </a:t>
            </a:r>
            <a:r>
              <a:rPr lang="ro-RO" sz="2000" dirty="0" err="1"/>
              <a:t>radius_se</a:t>
            </a:r>
            <a:r>
              <a:rPr lang="ro-RO" sz="2000" dirty="0"/>
              <a:t>, </a:t>
            </a:r>
            <a:r>
              <a:rPr lang="ro-RO" sz="2000" dirty="0" err="1"/>
              <a:t>symmetry_worst</a:t>
            </a:r>
            <a:r>
              <a:rPr lang="ro-RO" sz="2000" dirty="0"/>
              <a:t>, concave </a:t>
            </a:r>
            <a:r>
              <a:rPr lang="ro-RO" sz="2000" dirty="0" err="1"/>
              <a:t>points_mean</a:t>
            </a:r>
            <a:r>
              <a:rPr lang="ro-RO" sz="2000" dirty="0"/>
              <a:t>, etc. 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2B028-7783-FE66-E0E5-0D050CFE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68" y="882676"/>
            <a:ext cx="3334512" cy="1325563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Impactul variabilelor din setul de date cu cancer malign sau benign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A6B1A-B455-D10C-A89F-5FACBD99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5145" cy="66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086-0715-681B-D2B9-501CCF7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Rețelele</a:t>
            </a:r>
            <a:r>
              <a:rPr lang="en-US" dirty="0"/>
              <a:t> Bayesiene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7A9C-9E22-EAE4-ADF7-31583086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model grafic care reprezintă un set de variabile și dependențele lor condiționale.</a:t>
            </a:r>
            <a:endParaRPr lang="ro-RO" dirty="0"/>
          </a:p>
          <a:p>
            <a:r>
              <a:rPr lang="ro-RO" dirty="0"/>
              <a:t>Este compusă din </a:t>
            </a:r>
            <a:r>
              <a:rPr lang="it-IT" dirty="0"/>
              <a:t>Noduri (variabile) și arce direcționate (dependențe).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2543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36FD-851A-873D-28C2-1E0BD72F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Rețelele Bayesiene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07B2-E7BC-F2DD-0CD5-0E1A7674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O rețea Bayesiană este un model grafic aciclic (DAG - Directed Acyclic Graph) care constă din:</a:t>
            </a:r>
          </a:p>
          <a:p>
            <a:pPr lvl="1"/>
            <a:r>
              <a:rPr lang="ro-RO" dirty="0"/>
              <a:t>    Noduri: Reprezintă variabile aleatorii (de exemplu, simptome, boli, teste).</a:t>
            </a:r>
          </a:p>
          <a:p>
            <a:pPr lvl="1"/>
            <a:r>
              <a:rPr lang="ro-RO" dirty="0"/>
              <a:t>    Arce: Reprezintă relațiile de dependență dintre variabile. Dacă există un arc de la nodul A la nodul B, înseamnă că A influențează B.</a:t>
            </a:r>
          </a:p>
          <a:p>
            <a:r>
              <a:rPr lang="ro-RO" dirty="0"/>
              <a:t>Fiecare nod al rețelei are o distribuție de probabilitate condiționată (CPD) asociată. Această distribuție descrie probabilitatea ca nodul să aibă anumite valori, dat fiind valorile nodurilor care îl influențează.</a:t>
            </a:r>
          </a:p>
          <a:p>
            <a:pPr lvl="1"/>
            <a:r>
              <a:rPr lang="ro-RO" dirty="0"/>
              <a:t>De exemplu, dacă nodul B depinde de nodul A, distribuția de probabilitate a lui B va lua în considerare valorile lui A. Astfel, putem scrie: P(B∣A)</a:t>
            </a:r>
          </a:p>
        </p:txBody>
      </p:sp>
    </p:spTree>
    <p:extLst>
      <p:ext uri="{BB962C8B-B14F-4D97-AF65-F5344CB8AC3E}">
        <p14:creationId xmlns:p14="http://schemas.microsoft.com/office/powerpoint/2010/main" val="353680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2CCE-0F51-34F6-8101-52474DF9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Rețelele Bayesiene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AF7-C587-DF76-0FAA-B49B4C21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Inferența în rețelele Bayesiene se referă la procesul de a calcula probabilitățile a unor variabile (noduri) cunoscând valorile altor variabile.</a:t>
            </a:r>
          </a:p>
          <a:p>
            <a:r>
              <a:rPr lang="ro-RO" dirty="0"/>
              <a:t>Structura rețelei este determinată prin învățarea din date. Există două tipuri principale de învățare:</a:t>
            </a:r>
          </a:p>
          <a:p>
            <a:r>
              <a:rPr lang="ro-RO" dirty="0"/>
              <a:t>    Învățare de structură: Determină cum ar trebui să fie organizate nodurile și arcele rețelei. Metodele includ algoritmi precum Hill Climbing sau algoritmi bazați pe score (ex. BIC Score).</a:t>
            </a:r>
          </a:p>
          <a:p>
            <a:r>
              <a:rPr lang="ro-RO" dirty="0"/>
              <a:t>    Învățare de parametrii: Odată ce structura este definită, se estimează parametrii CPD (distribuțiile de probabilitate condiționată) folosind datele disponibile (ex. Maximum </a:t>
            </a:r>
            <a:r>
              <a:rPr lang="ro-RO" dirty="0" err="1"/>
              <a:t>Likelihood</a:t>
            </a:r>
            <a:r>
              <a:rPr lang="ro-RO" dirty="0"/>
              <a:t> </a:t>
            </a:r>
            <a:r>
              <a:rPr lang="ro-RO" dirty="0" err="1"/>
              <a:t>Estimation</a:t>
            </a:r>
            <a:r>
              <a:rPr lang="ro-R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49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twork structure&#10;&#10;Description automatically generated">
            <a:extLst>
              <a:ext uri="{FF2B5EF4-FFF2-40B4-BE49-F238E27FC236}">
                <a16:creationId xmlns:a16="http://schemas.microsoft.com/office/drawing/2014/main" id="{E6B079F1-0A96-C425-CAC8-A40330F0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8" r="23377" b="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7F26E94-8023-24D3-0B06-2E60CE33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ro-RO" sz="1800" dirty="0"/>
              <a:t>Graful creat pe setul de date cu cancer cervical.</a:t>
            </a:r>
          </a:p>
          <a:p>
            <a:r>
              <a:rPr lang="ro-RO" sz="1800" dirty="0"/>
              <a:t>După cum putem observa sunt mult legături în care putem vedea ca testul Schiller e dependent de rezultatele biopsiei și citologiei. </a:t>
            </a:r>
            <a:r>
              <a:rPr lang="ro-RO" sz="1800" dirty="0" err="1"/>
              <a:t>Condilomatita</a:t>
            </a:r>
            <a:r>
              <a:rPr lang="ro-RO" sz="1800" dirty="0"/>
              <a:t> cervicala e dependentă de testul Schiller, rezultatele în urma citologiei și prima relație sexuală.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14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Regresia Logistică și Rețelele Bayesiene</vt:lpstr>
      <vt:lpstr>Regresia Logistică</vt:lpstr>
      <vt:lpstr>Cum Funcționează Regresia Logistică</vt:lpstr>
      <vt:lpstr>Impactul variabilelor din setul de date cu cancer cervical</vt:lpstr>
      <vt:lpstr>Impactul variabilelor din setul de date cu cancer malign sau benign</vt:lpstr>
      <vt:lpstr>Rețelele Bayesiene</vt:lpstr>
      <vt:lpstr>Cum Funcționează Rețelele Bayesiene</vt:lpstr>
      <vt:lpstr>Cum Funcționează Rețelele Bayesiene</vt:lpstr>
      <vt:lpstr>PowerPoint Presentation</vt:lpstr>
      <vt:lpstr>PowerPoint Presentation</vt:lpstr>
      <vt:lpstr>Comparația între Regresia Logistică și Rețelele Bayesiene</vt:lpstr>
      <vt:lpstr>Rezultate pentru setul de date de cancer cervical</vt:lpstr>
      <vt:lpstr>Rezultate pentru setul de date de cancer malign sau benign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OLAR ANDREI IOAN</dc:creator>
  <cp:lastModifiedBy>OLAR ANDREI IOAN</cp:lastModifiedBy>
  <cp:revision>6</cp:revision>
  <dcterms:created xsi:type="dcterms:W3CDTF">2024-10-31T21:06:12Z</dcterms:created>
  <dcterms:modified xsi:type="dcterms:W3CDTF">2024-10-31T22:11:06Z</dcterms:modified>
</cp:coreProperties>
</file>