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323" r:id="rId7"/>
    <p:sldId id="324" r:id="rId8"/>
    <p:sldId id="325" r:id="rId9"/>
    <p:sldId id="326" r:id="rId10"/>
    <p:sldId id="327" r:id="rId11"/>
    <p:sldId id="328" r:id="rId12"/>
    <p:sldId id="322" r:id="rId13"/>
    <p:sldId id="285" r:id="rId14"/>
  </p:sldIdLst>
  <p:sldSz cx="9144000" cy="6858000" type="screen4x3"/>
  <p:notesSz cx="7086600" cy="94297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FF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FF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FF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FF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FF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rgbClr val="FF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rgbClr val="FF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rgbClr val="FF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rgbClr val="FF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00"/>
    <a:srgbClr val="377F87"/>
    <a:srgbClr val="EBF0F5"/>
    <a:srgbClr val="E6EDF2"/>
    <a:srgbClr val="D3DEE7"/>
    <a:srgbClr val="FFFF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9" autoAdjust="0"/>
    <p:restoredTop sz="84259" autoAdjust="0"/>
  </p:normalViewPr>
  <p:slideViewPr>
    <p:cSldViewPr snapToGrid="0">
      <p:cViewPr varScale="1">
        <p:scale>
          <a:sx n="106" d="100"/>
          <a:sy n="106" d="100"/>
        </p:scale>
        <p:origin x="59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03" tIns="46452" rIns="92903" bIns="46452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3200" y="0"/>
            <a:ext cx="307181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03" tIns="46452" rIns="92903" bIns="4645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6675"/>
            <a:ext cx="307181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03" tIns="46452" rIns="92903" bIns="46452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3200" y="8956675"/>
            <a:ext cx="307181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03" tIns="46452" rIns="92903" bIns="4645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solidFill>
                  <a:schemeClr val="tx1"/>
                </a:solidFill>
              </a:defRPr>
            </a:lvl1pPr>
          </a:lstStyle>
          <a:p>
            <a:fld id="{53D7618C-F8F4-4B7F-B6AC-C9D94CCEE5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001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71" tIns="47185" rIns="94371" bIns="47185" numCol="1" anchor="t" anchorCtr="0" compatLnSpc="1">
            <a:prstTxWarp prst="textNoShape">
              <a:avLst/>
            </a:prstTxWarp>
          </a:bodyPr>
          <a:lstStyle>
            <a:lvl1pPr algn="l" defTabSz="942975">
              <a:defRPr sz="12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200" y="0"/>
            <a:ext cx="307181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71" tIns="47185" rIns="94371" bIns="47185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5863" y="708025"/>
            <a:ext cx="4714875" cy="3535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479925"/>
            <a:ext cx="5670550" cy="424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71" tIns="47185" rIns="94371" bIns="47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56675"/>
            <a:ext cx="307181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71" tIns="47185" rIns="94371" bIns="47185" numCol="1" anchor="b" anchorCtr="0" compatLnSpc="1">
            <a:prstTxWarp prst="textNoShape">
              <a:avLst/>
            </a:prstTxWarp>
          </a:bodyPr>
          <a:lstStyle>
            <a:lvl1pPr algn="l" defTabSz="942975">
              <a:defRPr sz="12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200" y="8956675"/>
            <a:ext cx="307181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71" tIns="47185" rIns="94371" bIns="47185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 b="0">
                <a:solidFill>
                  <a:schemeClr val="tx1"/>
                </a:solidFill>
              </a:defRPr>
            </a:lvl1pPr>
          </a:lstStyle>
          <a:p>
            <a:fld id="{397C83F0-7467-4B3C-9B41-7CDCEB63A9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123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2975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2975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2975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2975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429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429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429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429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3C5F39-6AC3-4E48-91BA-081A6271DB33}" type="slidenum">
              <a:rPr lang="en-US" altLang="en-US" b="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57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2975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2975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2975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2975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429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429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429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429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3280B4-C23C-4577-BA80-7BEF10450A9C}" type="slidenum">
              <a:rPr lang="en-US" altLang="en-US" b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8025"/>
            <a:ext cx="4713287" cy="3535363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479925"/>
            <a:ext cx="5670550" cy="4241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4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2975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2975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2975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2975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9429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9429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9429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9429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C13A24-65CC-4FC7-8FB5-22CA296D71C2}" type="slidenum">
              <a:rPr lang="en-US" altLang="en-US" b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0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71637D-8B76-4258-89F4-705CFD0BABF1}" type="datetime1">
              <a:rPr lang="en-US" smtClean="0"/>
              <a:pPr>
                <a:defRPr/>
              </a:pPr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48CF-E7BA-44A4-A515-5858E8A184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91728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C380DA-3964-4597-8EC4-687F16ED3FF8}" type="datetime1">
              <a:rPr lang="en-US" smtClean="0"/>
              <a:pPr>
                <a:defRPr/>
              </a:pPr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E6E8D-2A25-4096-84B0-6A2695512D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238557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C380DA-3964-4597-8EC4-687F16ED3FF8}" type="datetime1">
              <a:rPr lang="en-US" smtClean="0"/>
              <a:pPr>
                <a:defRPr/>
              </a:pPr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E6E8D-2A25-4096-84B0-6A2695512D1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005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C380DA-3964-4597-8EC4-687F16ED3FF8}" type="datetime1">
              <a:rPr lang="en-US" smtClean="0"/>
              <a:pPr>
                <a:defRPr/>
              </a:pPr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E6E8D-2A25-4096-84B0-6A2695512D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98901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C380DA-3964-4597-8EC4-687F16ED3FF8}" type="datetime1">
              <a:rPr lang="en-US" smtClean="0"/>
              <a:pPr>
                <a:defRPr/>
              </a:pPr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E6E8D-2A25-4096-84B0-6A2695512D1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56622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C380DA-3964-4597-8EC4-687F16ED3FF8}" type="datetime1">
              <a:rPr lang="en-US" smtClean="0"/>
              <a:pPr>
                <a:defRPr/>
              </a:pPr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E6E8D-2A25-4096-84B0-6A2695512D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76611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90FD4D-78D4-416A-BEAE-779BCD36B8AC}" type="datetime1">
              <a:rPr lang="en-US" smtClean="0"/>
              <a:pPr>
                <a:defRPr/>
              </a:pPr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D463-69E6-4F2B-B162-B1E0F1450E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32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6C848E-295C-4FE4-94CC-74D16C332739}" type="datetime1">
              <a:rPr lang="en-US" smtClean="0"/>
              <a:pPr>
                <a:defRPr/>
              </a:pPr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BC85-8C1D-4E1C-A2C6-0F56A275EE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830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6120" name="Rectangle 8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443038" y="3773488"/>
            <a:ext cx="6400800" cy="9985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722147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E6B9D3-1E14-46B6-A989-261E1BEE6730}" type="datetime1">
              <a:rPr lang="en-US" smtClean="0"/>
              <a:pPr>
                <a:defRPr/>
              </a:pPr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5F4F-86D9-4B3D-A311-960F17CE97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63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52B9D-8CF6-4D37-AD2E-A3025D70222A}" type="datetime1">
              <a:rPr lang="en-US" smtClean="0"/>
              <a:pPr>
                <a:defRPr/>
              </a:pPr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0C4B-1A91-424B-8370-3CF420BB69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5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9EA715-8581-4162-9D3B-C901DD0CA166}" type="datetime1">
              <a:rPr lang="en-US" smtClean="0"/>
              <a:pPr>
                <a:defRPr/>
              </a:pPr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71FE-F6CC-4D45-8C57-EB4130EF94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09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864719-4536-49C0-8955-90A2B4DE269B}" type="datetime1">
              <a:rPr lang="en-US" smtClean="0"/>
              <a:pPr>
                <a:defRPr/>
              </a:pPr>
              <a:t>3/21/2015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2325-CFE9-47E1-841E-B6464A6005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77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D180BA-F0E1-4F42-9969-CE1047EF749A}" type="datetime1">
              <a:rPr lang="en-US" smtClean="0"/>
              <a:pPr>
                <a:defRPr/>
              </a:pPr>
              <a:t>3/21/2015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8AE9-59C9-4E13-9E83-D3D2A3A755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75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F26867-FAF5-4B31-9B0E-F21A06844880}" type="datetime1">
              <a:rPr lang="en-US" smtClean="0"/>
              <a:pPr>
                <a:defRPr/>
              </a:pPr>
              <a:t>3/21/2015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5419-ABC0-4A4A-8C49-8B7F41D9AC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48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186718-74CA-40BA-8FB0-660C295C779F}" type="datetime1">
              <a:rPr lang="en-US" smtClean="0"/>
              <a:pPr>
                <a:defRPr/>
              </a:pPr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550D-8368-4BE9-8385-1F096CA925C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24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40FC0A-FBE9-4C2B-AFEC-1EF2272DA846}" type="datetime1">
              <a:rPr lang="en-US" smtClean="0"/>
              <a:pPr>
                <a:defRPr/>
              </a:pPr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87EC-B3F9-4E93-BFFF-F5EFCC88E5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66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C380DA-3964-4597-8EC4-687F16ED3FF8}" type="datetime1">
              <a:rPr lang="en-US" smtClean="0"/>
              <a:pPr>
                <a:defRPr/>
              </a:pPr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DE6E8D-2A25-4096-84B0-6A2695512D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99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w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jayashbaugh" TargetMode="External"/><Relationship Id="rId2" Type="http://schemas.openxmlformats.org/officeDocument/2006/relationships/hyperlink" Target="mailto:Jay.Ashbaugh@valoremconsulting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8281" y="2174625"/>
            <a:ext cx="7604143" cy="998537"/>
          </a:xfrm>
        </p:spPr>
        <p:txBody>
          <a:bodyPr>
            <a:noAutofit/>
          </a:bodyPr>
          <a:lstStyle/>
          <a:p>
            <a:pPr algn="r" eaLnBrk="1" hangingPunct="1"/>
            <a:r>
              <a:rPr lang="en-US" altLang="en-US" sz="1400" b="0" dirty="0" smtClean="0"/>
              <a:t>Jay Ashbaugh</a:t>
            </a:r>
          </a:p>
          <a:p>
            <a:pPr algn="r" eaLnBrk="1" hangingPunct="1"/>
            <a:endParaRPr lang="en-US" altLang="en-US" sz="1400" b="0" dirty="0" smtClean="0"/>
          </a:p>
          <a:p>
            <a:pPr algn="r" eaLnBrk="1" hangingPunct="1"/>
            <a:endParaRPr lang="en-US" altLang="en-US" sz="1400" b="0" dirty="0" smtClean="0"/>
          </a:p>
        </p:txBody>
      </p:sp>
      <p:sp>
        <p:nvSpPr>
          <p:cNvPr id="4235266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1609725"/>
            <a:ext cx="9144000" cy="1470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/>
              <a:t>How UML Will Save Your Life</a:t>
            </a:r>
            <a:endParaRPr lang="en-US" dirty="0"/>
          </a:p>
        </p:txBody>
      </p:sp>
      <p:pic>
        <p:nvPicPr>
          <p:cNvPr id="8" name="Picture 4" descr="http://www.valoremconsulting.com/PublishingImages/logo-valore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205" y="5726965"/>
            <a:ext cx="1360219" cy="103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https://thenewcircle.com/static/images/logos/logo-um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29" y="5594757"/>
            <a:ext cx="1053099" cy="125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8" name="Picture 6" descr="http://www.gaudette-insurance.com/Portals/1212/images/person%20fall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0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7901">
            <a:off x="228017" y="3847876"/>
            <a:ext cx="2677102" cy="232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540750" y="5602288"/>
            <a:ext cx="547688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47D80C-373B-4F61-B968-A4D2C44970D0}" type="slidenum">
              <a:rPr lang="en-US" altLang="en-US">
                <a:solidFill>
                  <a:srgbClr val="FFFFFF"/>
                </a:solidFill>
              </a:rPr>
              <a:pPr eaLnBrk="1" hangingPunct="1"/>
              <a:t>10</a:t>
            </a:fld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183536"/>
              </p:ext>
            </p:extLst>
          </p:nvPr>
        </p:nvGraphicFramePr>
        <p:xfrm>
          <a:off x="2585948" y="3930604"/>
          <a:ext cx="3023129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Drawing" r:id="rId4" imgW="2719137" imgH="756987" progId="FLW3Drawing">
                  <p:embed/>
                </p:oleObj>
              </mc:Choice>
              <mc:Fallback>
                <p:oleObj name="Drawing" r:id="rId4" imgW="2719137" imgH="756987" progId="FLW3Drawing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5948" y="3930604"/>
                        <a:ext cx="3023129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3216715" y="2867715"/>
            <a:ext cx="4784725" cy="757237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15000"/>
              </a:spcAft>
            </a:pPr>
            <a:r>
              <a:rPr lang="en-US" altLang="en-US" sz="4800" b="0" dirty="0">
                <a:solidFill>
                  <a:srgbClr val="00549C"/>
                </a:solidFill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5915025" y="4558996"/>
            <a:ext cx="14112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15000"/>
              </a:spcAft>
            </a:pPr>
            <a:r>
              <a:rPr lang="en-US" altLang="en-US" sz="3600" b="0" dirty="0">
                <a:solidFill>
                  <a:srgbClr val="400097"/>
                </a:solidFill>
                <a:latin typeface="Rockwell" panose="02060603020205020403" pitchFamily="18" charset="0"/>
              </a:rPr>
              <a:t>Merci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400050" y="3981450"/>
            <a:ext cx="1519237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15000"/>
              </a:spcAft>
            </a:pPr>
            <a:r>
              <a:rPr lang="en-US" altLang="en-US" sz="3200" b="0" dirty="0">
                <a:solidFill>
                  <a:srgbClr val="0000A0"/>
                </a:solidFill>
                <a:latin typeface="Verdana" panose="020B0604030504040204" pitchFamily="34" charset="0"/>
              </a:rPr>
              <a:t>Grazie</a:t>
            </a:r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5068888" y="1449388"/>
            <a:ext cx="2257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15000"/>
              </a:spcAft>
            </a:pPr>
            <a:r>
              <a:rPr lang="en-US" altLang="en-US" sz="4600" b="0" dirty="0">
                <a:solidFill>
                  <a:srgbClr val="800044"/>
                </a:solidFill>
                <a:latin typeface="Garamond" panose="02020404030301010803" pitchFamily="18" charset="0"/>
              </a:rPr>
              <a:t>Gracias</a:t>
            </a:r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4872037" y="129424"/>
            <a:ext cx="20780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15000"/>
              </a:spcAft>
            </a:pPr>
            <a:r>
              <a:rPr lang="en-US" altLang="en-US" sz="3600" b="0" dirty="0">
                <a:solidFill>
                  <a:srgbClr val="004C6D"/>
                </a:solidFill>
                <a:latin typeface="Comic Sans MS" panose="030F0702030302020204" pitchFamily="66" charset="0"/>
              </a:rPr>
              <a:t>Obrigado</a:t>
            </a: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5195360" y="3787174"/>
            <a:ext cx="18811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15000"/>
              </a:spcAft>
            </a:pPr>
            <a:r>
              <a:rPr lang="en-US" altLang="en-US" sz="4000" b="0" dirty="0" err="1">
                <a:solidFill>
                  <a:srgbClr val="005100"/>
                </a:solidFill>
                <a:latin typeface="Nimrod" pitchFamily="18" charset="0"/>
              </a:rPr>
              <a:t>Danke</a:t>
            </a:r>
            <a:endParaRPr lang="en-US" altLang="en-US" sz="4000" b="0" dirty="0">
              <a:solidFill>
                <a:srgbClr val="005100"/>
              </a:solidFill>
              <a:latin typeface="Nimrod" pitchFamily="18" charset="0"/>
            </a:endParaRPr>
          </a:p>
        </p:txBody>
      </p:sp>
      <p:pic>
        <p:nvPicPr>
          <p:cNvPr id="4199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73250"/>
            <a:ext cx="248285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6135251"/>
            <a:ext cx="41275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3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2867715"/>
            <a:ext cx="130651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7" name="Picture 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5166700"/>
            <a:ext cx="1963737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8" name="Picture 2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231" y="1586992"/>
            <a:ext cx="166846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9" name="Picture 2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95"/>
          <a:stretch>
            <a:fillRect/>
          </a:stretch>
        </p:blipFill>
        <p:spPr bwMode="auto">
          <a:xfrm>
            <a:off x="400050" y="307399"/>
            <a:ext cx="26209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11" name="Picture 2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20"/>
          <a:stretch>
            <a:fillRect/>
          </a:stretch>
        </p:blipFill>
        <p:spPr bwMode="auto">
          <a:xfrm>
            <a:off x="1253948" y="5222881"/>
            <a:ext cx="2168525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13" name="Picture 2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41" y="589799"/>
            <a:ext cx="2018242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8340" name="Rectangle 4"/>
          <p:cNvSpPr>
            <a:spLocks noGrp="1" noChangeArrowheads="1"/>
          </p:cNvSpPr>
          <p:nvPr>
            <p:ph type="title"/>
          </p:nvPr>
        </p:nvSpPr>
        <p:spPr>
          <a:xfrm>
            <a:off x="215152" y="274638"/>
            <a:ext cx="746199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Agenda</a:t>
            </a:r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3140E8-34D1-4054-BA50-E51B3F692F77}" type="slidenum">
              <a:rPr lang="en-US" altLang="en-US">
                <a:solidFill>
                  <a:srgbClr val="FFFFFF"/>
                </a:solidFill>
              </a:rPr>
              <a:pPr eaLnBrk="1" hangingPunct="1"/>
              <a:t>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20163" y="1062478"/>
            <a:ext cx="7256986" cy="5620544"/>
          </a:xfrm>
        </p:spPr>
        <p:txBody>
          <a:bodyPr>
            <a:noAutofit/>
          </a:bodyPr>
          <a:lstStyle/>
          <a:p>
            <a:pPr eaLnBrk="1" hangingPunct="1">
              <a:spcAft>
                <a:spcPct val="100000"/>
              </a:spcAft>
            </a:pPr>
            <a:r>
              <a:rPr lang="en-US" altLang="en-US" sz="2400" dirty="0" smtClean="0"/>
              <a:t>Project</a:t>
            </a:r>
            <a:endParaRPr lang="en-US" altLang="en-US" sz="2400" dirty="0" smtClean="0"/>
          </a:p>
          <a:p>
            <a:pPr eaLnBrk="1" hangingPunct="1">
              <a:spcAft>
                <a:spcPct val="100000"/>
              </a:spcAft>
            </a:pPr>
            <a:r>
              <a:rPr lang="en-US" altLang="en-US" sz="2400" dirty="0" smtClean="0"/>
              <a:t>Context</a:t>
            </a:r>
            <a:endParaRPr lang="en-US" altLang="en-US" sz="2400" dirty="0" smtClean="0"/>
          </a:p>
          <a:p>
            <a:pPr>
              <a:spcAft>
                <a:spcPct val="100000"/>
              </a:spcAft>
            </a:pPr>
            <a:r>
              <a:rPr lang="en-US" altLang="en-US" sz="2400" dirty="0" smtClean="0"/>
              <a:t>Use Case</a:t>
            </a:r>
            <a:endParaRPr lang="en-US" altLang="en-US" sz="2400" dirty="0" smtClean="0"/>
          </a:p>
          <a:p>
            <a:pPr>
              <a:spcAft>
                <a:spcPct val="100000"/>
              </a:spcAft>
            </a:pPr>
            <a:r>
              <a:rPr lang="en-US" altLang="en-US" sz="2400" dirty="0" smtClean="0"/>
              <a:t>Sequence</a:t>
            </a:r>
            <a:endParaRPr lang="en-US" altLang="en-US" sz="2400" dirty="0"/>
          </a:p>
          <a:p>
            <a:pPr eaLnBrk="1" hangingPunct="1">
              <a:spcAft>
                <a:spcPct val="100000"/>
              </a:spcAft>
            </a:pPr>
            <a:r>
              <a:rPr lang="en-US" altLang="en-US" sz="2400" dirty="0" smtClean="0"/>
              <a:t>Data Flow</a:t>
            </a:r>
            <a:endParaRPr lang="en-US" altLang="en-US" sz="2400" dirty="0" smtClean="0"/>
          </a:p>
          <a:p>
            <a:pPr eaLnBrk="1" hangingPunct="1">
              <a:spcAft>
                <a:spcPct val="100000"/>
              </a:spcAft>
            </a:pPr>
            <a:r>
              <a:rPr lang="en-US" altLang="en-US" sz="2400" dirty="0" smtClean="0"/>
              <a:t>ERD</a:t>
            </a:r>
          </a:p>
          <a:p>
            <a:pPr eaLnBrk="1" hangingPunct="1">
              <a:spcAft>
                <a:spcPct val="100000"/>
              </a:spcAft>
            </a:pPr>
            <a:r>
              <a:rPr lang="en-US" altLang="en-US" sz="2400" dirty="0" smtClean="0"/>
              <a:t>Class</a:t>
            </a:r>
            <a:endParaRPr lang="en-US" altLang="en-US" sz="2400" dirty="0" smtClean="0"/>
          </a:p>
          <a:p>
            <a:pPr eaLnBrk="1" hangingPunct="1">
              <a:spcAft>
                <a:spcPct val="100000"/>
              </a:spcAft>
            </a:pPr>
            <a:endParaRPr lang="en-US" altLang="en-US" sz="2400" dirty="0" smtClean="0"/>
          </a:p>
        </p:txBody>
      </p:sp>
      <p:pic>
        <p:nvPicPr>
          <p:cNvPr id="5129" name="Picture 9" descr="http://www.lucky7embroidery.co.uk/images/painting_m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032" y="4790440"/>
            <a:ext cx="1800282" cy="20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77" y="209078"/>
            <a:ext cx="6347714" cy="1320800"/>
          </a:xfrm>
        </p:spPr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pic>
        <p:nvPicPr>
          <p:cNvPr id="43010" name="Picture 2" descr="http://upload.wikimedia.org/wikipedia/commons/8/8e/NDE_Context_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0" y="1313597"/>
            <a:ext cx="5895975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9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77" y="209078"/>
            <a:ext cx="6347714" cy="13208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4034" name="Picture 2" descr="http://upload.wikimedia.org/wikipedia/commons/thumb/1/1d/Use_case_restaurant_model.svg/496px-Use_case_restaurant_mod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71" y="1214043"/>
            <a:ext cx="472440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77" y="209078"/>
            <a:ext cx="6347714" cy="1320800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5058" name="Picture 2" descr="http://upload.wikimedia.org/wikipedia/commons/thumb/9/9b/CheckEmail.svg/469px-CheckEmai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59" y="1571057"/>
            <a:ext cx="446722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44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77" y="209078"/>
            <a:ext cx="6347714" cy="1320800"/>
          </a:xfrm>
        </p:spPr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46082" name="Picture 2" descr="http://indianatech2.net/img/tune_source_df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83" y="1351330"/>
            <a:ext cx="5381625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1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77" y="209078"/>
            <a:ext cx="6347714" cy="1320800"/>
          </a:xfrm>
        </p:spPr>
        <p:txBody>
          <a:bodyPr/>
          <a:lstStyle/>
          <a:p>
            <a:r>
              <a:rPr lang="en-US" dirty="0" smtClean="0"/>
              <a:t>ERD Diagram</a:t>
            </a:r>
            <a:endParaRPr lang="en-US" dirty="0"/>
          </a:p>
        </p:txBody>
      </p:sp>
      <p:pic>
        <p:nvPicPr>
          <p:cNvPr id="47106" name="Picture 2" descr="http://www.edrawsoft.com/images/examples/entity-relationship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6" y="1712112"/>
            <a:ext cx="56292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5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77" y="209078"/>
            <a:ext cx="6347714" cy="132080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8134" name="Picture 6" descr="http://www.c-jump.com/CIS75/Week11/const_images/Composite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49" y="1899670"/>
            <a:ext cx="524827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6038" y="2270993"/>
            <a:ext cx="4738254" cy="23391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92D050"/>
                </a:solidFill>
                <a:latin typeface="Arial"/>
                <a:ea typeface="Times New Roman"/>
                <a:cs typeface="Times New Roman"/>
              </a:rPr>
              <a:t>Jay Ashbaugh</a:t>
            </a:r>
            <a:r>
              <a:rPr lang="en-US" sz="1600" dirty="0">
                <a:solidFill>
                  <a:srgbClr val="92D050"/>
                </a:solidFill>
                <a:latin typeface="Arial"/>
                <a:ea typeface="Times New Roman"/>
                <a:cs typeface="Times New Roman"/>
              </a:rPr>
              <a:t> </a:t>
            </a:r>
            <a:endParaRPr lang="en-US" sz="1600" dirty="0" smtClean="0">
              <a:solidFill>
                <a:srgbClr val="92D050"/>
              </a:solidFill>
              <a:latin typeface="Arial"/>
              <a:ea typeface="Times New Roman"/>
              <a:cs typeface="Times New Roman"/>
            </a:endParaRPr>
          </a:p>
          <a:p>
            <a:r>
              <a:rPr lang="en-US" sz="1600" dirty="0" smtClean="0">
                <a:solidFill>
                  <a:srgbClr val="747678"/>
                </a:solidFill>
                <a:latin typeface="Arial"/>
                <a:ea typeface="Times New Roman"/>
                <a:cs typeface="Times New Roman"/>
              </a:rPr>
              <a:t>Software Development Manager </a:t>
            </a:r>
          </a:p>
          <a:p>
            <a:r>
              <a:rPr lang="en-US" dirty="0">
                <a:solidFill>
                  <a:srgbClr val="1F497D"/>
                </a:solidFill>
                <a:latin typeface="Helvetica"/>
                <a:ea typeface="Times New Roman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r>
              <a:rPr lang="en-US" sz="1600" b="1" dirty="0" smtClean="0">
                <a:solidFill>
                  <a:srgbClr val="92D050"/>
                </a:solidFill>
                <a:latin typeface="Arial"/>
                <a:ea typeface="Times New Roman"/>
                <a:cs typeface="Times New Roman"/>
              </a:rPr>
              <a:t>Valorem Consulting</a:t>
            </a:r>
            <a:r>
              <a:rPr lang="en-US" sz="1600" dirty="0" smtClean="0">
                <a:solidFill>
                  <a:srgbClr val="92D050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47678"/>
                </a:solidFill>
                <a:latin typeface="Arial"/>
                <a:ea typeface="Times New Roman"/>
                <a:cs typeface="Times New Roman"/>
              </a:rPr>
              <a:t>| </a:t>
            </a:r>
            <a:r>
              <a:rPr lang="en-US" sz="1600" dirty="0" smtClean="0">
                <a:solidFill>
                  <a:srgbClr val="747678"/>
                </a:solidFill>
                <a:latin typeface="Arial"/>
                <a:ea typeface="Times New Roman"/>
                <a:cs typeface="Times New Roman"/>
              </a:rPr>
              <a:t>2101 Broadway, Suite 31 </a:t>
            </a:r>
            <a:r>
              <a:rPr lang="en-US" sz="1600" dirty="0">
                <a:solidFill>
                  <a:srgbClr val="747678"/>
                </a:solidFill>
                <a:latin typeface="Arial"/>
                <a:ea typeface="Times New Roman"/>
                <a:cs typeface="Times New Roman"/>
              </a:rPr>
              <a:t>| Kansas City, MO </a:t>
            </a:r>
            <a:r>
              <a:rPr lang="en-US" sz="1600" dirty="0" smtClean="0">
                <a:solidFill>
                  <a:srgbClr val="747678"/>
                </a:solidFill>
                <a:latin typeface="Arial"/>
                <a:ea typeface="Times New Roman"/>
                <a:cs typeface="Times New Roman"/>
              </a:rPr>
              <a:t>64108</a:t>
            </a:r>
            <a:endParaRPr lang="en-US" sz="1600" dirty="0">
              <a:ea typeface="Calibri"/>
              <a:cs typeface="Times New Roman"/>
            </a:endParaRPr>
          </a:p>
          <a:p>
            <a:r>
              <a:rPr lang="en-US" sz="1600" dirty="0" smtClean="0">
                <a:solidFill>
                  <a:srgbClr val="747678"/>
                </a:solidFill>
                <a:latin typeface="Arial"/>
                <a:ea typeface="Times New Roman"/>
                <a:cs typeface="Times New Roman"/>
              </a:rPr>
              <a:t>855.864.9929 </a:t>
            </a:r>
            <a:r>
              <a:rPr lang="en-US" sz="1600" dirty="0">
                <a:solidFill>
                  <a:srgbClr val="747678"/>
                </a:solidFill>
                <a:latin typeface="Arial"/>
                <a:ea typeface="Times New Roman"/>
                <a:cs typeface="Times New Roman"/>
              </a:rPr>
              <a:t>Office</a:t>
            </a:r>
            <a:endParaRPr lang="en-US" sz="1600" dirty="0">
              <a:ea typeface="Calibri"/>
              <a:cs typeface="Times New Roman"/>
            </a:endParaRPr>
          </a:p>
          <a:p>
            <a:r>
              <a:rPr lang="en-US" sz="1600" dirty="0">
                <a:solidFill>
                  <a:srgbClr val="747678"/>
                </a:solidFill>
                <a:latin typeface="Arial"/>
                <a:ea typeface="Times New Roman"/>
                <a:cs typeface="Times New Roman"/>
              </a:rPr>
              <a:t>816.738.0335 Mobile</a:t>
            </a:r>
            <a:endParaRPr lang="en-US" sz="1600" dirty="0">
              <a:ea typeface="Calibri"/>
              <a:cs typeface="Times New Roman"/>
            </a:endParaRPr>
          </a:p>
          <a:p>
            <a:r>
              <a:rPr lang="en-US" sz="1600" u="sng" dirty="0" smtClean="0">
                <a:solidFill>
                  <a:srgbClr val="0000FF"/>
                </a:solidFill>
                <a:latin typeface="Arial"/>
                <a:ea typeface="Times New Roman"/>
                <a:cs typeface="Times New Roman"/>
                <a:hlinkClick r:id="rId2"/>
              </a:rPr>
              <a:t>Jay.Ashbaugh@valoremconsulting.com</a:t>
            </a:r>
            <a:r>
              <a:rPr lang="en-US" sz="1600" dirty="0" smtClean="0">
                <a:solidFill>
                  <a:srgbClr val="747678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747678"/>
                </a:solidFill>
                <a:latin typeface="Arial"/>
                <a:ea typeface="Times New Roman"/>
                <a:cs typeface="Times New Roman"/>
              </a:rPr>
              <a:t>| </a:t>
            </a:r>
            <a:r>
              <a:rPr lang="en-US" sz="1600" dirty="0" smtClean="0">
                <a:solidFill>
                  <a:srgbClr val="747678"/>
                </a:solidFill>
                <a:latin typeface="Arial"/>
                <a:ea typeface="Times New Roman"/>
                <a:cs typeface="Times New Roman"/>
              </a:rPr>
              <a:t>valoremconsulting.com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846038" y="5347157"/>
            <a:ext cx="5035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/>
                <a:cs typeface="Arial"/>
              </a:rPr>
              <a:t>LinkedIn: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i="1" dirty="0" smtClean="0">
                <a:hlinkClick r:id="rId3"/>
              </a:rPr>
              <a:t>www.</a:t>
            </a:r>
            <a:r>
              <a:rPr lang="en-US" b="1" i="1" dirty="0" smtClean="0">
                <a:hlinkClick r:id="rId3"/>
              </a:rPr>
              <a:t>linkedin</a:t>
            </a:r>
            <a:r>
              <a:rPr lang="en-US" i="1" dirty="0" smtClean="0">
                <a:hlinkClick r:id="rId3"/>
              </a:rPr>
              <a:t>.com/in/</a:t>
            </a:r>
            <a:r>
              <a:rPr lang="en-US" b="1" i="1" dirty="0" smtClean="0">
                <a:hlinkClick r:id="rId3"/>
              </a:rPr>
              <a:t>jayashbaugh</a:t>
            </a:r>
            <a:endParaRPr lang="en-US" b="1" i="1" dirty="0" smtClean="0"/>
          </a:p>
          <a:p>
            <a:r>
              <a:rPr lang="en-US" b="1" i="1" dirty="0" smtClean="0">
                <a:latin typeface="Arial"/>
                <a:cs typeface="Arial"/>
              </a:rPr>
              <a:t>Tweeter: </a:t>
            </a:r>
            <a:r>
              <a:rPr lang="en-US" sz="1400" i="1" dirty="0" smtClean="0">
                <a:latin typeface="Arial"/>
                <a:cs typeface="Arial"/>
              </a:rPr>
              <a:t>@</a:t>
            </a:r>
            <a:r>
              <a:rPr lang="en-US" sz="1400" i="1" dirty="0" err="1" smtClean="0">
                <a:latin typeface="Arial"/>
                <a:cs typeface="Arial"/>
              </a:rPr>
              <a:t>TEAMAshbaugh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46084" name="Picture 4" descr="http://www.valoremconsulting.com/PublishingImages/logo-valore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87332"/>
            <a:ext cx="2080331" cy="158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E83129827D7F45AEE6D5A690DED67C" ma:contentTypeVersion="0" ma:contentTypeDescription="Create a new document." ma:contentTypeScope="" ma:versionID="06542261c74c77360ece4c3e974a49e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278373-5AE8-4DB0-B304-75449089D5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899C26-72D4-449B-9FFC-B89CEE31F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26DF87-3A8B-46EE-8B76-B773E35BFCF9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8210</TotalTime>
  <Words>56</Words>
  <Application>Microsoft Office PowerPoint</Application>
  <PresentationFormat>On-screen Show (4:3)</PresentationFormat>
  <Paragraphs>36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</vt:lpstr>
      <vt:lpstr>Arial Black</vt:lpstr>
      <vt:lpstr>Calibri</vt:lpstr>
      <vt:lpstr>Comic Sans MS</vt:lpstr>
      <vt:lpstr>Garamond</vt:lpstr>
      <vt:lpstr>Helvetica</vt:lpstr>
      <vt:lpstr>Nimrod</vt:lpstr>
      <vt:lpstr>Rockwell</vt:lpstr>
      <vt:lpstr>Times New Roman</vt:lpstr>
      <vt:lpstr>Trebuchet MS</vt:lpstr>
      <vt:lpstr>Verdana</vt:lpstr>
      <vt:lpstr>Wingdings</vt:lpstr>
      <vt:lpstr>Wingdings 3</vt:lpstr>
      <vt:lpstr>Facet</vt:lpstr>
      <vt:lpstr>Drawing</vt:lpstr>
      <vt:lpstr>How UML Will Save Your Life</vt:lpstr>
      <vt:lpstr>Agenda</vt:lpstr>
      <vt:lpstr>Context Diagram</vt:lpstr>
      <vt:lpstr>Use Case Diagram</vt:lpstr>
      <vt:lpstr>Sequence Diagram</vt:lpstr>
      <vt:lpstr>Data Flow Diagram</vt:lpstr>
      <vt:lpstr>ERD Diagram</vt:lpstr>
      <vt:lpstr>Class Diagram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Holmes</dc:creator>
  <cp:lastModifiedBy>Jay Ashbaugh</cp:lastModifiedBy>
  <cp:revision>96</cp:revision>
  <dcterms:created xsi:type="dcterms:W3CDTF">2005-08-23T16:41:18Z</dcterms:created>
  <dcterms:modified xsi:type="dcterms:W3CDTF">2015-03-23T14:46:21Z</dcterms:modified>
</cp:coreProperties>
</file>