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55"/>
  </p:notesMasterIdLst>
  <p:sldIdLst>
    <p:sldId id="257" r:id="rId4"/>
    <p:sldId id="325" r:id="rId5"/>
    <p:sldId id="296" r:id="rId6"/>
    <p:sldId id="328" r:id="rId7"/>
    <p:sldId id="330" r:id="rId8"/>
    <p:sldId id="297" r:id="rId9"/>
    <p:sldId id="314" r:id="rId10"/>
    <p:sldId id="315" r:id="rId11"/>
    <p:sldId id="299" r:id="rId12"/>
    <p:sldId id="306" r:id="rId13"/>
    <p:sldId id="316" r:id="rId14"/>
    <p:sldId id="307" r:id="rId15"/>
    <p:sldId id="300" r:id="rId16"/>
    <p:sldId id="308" r:id="rId17"/>
    <p:sldId id="309" r:id="rId18"/>
    <p:sldId id="310" r:id="rId19"/>
    <p:sldId id="311" r:id="rId20"/>
    <p:sldId id="313" r:id="rId21"/>
    <p:sldId id="317" r:id="rId22"/>
    <p:sldId id="312" r:id="rId23"/>
    <p:sldId id="259" r:id="rId24"/>
    <p:sldId id="260" r:id="rId25"/>
    <p:sldId id="261" r:id="rId26"/>
    <p:sldId id="264" r:id="rId27"/>
    <p:sldId id="266" r:id="rId28"/>
    <p:sldId id="270" r:id="rId29"/>
    <p:sldId id="272" r:id="rId30"/>
    <p:sldId id="273" r:id="rId31"/>
    <p:sldId id="274" r:id="rId32"/>
    <p:sldId id="304" r:id="rId33"/>
    <p:sldId id="319" r:id="rId34"/>
    <p:sldId id="276" r:id="rId35"/>
    <p:sldId id="323" r:id="rId36"/>
    <p:sldId id="280" r:id="rId37"/>
    <p:sldId id="281" r:id="rId38"/>
    <p:sldId id="282" r:id="rId39"/>
    <p:sldId id="283" r:id="rId40"/>
    <p:sldId id="284" r:id="rId41"/>
    <p:sldId id="285" r:id="rId42"/>
    <p:sldId id="287" r:id="rId43"/>
    <p:sldId id="301" r:id="rId44"/>
    <p:sldId id="318" r:id="rId45"/>
    <p:sldId id="303" r:id="rId46"/>
    <p:sldId id="288" r:id="rId47"/>
    <p:sldId id="289" r:id="rId48"/>
    <p:sldId id="290" r:id="rId49"/>
    <p:sldId id="320" r:id="rId50"/>
    <p:sldId id="331" r:id="rId51"/>
    <p:sldId id="321" r:id="rId52"/>
    <p:sldId id="291" r:id="rId53"/>
    <p:sldId id="32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50" autoAdjust="0"/>
  </p:normalViewPr>
  <p:slideViewPr>
    <p:cSldViewPr>
      <p:cViewPr varScale="1">
        <p:scale>
          <a:sx n="71" d="100"/>
          <a:sy n="71" d="100"/>
        </p:scale>
        <p:origin x="19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DF0B4-6C69-4610-BB13-433760956507}" type="datetimeFigureOut">
              <a:rPr lang="en-US" smtClean="0"/>
              <a:pPr/>
              <a:t>2/25/2015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AE2988-BC30-45CA-A967-C2226C709C41}" type="slidenum">
              <a:rPr lang="en-US" smtClean="0"/>
              <a:pPr/>
              <a:t>‹#›</a:t>
            </a:fld>
            <a:endParaRPr lang="en-US"/>
          </a:p>
        </p:txBody>
      </p:sp>
    </p:spTree>
    <p:extLst>
      <p:ext uri="{BB962C8B-B14F-4D97-AF65-F5344CB8AC3E}">
        <p14:creationId xmlns:p14="http://schemas.microsoft.com/office/powerpoint/2010/main" val="3004167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2/25/2015 6:52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274023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t> http://www.filamentgroup.com/lab/setting_equal_heights_with_jquery/</a:t>
            </a:r>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ABC4231-A808-4894-A5B6-3BC2FACDD621}" type="slidenum">
              <a:rPr lang="en-US" smtClean="0"/>
              <a:pPr/>
              <a:t>29</a:t>
            </a:fld>
            <a:endParaRPr lang="en-US" smtClean="0"/>
          </a:p>
        </p:txBody>
      </p:sp>
    </p:spTree>
    <p:extLst>
      <p:ext uri="{BB962C8B-B14F-4D97-AF65-F5344CB8AC3E}">
        <p14:creationId xmlns:p14="http://schemas.microsoft.com/office/powerpoint/2010/main" val="3934035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http://www.ferretarmy.com/files/jQuery/ImageOverlay/ImageOverlay.html</a:t>
            </a:r>
            <a:endParaRPr lang="en-US" dirty="0"/>
          </a:p>
        </p:txBody>
      </p:sp>
      <p:sp>
        <p:nvSpPr>
          <p:cNvPr id="4" name="Slide Number Placeholder 3"/>
          <p:cNvSpPr>
            <a:spLocks noGrp="1"/>
          </p:cNvSpPr>
          <p:nvPr>
            <p:ph type="sldNum" sz="quarter" idx="10"/>
          </p:nvPr>
        </p:nvSpPr>
        <p:spPr/>
        <p:txBody>
          <a:bodyPr/>
          <a:lstStyle/>
          <a:p>
            <a:fld id="{A7AE2988-BC30-45CA-A967-C2226C709C41}" type="slidenum">
              <a:rPr lang="en-US" smtClean="0"/>
              <a:pPr/>
              <a:t>30</a:t>
            </a:fld>
            <a:endParaRPr lang="en-US"/>
          </a:p>
        </p:txBody>
      </p:sp>
    </p:spTree>
    <p:extLst>
      <p:ext uri="{BB962C8B-B14F-4D97-AF65-F5344CB8AC3E}">
        <p14:creationId xmlns:p14="http://schemas.microsoft.com/office/powerpoint/2010/main" val="1422400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Results just stored in Cache object (not on disk) </a:t>
            </a:r>
          </a:p>
          <a:p>
            <a:pPr>
              <a:buFont typeface="Arial" pitchFamily="34" charset="0"/>
              <a:buChar char="•"/>
            </a:pPr>
            <a:r>
              <a:rPr lang="en-US" dirty="0" smtClean="0"/>
              <a:t> </a:t>
            </a:r>
            <a:r>
              <a:rPr lang="en-US" dirty="0" err="1" smtClean="0"/>
              <a:t>IBundleTransform</a:t>
            </a:r>
            <a:r>
              <a:rPr lang="en-US" baseline="0" dirty="0" smtClean="0"/>
              <a:t> to define own transforms without needing to minify</a:t>
            </a:r>
          </a:p>
          <a:p>
            <a:pPr>
              <a:buFont typeface="Arial" pitchFamily="34" charset="0"/>
              <a:buChar char="•"/>
            </a:pPr>
            <a:r>
              <a:rPr lang="en-US" baseline="0" dirty="0" smtClean="0"/>
              <a:t> Long term will just use a “.min” file if it is present…</a:t>
            </a:r>
            <a:endParaRPr lang="en-US" dirty="0"/>
          </a:p>
        </p:txBody>
      </p:sp>
      <p:sp>
        <p:nvSpPr>
          <p:cNvPr id="4" name="Slide Number Placeholder 3"/>
          <p:cNvSpPr>
            <a:spLocks noGrp="1"/>
          </p:cNvSpPr>
          <p:nvPr>
            <p:ph type="sldNum" sz="quarter" idx="10"/>
          </p:nvPr>
        </p:nvSpPr>
        <p:spPr/>
        <p:txBody>
          <a:bodyPr/>
          <a:lstStyle/>
          <a:p>
            <a:fld id="{A7AE2988-BC30-45CA-A967-C2226C709C41}" type="slidenum">
              <a:rPr lang="en-US" smtClean="0"/>
              <a:pPr/>
              <a:t>47</a:t>
            </a:fld>
            <a:endParaRPr lang="en-US"/>
          </a:p>
        </p:txBody>
      </p:sp>
    </p:spTree>
    <p:extLst>
      <p:ext uri="{BB962C8B-B14F-4D97-AF65-F5344CB8AC3E}">
        <p14:creationId xmlns:p14="http://schemas.microsoft.com/office/powerpoint/2010/main" val="466398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Unobtrusive</a:t>
            </a:r>
          </a:p>
          <a:p>
            <a:pPr lvl="1">
              <a:buFont typeface="Arial" pitchFamily="34" charset="0"/>
              <a:buChar char="•"/>
            </a:pPr>
            <a:r>
              <a:rPr lang="en-US" dirty="0" smtClean="0"/>
              <a:t> Separate behavior</a:t>
            </a:r>
            <a:r>
              <a:rPr lang="en-US" baseline="0" dirty="0" smtClean="0"/>
              <a:t> from content</a:t>
            </a:r>
          </a:p>
          <a:p>
            <a:pPr lvl="1">
              <a:buFont typeface="Arial" pitchFamily="34" charset="0"/>
              <a:buChar char="•"/>
            </a:pPr>
            <a:r>
              <a:rPr lang="en-US" baseline="0" dirty="0" smtClean="0"/>
              <a:t> Better support progressive enhancement</a:t>
            </a:r>
          </a:p>
          <a:p>
            <a:pPr lvl="0">
              <a:buFont typeface="Arial" pitchFamily="34" charset="0"/>
              <a:buChar char="•"/>
            </a:pPr>
            <a:r>
              <a:rPr lang="en-US" baseline="0" dirty="0" smtClean="0"/>
              <a:t> Set in </a:t>
            </a:r>
            <a:r>
              <a:rPr lang="en-US" baseline="0" dirty="0" err="1" smtClean="0"/>
              <a:t>web.config</a:t>
            </a:r>
            <a:r>
              <a:rPr lang="en-US" baseline="0" dirty="0" smtClean="0"/>
              <a:t>, set in </a:t>
            </a:r>
            <a:r>
              <a:rPr lang="en-US" baseline="0" dirty="0" err="1" smtClean="0"/>
              <a:t>global.asax</a:t>
            </a:r>
            <a:r>
              <a:rPr lang="en-US" baseline="0" dirty="0" smtClean="0"/>
              <a:t>, or on the page </a:t>
            </a:r>
            <a:endParaRPr lang="en-US" dirty="0"/>
          </a:p>
        </p:txBody>
      </p:sp>
      <p:sp>
        <p:nvSpPr>
          <p:cNvPr id="4" name="Slide Number Placeholder 3"/>
          <p:cNvSpPr>
            <a:spLocks noGrp="1"/>
          </p:cNvSpPr>
          <p:nvPr>
            <p:ph type="sldNum" sz="quarter" idx="10"/>
          </p:nvPr>
        </p:nvSpPr>
        <p:spPr/>
        <p:txBody>
          <a:bodyPr/>
          <a:lstStyle/>
          <a:p>
            <a:fld id="{A7AE2988-BC30-45CA-A967-C2226C709C41}" type="slidenum">
              <a:rPr lang="en-US" smtClean="0"/>
              <a:pPr/>
              <a:t>49</a:t>
            </a:fld>
            <a:endParaRPr lang="en-US"/>
          </a:p>
        </p:txBody>
      </p:sp>
    </p:spTree>
    <p:extLst>
      <p:ext uri="{BB962C8B-B14F-4D97-AF65-F5344CB8AC3E}">
        <p14:creationId xmlns:p14="http://schemas.microsoft.com/office/powerpoint/2010/main" val="1778439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E2988-BC30-45CA-A967-C2226C709C41}" type="slidenum">
              <a:rPr lang="en-US" smtClean="0"/>
              <a:pPr/>
              <a:t>51</a:t>
            </a:fld>
            <a:endParaRPr lang="en-US"/>
          </a:p>
        </p:txBody>
      </p:sp>
    </p:spTree>
    <p:extLst>
      <p:ext uri="{BB962C8B-B14F-4D97-AF65-F5344CB8AC3E}">
        <p14:creationId xmlns:p14="http://schemas.microsoft.com/office/powerpoint/2010/main" val="304825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D1FC92-E629-40D8-8E29-C738F9ACE4DB}" type="slidenum">
              <a:rPr lang="en-US" smtClean="0"/>
              <a:pPr/>
              <a:t>6</a:t>
            </a:fld>
            <a:endParaRPr lang="en-US"/>
          </a:p>
        </p:txBody>
      </p:sp>
    </p:spTree>
    <p:extLst>
      <p:ext uri="{BB962C8B-B14F-4D97-AF65-F5344CB8AC3E}">
        <p14:creationId xmlns:p14="http://schemas.microsoft.com/office/powerpoint/2010/main" val="76017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 http://weblogs.asp.net/scottgu/archive/2008/09/28/jquery-and-microsoft.aspx</a:t>
            </a:r>
            <a:endParaRPr lang="en-US" dirty="0"/>
          </a:p>
        </p:txBody>
      </p:sp>
      <p:sp>
        <p:nvSpPr>
          <p:cNvPr id="4" name="Slide Number Placeholder 3"/>
          <p:cNvSpPr>
            <a:spLocks noGrp="1"/>
          </p:cNvSpPr>
          <p:nvPr>
            <p:ph type="sldNum" sz="quarter" idx="10"/>
          </p:nvPr>
        </p:nvSpPr>
        <p:spPr/>
        <p:txBody>
          <a:bodyPr/>
          <a:lstStyle/>
          <a:p>
            <a:fld id="{20D1FC92-E629-40D8-8E29-C738F9ACE4DB}" type="slidenum">
              <a:rPr lang="en-US" smtClean="0"/>
              <a:pPr/>
              <a:t>7</a:t>
            </a:fld>
            <a:endParaRPr lang="en-US"/>
          </a:p>
        </p:txBody>
      </p:sp>
    </p:spTree>
    <p:extLst>
      <p:ext uri="{BB962C8B-B14F-4D97-AF65-F5344CB8AC3E}">
        <p14:creationId xmlns:p14="http://schemas.microsoft.com/office/powerpoint/2010/main" val="38379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http://appendto.com/community/jquery-vsdoc/</a:t>
            </a:r>
          </a:p>
          <a:p>
            <a:pPr marL="171450" indent="-171450">
              <a:buFont typeface="Arial" pitchFamily="34" charset="0"/>
              <a:buChar char="•"/>
            </a:pPr>
            <a:r>
              <a:rPr lang="en-US" dirty="0" smtClean="0"/>
              <a:t>IntelliSense support present since VS</a:t>
            </a:r>
            <a:r>
              <a:rPr lang="en-US" baseline="0" dirty="0" smtClean="0"/>
              <a:t> 2010, special setup to use on VS 2008 SP1</a:t>
            </a:r>
            <a:endParaRPr lang="en-US" dirty="0"/>
          </a:p>
        </p:txBody>
      </p:sp>
      <p:sp>
        <p:nvSpPr>
          <p:cNvPr id="4" name="Slide Number Placeholder 3"/>
          <p:cNvSpPr>
            <a:spLocks noGrp="1"/>
          </p:cNvSpPr>
          <p:nvPr>
            <p:ph type="sldNum" sz="quarter" idx="10"/>
          </p:nvPr>
        </p:nvSpPr>
        <p:spPr/>
        <p:txBody>
          <a:bodyPr/>
          <a:lstStyle/>
          <a:p>
            <a:fld id="{A7AE2988-BC30-45CA-A967-C2226C709C41}" type="slidenum">
              <a:rPr lang="en-US" smtClean="0"/>
              <a:pPr/>
              <a:t>8</a:t>
            </a:fld>
            <a:endParaRPr lang="en-US"/>
          </a:p>
        </p:txBody>
      </p:sp>
    </p:spTree>
    <p:extLst>
      <p:ext uri="{BB962C8B-B14F-4D97-AF65-F5344CB8AC3E}">
        <p14:creationId xmlns:p14="http://schemas.microsoft.com/office/powerpoint/2010/main" val="96951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D1FC92-E629-40D8-8E29-C738F9ACE4DB}" type="slidenum">
              <a:rPr lang="en-US" smtClean="0"/>
              <a:pPr/>
              <a:t>14</a:t>
            </a:fld>
            <a:endParaRPr lang="en-US"/>
          </a:p>
        </p:txBody>
      </p:sp>
    </p:spTree>
    <p:extLst>
      <p:ext uri="{BB962C8B-B14F-4D97-AF65-F5344CB8AC3E}">
        <p14:creationId xmlns:p14="http://schemas.microsoft.com/office/powerpoint/2010/main" val="385714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bind( ) – if</a:t>
            </a:r>
            <a:r>
              <a:rPr lang="en-US" baseline="0" dirty="0" smtClean="0"/>
              <a:t> manipulate the DOM later, new elements that would have matched now don’t have the event (Ajax, </a:t>
            </a:r>
            <a:r>
              <a:rPr lang="en-US" baseline="0" dirty="0" err="1" smtClean="0"/>
              <a:t>etc</a:t>
            </a:r>
            <a:r>
              <a:rPr lang="en-US" baseline="0" dirty="0" smtClean="0"/>
              <a:t>), can be expensive as adds same handler to all elements matched by the selector</a:t>
            </a:r>
          </a:p>
          <a:p>
            <a:pPr marL="171450" indent="-171450">
              <a:buFont typeface="Arial" pitchFamily="34" charset="0"/>
              <a:buChar char="•"/>
            </a:pPr>
            <a:r>
              <a:rPr lang="en-US" baseline="0" dirty="0" smtClean="0"/>
              <a:t>live( ) and delegate( ) only stores once rather than on each element</a:t>
            </a:r>
            <a:endParaRPr lang="en-US" dirty="0"/>
          </a:p>
        </p:txBody>
      </p:sp>
      <p:sp>
        <p:nvSpPr>
          <p:cNvPr id="4" name="Slide Number Placeholder 3"/>
          <p:cNvSpPr>
            <a:spLocks noGrp="1"/>
          </p:cNvSpPr>
          <p:nvPr>
            <p:ph type="sldNum" sz="quarter" idx="10"/>
          </p:nvPr>
        </p:nvSpPr>
        <p:spPr/>
        <p:txBody>
          <a:bodyPr/>
          <a:lstStyle/>
          <a:p>
            <a:fld id="{A7AE2988-BC30-45CA-A967-C2226C709C41}" type="slidenum">
              <a:rPr lang="en-US" smtClean="0"/>
              <a:pPr/>
              <a:t>18</a:t>
            </a:fld>
            <a:endParaRPr lang="en-US"/>
          </a:p>
        </p:txBody>
      </p:sp>
    </p:spTree>
    <p:extLst>
      <p:ext uri="{BB962C8B-B14F-4D97-AF65-F5344CB8AC3E}">
        <p14:creationId xmlns:p14="http://schemas.microsoft.com/office/powerpoint/2010/main" val="350751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t> http://www.gmarwaha.com/blog/2007/08/09/jcarousel-lite-a-jquery-plugin/</a:t>
            </a:r>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CCC3E0-DF1A-4B8F-A851-F64C6AA5D387}" type="slidenum">
              <a:rPr lang="en-US" smtClean="0"/>
              <a:pPr/>
              <a:t>24</a:t>
            </a:fld>
            <a:endParaRPr lang="en-US" smtClean="0"/>
          </a:p>
        </p:txBody>
      </p:sp>
    </p:spTree>
    <p:extLst>
      <p:ext uri="{BB962C8B-B14F-4D97-AF65-F5344CB8AC3E}">
        <p14:creationId xmlns:p14="http://schemas.microsoft.com/office/powerpoint/2010/main" val="1192063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t> http://www.gethifi.com/blog/a-jquery-plugin-to-create-an-interactive-filterable-portfolio-like-ours</a:t>
            </a:r>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6F04F8-3D59-4E94-A6DB-1B8EBE07F6D2}" type="slidenum">
              <a:rPr lang="en-US" smtClean="0"/>
              <a:pPr/>
              <a:t>25</a:t>
            </a:fld>
            <a:endParaRPr lang="en-US" smtClean="0"/>
          </a:p>
        </p:txBody>
      </p:sp>
    </p:spTree>
    <p:extLst>
      <p:ext uri="{BB962C8B-B14F-4D97-AF65-F5344CB8AC3E}">
        <p14:creationId xmlns:p14="http://schemas.microsoft.com/office/powerpoint/2010/main" val="205976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t> http://remysharp.com/2008/06/30/maxlength-plugin/</a:t>
            </a:r>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0F61B3-177C-4FC3-938E-82C3F25E60CF}" type="slidenum">
              <a:rPr lang="en-US" smtClean="0"/>
              <a:pPr/>
              <a:t>28</a:t>
            </a:fld>
            <a:endParaRPr lang="en-US" smtClean="0"/>
          </a:p>
        </p:txBody>
      </p:sp>
    </p:spTree>
    <p:extLst>
      <p:ext uri="{BB962C8B-B14F-4D97-AF65-F5344CB8AC3E}">
        <p14:creationId xmlns:p14="http://schemas.microsoft.com/office/powerpoint/2010/main" val="65647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6"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371600"/>
            <a:ext cx="7681913" cy="2286000"/>
          </a:xfrm>
        </p:spPr>
        <p:txBody>
          <a:bodyPr/>
          <a:lstStyle/>
          <a:p>
            <a:r>
              <a:rPr lang="en-US" dirty="0" smtClean="0"/>
              <a:t>jQuery Fundamentals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Robert Boedigheimer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 Basic</a:t>
            </a:r>
            <a:endParaRPr lang="en-US" dirty="0"/>
          </a:p>
        </p:txBody>
      </p:sp>
      <p:sp>
        <p:nvSpPr>
          <p:cNvPr id="3" name="Content Placeholder 2"/>
          <p:cNvSpPr>
            <a:spLocks noGrp="1"/>
          </p:cNvSpPr>
          <p:nvPr>
            <p:ph idx="1"/>
          </p:nvPr>
        </p:nvSpPr>
        <p:spPr/>
        <p:txBody>
          <a:bodyPr/>
          <a:lstStyle/>
          <a:p>
            <a:r>
              <a:rPr lang="en-US" dirty="0" smtClean="0"/>
              <a:t>$(“#</a:t>
            </a:r>
            <a:r>
              <a:rPr lang="en-US" i="1" dirty="0" smtClean="0"/>
              <a:t>id</a:t>
            </a:r>
            <a:r>
              <a:rPr lang="en-US" dirty="0" smtClean="0"/>
              <a:t>”) – element id</a:t>
            </a:r>
          </a:p>
          <a:p>
            <a:r>
              <a:rPr lang="en-US" dirty="0" smtClean="0"/>
              <a:t>$(“.</a:t>
            </a:r>
            <a:r>
              <a:rPr lang="en-US" i="1" dirty="0" smtClean="0"/>
              <a:t>class</a:t>
            </a:r>
            <a:r>
              <a:rPr lang="en-US" dirty="0" smtClean="0"/>
              <a:t>”) – element(s) class</a:t>
            </a:r>
          </a:p>
          <a:p>
            <a:r>
              <a:rPr lang="en-US" dirty="0" smtClean="0"/>
              <a:t>$(“E”)</a:t>
            </a:r>
          </a:p>
          <a:p>
            <a:r>
              <a:rPr lang="en-US" dirty="0" smtClean="0"/>
              <a:t>$(“E D”) – descendent</a:t>
            </a:r>
          </a:p>
          <a:p>
            <a:r>
              <a:rPr lang="en-US" dirty="0" smtClean="0"/>
              <a:t>$(“E &gt; C”) – direct child C</a:t>
            </a:r>
          </a:p>
          <a:p>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 Attributes</a:t>
            </a:r>
            <a:endParaRPr lang="en-US" dirty="0"/>
          </a:p>
        </p:txBody>
      </p:sp>
      <p:sp>
        <p:nvSpPr>
          <p:cNvPr id="3" name="Content Placeholder 2"/>
          <p:cNvSpPr>
            <a:spLocks noGrp="1"/>
          </p:cNvSpPr>
          <p:nvPr>
            <p:ph idx="1"/>
          </p:nvPr>
        </p:nvSpPr>
        <p:spPr/>
        <p:txBody>
          <a:bodyPr/>
          <a:lstStyle/>
          <a:p>
            <a:r>
              <a:rPr lang="en-US" dirty="0" smtClean="0"/>
              <a:t>$(“E[A=V]”) - attribute value V</a:t>
            </a:r>
          </a:p>
          <a:p>
            <a:r>
              <a:rPr lang="en-US" dirty="0" smtClean="0"/>
              <a:t>$(“E[A$=V]”) – attribute ends V</a:t>
            </a:r>
          </a:p>
          <a:p>
            <a:r>
              <a:rPr lang="en-US" dirty="0" smtClean="0"/>
              <a:t>$(“E[A^=V]”) – attribute begins V</a:t>
            </a:r>
          </a:p>
          <a:p>
            <a:r>
              <a:rPr lang="en-US" dirty="0" smtClean="0"/>
              <a:t>$(“E[A*=V]”) – attribute contains V</a:t>
            </a:r>
            <a:endParaRPr lang="en-US" dirty="0"/>
          </a:p>
        </p:txBody>
      </p:sp>
    </p:spTree>
    <p:extLst>
      <p:ext uri="{BB962C8B-B14F-4D97-AF65-F5344CB8AC3E}">
        <p14:creationId xmlns:p14="http://schemas.microsoft.com/office/powerpoint/2010/main" val="18763902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 Positional</a:t>
            </a:r>
            <a:endParaRPr lang="en-US" dirty="0"/>
          </a:p>
        </p:txBody>
      </p:sp>
      <p:sp>
        <p:nvSpPr>
          <p:cNvPr id="3" name="Content Placeholder 2"/>
          <p:cNvSpPr>
            <a:spLocks noGrp="1"/>
          </p:cNvSpPr>
          <p:nvPr>
            <p:ph idx="1"/>
          </p:nvPr>
        </p:nvSpPr>
        <p:spPr>
          <a:xfrm>
            <a:off x="381000" y="1412875"/>
            <a:ext cx="8382000" cy="2609945"/>
          </a:xfrm>
        </p:spPr>
        <p:txBody>
          <a:bodyPr/>
          <a:lstStyle/>
          <a:p>
            <a:r>
              <a:rPr lang="en-US" dirty="0" smtClean="0"/>
              <a:t>:first, :last</a:t>
            </a:r>
          </a:p>
          <a:p>
            <a:r>
              <a:rPr lang="en-US" dirty="0" smtClean="0"/>
              <a:t>:first-child, :last-child</a:t>
            </a:r>
          </a:p>
          <a:p>
            <a:r>
              <a:rPr lang="en-US" dirty="0" smtClean="0"/>
              <a:t>:</a:t>
            </a:r>
            <a:r>
              <a:rPr lang="en-US" dirty="0" err="1" smtClean="0"/>
              <a:t>eq</a:t>
            </a:r>
            <a:r>
              <a:rPr lang="en-US" dirty="0" smtClean="0"/>
              <a:t>(2) – 3</a:t>
            </a:r>
            <a:r>
              <a:rPr lang="en-US" baseline="30000" dirty="0" smtClean="0"/>
              <a:t>rd</a:t>
            </a:r>
            <a:r>
              <a:rPr lang="en-US" dirty="0" smtClean="0"/>
              <a:t> element matched</a:t>
            </a:r>
          </a:p>
          <a:p>
            <a:r>
              <a:rPr lang="en-US" dirty="0" smtClean="0"/>
              <a:t>:</a:t>
            </a:r>
            <a:r>
              <a:rPr lang="en-US" dirty="0" err="1" smtClean="0"/>
              <a:t>gt</a:t>
            </a:r>
            <a:r>
              <a:rPr lang="en-US" dirty="0" smtClean="0"/>
              <a:t>(5) – 6</a:t>
            </a:r>
            <a:r>
              <a:rPr lang="en-US" baseline="30000" dirty="0" smtClean="0"/>
              <a:t>th</a:t>
            </a:r>
            <a:r>
              <a:rPr lang="en-US" dirty="0" smtClean="0"/>
              <a:t> and greater elements matched</a:t>
            </a:r>
          </a:p>
          <a:p>
            <a:r>
              <a:rPr lang="en-US" dirty="0" smtClean="0"/>
              <a:t>:even, :odd</a:t>
            </a:r>
            <a:endParaRPr lang="en-US" dirty="0"/>
          </a:p>
        </p:txBody>
      </p:sp>
      <p:pic>
        <p:nvPicPr>
          <p:cNvPr id="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 jQuery specific</a:t>
            </a:r>
            <a:endParaRPr lang="en-US" dirty="0"/>
          </a:p>
        </p:txBody>
      </p:sp>
      <p:sp>
        <p:nvSpPr>
          <p:cNvPr id="3" name="Content Placeholder 2"/>
          <p:cNvSpPr>
            <a:spLocks noGrp="1"/>
          </p:cNvSpPr>
          <p:nvPr>
            <p:ph idx="1"/>
          </p:nvPr>
        </p:nvSpPr>
        <p:spPr>
          <a:xfrm>
            <a:off x="381000" y="1412874"/>
            <a:ext cx="8382000" cy="4235006"/>
          </a:xfrm>
        </p:spPr>
        <p:txBody>
          <a:bodyPr/>
          <a:lstStyle/>
          <a:p>
            <a:r>
              <a:rPr lang="en-US" dirty="0" smtClean="0"/>
              <a:t>:button</a:t>
            </a:r>
          </a:p>
          <a:p>
            <a:r>
              <a:rPr lang="en-US" dirty="0" smtClean="0"/>
              <a:t>:not(</a:t>
            </a:r>
            <a:r>
              <a:rPr lang="en-US" i="1" dirty="0" smtClean="0"/>
              <a:t>filter</a:t>
            </a:r>
            <a:r>
              <a:rPr lang="en-US" dirty="0" smtClean="0"/>
              <a:t>)</a:t>
            </a:r>
          </a:p>
          <a:p>
            <a:r>
              <a:rPr lang="en-US" dirty="0" smtClean="0"/>
              <a:t>:image</a:t>
            </a:r>
          </a:p>
          <a:p>
            <a:r>
              <a:rPr lang="en-US" dirty="0" smtClean="0"/>
              <a:t>:selected</a:t>
            </a:r>
          </a:p>
          <a:p>
            <a:r>
              <a:rPr lang="en-US" dirty="0" smtClean="0"/>
              <a:t>:submit</a:t>
            </a:r>
          </a:p>
          <a:p>
            <a:r>
              <a:rPr lang="en-US" dirty="0" smtClean="0"/>
              <a:t>:visible</a:t>
            </a:r>
          </a:p>
          <a:p>
            <a:r>
              <a:rPr lang="en-US" dirty="0" smtClean="0"/>
              <a:t>:contains</a:t>
            </a:r>
          </a:p>
          <a:p>
            <a:r>
              <a:rPr lang="en-US" dirty="0" smtClean="0"/>
              <a:t>:has</a:t>
            </a:r>
          </a:p>
        </p:txBody>
      </p:sp>
      <p:pic>
        <p:nvPicPr>
          <p:cNvPr id="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a:t>
            </a:r>
            <a:endParaRPr lang="en-US" dirty="0"/>
          </a:p>
        </p:txBody>
      </p:sp>
      <p:sp>
        <p:nvSpPr>
          <p:cNvPr id="3" name="Content Placeholder 2"/>
          <p:cNvSpPr>
            <a:spLocks noGrp="1"/>
          </p:cNvSpPr>
          <p:nvPr>
            <p:ph idx="1"/>
          </p:nvPr>
        </p:nvSpPr>
        <p:spPr/>
        <p:txBody>
          <a:bodyPr/>
          <a:lstStyle/>
          <a:p>
            <a:r>
              <a:rPr lang="en-US" dirty="0" smtClean="0"/>
              <a:t>Ability to continue to tack on commands to an existing set of elements</a:t>
            </a:r>
          </a:p>
          <a:p>
            <a:r>
              <a:rPr lang="en-US" dirty="0" smtClean="0"/>
              <a:t>Supports “fluent interface”</a:t>
            </a:r>
          </a:p>
          <a:p>
            <a:r>
              <a:rPr lang="en-US" dirty="0" smtClean="0"/>
              <a:t>More compact representation </a:t>
            </a:r>
            <a:endParaRPr lang="en-US" dirty="0"/>
          </a:p>
        </p:txBody>
      </p:sp>
      <p:pic>
        <p:nvPicPr>
          <p:cNvPr id="4"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Commands</a:t>
            </a:r>
            <a:endParaRPr lang="en-US" dirty="0"/>
          </a:p>
        </p:txBody>
      </p:sp>
      <p:sp>
        <p:nvSpPr>
          <p:cNvPr id="3" name="Content Placeholder 2"/>
          <p:cNvSpPr>
            <a:spLocks noGrp="1"/>
          </p:cNvSpPr>
          <p:nvPr>
            <p:ph idx="1"/>
          </p:nvPr>
        </p:nvSpPr>
        <p:spPr>
          <a:xfrm>
            <a:off x="381000" y="1412874"/>
            <a:ext cx="8382000" cy="4911725"/>
          </a:xfrm>
        </p:spPr>
        <p:txBody>
          <a:bodyPr>
            <a:normAutofit/>
          </a:bodyPr>
          <a:lstStyle/>
          <a:p>
            <a:r>
              <a:rPr lang="en-US" dirty="0" err="1" smtClean="0"/>
              <a:t>attr</a:t>
            </a:r>
            <a:r>
              <a:rPr lang="en-US" dirty="0" smtClean="0"/>
              <a:t>( ) – get or set attribute values of matched element(s)</a:t>
            </a:r>
          </a:p>
          <a:p>
            <a:pPr lvl="1"/>
            <a:r>
              <a:rPr lang="en-US" dirty="0" smtClean="0"/>
              <a:t>Normalized some of the attribute names for cross-browser consistency</a:t>
            </a:r>
          </a:p>
          <a:p>
            <a:pPr lvl="1"/>
            <a:r>
              <a:rPr lang="en-US" dirty="0" smtClean="0"/>
              <a:t>Pass a function which will be invoked and its return value is attribute value</a:t>
            </a:r>
          </a:p>
          <a:p>
            <a:r>
              <a:rPr lang="en-US" dirty="0" err="1" smtClean="0"/>
              <a:t>addClass</a:t>
            </a:r>
            <a:r>
              <a:rPr lang="en-US" dirty="0" smtClean="0"/>
              <a:t>( ), </a:t>
            </a:r>
            <a:r>
              <a:rPr lang="en-US" dirty="0" err="1" smtClean="0"/>
              <a:t>removeClass</a:t>
            </a:r>
            <a:r>
              <a:rPr lang="en-US" dirty="0" smtClean="0"/>
              <a:t>( ), </a:t>
            </a:r>
            <a:r>
              <a:rPr lang="en-US" dirty="0" err="1" smtClean="0"/>
              <a:t>css</a:t>
            </a:r>
            <a:r>
              <a:rPr lang="en-US" dirty="0" smtClean="0"/>
              <a:t>( )</a:t>
            </a:r>
          </a:p>
          <a:p>
            <a:r>
              <a:rPr lang="en-US" dirty="0" smtClean="0"/>
              <a:t>.html( ), .text( )</a:t>
            </a:r>
          </a:p>
        </p:txBody>
      </p:sp>
      <p:pic>
        <p:nvPicPr>
          <p:cNvPr id="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Manipulation</a:t>
            </a:r>
            <a:endParaRPr lang="en-US" dirty="0"/>
          </a:p>
        </p:txBody>
      </p:sp>
      <p:sp>
        <p:nvSpPr>
          <p:cNvPr id="3" name="Content Placeholder 2"/>
          <p:cNvSpPr>
            <a:spLocks noGrp="1"/>
          </p:cNvSpPr>
          <p:nvPr>
            <p:ph idx="1"/>
          </p:nvPr>
        </p:nvSpPr>
        <p:spPr>
          <a:xfrm>
            <a:off x="381000" y="1412875"/>
            <a:ext cx="8382000" cy="2542234"/>
          </a:xfrm>
        </p:spPr>
        <p:txBody>
          <a:bodyPr/>
          <a:lstStyle/>
          <a:p>
            <a:r>
              <a:rPr lang="en-US" dirty="0" err="1" smtClean="0"/>
              <a:t>appendTo</a:t>
            </a:r>
            <a:r>
              <a:rPr lang="en-US" dirty="0" smtClean="0"/>
              <a:t>( ), </a:t>
            </a:r>
            <a:r>
              <a:rPr lang="en-US" dirty="0" err="1" smtClean="0"/>
              <a:t>prependTo</a:t>
            </a:r>
            <a:r>
              <a:rPr lang="en-US" dirty="0" smtClean="0"/>
              <a:t>( )</a:t>
            </a:r>
          </a:p>
          <a:p>
            <a:r>
              <a:rPr lang="en-US" dirty="0" err="1" smtClean="0"/>
              <a:t>insertBefore</a:t>
            </a:r>
            <a:r>
              <a:rPr lang="en-US" dirty="0" smtClean="0"/>
              <a:t>( ), </a:t>
            </a:r>
            <a:r>
              <a:rPr lang="en-US" dirty="0" err="1" smtClean="0"/>
              <a:t>insertAfter</a:t>
            </a:r>
            <a:r>
              <a:rPr lang="en-US" dirty="0" smtClean="0"/>
              <a:t>( )</a:t>
            </a:r>
          </a:p>
          <a:p>
            <a:pPr lvl="1"/>
            <a:r>
              <a:rPr lang="en-US" dirty="0" smtClean="0"/>
              <a:t>$(“… </a:t>
            </a:r>
            <a:r>
              <a:rPr lang="en-US" i="1" dirty="0" smtClean="0"/>
              <a:t>html</a:t>
            </a:r>
            <a:r>
              <a:rPr lang="en-US" dirty="0" smtClean="0"/>
              <a:t> …”).</a:t>
            </a:r>
            <a:r>
              <a:rPr lang="en-US" dirty="0" err="1" smtClean="0"/>
              <a:t>insertAfter</a:t>
            </a:r>
            <a:r>
              <a:rPr lang="en-US" dirty="0" smtClean="0"/>
              <a:t>(“#</a:t>
            </a:r>
            <a:r>
              <a:rPr lang="en-US" i="1" dirty="0" smtClean="0"/>
              <a:t>id</a:t>
            </a:r>
            <a:r>
              <a:rPr lang="en-US" dirty="0" smtClean="0"/>
              <a:t>”)</a:t>
            </a:r>
          </a:p>
          <a:p>
            <a:r>
              <a:rPr lang="en-US" dirty="0" smtClean="0"/>
              <a:t>clone( )</a:t>
            </a:r>
          </a:p>
          <a:p>
            <a:r>
              <a:rPr lang="en-US" dirty="0" smtClean="0"/>
              <a:t>remove( ), after( ), </a:t>
            </a:r>
            <a:r>
              <a:rPr lang="en-US" dirty="0" err="1" smtClean="0"/>
              <a:t>replaceWith</a:t>
            </a:r>
            <a:r>
              <a:rPr lang="en-US" dirty="0" smtClean="0"/>
              <a:t>()</a:t>
            </a:r>
            <a:endParaRPr lang="en-US" dirty="0"/>
          </a:p>
        </p:txBody>
      </p:sp>
      <p:pic>
        <p:nvPicPr>
          <p:cNvPr id="6"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Functions</a:t>
            </a:r>
            <a:endParaRPr lang="en-US" dirty="0"/>
          </a:p>
        </p:txBody>
      </p:sp>
      <p:sp>
        <p:nvSpPr>
          <p:cNvPr id="3" name="Content Placeholder 2"/>
          <p:cNvSpPr>
            <a:spLocks noGrp="1"/>
          </p:cNvSpPr>
          <p:nvPr>
            <p:ph idx="1"/>
          </p:nvPr>
        </p:nvSpPr>
        <p:spPr>
          <a:xfrm>
            <a:off x="381000" y="1412874"/>
            <a:ext cx="8382000" cy="2473325"/>
          </a:xfrm>
        </p:spPr>
        <p:txBody>
          <a:bodyPr/>
          <a:lstStyle/>
          <a:p>
            <a:r>
              <a:rPr lang="en-US" dirty="0" smtClean="0"/>
              <a:t>.trim( ) – remove leading/trailing spaces</a:t>
            </a:r>
          </a:p>
          <a:p>
            <a:r>
              <a:rPr lang="en-US" dirty="0" smtClean="0"/>
              <a:t>.</a:t>
            </a:r>
            <a:r>
              <a:rPr lang="en-US" dirty="0" err="1" smtClean="0"/>
              <a:t>inArray</a:t>
            </a:r>
            <a:r>
              <a:rPr lang="en-US" dirty="0" smtClean="0"/>
              <a:t>( ) – returns first index of match in an array</a:t>
            </a:r>
          </a:p>
          <a:p>
            <a:r>
              <a:rPr lang="en-US" dirty="0" smtClean="0"/>
              <a:t>.extend( ) – adds properties from other objects to an </a:t>
            </a:r>
            <a:r>
              <a:rPr lang="en-US" dirty="0" smtClean="0"/>
              <a:t>object (default values)</a:t>
            </a:r>
            <a:endParaRPr lang="en-US" dirty="0"/>
          </a:p>
        </p:txBody>
      </p:sp>
      <p:pic>
        <p:nvPicPr>
          <p:cNvPr id="5"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381000" y="1412874"/>
            <a:ext cx="8382000" cy="5064125"/>
          </a:xfrm>
        </p:spPr>
        <p:txBody>
          <a:bodyPr>
            <a:normAutofit/>
          </a:bodyPr>
          <a:lstStyle/>
          <a:p>
            <a:r>
              <a:rPr lang="en-US" dirty="0" smtClean="0"/>
              <a:t>bind( ) – event attached directly to element</a:t>
            </a:r>
          </a:p>
          <a:p>
            <a:pPr lvl="1"/>
            <a:r>
              <a:rPr lang="en-US" dirty="0" smtClean="0"/>
              <a:t>click( ), </a:t>
            </a:r>
            <a:r>
              <a:rPr lang="en-US" dirty="0" err="1" smtClean="0"/>
              <a:t>dblclick</a:t>
            </a:r>
            <a:r>
              <a:rPr lang="en-US" dirty="0" smtClean="0"/>
              <a:t>( ), </a:t>
            </a:r>
            <a:r>
              <a:rPr lang="en-US" dirty="0" err="1" smtClean="0"/>
              <a:t>etc</a:t>
            </a:r>
            <a:endParaRPr lang="en-US" dirty="0" smtClean="0"/>
          </a:p>
          <a:p>
            <a:r>
              <a:rPr lang="en-US" dirty="0" smtClean="0"/>
              <a:t>live( ) – event attached at document level</a:t>
            </a:r>
            <a:r>
              <a:rPr lang="en-US" i="1" dirty="0" smtClean="0"/>
              <a:t> (deprecated)</a:t>
            </a:r>
          </a:p>
          <a:p>
            <a:r>
              <a:rPr lang="en-US" dirty="0" smtClean="0"/>
              <a:t>delegate() – event attached to a ancestor of choice</a:t>
            </a:r>
          </a:p>
          <a:p>
            <a:r>
              <a:rPr lang="en-US" b="1" dirty="0" smtClean="0"/>
              <a:t>on</a:t>
            </a:r>
            <a:r>
              <a:rPr lang="en-US" dirty="0" smtClean="0"/>
              <a:t>( ) – newest, others implemented using these</a:t>
            </a:r>
          </a:p>
        </p:txBody>
      </p:sp>
      <p:pic>
        <p:nvPicPr>
          <p:cNvPr id="4"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(cont.)</a:t>
            </a:r>
            <a:endParaRPr lang="en-US" dirty="0"/>
          </a:p>
        </p:txBody>
      </p:sp>
      <p:sp>
        <p:nvSpPr>
          <p:cNvPr id="3" name="Content Placeholder 2"/>
          <p:cNvSpPr>
            <a:spLocks noGrp="1"/>
          </p:cNvSpPr>
          <p:nvPr>
            <p:ph idx="1"/>
          </p:nvPr>
        </p:nvSpPr>
        <p:spPr>
          <a:xfrm>
            <a:off x="381000" y="1412875"/>
            <a:ext cx="8382000" cy="2412968"/>
          </a:xfrm>
        </p:spPr>
        <p:txBody>
          <a:bodyPr/>
          <a:lstStyle/>
          <a:p>
            <a:r>
              <a:rPr lang="en-US" dirty="0"/>
              <a:t>Event object has properties that are consistent cross-platform</a:t>
            </a:r>
          </a:p>
          <a:p>
            <a:r>
              <a:rPr lang="en-US" dirty="0" err="1"/>
              <a:t>preventDefault</a:t>
            </a:r>
            <a:r>
              <a:rPr lang="en-US" dirty="0"/>
              <a:t>( ) will cancel whatever the browser would have natively done</a:t>
            </a:r>
          </a:p>
          <a:p>
            <a:endParaRPr lang="en-US" dirty="0"/>
          </a:p>
        </p:txBody>
      </p:sp>
    </p:spTree>
    <p:extLst>
      <p:ext uri="{BB962C8B-B14F-4D97-AF65-F5344CB8AC3E}">
        <p14:creationId xmlns:p14="http://schemas.microsoft.com/office/powerpoint/2010/main" val="449066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Placeholder 5"/>
          <p:cNvSpPr>
            <a:spLocks noGrp="1"/>
          </p:cNvSpPr>
          <p:nvPr>
            <p:ph type="body" sz="quarter" idx="10"/>
          </p:nvPr>
        </p:nvSpPr>
        <p:spPr>
          <a:xfrm>
            <a:off x="381000" y="1219200"/>
            <a:ext cx="8382000" cy="4235006"/>
          </a:xfrm>
        </p:spPr>
        <p:txBody>
          <a:bodyPr/>
          <a:lstStyle/>
          <a:p>
            <a:r>
              <a:rPr lang="en-US" dirty="0" smtClean="0"/>
              <a:t>Web developer since 1995</a:t>
            </a:r>
          </a:p>
          <a:p>
            <a:r>
              <a:rPr lang="en-US" dirty="0" smtClean="0"/>
              <a:t>Pluralsight Author</a:t>
            </a:r>
          </a:p>
          <a:p>
            <a:r>
              <a:rPr lang="en-US" dirty="0" smtClean="0"/>
              <a:t>3</a:t>
            </a:r>
            <a:r>
              <a:rPr lang="en-US" baseline="30000" dirty="0" smtClean="0"/>
              <a:t>rd</a:t>
            </a:r>
            <a:r>
              <a:rPr lang="en-US" dirty="0" smtClean="0"/>
              <a:t> Degree Black Belt, Tae Kwon Do</a:t>
            </a:r>
          </a:p>
          <a:p>
            <a:r>
              <a:rPr lang="en-US" dirty="0" smtClean="0"/>
              <a:t>ASP.NET MVP</a:t>
            </a:r>
          </a:p>
          <a:p>
            <a:endParaRPr lang="en-US" dirty="0" smtClean="0"/>
          </a:p>
          <a:p>
            <a:r>
              <a:rPr lang="en-US" dirty="0" smtClean="0"/>
              <a:t>http://aspadvice.com/blogs/robertb/</a:t>
            </a:r>
          </a:p>
          <a:p>
            <a:r>
              <a:rPr lang="en-US" dirty="0" smtClean="0"/>
              <a:t>boedie@outlook.com</a:t>
            </a:r>
          </a:p>
          <a:p>
            <a:r>
              <a:rPr lang="en-US" dirty="0" smtClean="0"/>
              <a:t>@</a:t>
            </a:r>
            <a:r>
              <a:rPr lang="en-US" dirty="0" err="1" smtClean="0"/>
              <a:t>boedie</a:t>
            </a:r>
            <a:endParaRPr lang="en-US" dirty="0" smtClean="0"/>
          </a:p>
        </p:txBody>
      </p:sp>
      <p:sp>
        <p:nvSpPr>
          <p:cNvPr id="6" name="Title 4"/>
          <p:cNvSpPr>
            <a:spLocks noGrp="1"/>
          </p:cNvSpPr>
          <p:nvPr>
            <p:ph type="title"/>
          </p:nvPr>
        </p:nvSpPr>
        <p:spPr/>
        <p:txBody>
          <a:bodyPr/>
          <a:lstStyle/>
          <a:p>
            <a:r>
              <a:rPr lang="en-US" dirty="0" smtClean="0"/>
              <a:t>About Me</a:t>
            </a:r>
            <a:endParaRPr lang="en-US" dirty="0"/>
          </a:p>
        </p:txBody>
      </p:sp>
    </p:spTree>
    <p:extLst>
      <p:ext uri="{BB962C8B-B14F-4D97-AF65-F5344CB8AC3E}">
        <p14:creationId xmlns:p14="http://schemas.microsoft.com/office/powerpoint/2010/main" val="295458986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Content Placeholder 2"/>
          <p:cNvSpPr>
            <a:spLocks noGrp="1"/>
          </p:cNvSpPr>
          <p:nvPr>
            <p:ph idx="1"/>
          </p:nvPr>
        </p:nvSpPr>
        <p:spPr/>
        <p:txBody>
          <a:bodyPr/>
          <a:lstStyle/>
          <a:p>
            <a:r>
              <a:rPr lang="en-US" dirty="0" smtClean="0"/>
              <a:t>show(), hide()</a:t>
            </a:r>
          </a:p>
          <a:p>
            <a:r>
              <a:rPr lang="en-US" dirty="0" err="1" smtClean="0"/>
              <a:t>fadeIn</a:t>
            </a:r>
            <a:r>
              <a:rPr lang="en-US" dirty="0" smtClean="0"/>
              <a:t>(), </a:t>
            </a:r>
            <a:r>
              <a:rPr lang="en-US" dirty="0" err="1" smtClean="0"/>
              <a:t>fadeOut</a:t>
            </a:r>
            <a:r>
              <a:rPr lang="en-US" dirty="0" smtClean="0"/>
              <a:t>()</a:t>
            </a:r>
          </a:p>
          <a:p>
            <a:r>
              <a:rPr lang="en-US" dirty="0" err="1" smtClean="0"/>
              <a:t>slideDown</a:t>
            </a:r>
            <a:r>
              <a:rPr lang="en-US" dirty="0" smtClean="0"/>
              <a:t>( ), </a:t>
            </a:r>
            <a:r>
              <a:rPr lang="en-US" dirty="0" err="1" smtClean="0"/>
              <a:t>slideUp</a:t>
            </a:r>
            <a:r>
              <a:rPr lang="en-US" dirty="0" smtClean="0"/>
              <a:t>( )</a:t>
            </a:r>
          </a:p>
          <a:p>
            <a:endParaRPr lang="en-US" dirty="0" smtClean="0"/>
          </a:p>
          <a:p>
            <a:r>
              <a:rPr lang="en-US" dirty="0" smtClean="0"/>
              <a:t>animate( ) – CSS style properties with numeric values only</a:t>
            </a:r>
            <a:endParaRPr lang="en-US" dirty="0"/>
          </a:p>
        </p:txBody>
      </p:sp>
      <p:pic>
        <p:nvPicPr>
          <p:cNvPr id="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defRPr/>
            </a:pPr>
            <a:r>
              <a:rPr err="1"/>
              <a:t>Plugins</a:t>
            </a: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Cycle Plugin</a:t>
            </a:r>
          </a:p>
        </p:txBody>
      </p:sp>
      <p:sp>
        <p:nvSpPr>
          <p:cNvPr id="7171" name="Content Placeholder 2"/>
          <p:cNvSpPr>
            <a:spLocks noGrp="1"/>
          </p:cNvSpPr>
          <p:nvPr>
            <p:ph idx="1"/>
          </p:nvPr>
        </p:nvSpPr>
        <p:spPr/>
        <p:txBody>
          <a:bodyPr/>
          <a:lstStyle/>
          <a:p>
            <a:r>
              <a:rPr lang="en-US" smtClean="0"/>
              <a:t>Rotate with various transitions through a series of images</a:t>
            </a:r>
          </a:p>
          <a:p>
            <a:pPr lvl="1"/>
            <a:r>
              <a:rPr lang="en-US" smtClean="0"/>
              <a:t>Zoom</a:t>
            </a:r>
          </a:p>
          <a:p>
            <a:pPr lvl="1"/>
            <a:r>
              <a:rPr lang="en-US" smtClean="0"/>
              <a:t>Curtains</a:t>
            </a:r>
          </a:p>
          <a:p>
            <a:pPr lvl="1"/>
            <a:r>
              <a:rPr lang="en-US" smtClean="0"/>
              <a:t>Fade in</a:t>
            </a:r>
          </a:p>
          <a:p>
            <a:pPr lvl="1"/>
            <a:r>
              <a:rPr lang="en-US" smtClean="0"/>
              <a:t>Scroll</a:t>
            </a:r>
          </a:p>
          <a:p>
            <a:endParaRPr lang="en-US" smtClean="0"/>
          </a:p>
          <a:p>
            <a:r>
              <a:rPr lang="en-US" smtClean="0"/>
              <a:t>http://malsup.com/jquery/cycle/</a:t>
            </a:r>
          </a:p>
        </p:txBody>
      </p:sp>
      <p:pic>
        <p:nvPicPr>
          <p:cNvPr id="7172"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ThickBox Plugin</a:t>
            </a:r>
          </a:p>
        </p:txBody>
      </p:sp>
      <p:sp>
        <p:nvSpPr>
          <p:cNvPr id="8195" name="Content Placeholder 2"/>
          <p:cNvSpPr>
            <a:spLocks noGrp="1"/>
          </p:cNvSpPr>
          <p:nvPr>
            <p:ph idx="1"/>
          </p:nvPr>
        </p:nvSpPr>
        <p:spPr/>
        <p:txBody>
          <a:bodyPr/>
          <a:lstStyle/>
          <a:p>
            <a:r>
              <a:rPr lang="en-US" smtClean="0"/>
              <a:t>Popup dialog box for web sites</a:t>
            </a:r>
          </a:p>
          <a:p>
            <a:r>
              <a:rPr lang="en-US" smtClean="0"/>
              <a:t>Gray out the background</a:t>
            </a:r>
          </a:p>
          <a:p>
            <a:endParaRPr lang="en-US" smtClean="0"/>
          </a:p>
          <a:p>
            <a:r>
              <a:rPr lang="en-US" smtClean="0"/>
              <a:t>http://jquery.com/demo/thickbox/ </a:t>
            </a:r>
          </a:p>
        </p:txBody>
      </p:sp>
      <p:pic>
        <p:nvPicPr>
          <p:cNvPr id="8196"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381000"/>
            <a:ext cx="8382000" cy="665162"/>
          </a:xfrm>
        </p:spPr>
        <p:txBody>
          <a:bodyPr/>
          <a:lstStyle/>
          <a:p>
            <a:r>
              <a:rPr lang="en-US" dirty="0" err="1" smtClean="0"/>
              <a:t>jCarousel</a:t>
            </a:r>
            <a:r>
              <a:rPr lang="en-US" dirty="0" smtClean="0"/>
              <a:t> </a:t>
            </a:r>
            <a:r>
              <a:rPr lang="en-US" dirty="0" err="1" smtClean="0"/>
              <a:t>Lite</a:t>
            </a:r>
            <a:endParaRPr lang="en-US" dirty="0" smtClean="0"/>
          </a:p>
        </p:txBody>
      </p:sp>
      <p:sp>
        <p:nvSpPr>
          <p:cNvPr id="11267" name="Content Placeholder 2"/>
          <p:cNvSpPr>
            <a:spLocks noGrp="1"/>
          </p:cNvSpPr>
          <p:nvPr>
            <p:ph idx="1"/>
          </p:nvPr>
        </p:nvSpPr>
        <p:spPr>
          <a:xfrm>
            <a:off x="381000" y="1412875"/>
            <a:ext cx="8382000" cy="1970088"/>
          </a:xfrm>
        </p:spPr>
        <p:txBody>
          <a:bodyPr/>
          <a:lstStyle/>
          <a:p>
            <a:r>
              <a:rPr lang="en-US" dirty="0" smtClean="0"/>
              <a:t>Show a portion of a set of images with previous and next navigation</a:t>
            </a:r>
          </a:p>
          <a:p>
            <a:endParaRPr lang="en-US" dirty="0" smtClean="0"/>
          </a:p>
          <a:p>
            <a:r>
              <a:rPr lang="en-US" dirty="0" smtClean="0"/>
              <a:t>http://tinyurl.com/4cdghoq</a:t>
            </a:r>
          </a:p>
        </p:txBody>
      </p:sp>
      <p:pic>
        <p:nvPicPr>
          <p:cNvPr id="11268"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Filter</a:t>
            </a:r>
          </a:p>
        </p:txBody>
      </p:sp>
      <p:sp>
        <p:nvSpPr>
          <p:cNvPr id="13315" name="Text Placeholder 2"/>
          <p:cNvSpPr>
            <a:spLocks noGrp="1"/>
          </p:cNvSpPr>
          <p:nvPr>
            <p:ph type="body" sz="quarter" idx="10"/>
          </p:nvPr>
        </p:nvSpPr>
        <p:spPr>
          <a:xfrm>
            <a:off x="381000" y="1411288"/>
            <a:ext cx="8382000" cy="2068512"/>
          </a:xfrm>
        </p:spPr>
        <p:txBody>
          <a:bodyPr/>
          <a:lstStyle/>
          <a:p>
            <a:r>
              <a:rPr lang="en-US" dirty="0" smtClean="0"/>
              <a:t>Display content based on filter criteria</a:t>
            </a:r>
          </a:p>
          <a:p>
            <a:r>
              <a:rPr lang="en-US" dirty="0" smtClean="0"/>
              <a:t>Animations to show/hide matches</a:t>
            </a:r>
          </a:p>
          <a:p>
            <a:endParaRPr lang="en-US" dirty="0" smtClean="0"/>
          </a:p>
          <a:p>
            <a:r>
              <a:rPr lang="en-US" dirty="0" smtClean="0"/>
              <a:t>http://tinyurl.com/4wzd8ra</a:t>
            </a:r>
          </a:p>
        </p:txBody>
      </p:sp>
      <p:pic>
        <p:nvPicPr>
          <p:cNvPr id="13316"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Image Zoom</a:t>
            </a:r>
          </a:p>
        </p:txBody>
      </p:sp>
      <p:sp>
        <p:nvSpPr>
          <p:cNvPr id="17411" name="Content Placeholder 2"/>
          <p:cNvSpPr>
            <a:spLocks noGrp="1"/>
          </p:cNvSpPr>
          <p:nvPr>
            <p:ph idx="1"/>
          </p:nvPr>
        </p:nvSpPr>
        <p:spPr>
          <a:xfrm>
            <a:off x="381000" y="1412875"/>
            <a:ext cx="8382000" cy="2917825"/>
          </a:xfrm>
        </p:spPr>
        <p:txBody>
          <a:bodyPr/>
          <a:lstStyle/>
          <a:p>
            <a:r>
              <a:rPr lang="en-US" smtClean="0"/>
              <a:t>Move mouse around an image and see an zoomed in version of a portion of it</a:t>
            </a:r>
          </a:p>
          <a:p>
            <a:pPr lvl="1"/>
            <a:r>
              <a:rPr lang="en-US" smtClean="0"/>
              <a:t>Original larger photo with details</a:t>
            </a:r>
          </a:p>
          <a:p>
            <a:pPr lvl="1"/>
            <a:r>
              <a:rPr lang="en-US" smtClean="0"/>
              <a:t>Smaller version of the photo to show on the page</a:t>
            </a:r>
          </a:p>
          <a:p>
            <a:endParaRPr lang="en-US" smtClean="0"/>
          </a:p>
          <a:p>
            <a:r>
              <a:rPr lang="en-US" smtClean="0"/>
              <a:t>http://www.mind-projects.it/projects/jqzoom/</a:t>
            </a:r>
          </a:p>
        </p:txBody>
      </p:sp>
      <p:pic>
        <p:nvPicPr>
          <p:cNvPr id="17412"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Rounded corners</a:t>
            </a:r>
          </a:p>
        </p:txBody>
      </p:sp>
      <p:sp>
        <p:nvSpPr>
          <p:cNvPr id="19459" name="Content Placeholder 2"/>
          <p:cNvSpPr>
            <a:spLocks noGrp="1"/>
          </p:cNvSpPr>
          <p:nvPr>
            <p:ph idx="1"/>
          </p:nvPr>
        </p:nvSpPr>
        <p:spPr>
          <a:xfrm>
            <a:off x="381000" y="1412875"/>
            <a:ext cx="8382000" cy="2068513"/>
          </a:xfrm>
        </p:spPr>
        <p:txBody>
          <a:bodyPr/>
          <a:lstStyle/>
          <a:p>
            <a:r>
              <a:rPr lang="en-US" smtClean="0"/>
              <a:t>Round images or general elements like &lt;div&gt;</a:t>
            </a:r>
          </a:p>
          <a:p>
            <a:endParaRPr lang="en-US" smtClean="0"/>
          </a:p>
          <a:p>
            <a:r>
              <a:rPr lang="en-US" smtClean="0"/>
              <a:t>http://www.steamdev.com/imgr/ (images)</a:t>
            </a:r>
          </a:p>
          <a:p>
            <a:r>
              <a:rPr lang="en-US" smtClean="0"/>
              <a:t>http://jquery.malsup.com/corner/ (general)</a:t>
            </a:r>
          </a:p>
        </p:txBody>
      </p:sp>
      <p:pic>
        <p:nvPicPr>
          <p:cNvPr id="19460"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MaxLength</a:t>
            </a:r>
          </a:p>
        </p:txBody>
      </p:sp>
      <p:sp>
        <p:nvSpPr>
          <p:cNvPr id="20483" name="Content Placeholder 2"/>
          <p:cNvSpPr>
            <a:spLocks noGrp="1"/>
          </p:cNvSpPr>
          <p:nvPr>
            <p:ph idx="1"/>
          </p:nvPr>
        </p:nvSpPr>
        <p:spPr>
          <a:xfrm>
            <a:off x="381000" y="1412875"/>
            <a:ext cx="8382000" cy="2413000"/>
          </a:xfrm>
        </p:spPr>
        <p:txBody>
          <a:bodyPr/>
          <a:lstStyle/>
          <a:p>
            <a:r>
              <a:rPr lang="en-US" dirty="0" smtClean="0"/>
              <a:t>Limit the number of characters allowed and give user feedback on how many can entered</a:t>
            </a:r>
          </a:p>
          <a:p>
            <a:endParaRPr lang="en-US" dirty="0" smtClean="0"/>
          </a:p>
          <a:p>
            <a:r>
              <a:rPr lang="en-US" dirty="0" smtClean="0"/>
              <a:t>http://tinyurl.com/655rf2</a:t>
            </a:r>
            <a:br>
              <a:rPr lang="en-US" dirty="0" smtClean="0"/>
            </a:br>
            <a:endParaRPr lang="en-US" dirty="0" smtClean="0"/>
          </a:p>
        </p:txBody>
      </p:sp>
      <p:pic>
        <p:nvPicPr>
          <p:cNvPr id="4"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Equal Heights</a:t>
            </a:r>
          </a:p>
        </p:txBody>
      </p:sp>
      <p:sp>
        <p:nvSpPr>
          <p:cNvPr id="21507" name="Content Placeholder 2"/>
          <p:cNvSpPr>
            <a:spLocks noGrp="1"/>
          </p:cNvSpPr>
          <p:nvPr>
            <p:ph idx="1"/>
          </p:nvPr>
        </p:nvSpPr>
        <p:spPr>
          <a:xfrm>
            <a:off x="381000" y="1412875"/>
            <a:ext cx="8382000" cy="1970088"/>
          </a:xfrm>
        </p:spPr>
        <p:txBody>
          <a:bodyPr/>
          <a:lstStyle/>
          <a:p>
            <a:r>
              <a:rPr lang="en-US" dirty="0" smtClean="0"/>
              <a:t>Ability to have children of a parent element be resized to all be the same height (tallest)</a:t>
            </a:r>
          </a:p>
          <a:p>
            <a:endParaRPr lang="en-US" dirty="0" smtClean="0"/>
          </a:p>
          <a:p>
            <a:r>
              <a:rPr lang="en-US" dirty="0" smtClean="0"/>
              <a:t>http://tinyurl.com/6hztw4</a:t>
            </a:r>
          </a:p>
        </p:txBody>
      </p:sp>
      <p:pic>
        <p:nvPicPr>
          <p:cNvPr id="4"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jQuery?</a:t>
            </a:r>
            <a:endParaRPr lang="en-US" dirty="0"/>
          </a:p>
        </p:txBody>
      </p:sp>
      <p:sp>
        <p:nvSpPr>
          <p:cNvPr id="3" name="Content Placeholder 2"/>
          <p:cNvSpPr>
            <a:spLocks noGrp="1"/>
          </p:cNvSpPr>
          <p:nvPr>
            <p:ph idx="1"/>
          </p:nvPr>
        </p:nvSpPr>
        <p:spPr>
          <a:xfrm>
            <a:off x="381000" y="1412874"/>
            <a:ext cx="8382000" cy="5216525"/>
          </a:xfrm>
        </p:spPr>
        <p:txBody>
          <a:bodyPr>
            <a:normAutofit/>
          </a:bodyPr>
          <a:lstStyle/>
          <a:p>
            <a:r>
              <a:rPr lang="en-US" dirty="0" smtClean="0"/>
              <a:t>Free, open source, lightweight library that simplifies JavaScript development</a:t>
            </a:r>
          </a:p>
          <a:p>
            <a:pPr lvl="1"/>
            <a:r>
              <a:rPr lang="en-US" dirty="0" smtClean="0"/>
              <a:t>Cross browser</a:t>
            </a:r>
          </a:p>
          <a:p>
            <a:pPr lvl="1"/>
            <a:r>
              <a:rPr lang="en-US" dirty="0" smtClean="0"/>
              <a:t>DOM manipulation</a:t>
            </a:r>
          </a:p>
          <a:p>
            <a:pPr lvl="1"/>
            <a:r>
              <a:rPr lang="en-US" dirty="0" smtClean="0"/>
              <a:t>AJAX</a:t>
            </a:r>
          </a:p>
          <a:p>
            <a:r>
              <a:rPr lang="en-US" dirty="0" smtClean="0"/>
              <a:t>Leverage existing skills (CSS, HTML) </a:t>
            </a:r>
          </a:p>
          <a:p>
            <a:r>
              <a:rPr lang="en-US" dirty="0" smtClean="0"/>
              <a:t>“Make common tasks trivial”</a:t>
            </a:r>
          </a:p>
          <a:p>
            <a:r>
              <a:rPr lang="en-US" dirty="0" smtClean="0"/>
              <a:t>Rich </a:t>
            </a:r>
            <a:r>
              <a:rPr lang="en-US" dirty="0" err="1" smtClean="0"/>
              <a:t>plugin</a:t>
            </a:r>
            <a:r>
              <a:rPr lang="en-US" dirty="0" smtClean="0"/>
              <a:t> community that extends core library</a:t>
            </a:r>
          </a:p>
          <a:p>
            <a:endParaRPr lang="en-US"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Overlays</a:t>
            </a:r>
            <a:endParaRPr lang="en-US" dirty="0"/>
          </a:p>
        </p:txBody>
      </p:sp>
      <p:sp>
        <p:nvSpPr>
          <p:cNvPr id="3" name="Content Placeholder 2"/>
          <p:cNvSpPr>
            <a:spLocks noGrp="1"/>
          </p:cNvSpPr>
          <p:nvPr>
            <p:ph idx="1"/>
          </p:nvPr>
        </p:nvSpPr>
        <p:spPr>
          <a:xfrm>
            <a:off x="381000" y="1412875"/>
            <a:ext cx="8382000" cy="1969770"/>
          </a:xfrm>
        </p:spPr>
        <p:txBody>
          <a:bodyPr/>
          <a:lstStyle/>
          <a:p>
            <a:r>
              <a:rPr lang="en-US" dirty="0" smtClean="0"/>
              <a:t>Overlay with more info appears when hover over an image</a:t>
            </a:r>
          </a:p>
          <a:p>
            <a:endParaRPr lang="en-US" dirty="0" smtClean="0"/>
          </a:p>
          <a:p>
            <a:r>
              <a:rPr lang="en-US" dirty="0" smtClean="0"/>
              <a:t>http://tinyurl.com/llogjx</a:t>
            </a:r>
            <a:endParaRPr lang="en-US" dirty="0"/>
          </a:p>
        </p:txBody>
      </p:sp>
      <p:pic>
        <p:nvPicPr>
          <p:cNvPr id="4"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Lazy Load Images</a:t>
            </a:r>
            <a:endParaRPr lang="en-US" dirty="0"/>
          </a:p>
        </p:txBody>
      </p:sp>
      <p:sp>
        <p:nvSpPr>
          <p:cNvPr id="21507" name="Content Placeholder 2"/>
          <p:cNvSpPr>
            <a:spLocks noGrp="1"/>
          </p:cNvSpPr>
          <p:nvPr>
            <p:ph idx="1"/>
          </p:nvPr>
        </p:nvSpPr>
        <p:spPr/>
        <p:txBody>
          <a:bodyPr/>
          <a:lstStyle/>
          <a:p>
            <a:r>
              <a:rPr lang="en-US" smtClean="0"/>
              <a:t>jQuery plugin and modified HTML to request images as scroll down</a:t>
            </a:r>
          </a:p>
          <a:p>
            <a:pPr lvl="1"/>
            <a:r>
              <a:rPr lang="en-US" smtClean="0"/>
              <a:t>data-original – set to image URL</a:t>
            </a:r>
          </a:p>
          <a:p>
            <a:pPr lvl="1"/>
            <a:r>
              <a:rPr lang="en-US" smtClean="0"/>
              <a:t>src – set to 1x1 clear pixel image</a:t>
            </a:r>
          </a:p>
          <a:p>
            <a:r>
              <a:rPr lang="en-US" smtClean="0"/>
              <a:t>Pages with lots of images only load those “above the fold”</a:t>
            </a:r>
          </a:p>
          <a:p>
            <a:pPr>
              <a:buFont typeface="Times" pitchFamily="28" charset="0"/>
              <a:buNone/>
            </a:pPr>
            <a:endParaRPr lang="en-US" smtClean="0"/>
          </a:p>
          <a:p>
            <a:r>
              <a:rPr lang="en-US" smtClean="0"/>
              <a:t>http://www.appelsiini.net/projects/lazyload</a:t>
            </a:r>
          </a:p>
          <a:p>
            <a:endParaRPr lang="en-US" smtClean="0"/>
          </a:p>
        </p:txBody>
      </p:sp>
      <p:pic>
        <p:nvPicPr>
          <p:cNvPr id="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extLst>
      <p:ext uri="{BB962C8B-B14F-4D97-AF65-F5344CB8AC3E}">
        <p14:creationId xmlns:p14="http://schemas.microsoft.com/office/powerpoint/2010/main" val="15051964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jQuery UI</a:t>
            </a:r>
          </a:p>
        </p:txBody>
      </p:sp>
      <p:sp>
        <p:nvSpPr>
          <p:cNvPr id="23555" name="Content Placeholder 2"/>
          <p:cNvSpPr>
            <a:spLocks noGrp="1"/>
          </p:cNvSpPr>
          <p:nvPr>
            <p:ph idx="1"/>
          </p:nvPr>
        </p:nvSpPr>
        <p:spPr>
          <a:xfrm>
            <a:off x="381000" y="1412875"/>
            <a:ext cx="8382000" cy="5140325"/>
          </a:xfrm>
        </p:spPr>
        <p:txBody>
          <a:bodyPr/>
          <a:lstStyle/>
          <a:p>
            <a:r>
              <a:rPr lang="en-US" smtClean="0"/>
              <a:t>Set of core UI effects and widgets</a:t>
            </a:r>
          </a:p>
          <a:p>
            <a:pPr lvl="1"/>
            <a:r>
              <a:rPr lang="en-US" smtClean="0"/>
              <a:t>Widgets</a:t>
            </a:r>
          </a:p>
          <a:p>
            <a:pPr lvl="2"/>
            <a:r>
              <a:rPr lang="en-US" smtClean="0"/>
              <a:t>Accordion</a:t>
            </a:r>
          </a:p>
          <a:p>
            <a:pPr lvl="2"/>
            <a:r>
              <a:rPr lang="en-US" smtClean="0"/>
              <a:t>Dialog</a:t>
            </a:r>
          </a:p>
          <a:p>
            <a:pPr lvl="2"/>
            <a:r>
              <a:rPr lang="en-US" smtClean="0"/>
              <a:t>Datepicker</a:t>
            </a:r>
          </a:p>
          <a:p>
            <a:pPr lvl="2"/>
            <a:r>
              <a:rPr lang="en-US" smtClean="0"/>
              <a:t>Tabs</a:t>
            </a:r>
          </a:p>
          <a:p>
            <a:pPr lvl="1"/>
            <a:r>
              <a:rPr lang="en-US" smtClean="0"/>
              <a:t>Interactions</a:t>
            </a:r>
          </a:p>
          <a:p>
            <a:pPr lvl="2"/>
            <a:r>
              <a:rPr lang="en-US" smtClean="0"/>
              <a:t>Drag and drop</a:t>
            </a:r>
          </a:p>
          <a:p>
            <a:pPr lvl="2"/>
            <a:r>
              <a:rPr lang="en-US" smtClean="0"/>
              <a:t>Selectable</a:t>
            </a:r>
          </a:p>
          <a:p>
            <a:pPr lvl="2"/>
            <a:r>
              <a:rPr lang="en-US" smtClean="0"/>
              <a:t>Resizable</a:t>
            </a:r>
          </a:p>
          <a:p>
            <a:pPr lvl="2"/>
            <a:endParaRPr lang="en-US" smtClean="0"/>
          </a:p>
          <a:p>
            <a:r>
              <a:rPr lang="en-US" smtClean="0"/>
              <a:t>jqueryUI.com (customize download)</a:t>
            </a:r>
          </a:p>
        </p:txBody>
      </p:sp>
      <p:pic>
        <p:nvPicPr>
          <p:cNvPr id="23556"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jsRender</a:t>
            </a:r>
            <a:r>
              <a:rPr lang="en-US" dirty="0"/>
              <a:t> </a:t>
            </a:r>
            <a:r>
              <a:rPr lang="en-US" dirty="0" smtClean="0"/>
              <a:t>Templates</a:t>
            </a:r>
            <a:endParaRPr lang="en-US" dirty="0"/>
          </a:p>
        </p:txBody>
      </p:sp>
      <p:sp>
        <p:nvSpPr>
          <p:cNvPr id="3" name="Content Placeholder 2"/>
          <p:cNvSpPr>
            <a:spLocks noGrp="1"/>
          </p:cNvSpPr>
          <p:nvPr>
            <p:ph idx="1"/>
          </p:nvPr>
        </p:nvSpPr>
        <p:spPr>
          <a:xfrm>
            <a:off x="381000" y="1412874"/>
            <a:ext cx="8382000" cy="1526572"/>
          </a:xfrm>
        </p:spPr>
        <p:txBody>
          <a:bodyPr/>
          <a:lstStyle/>
          <a:p>
            <a:r>
              <a:rPr lang="en-US" dirty="0"/>
              <a:t>Client side data </a:t>
            </a:r>
            <a:r>
              <a:rPr lang="en-US" dirty="0" smtClean="0"/>
              <a:t>binding</a:t>
            </a:r>
          </a:p>
          <a:p>
            <a:endParaRPr lang="en-US" dirty="0"/>
          </a:p>
          <a:p>
            <a:r>
              <a:rPr lang="en-US" dirty="0" smtClean="0"/>
              <a:t>https</a:t>
            </a:r>
            <a:r>
              <a:rPr lang="en-US" dirty="0"/>
              <a:t>://github.com/BorisMoore/jsrender</a:t>
            </a:r>
          </a:p>
        </p:txBody>
      </p:sp>
    </p:spTree>
    <p:extLst>
      <p:ext uri="{BB962C8B-B14F-4D97-AF65-F5344CB8AC3E}">
        <p14:creationId xmlns:p14="http://schemas.microsoft.com/office/powerpoint/2010/main" val="151877473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defRPr/>
            </a:pPr>
            <a:r>
              <a:rPr/>
              <a:t>Techniques</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AJAX</a:t>
            </a:r>
          </a:p>
        </p:txBody>
      </p:sp>
      <p:sp>
        <p:nvSpPr>
          <p:cNvPr id="28675" name="Content Placeholder 2"/>
          <p:cNvSpPr>
            <a:spLocks noGrp="1"/>
          </p:cNvSpPr>
          <p:nvPr>
            <p:ph idx="1"/>
          </p:nvPr>
        </p:nvSpPr>
        <p:spPr>
          <a:xfrm>
            <a:off x="381000" y="1412875"/>
            <a:ext cx="8382000" cy="5022914"/>
          </a:xfrm>
        </p:spPr>
        <p:txBody>
          <a:bodyPr/>
          <a:lstStyle/>
          <a:p>
            <a:r>
              <a:rPr lang="en-US" dirty="0" smtClean="0"/>
              <a:t>.get( ), .</a:t>
            </a:r>
            <a:r>
              <a:rPr lang="en-US" dirty="0" err="1" smtClean="0"/>
              <a:t>getJSON</a:t>
            </a:r>
            <a:r>
              <a:rPr lang="en-US" dirty="0" smtClean="0"/>
              <a:t>( ), .post( ) – functions that make calls and invoke callbacks</a:t>
            </a:r>
          </a:p>
          <a:p>
            <a:r>
              <a:rPr lang="en-US" dirty="0" smtClean="0"/>
              <a:t>.load( ) – AJAX call that returns HTML and automatically updates DOM with new content</a:t>
            </a:r>
          </a:p>
          <a:p>
            <a:r>
              <a:rPr lang="en-US" dirty="0" smtClean="0"/>
              <a:t>.</a:t>
            </a:r>
            <a:r>
              <a:rPr lang="en-US" dirty="0" err="1" smtClean="0"/>
              <a:t>ajax</a:t>
            </a:r>
            <a:r>
              <a:rPr lang="en-US" dirty="0" smtClean="0"/>
              <a:t>( ) – most options</a:t>
            </a:r>
          </a:p>
          <a:p>
            <a:endParaRPr lang="en-US" dirty="0" smtClean="0"/>
          </a:p>
          <a:p>
            <a:r>
              <a:rPr lang="en-US" dirty="0" smtClean="0"/>
              <a:t>.</a:t>
            </a:r>
            <a:r>
              <a:rPr lang="en-US" dirty="0" err="1" smtClean="0"/>
              <a:t>ajaxSetup</a:t>
            </a:r>
            <a:r>
              <a:rPr lang="en-US" dirty="0" smtClean="0"/>
              <a:t>( ) – set common options</a:t>
            </a:r>
          </a:p>
          <a:p>
            <a:endParaRPr lang="en-US" dirty="0" smtClean="0"/>
          </a:p>
          <a:p>
            <a:r>
              <a:rPr lang="en-US" dirty="0" smtClean="0"/>
              <a:t>Ajax events – </a:t>
            </a:r>
            <a:r>
              <a:rPr lang="en-US" dirty="0" err="1" smtClean="0"/>
              <a:t>ajaxStart</a:t>
            </a:r>
            <a:r>
              <a:rPr lang="en-US" dirty="0" smtClean="0"/>
              <a:t>, </a:t>
            </a:r>
            <a:r>
              <a:rPr lang="en-US" dirty="0" err="1" smtClean="0"/>
              <a:t>ajaxComplete</a:t>
            </a:r>
            <a:r>
              <a:rPr lang="en-US" dirty="0" smtClean="0"/>
              <a:t>, </a:t>
            </a:r>
            <a:r>
              <a:rPr lang="en-US" dirty="0" err="1" smtClean="0"/>
              <a:t>ajaxError</a:t>
            </a:r>
            <a:r>
              <a:rPr lang="en-US" dirty="0" smtClean="0"/>
              <a:t>, </a:t>
            </a:r>
            <a:r>
              <a:rPr lang="en-US" dirty="0" err="1" smtClean="0"/>
              <a:t>ajaxSuccess</a:t>
            </a:r>
            <a:endParaRPr lang="en-US" dirty="0" smtClean="0"/>
          </a:p>
        </p:txBody>
      </p:sp>
      <p:pic>
        <p:nvPicPr>
          <p:cNvPr id="28676"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Disable Right Click Menu</a:t>
            </a:r>
          </a:p>
        </p:txBody>
      </p:sp>
      <p:sp>
        <p:nvSpPr>
          <p:cNvPr id="29699" name="Text Placeholder 2"/>
          <p:cNvSpPr>
            <a:spLocks noGrp="1"/>
          </p:cNvSpPr>
          <p:nvPr>
            <p:ph type="body" sz="quarter" idx="10"/>
          </p:nvPr>
        </p:nvSpPr>
        <p:spPr>
          <a:xfrm>
            <a:off x="381000" y="1411288"/>
            <a:ext cx="8382000" cy="1970087"/>
          </a:xfrm>
        </p:spPr>
        <p:txBody>
          <a:bodyPr/>
          <a:lstStyle/>
          <a:p>
            <a:r>
              <a:rPr lang="en-US" smtClean="0"/>
              <a:t>Turn off the right click menu at a document or element level</a:t>
            </a:r>
          </a:p>
          <a:p>
            <a:endParaRPr lang="en-US" smtClean="0"/>
          </a:p>
          <a:p>
            <a:endParaRPr lang="en-US" smtClean="0"/>
          </a:p>
        </p:txBody>
      </p:sp>
      <p:pic>
        <p:nvPicPr>
          <p:cNvPr id="29700"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Double Submit</a:t>
            </a:r>
          </a:p>
        </p:txBody>
      </p:sp>
      <p:sp>
        <p:nvSpPr>
          <p:cNvPr id="30723" name="Text Placeholder 2"/>
          <p:cNvSpPr>
            <a:spLocks noGrp="1"/>
          </p:cNvSpPr>
          <p:nvPr>
            <p:ph type="body" sz="quarter" idx="10"/>
          </p:nvPr>
        </p:nvSpPr>
        <p:spPr>
          <a:xfrm>
            <a:off x="381000" y="1411288"/>
            <a:ext cx="8382000" cy="2855912"/>
          </a:xfrm>
        </p:spPr>
        <p:txBody>
          <a:bodyPr/>
          <a:lstStyle/>
          <a:p>
            <a:r>
              <a:rPr lang="en-US" smtClean="0"/>
              <a:t>Avoid multiple orders, add to carts, etc when a customer thinks they need to double click web buttons</a:t>
            </a:r>
          </a:p>
          <a:p>
            <a:r>
              <a:rPr lang="en-US" smtClean="0"/>
              <a:t>Use simple jQuery animation to hide the button on the first click</a:t>
            </a:r>
          </a:p>
          <a:p>
            <a:endParaRPr lang="en-US" smtClean="0"/>
          </a:p>
        </p:txBody>
      </p:sp>
      <p:pic>
        <p:nvPicPr>
          <p:cNvPr id="3072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Expand and Collapse</a:t>
            </a:r>
          </a:p>
        </p:txBody>
      </p:sp>
      <p:sp>
        <p:nvSpPr>
          <p:cNvPr id="31747" name="Text Placeholder 2"/>
          <p:cNvSpPr>
            <a:spLocks noGrp="1"/>
          </p:cNvSpPr>
          <p:nvPr>
            <p:ph type="body" sz="quarter" idx="10"/>
          </p:nvPr>
        </p:nvSpPr>
        <p:spPr>
          <a:xfrm>
            <a:off x="381000" y="1411288"/>
            <a:ext cx="8382000" cy="1871662"/>
          </a:xfrm>
        </p:spPr>
        <p:txBody>
          <a:bodyPr/>
          <a:lstStyle/>
          <a:p>
            <a:r>
              <a:rPr lang="en-US" smtClean="0"/>
              <a:t>Often need to show additional information or form controls</a:t>
            </a:r>
          </a:p>
          <a:p>
            <a:r>
              <a:rPr lang="en-US" smtClean="0"/>
              <a:t>Select a dropdown value or button, now need to ask for more information</a:t>
            </a:r>
          </a:p>
        </p:txBody>
      </p:sp>
      <p:pic>
        <p:nvPicPr>
          <p:cNvPr id="31748"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Choose a Stylesheet</a:t>
            </a:r>
          </a:p>
        </p:txBody>
      </p:sp>
      <p:sp>
        <p:nvSpPr>
          <p:cNvPr id="32771" name="Text Placeholder 2"/>
          <p:cNvSpPr>
            <a:spLocks noGrp="1"/>
          </p:cNvSpPr>
          <p:nvPr>
            <p:ph type="body" sz="quarter" idx="10"/>
          </p:nvPr>
        </p:nvSpPr>
        <p:spPr>
          <a:xfrm>
            <a:off x="381000" y="1411288"/>
            <a:ext cx="8382000" cy="985837"/>
          </a:xfrm>
        </p:spPr>
        <p:txBody>
          <a:bodyPr/>
          <a:lstStyle/>
          <a:p>
            <a:r>
              <a:rPr lang="en-US" smtClean="0"/>
              <a:t>Allow the user to choose the stylesheet to use</a:t>
            </a:r>
          </a:p>
          <a:p>
            <a:r>
              <a:rPr lang="en-US" smtClean="0"/>
              <a:t>Apply on the client</a:t>
            </a:r>
          </a:p>
        </p:txBody>
      </p:sp>
      <p:pic>
        <p:nvPicPr>
          <p:cNvPr id="32772"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Versions</a:t>
            </a:r>
            <a:endParaRPr lang="en-US" dirty="0"/>
          </a:p>
        </p:txBody>
      </p:sp>
      <p:sp>
        <p:nvSpPr>
          <p:cNvPr id="3" name="Content Placeholder 2"/>
          <p:cNvSpPr>
            <a:spLocks noGrp="1"/>
          </p:cNvSpPr>
          <p:nvPr>
            <p:ph idx="1"/>
          </p:nvPr>
        </p:nvSpPr>
        <p:spPr>
          <a:xfrm>
            <a:off x="381000" y="1412875"/>
            <a:ext cx="8382000" cy="4216539"/>
          </a:xfrm>
        </p:spPr>
        <p:txBody>
          <a:bodyPr/>
          <a:lstStyle/>
          <a:p>
            <a:r>
              <a:rPr lang="en-US" dirty="0" smtClean="0"/>
              <a:t>1.9+</a:t>
            </a:r>
          </a:p>
          <a:p>
            <a:pPr lvl="1"/>
            <a:r>
              <a:rPr lang="en-US" dirty="0"/>
              <a:t>Removed previously deprecated features (</a:t>
            </a:r>
            <a:r>
              <a:rPr lang="en-US" i="1" dirty="0"/>
              <a:t>jQuery Migrate Plugin</a:t>
            </a:r>
            <a:r>
              <a:rPr lang="en-US" dirty="0"/>
              <a:t>)</a:t>
            </a:r>
          </a:p>
          <a:p>
            <a:pPr lvl="1"/>
            <a:r>
              <a:rPr lang="en-US" dirty="0"/>
              <a:t>Supports IE 6+</a:t>
            </a:r>
          </a:p>
          <a:p>
            <a:pPr lvl="1"/>
            <a:r>
              <a:rPr lang="en-US" dirty="0"/>
              <a:t>http://jquery.com/upgrade-guide/1.9</a:t>
            </a:r>
            <a:r>
              <a:rPr lang="en-US" dirty="0" smtClean="0"/>
              <a:t>/</a:t>
            </a:r>
          </a:p>
          <a:p>
            <a:r>
              <a:rPr lang="en-US" dirty="0" smtClean="0"/>
              <a:t>2.0+</a:t>
            </a:r>
          </a:p>
          <a:p>
            <a:pPr lvl="1"/>
            <a:r>
              <a:rPr lang="en-US" dirty="0"/>
              <a:t>Same API as 1.9</a:t>
            </a:r>
          </a:p>
          <a:p>
            <a:pPr lvl="1"/>
            <a:r>
              <a:rPr lang="en-US" dirty="0"/>
              <a:t>Supports IE 9</a:t>
            </a:r>
            <a:r>
              <a:rPr lang="en-US" dirty="0" smtClean="0"/>
              <a:t>+</a:t>
            </a:r>
            <a:endParaRPr lang="en-US" dirty="0"/>
          </a:p>
          <a:p>
            <a:pPr lvl="1"/>
            <a:endParaRPr lang="en-US" dirty="0"/>
          </a:p>
        </p:txBody>
      </p:sp>
    </p:spTree>
    <p:extLst>
      <p:ext uri="{BB962C8B-B14F-4D97-AF65-F5344CB8AC3E}">
        <p14:creationId xmlns:p14="http://schemas.microsoft.com/office/powerpoint/2010/main" val="262467636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Conversions</a:t>
            </a:r>
          </a:p>
        </p:txBody>
      </p:sp>
      <p:sp>
        <p:nvSpPr>
          <p:cNvPr id="34819" name="Text Placeholder 2"/>
          <p:cNvSpPr>
            <a:spLocks noGrp="1"/>
          </p:cNvSpPr>
          <p:nvPr>
            <p:ph type="body" sz="quarter" idx="10"/>
          </p:nvPr>
        </p:nvSpPr>
        <p:spPr>
          <a:xfrm>
            <a:off x="381000" y="1411288"/>
            <a:ext cx="8382000" cy="3294062"/>
          </a:xfrm>
        </p:spPr>
        <p:txBody>
          <a:bodyPr/>
          <a:lstStyle/>
          <a:p>
            <a:r>
              <a:rPr lang="en-US" smtClean="0"/>
              <a:t>Convert a DOM object to a jQuery wrapped object</a:t>
            </a:r>
          </a:p>
          <a:p>
            <a:pPr lvl="1"/>
            <a:r>
              <a:rPr lang="en-US" smtClean="0"/>
              <a:t>$(</a:t>
            </a:r>
            <a:r>
              <a:rPr lang="en-US" i="1" smtClean="0"/>
              <a:t>domElement</a:t>
            </a:r>
            <a:r>
              <a:rPr lang="en-US" smtClean="0"/>
              <a:t>)</a:t>
            </a:r>
          </a:p>
          <a:p>
            <a:r>
              <a:rPr lang="en-US" smtClean="0"/>
              <a:t>Convert from a jQuery wrapped object (single match) to a DOM object</a:t>
            </a:r>
          </a:p>
          <a:p>
            <a:pPr lvl="1"/>
            <a:r>
              <a:rPr lang="en-US" i="1" smtClean="0"/>
              <a:t>jQueryObject</a:t>
            </a:r>
            <a:r>
              <a:rPr lang="en-US" smtClean="0"/>
              <a:t>.get(0)</a:t>
            </a:r>
          </a:p>
          <a:p>
            <a:pPr lvl="1"/>
            <a:r>
              <a:rPr lang="en-US" i="1" smtClean="0"/>
              <a:t>jQueryObject</a:t>
            </a:r>
            <a:r>
              <a:rPr lang="en-US" smtClean="0"/>
              <a:t>.[0]</a:t>
            </a:r>
          </a:p>
        </p:txBody>
      </p:sp>
      <p:pic>
        <p:nvPicPr>
          <p:cNvPr id="34820"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jQuery</a:t>
            </a:r>
            <a:endParaRPr lang="en-US" dirty="0"/>
          </a:p>
        </p:txBody>
      </p:sp>
      <p:sp>
        <p:nvSpPr>
          <p:cNvPr id="3" name="Content Placeholder 2"/>
          <p:cNvSpPr>
            <a:spLocks noGrp="1"/>
          </p:cNvSpPr>
          <p:nvPr>
            <p:ph idx="1"/>
          </p:nvPr>
        </p:nvSpPr>
        <p:spPr>
          <a:xfrm>
            <a:off x="381000" y="1412874"/>
            <a:ext cx="8382000" cy="4987925"/>
          </a:xfrm>
        </p:spPr>
        <p:txBody>
          <a:bodyPr>
            <a:normAutofit/>
          </a:bodyPr>
          <a:lstStyle/>
          <a:p>
            <a:r>
              <a:rPr lang="en-US" dirty="0" smtClean="0"/>
              <a:t>Add functionality to enhance what is already available in base library</a:t>
            </a:r>
          </a:p>
          <a:p>
            <a:r>
              <a:rPr lang="en-US" dirty="0" smtClean="0"/>
              <a:t>Follow a specific pattern to allow use of $ to mean jQuery within function definition</a:t>
            </a:r>
          </a:p>
          <a:p>
            <a:endParaRPr lang="en-US" dirty="0" smtClean="0"/>
          </a:p>
          <a:p>
            <a:r>
              <a:rPr lang="en-US" dirty="0" smtClean="0"/>
              <a:t>Assign function to $.fn</a:t>
            </a:r>
          </a:p>
          <a:p>
            <a:r>
              <a:rPr lang="en-US" dirty="0" smtClean="0"/>
              <a:t>Return the wrapped set to allow chaining (unless need to return a specific value)</a:t>
            </a:r>
            <a:endParaRPr lang="en-US" dirty="0"/>
          </a:p>
        </p:txBody>
      </p:sp>
      <p:pic>
        <p:nvPicPr>
          <p:cNvPr id="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Modernizr</a:t>
            </a:r>
            <a:endParaRPr lang="en-US" dirty="0"/>
          </a:p>
        </p:txBody>
      </p:sp>
      <p:sp>
        <p:nvSpPr>
          <p:cNvPr id="3" name="Content Placeholder 2"/>
          <p:cNvSpPr>
            <a:spLocks noGrp="1"/>
          </p:cNvSpPr>
          <p:nvPr>
            <p:ph idx="1"/>
          </p:nvPr>
        </p:nvSpPr>
        <p:spPr>
          <a:xfrm>
            <a:off x="381000" y="1412875"/>
            <a:ext cx="8382000" cy="2511457"/>
          </a:xfrm>
        </p:spPr>
        <p:txBody>
          <a:bodyPr/>
          <a:lstStyle/>
          <a:p>
            <a:r>
              <a:rPr lang="en-US" dirty="0" smtClean="0"/>
              <a:t>JavaScript library that detects support for new HTML5 and CSS 3 features</a:t>
            </a:r>
          </a:p>
          <a:p>
            <a:r>
              <a:rPr lang="en-US" dirty="0" smtClean="0"/>
              <a:t>Use latest features, or fallback to </a:t>
            </a:r>
            <a:r>
              <a:rPr lang="en-US" dirty="0" err="1" smtClean="0"/>
              <a:t>polyfills</a:t>
            </a:r>
            <a:r>
              <a:rPr lang="en-US" dirty="0" smtClean="0"/>
              <a:t>/shims</a:t>
            </a:r>
          </a:p>
          <a:p>
            <a:endParaRPr lang="en-US" dirty="0" smtClean="0"/>
          </a:p>
          <a:p>
            <a:r>
              <a:rPr lang="en-US" dirty="0" smtClean="0"/>
              <a:t>http://www.modernizr.com/</a:t>
            </a:r>
            <a:endParaRPr lang="en-US" dirty="0"/>
          </a:p>
        </p:txBody>
      </p:sp>
      <p:pic>
        <p:nvPicPr>
          <p:cNvPr id="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p:spPr>
      </p:pic>
    </p:spTree>
    <p:extLst>
      <p:ext uri="{BB962C8B-B14F-4D97-AF65-F5344CB8AC3E}">
        <p14:creationId xmlns:p14="http://schemas.microsoft.com/office/powerpoint/2010/main" val="337915276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a:xfrm>
            <a:off x="381000" y="1412874"/>
            <a:ext cx="8382000" cy="2376035"/>
          </a:xfrm>
        </p:spPr>
        <p:txBody>
          <a:bodyPr/>
          <a:lstStyle/>
          <a:p>
            <a:r>
              <a:rPr lang="en-US" dirty="0" smtClean="0"/>
              <a:t>Check if an element is present</a:t>
            </a:r>
          </a:p>
          <a:p>
            <a:r>
              <a:rPr lang="en-US" dirty="0" smtClean="0"/>
              <a:t>Check if a set of elements matches another selector</a:t>
            </a:r>
          </a:p>
          <a:p>
            <a:pPr lvl="1"/>
            <a:r>
              <a:rPr lang="en-US" dirty="0" smtClean="0"/>
              <a:t>:visible</a:t>
            </a:r>
          </a:p>
          <a:p>
            <a:pPr lvl="1"/>
            <a:r>
              <a:rPr lang="en-US" dirty="0" smtClean="0"/>
              <a:t>:hidden</a:t>
            </a:r>
            <a:endParaRPr lang="en-US"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Performance</a:t>
            </a:r>
          </a:p>
        </p:txBody>
      </p:sp>
      <p:sp>
        <p:nvSpPr>
          <p:cNvPr id="35843" name="Text Placeholder 2"/>
          <p:cNvSpPr>
            <a:spLocks noGrp="1"/>
          </p:cNvSpPr>
          <p:nvPr>
            <p:ph type="body" sz="quarter" idx="10"/>
          </p:nvPr>
        </p:nvSpPr>
        <p:spPr>
          <a:xfrm>
            <a:off x="381000" y="1411288"/>
            <a:ext cx="8382000" cy="4989512"/>
          </a:xfrm>
        </p:spPr>
        <p:txBody>
          <a:bodyPr>
            <a:normAutofit fontScale="92500" lnSpcReduction="20000"/>
          </a:bodyPr>
          <a:lstStyle/>
          <a:p>
            <a:r>
              <a:rPr lang="en-US" dirty="0" smtClean="0"/>
              <a:t>Use chaining</a:t>
            </a:r>
          </a:p>
          <a:p>
            <a:pPr lvl="1"/>
            <a:r>
              <a:rPr lang="en-US" dirty="0" smtClean="0"/>
              <a:t>Don’t need to search again for the same</a:t>
            </a:r>
          </a:p>
          <a:p>
            <a:r>
              <a:rPr lang="en-US" dirty="0" smtClean="0"/>
              <a:t>DOM manipulation is expensive, do as infrequently as possible</a:t>
            </a:r>
          </a:p>
          <a:p>
            <a:r>
              <a:rPr lang="en-US" dirty="0" smtClean="0"/>
              <a:t>Use caching</a:t>
            </a:r>
          </a:p>
          <a:p>
            <a:pPr lvl="1"/>
            <a:r>
              <a:rPr lang="en-US" dirty="0" smtClean="0"/>
              <a:t>Use selector and save result</a:t>
            </a:r>
          </a:p>
          <a:p>
            <a:pPr lvl="1"/>
            <a:r>
              <a:rPr lang="en-US" dirty="0" smtClean="0"/>
              <a:t>Use result multiple times without having to search again</a:t>
            </a:r>
          </a:p>
          <a:p>
            <a:r>
              <a:rPr lang="en-US" dirty="0" smtClean="0"/>
              <a:t>Selector performance (fastest first)</a:t>
            </a:r>
          </a:p>
          <a:p>
            <a:pPr lvl="1"/>
            <a:r>
              <a:rPr lang="en-US" dirty="0" smtClean="0"/>
              <a:t>id</a:t>
            </a:r>
          </a:p>
          <a:p>
            <a:pPr lvl="1"/>
            <a:r>
              <a:rPr lang="en-US" dirty="0" smtClean="0"/>
              <a:t>element</a:t>
            </a:r>
          </a:p>
          <a:p>
            <a:pPr lvl="1"/>
            <a:r>
              <a:rPr lang="en-US" dirty="0" smtClean="0"/>
              <a:t>class</a:t>
            </a:r>
          </a:p>
          <a:p>
            <a:pPr lvl="1"/>
            <a:r>
              <a:rPr lang="en-US" dirty="0" smtClean="0"/>
              <a:t>pseudo </a:t>
            </a:r>
          </a:p>
        </p:txBody>
      </p:sp>
      <p:pic>
        <p:nvPicPr>
          <p:cNvPr id="3584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CDN</a:t>
            </a:r>
          </a:p>
        </p:txBody>
      </p:sp>
      <p:sp>
        <p:nvSpPr>
          <p:cNvPr id="36867" name="Content Placeholder 2"/>
          <p:cNvSpPr>
            <a:spLocks noGrp="1"/>
          </p:cNvSpPr>
          <p:nvPr>
            <p:ph idx="1"/>
          </p:nvPr>
        </p:nvSpPr>
        <p:spPr>
          <a:xfrm>
            <a:off x="381000" y="1260475"/>
            <a:ext cx="8382000" cy="4505849"/>
          </a:xfrm>
        </p:spPr>
        <p:txBody>
          <a:bodyPr/>
          <a:lstStyle/>
          <a:p>
            <a:r>
              <a:rPr lang="en-US" dirty="0" smtClean="0"/>
              <a:t>Content Delivery Network (CDN)</a:t>
            </a:r>
          </a:p>
          <a:p>
            <a:r>
              <a:rPr lang="en-US" dirty="0" smtClean="0"/>
              <a:t>Improve performance for users</a:t>
            </a:r>
          </a:p>
          <a:p>
            <a:r>
              <a:rPr lang="en-US" dirty="0" smtClean="0"/>
              <a:t>Reduce bandwidth and server load</a:t>
            </a:r>
          </a:p>
          <a:p>
            <a:r>
              <a:rPr lang="en-US" dirty="0" smtClean="0"/>
              <a:t>Options</a:t>
            </a:r>
          </a:p>
          <a:p>
            <a:pPr lvl="1"/>
            <a:r>
              <a:rPr lang="en-US" dirty="0" smtClean="0"/>
              <a:t>jQuery</a:t>
            </a:r>
          </a:p>
          <a:p>
            <a:pPr lvl="1"/>
            <a:r>
              <a:rPr lang="en-US" dirty="0" smtClean="0"/>
              <a:t>Google</a:t>
            </a:r>
          </a:p>
          <a:p>
            <a:pPr lvl="1"/>
            <a:r>
              <a:rPr lang="en-US" dirty="0" smtClean="0"/>
              <a:t>Microsoft</a:t>
            </a:r>
          </a:p>
          <a:p>
            <a:pPr lvl="1"/>
            <a:endParaRPr lang="en-US" dirty="0" smtClean="0"/>
          </a:p>
          <a:p>
            <a:r>
              <a:rPr lang="en-US" dirty="0" smtClean="0"/>
              <a:t>http://code.jquery.com/jquery-latest.min.js </a:t>
            </a:r>
          </a:p>
        </p:txBody>
      </p:sp>
      <p:pic>
        <p:nvPicPr>
          <p:cNvPr id="36868"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a:ln w="9525">
            <a:noFill/>
            <a:miter lim="800000"/>
            <a:headEnd/>
            <a:tailEnd/>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err="1" smtClean="0"/>
              <a:t>Minification</a:t>
            </a:r>
            <a:r>
              <a:rPr lang="en-US" dirty="0" smtClean="0"/>
              <a:t> and Bundling</a:t>
            </a:r>
          </a:p>
        </p:txBody>
      </p:sp>
      <p:sp>
        <p:nvSpPr>
          <p:cNvPr id="37891" name="Content Placeholder 2"/>
          <p:cNvSpPr>
            <a:spLocks noGrp="1"/>
          </p:cNvSpPr>
          <p:nvPr>
            <p:ph idx="1"/>
          </p:nvPr>
        </p:nvSpPr>
        <p:spPr>
          <a:xfrm>
            <a:off x="381000" y="1412875"/>
            <a:ext cx="8382000" cy="6180153"/>
          </a:xfrm>
        </p:spPr>
        <p:txBody>
          <a:bodyPr/>
          <a:lstStyle/>
          <a:p>
            <a:r>
              <a:rPr lang="en-US" dirty="0"/>
              <a:t>Minimize </a:t>
            </a:r>
            <a:r>
              <a:rPr lang="en-US" dirty="0" smtClean="0"/>
              <a:t>JavaScript and combine </a:t>
            </a:r>
            <a:endParaRPr lang="en-US" dirty="0"/>
          </a:p>
          <a:p>
            <a:pPr lvl="1"/>
            <a:r>
              <a:rPr lang="en-US" dirty="0"/>
              <a:t>Remove whitespace, comments, excessive semicolons, </a:t>
            </a:r>
            <a:r>
              <a:rPr lang="en-US" dirty="0" err="1" smtClean="0"/>
              <a:t>etc</a:t>
            </a:r>
            <a:endParaRPr lang="en-US" dirty="0" smtClean="0"/>
          </a:p>
          <a:p>
            <a:pPr lvl="1"/>
            <a:r>
              <a:rPr lang="en-US" dirty="0" smtClean="0"/>
              <a:t>Combine files to reduce HTTP requests</a:t>
            </a:r>
            <a:endParaRPr lang="en-US" dirty="0"/>
          </a:p>
          <a:p>
            <a:endParaRPr lang="en-US" dirty="0" smtClean="0"/>
          </a:p>
          <a:p>
            <a:r>
              <a:rPr lang="en-US" dirty="0" smtClean="0"/>
              <a:t>http</a:t>
            </a:r>
            <a:r>
              <a:rPr lang="en-US" dirty="0"/>
              <a:t>://aspalliance.com/1992</a:t>
            </a:r>
          </a:p>
          <a:p>
            <a:pPr lvl="1"/>
            <a:r>
              <a:rPr lang="en-US" dirty="0" smtClean="0"/>
              <a:t>Microsoft Ajax </a:t>
            </a:r>
            <a:r>
              <a:rPr lang="en-US" dirty="0" err="1" smtClean="0"/>
              <a:t>Minifier</a:t>
            </a:r>
            <a:r>
              <a:rPr lang="en-US" dirty="0" smtClean="0"/>
              <a:t> (Codeplex.com)</a:t>
            </a:r>
          </a:p>
          <a:p>
            <a:pPr lvl="2"/>
            <a:r>
              <a:rPr lang="en-US" dirty="0" smtClean="0"/>
              <a:t>Command line, .</a:t>
            </a:r>
            <a:r>
              <a:rPr lang="en-US" dirty="0" err="1" smtClean="0"/>
              <a:t>dll</a:t>
            </a:r>
            <a:r>
              <a:rPr lang="en-US" dirty="0" smtClean="0"/>
              <a:t>, and build tasks</a:t>
            </a:r>
          </a:p>
          <a:p>
            <a:pPr lvl="2"/>
            <a:r>
              <a:rPr lang="en-US" dirty="0" smtClean="0"/>
              <a:t>Test after minimize!</a:t>
            </a:r>
          </a:p>
          <a:p>
            <a:pPr lvl="1"/>
            <a:r>
              <a:rPr lang="en-US" dirty="0" smtClean="0"/>
              <a:t>Combine files with </a:t>
            </a:r>
            <a:r>
              <a:rPr lang="en-US" dirty="0" err="1" smtClean="0"/>
              <a:t>MSBuild</a:t>
            </a:r>
            <a:endParaRPr lang="en-US" dirty="0" smtClean="0"/>
          </a:p>
          <a:p>
            <a:pPr lvl="1"/>
            <a:endParaRPr lang="en-US" dirty="0" smtClean="0"/>
          </a:p>
          <a:p>
            <a:endParaRPr lang="en-US" dirty="0" smtClean="0"/>
          </a:p>
          <a:p>
            <a:endParaRPr lang="en-US" dirty="0" smtClean="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610600" cy="1329595"/>
          </a:xfrm>
        </p:spPr>
        <p:txBody>
          <a:bodyPr/>
          <a:lstStyle/>
          <a:p>
            <a:r>
              <a:rPr lang="en-US" dirty="0" smtClean="0"/>
              <a:t>ASP.NET 4.5 Bundling and Minification</a:t>
            </a:r>
            <a:endParaRPr lang="en-US" dirty="0"/>
          </a:p>
        </p:txBody>
      </p:sp>
      <p:sp>
        <p:nvSpPr>
          <p:cNvPr id="3" name="Text Placeholder 2"/>
          <p:cNvSpPr>
            <a:spLocks noGrp="1"/>
          </p:cNvSpPr>
          <p:nvPr>
            <p:ph type="body" sz="quarter" idx="10"/>
          </p:nvPr>
        </p:nvSpPr>
        <p:spPr>
          <a:xfrm>
            <a:off x="381000" y="1751538"/>
            <a:ext cx="8382000" cy="3964162"/>
          </a:xfrm>
        </p:spPr>
        <p:txBody>
          <a:bodyPr/>
          <a:lstStyle/>
          <a:p>
            <a:r>
              <a:rPr lang="en-US" dirty="0" smtClean="0"/>
              <a:t>Runtime (but results cached in memory)</a:t>
            </a:r>
          </a:p>
          <a:p>
            <a:r>
              <a:rPr lang="en-US" dirty="0" smtClean="0"/>
              <a:t>Default order</a:t>
            </a:r>
          </a:p>
          <a:p>
            <a:pPr lvl="1"/>
            <a:r>
              <a:rPr lang="en-US" dirty="0" smtClean="0"/>
              <a:t>Common libraries first (jQuery, etc)</a:t>
            </a:r>
          </a:p>
          <a:p>
            <a:pPr lvl="1"/>
            <a:r>
              <a:rPr lang="en-US" dirty="0" smtClean="0"/>
              <a:t>Alphabetical</a:t>
            </a:r>
          </a:p>
          <a:p>
            <a:r>
              <a:rPr lang="en-US" dirty="0" smtClean="0"/>
              <a:t>Multiple bundles are ok</a:t>
            </a:r>
          </a:p>
          <a:p>
            <a:r>
              <a:rPr lang="en-US" dirty="0" smtClean="0"/>
              <a:t>API</a:t>
            </a:r>
          </a:p>
          <a:p>
            <a:pPr lvl="1"/>
            <a:r>
              <a:rPr lang="en-US" dirty="0" smtClean="0"/>
              <a:t>Customize ordering of files</a:t>
            </a:r>
          </a:p>
          <a:p>
            <a:pPr lvl="1"/>
            <a:r>
              <a:rPr lang="en-US" dirty="0" smtClean="0"/>
              <a:t>Customize transforms (</a:t>
            </a:r>
            <a:r>
              <a:rPr lang="en-US" dirty="0" err="1" smtClean="0"/>
              <a:t>CoffeeScript</a:t>
            </a:r>
            <a:r>
              <a:rPr lang="en-US" dirty="0" smtClean="0"/>
              <a:t>, LESS, etc)</a:t>
            </a:r>
          </a:p>
        </p:txBody>
      </p:sp>
    </p:spTree>
    <p:extLst>
      <p:ext uri="{BB962C8B-B14F-4D97-AF65-F5344CB8AC3E}">
        <p14:creationId xmlns:p14="http://schemas.microsoft.com/office/powerpoint/2010/main" val="112925498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Minified Files</a:t>
            </a:r>
            <a:endParaRPr lang="en-US" dirty="0"/>
          </a:p>
        </p:txBody>
      </p:sp>
      <p:sp>
        <p:nvSpPr>
          <p:cNvPr id="3" name="Text Placeholder 2"/>
          <p:cNvSpPr>
            <a:spLocks noGrp="1"/>
          </p:cNvSpPr>
          <p:nvPr>
            <p:ph type="body" sz="quarter" idx="10"/>
          </p:nvPr>
        </p:nvSpPr>
        <p:spPr>
          <a:xfrm>
            <a:off x="381000" y="1411552"/>
            <a:ext cx="8382000" cy="2271391"/>
          </a:xfrm>
        </p:spPr>
        <p:txBody>
          <a:bodyPr/>
          <a:lstStyle/>
          <a:p>
            <a:r>
              <a:rPr lang="en-US" dirty="0" smtClean="0"/>
              <a:t>Developer Tools</a:t>
            </a:r>
          </a:p>
          <a:p>
            <a:pPr lvl="1"/>
            <a:r>
              <a:rPr lang="en-US" dirty="0" smtClean="0"/>
              <a:t>Add reference to minified file</a:t>
            </a:r>
          </a:p>
          <a:p>
            <a:pPr lvl="2"/>
            <a:r>
              <a:rPr lang="en-US" dirty="0"/>
              <a:t>//# </a:t>
            </a:r>
            <a:r>
              <a:rPr lang="en-US" dirty="0" err="1" smtClean="0"/>
              <a:t>sourceMappingURL</a:t>
            </a:r>
            <a:r>
              <a:rPr lang="en-US" dirty="0" smtClean="0"/>
              <a:t>=jquery-2.1.3.min.map</a:t>
            </a:r>
          </a:p>
          <a:p>
            <a:pPr lvl="2"/>
            <a:endParaRPr lang="en-US" dirty="0"/>
          </a:p>
          <a:p>
            <a:r>
              <a:rPr lang="en-US" dirty="0" smtClean="0"/>
              <a:t>Fiddler</a:t>
            </a:r>
            <a:endParaRPr lang="en-US" dirty="0"/>
          </a:p>
        </p:txBody>
      </p:sp>
    </p:spTree>
    <p:extLst>
      <p:ext uri="{BB962C8B-B14F-4D97-AF65-F5344CB8AC3E}">
        <p14:creationId xmlns:p14="http://schemas.microsoft.com/office/powerpoint/2010/main" val="186743617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Unobtrusive Validation</a:t>
            </a:r>
            <a:endParaRPr lang="en-US" dirty="0"/>
          </a:p>
        </p:txBody>
      </p:sp>
      <p:sp>
        <p:nvSpPr>
          <p:cNvPr id="3" name="Text Placeholder 2"/>
          <p:cNvSpPr>
            <a:spLocks noGrp="1"/>
          </p:cNvSpPr>
          <p:nvPr>
            <p:ph type="body" sz="quarter" idx="10"/>
          </p:nvPr>
        </p:nvSpPr>
        <p:spPr>
          <a:xfrm>
            <a:off x="381000" y="1411553"/>
            <a:ext cx="8382000" cy="5065448"/>
          </a:xfrm>
        </p:spPr>
        <p:txBody>
          <a:bodyPr>
            <a:normAutofit fontScale="92500" lnSpcReduction="10000"/>
          </a:bodyPr>
          <a:lstStyle/>
          <a:p>
            <a:r>
              <a:rPr lang="en-US" dirty="0" smtClean="0"/>
              <a:t>Previously had large amount of JavaScript injected into HTML when used </a:t>
            </a:r>
            <a:r>
              <a:rPr lang="en-US" dirty="0" err="1" smtClean="0"/>
              <a:t>validators</a:t>
            </a:r>
            <a:endParaRPr lang="en-US" dirty="0" smtClean="0"/>
          </a:p>
          <a:p>
            <a:endParaRPr lang="en-US" dirty="0" smtClean="0"/>
          </a:p>
          <a:p>
            <a:r>
              <a:rPr lang="en-US" dirty="0" smtClean="0"/>
              <a:t>JavaScript moved to external script</a:t>
            </a:r>
          </a:p>
          <a:p>
            <a:r>
              <a:rPr lang="en-US" dirty="0" smtClean="0"/>
              <a:t>Uses “data-” attributes </a:t>
            </a:r>
          </a:p>
          <a:p>
            <a:pPr lvl="1"/>
            <a:r>
              <a:rPr lang="en-US" dirty="0" smtClean="0"/>
              <a:t>Control attributes so accessible on client, such as </a:t>
            </a:r>
            <a:r>
              <a:rPr lang="en-US" i="1" dirty="0" smtClean="0"/>
              <a:t>data-</a:t>
            </a:r>
            <a:r>
              <a:rPr lang="en-US" i="1" dirty="0" err="1" smtClean="0"/>
              <a:t>val</a:t>
            </a:r>
            <a:r>
              <a:rPr lang="en-US" i="1" dirty="0" smtClean="0"/>
              <a:t>-display=“Dynamic“</a:t>
            </a:r>
            <a:r>
              <a:rPr lang="en-US" dirty="0" smtClean="0"/>
              <a:t> for </a:t>
            </a:r>
            <a:r>
              <a:rPr lang="en-US" i="1" dirty="0" smtClean="0"/>
              <a:t>Display=“Dynamic”</a:t>
            </a:r>
          </a:p>
          <a:p>
            <a:r>
              <a:rPr lang="en-US" dirty="0" smtClean="0"/>
              <a:t>Not used by default, opt in via </a:t>
            </a:r>
            <a:r>
              <a:rPr lang="en-US" dirty="0" err="1" smtClean="0"/>
              <a:t>web.config</a:t>
            </a:r>
            <a:endParaRPr lang="en-US" dirty="0" smtClean="0"/>
          </a:p>
          <a:p>
            <a:pPr lvl="1"/>
            <a:r>
              <a:rPr lang="en-US" dirty="0" err="1" smtClean="0"/>
              <a:t>ValidationSettings:UnobtrusiveValidationMode</a:t>
            </a:r>
            <a:endParaRPr lang="en-US" dirty="0" smtClean="0"/>
          </a:p>
          <a:p>
            <a:pPr lvl="1"/>
            <a:endParaRPr lang="en-US" dirty="0" smtClean="0"/>
          </a:p>
          <a:p>
            <a:r>
              <a:rPr lang="en-US" dirty="0" smtClean="0"/>
              <a:t>PM&gt; Install-Package </a:t>
            </a:r>
            <a:r>
              <a:rPr lang="en-US" dirty="0" err="1" smtClean="0"/>
              <a:t>Microsoft.ScriptManager.jQuery</a:t>
            </a:r>
            <a:endParaRPr lang="en-US" dirty="0" smtClean="0"/>
          </a:p>
        </p:txBody>
      </p:sp>
      <p:pic>
        <p:nvPicPr>
          <p:cNvPr id="4"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p:spPr>
      </p:pic>
    </p:spTree>
    <p:extLst>
      <p:ext uri="{BB962C8B-B14F-4D97-AF65-F5344CB8AC3E}">
        <p14:creationId xmlns:p14="http://schemas.microsoft.com/office/powerpoint/2010/main" val="150820097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Migrate Plugin</a:t>
            </a:r>
            <a:endParaRPr lang="en-US" dirty="0"/>
          </a:p>
        </p:txBody>
      </p:sp>
      <p:sp>
        <p:nvSpPr>
          <p:cNvPr id="3" name="Content Placeholder 2"/>
          <p:cNvSpPr>
            <a:spLocks noGrp="1"/>
          </p:cNvSpPr>
          <p:nvPr>
            <p:ph idx="1"/>
          </p:nvPr>
        </p:nvSpPr>
        <p:spPr>
          <a:xfrm>
            <a:off x="381000" y="1412875"/>
            <a:ext cx="8382000" cy="4721292"/>
          </a:xfrm>
        </p:spPr>
        <p:txBody>
          <a:bodyPr/>
          <a:lstStyle/>
          <a:p>
            <a:r>
              <a:rPr lang="en-US" dirty="0"/>
              <a:t>“Restores deprecated features and behaviors so that older code will still run properly on jQuery </a:t>
            </a:r>
            <a:r>
              <a:rPr lang="en-US" dirty="0" smtClean="0"/>
              <a:t>1.9/2.0 </a:t>
            </a:r>
            <a:r>
              <a:rPr lang="en-US" dirty="0"/>
              <a:t>and later”</a:t>
            </a:r>
          </a:p>
          <a:p>
            <a:r>
              <a:rPr lang="en-US" dirty="0"/>
              <a:t>Uncompressed version has diagnostics</a:t>
            </a:r>
          </a:p>
          <a:p>
            <a:pPr lvl="1"/>
            <a:r>
              <a:rPr lang="en-US" dirty="0"/>
              <a:t>Writes warnings to developer tools console</a:t>
            </a:r>
          </a:p>
          <a:p>
            <a:pPr lvl="1"/>
            <a:r>
              <a:rPr lang="en-US" dirty="0" err="1"/>
              <a:t>jQuery.migrateWarnings</a:t>
            </a:r>
            <a:endParaRPr lang="en-US" dirty="0"/>
          </a:p>
          <a:p>
            <a:pPr marL="457200" lvl="1" indent="0">
              <a:buNone/>
            </a:pPr>
            <a:endParaRPr lang="en-US" dirty="0"/>
          </a:p>
          <a:p>
            <a:r>
              <a:rPr lang="en-US" dirty="0" smtClean="0"/>
              <a:t>“</a:t>
            </a:r>
            <a:r>
              <a:rPr lang="en-US" dirty="0"/>
              <a:t>We recommend that you always start by including the jQuery Migrate plugin to see if it gives you any warnings</a:t>
            </a:r>
            <a:r>
              <a:rPr lang="en-US" dirty="0" smtClean="0"/>
              <a:t>”</a:t>
            </a:r>
            <a:endParaRPr lang="en-US" dirty="0"/>
          </a:p>
        </p:txBody>
      </p:sp>
    </p:spTree>
    <p:extLst>
      <p:ext uri="{BB962C8B-B14F-4D97-AF65-F5344CB8AC3E}">
        <p14:creationId xmlns:p14="http://schemas.microsoft.com/office/powerpoint/2010/main" val="160838547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Resources</a:t>
            </a:r>
          </a:p>
        </p:txBody>
      </p:sp>
      <p:sp>
        <p:nvSpPr>
          <p:cNvPr id="38915" name="Content Placeholder 2"/>
          <p:cNvSpPr>
            <a:spLocks noGrp="1"/>
          </p:cNvSpPr>
          <p:nvPr>
            <p:ph idx="1"/>
          </p:nvPr>
        </p:nvSpPr>
        <p:spPr>
          <a:xfrm>
            <a:off x="381000" y="1412875"/>
            <a:ext cx="8382000" cy="5064125"/>
          </a:xfrm>
        </p:spPr>
        <p:txBody>
          <a:bodyPr>
            <a:normAutofit lnSpcReduction="10000"/>
          </a:bodyPr>
          <a:lstStyle/>
          <a:p>
            <a:r>
              <a:rPr lang="en-US" dirty="0" smtClean="0"/>
              <a:t>http://jQuery.com</a:t>
            </a:r>
          </a:p>
          <a:p>
            <a:endParaRPr lang="en-US" dirty="0" smtClean="0"/>
          </a:p>
          <a:p>
            <a:r>
              <a:rPr lang="en-US" dirty="0" smtClean="0"/>
              <a:t>“jQuery in Action”, </a:t>
            </a:r>
            <a:r>
              <a:rPr lang="en-US" dirty="0" err="1" smtClean="0"/>
              <a:t>Bibeault</a:t>
            </a:r>
            <a:r>
              <a:rPr lang="en-US" dirty="0" smtClean="0"/>
              <a:t> and Katz</a:t>
            </a:r>
          </a:p>
          <a:p>
            <a:r>
              <a:rPr lang="en-US" dirty="0" smtClean="0"/>
              <a:t>“jQuery Cookbook”</a:t>
            </a:r>
          </a:p>
          <a:p>
            <a:r>
              <a:rPr lang="en-US" dirty="0" smtClean="0"/>
              <a:t>“Learning jQuery”, Chaffer and </a:t>
            </a:r>
            <a:r>
              <a:rPr lang="en-US" dirty="0" err="1" smtClean="0"/>
              <a:t>Swedberg</a:t>
            </a:r>
            <a:endParaRPr lang="en-US" dirty="0" smtClean="0"/>
          </a:p>
          <a:p>
            <a:endParaRPr lang="en-US" dirty="0"/>
          </a:p>
          <a:p>
            <a:r>
              <a:rPr lang="en-US" dirty="0" smtClean="0"/>
              <a:t>Pluralsight Course – “Useful jQuery Plugins”</a:t>
            </a:r>
          </a:p>
          <a:p>
            <a:pPr lvl="1"/>
            <a:r>
              <a:rPr lang="en-US" dirty="0"/>
              <a:t>http://tinyurl.com/ntclewv</a:t>
            </a:r>
            <a:endParaRPr lang="en-US" dirty="0" smtClean="0"/>
          </a:p>
          <a:p>
            <a:endParaRPr lang="en-US" dirty="0"/>
          </a:p>
          <a:p>
            <a:r>
              <a:rPr lang="en-US" dirty="0"/>
              <a:t>http://learn.appendto.com/lessons</a:t>
            </a:r>
            <a:endParaRPr lang="en-US" dirty="0" smtClean="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Questions</a:t>
            </a:r>
          </a:p>
        </p:txBody>
      </p:sp>
      <p:sp>
        <p:nvSpPr>
          <p:cNvPr id="40963" name="Text Placeholder 2"/>
          <p:cNvSpPr>
            <a:spLocks noGrp="1"/>
          </p:cNvSpPr>
          <p:nvPr>
            <p:ph type="body" sz="quarter" idx="10"/>
          </p:nvPr>
        </p:nvSpPr>
        <p:spPr>
          <a:xfrm>
            <a:off x="381000" y="1411288"/>
            <a:ext cx="8382000" cy="1526572"/>
          </a:xfrm>
        </p:spPr>
        <p:txBody>
          <a:bodyPr/>
          <a:lstStyle/>
          <a:p>
            <a:r>
              <a:rPr lang="en-US" dirty="0" smtClean="0"/>
              <a:t>http://aspadvice.com/blogs/robertb/</a:t>
            </a:r>
          </a:p>
          <a:p>
            <a:r>
              <a:rPr lang="en-US" dirty="0" smtClean="0"/>
              <a:t>boedie@outlook.com</a:t>
            </a:r>
          </a:p>
          <a:p>
            <a:r>
              <a:rPr lang="en-US" dirty="0" smtClean="0"/>
              <a:t>@</a:t>
            </a:r>
            <a:r>
              <a:rPr lang="en-US" smtClean="0"/>
              <a:t>boedie</a:t>
            </a:r>
            <a:endParaRPr lang="en-US" dirty="0" smtClean="0"/>
          </a:p>
        </p:txBody>
      </p:sp>
    </p:spTree>
    <p:extLst>
      <p:ext uri="{BB962C8B-B14F-4D97-AF65-F5344CB8AC3E}">
        <p14:creationId xmlns:p14="http://schemas.microsoft.com/office/powerpoint/2010/main" val="25129345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a:xfrm>
            <a:off x="381000" y="1412875"/>
            <a:ext cx="8382000" cy="4339650"/>
          </a:xfrm>
        </p:spPr>
        <p:txBody>
          <a:bodyPr/>
          <a:lstStyle/>
          <a:p>
            <a:r>
              <a:rPr lang="en-US" dirty="0" smtClean="0"/>
              <a:t>jQuery.com</a:t>
            </a:r>
          </a:p>
          <a:p>
            <a:pPr lvl="1"/>
            <a:r>
              <a:rPr lang="en-US" b="1" dirty="0" smtClean="0"/>
              <a:t>Production</a:t>
            </a:r>
            <a:r>
              <a:rPr lang="en-US" dirty="0" smtClean="0"/>
              <a:t> – minified/</a:t>
            </a:r>
            <a:r>
              <a:rPr lang="en-US" dirty="0" err="1" smtClean="0"/>
              <a:t>gzipped</a:t>
            </a:r>
            <a:r>
              <a:rPr lang="en-US" dirty="0" smtClean="0"/>
              <a:t>, ~</a:t>
            </a:r>
            <a:r>
              <a:rPr lang="en-US" dirty="0" smtClean="0"/>
              <a:t>34KB</a:t>
            </a:r>
            <a:endParaRPr lang="en-US" dirty="0" smtClean="0"/>
          </a:p>
          <a:p>
            <a:pPr lvl="1"/>
            <a:r>
              <a:rPr lang="en-US" dirty="0" smtClean="0"/>
              <a:t>Debug - ~252KB</a:t>
            </a:r>
          </a:p>
          <a:p>
            <a:r>
              <a:rPr lang="en-US" dirty="0" smtClean="0"/>
              <a:t>Place in web site, reference like any other JavaScript file</a:t>
            </a:r>
          </a:p>
          <a:p>
            <a:pPr lvl="1"/>
            <a:r>
              <a:rPr lang="en-US" dirty="0" smtClean="0"/>
              <a:t>&lt;script </a:t>
            </a:r>
            <a:r>
              <a:rPr lang="en-US" dirty="0" err="1" smtClean="0"/>
              <a:t>src</a:t>
            </a:r>
            <a:r>
              <a:rPr lang="en-US" dirty="0" smtClean="0"/>
              <a:t>=“…” &gt;</a:t>
            </a:r>
          </a:p>
          <a:p>
            <a:pPr lvl="1"/>
            <a:endParaRPr lang="en-US" dirty="0" smtClean="0"/>
          </a:p>
          <a:p>
            <a:r>
              <a:rPr lang="en-US" dirty="0" smtClean="0"/>
              <a:t>$ is alias of jQuery</a:t>
            </a:r>
          </a:p>
          <a:p>
            <a:pPr lvl="1"/>
            <a:endParaRPr lang="en-US" dirty="0"/>
          </a:p>
        </p:txBody>
      </p:sp>
      <p:pic>
        <p:nvPicPr>
          <p:cNvPr id="4"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a:t>
            </a:r>
            <a:endParaRPr lang="en-US" dirty="0"/>
          </a:p>
        </p:txBody>
      </p:sp>
      <p:sp>
        <p:nvSpPr>
          <p:cNvPr id="3" name="Content Placeholder 2"/>
          <p:cNvSpPr>
            <a:spLocks noGrp="1"/>
          </p:cNvSpPr>
          <p:nvPr>
            <p:ph idx="1"/>
          </p:nvPr>
        </p:nvSpPr>
        <p:spPr>
          <a:xfrm>
            <a:off x="381000" y="1412874"/>
            <a:ext cx="8382000" cy="2068259"/>
          </a:xfrm>
        </p:spPr>
        <p:txBody>
          <a:bodyPr/>
          <a:lstStyle/>
          <a:p>
            <a:r>
              <a:rPr lang="en-US" dirty="0" smtClean="0"/>
              <a:t>Chose to replace the Microsoft Ajax Library</a:t>
            </a:r>
          </a:p>
          <a:p>
            <a:r>
              <a:rPr lang="en-US" dirty="0" smtClean="0"/>
              <a:t>Full product support</a:t>
            </a:r>
          </a:p>
          <a:p>
            <a:r>
              <a:rPr lang="en-US" dirty="0" smtClean="0"/>
              <a:t>Pledged to not “fork” jQuery (included “as-is”)</a:t>
            </a:r>
          </a:p>
          <a:p>
            <a:r>
              <a:rPr lang="en-US" dirty="0" smtClean="0"/>
              <a:t>Contribute like anyone else (templates, etc)</a:t>
            </a:r>
          </a:p>
        </p:txBody>
      </p:sp>
    </p:spTree>
    <p:extLst>
      <p:ext uri="{BB962C8B-B14F-4D97-AF65-F5344CB8AC3E}">
        <p14:creationId xmlns:p14="http://schemas.microsoft.com/office/powerpoint/2010/main" val="13966018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a:t>
            </a:r>
            <a:endParaRPr lang="en-US" dirty="0"/>
          </a:p>
        </p:txBody>
      </p:sp>
      <p:sp>
        <p:nvSpPr>
          <p:cNvPr id="3" name="Content Placeholder 2"/>
          <p:cNvSpPr>
            <a:spLocks noGrp="1"/>
          </p:cNvSpPr>
          <p:nvPr>
            <p:ph idx="1"/>
          </p:nvPr>
        </p:nvSpPr>
        <p:spPr>
          <a:xfrm>
            <a:off x="381000" y="1412874"/>
            <a:ext cx="8382000" cy="3404009"/>
          </a:xfrm>
        </p:spPr>
        <p:txBody>
          <a:bodyPr/>
          <a:lstStyle/>
          <a:p>
            <a:r>
              <a:rPr lang="en-US" dirty="0" smtClean="0"/>
              <a:t>Included since Visual Studio 2010 </a:t>
            </a:r>
          </a:p>
          <a:p>
            <a:r>
              <a:rPr lang="en-US" dirty="0" smtClean="0"/>
              <a:t>IntelliSense support</a:t>
            </a:r>
          </a:p>
          <a:p>
            <a:pPr lvl="1"/>
            <a:r>
              <a:rPr lang="en-US" dirty="0" smtClean="0"/>
              <a:t>Design time feature</a:t>
            </a:r>
          </a:p>
          <a:p>
            <a:pPr lvl="1"/>
            <a:r>
              <a:rPr lang="en-US" dirty="0" smtClean="0"/>
              <a:t>Download “jQuery-</a:t>
            </a:r>
            <a:r>
              <a:rPr lang="en-US" i="1" dirty="0" smtClean="0"/>
              <a:t>version</a:t>
            </a:r>
            <a:r>
              <a:rPr lang="en-US" dirty="0" smtClean="0"/>
              <a:t>-vsdoc.js” from http</a:t>
            </a:r>
            <a:r>
              <a:rPr lang="en-US" dirty="0"/>
              <a:t>://tinyurl.com/pv2szek</a:t>
            </a:r>
            <a:endParaRPr lang="en-US" dirty="0" smtClean="0"/>
          </a:p>
          <a:p>
            <a:endParaRPr lang="en-US" dirty="0" smtClean="0"/>
          </a:p>
          <a:p>
            <a:endParaRPr lang="en-US" dirty="0"/>
          </a:p>
        </p:txBody>
      </p:sp>
      <p:pic>
        <p:nvPicPr>
          <p:cNvPr id="5" name="Picture 2" descr="C:\Program Files\Microsoft Office\MEDIA\OFFICE12\Bullets\j0115867.gif"/>
          <p:cNvPicPr>
            <a:picLocks noChangeAspect="1" noChangeArrowheads="1"/>
          </p:cNvPicPr>
          <p:nvPr/>
        </p:nvPicPr>
        <p:blipFill>
          <a:blip r:embed="rId3" cstate="print"/>
          <a:srcRect/>
          <a:stretch>
            <a:fillRect/>
          </a:stretch>
        </p:blipFill>
        <p:spPr bwMode="auto">
          <a:xfrm>
            <a:off x="8991600" y="6667500"/>
            <a:ext cx="114300" cy="114300"/>
          </a:xfrm>
          <a:prstGeom prst="rect">
            <a:avLst/>
          </a:prstGeom>
          <a:noFill/>
        </p:spPr>
      </p:pic>
    </p:spTree>
    <p:extLst>
      <p:ext uri="{BB962C8B-B14F-4D97-AF65-F5344CB8AC3E}">
        <p14:creationId xmlns:p14="http://schemas.microsoft.com/office/powerpoint/2010/main" val="2792804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Function</a:t>
            </a:r>
            <a:endParaRPr lang="en-US" dirty="0"/>
          </a:p>
        </p:txBody>
      </p:sp>
      <p:sp>
        <p:nvSpPr>
          <p:cNvPr id="3" name="Content Placeholder 2"/>
          <p:cNvSpPr>
            <a:spLocks noGrp="1"/>
          </p:cNvSpPr>
          <p:nvPr>
            <p:ph idx="1"/>
          </p:nvPr>
        </p:nvSpPr>
        <p:spPr>
          <a:xfrm>
            <a:off x="381000" y="1412874"/>
            <a:ext cx="8382000" cy="4454525"/>
          </a:xfrm>
        </p:spPr>
        <p:txBody>
          <a:bodyPr>
            <a:normAutofit fontScale="92500"/>
          </a:bodyPr>
          <a:lstStyle/>
          <a:p>
            <a:r>
              <a:rPr lang="en-US" dirty="0" smtClean="0"/>
              <a:t>Traditional &lt;body </a:t>
            </a:r>
            <a:r>
              <a:rPr lang="en-US" dirty="0" err="1" smtClean="0"/>
              <a:t>onload</a:t>
            </a:r>
            <a:r>
              <a:rPr lang="en-US" dirty="0" smtClean="0"/>
              <a:t>=“ “&gt; does not fire until all parts of the page are downloaded (.</a:t>
            </a:r>
            <a:r>
              <a:rPr lang="en-US" dirty="0" err="1" smtClean="0"/>
              <a:t>js</a:t>
            </a:r>
            <a:r>
              <a:rPr lang="en-US" dirty="0" smtClean="0"/>
              <a:t>, .</a:t>
            </a:r>
            <a:r>
              <a:rPr lang="en-US" dirty="0" err="1" smtClean="0"/>
              <a:t>css</a:t>
            </a:r>
            <a:r>
              <a:rPr lang="en-US" dirty="0" smtClean="0"/>
              <a:t>, images)</a:t>
            </a:r>
          </a:p>
          <a:p>
            <a:endParaRPr lang="en-US" dirty="0" smtClean="0"/>
          </a:p>
          <a:p>
            <a:r>
              <a:rPr lang="en-US" dirty="0" smtClean="0"/>
              <a:t>$(document).ready(function( ) {</a:t>
            </a:r>
            <a:br>
              <a:rPr lang="en-US" dirty="0" smtClean="0"/>
            </a:br>
            <a:r>
              <a:rPr lang="en-US" dirty="0" smtClean="0"/>
              <a:t>	//Code to run</a:t>
            </a:r>
            <a:r>
              <a:rPr lang="en-US" dirty="0"/>
              <a:t/>
            </a:r>
            <a:br>
              <a:rPr lang="en-US" dirty="0"/>
            </a:br>
            <a:r>
              <a:rPr lang="en-US" dirty="0" smtClean="0"/>
              <a:t>});</a:t>
            </a:r>
            <a:br>
              <a:rPr lang="en-US" dirty="0" smtClean="0"/>
            </a:br>
            <a:endParaRPr lang="en-US" dirty="0" smtClean="0"/>
          </a:p>
          <a:p>
            <a:r>
              <a:rPr lang="en-US" dirty="0" smtClean="0"/>
              <a:t>$(function() {</a:t>
            </a:r>
            <a:br>
              <a:rPr lang="en-US" dirty="0" smtClean="0"/>
            </a:br>
            <a:r>
              <a:rPr lang="en-US" dirty="0" smtClean="0"/>
              <a:t>	//Code to run</a:t>
            </a:r>
            <a:br>
              <a:rPr lang="en-US" dirty="0" smtClean="0"/>
            </a:br>
            <a:r>
              <a:rPr lang="en-US" dirty="0" smtClean="0"/>
              <a:t>});</a:t>
            </a:r>
          </a:p>
        </p:txBody>
      </p:sp>
      <p:pic>
        <p:nvPicPr>
          <p:cNvPr id="4" name="Picture 2" descr="C:\Program Files\Microsoft Office\MEDIA\OFFICE12\Bullets\j0115867.gif"/>
          <p:cNvPicPr>
            <a:picLocks noChangeAspect="1" noChangeArrowheads="1"/>
          </p:cNvPicPr>
          <p:nvPr/>
        </p:nvPicPr>
        <p:blipFill>
          <a:blip r:embed="rId2" cstate="print"/>
          <a:srcRect/>
          <a:stretch>
            <a:fillRect/>
          </a:stretch>
        </p:blipFill>
        <p:spPr bwMode="auto">
          <a:xfrm>
            <a:off x="8991600" y="6667500"/>
            <a:ext cx="114300" cy="114300"/>
          </a:xfrm>
          <a:prstGeom prst="rect">
            <a:avLst/>
          </a:prstGeom>
          <a:noFill/>
        </p:spPr>
      </p:pic>
    </p:spTree>
  </p:cSld>
  <p:clrMapOvr>
    <a:masterClrMapping/>
  </p:clrMapOvr>
  <p:transition>
    <p:fade/>
  </p:transition>
</p:sld>
</file>

<file path=ppt/theme/theme1.xml><?xml version="1.0" encoding="utf-8"?>
<a:theme xmlns:a="http://schemas.openxmlformats.org/drawingml/2006/main" name="1_Light rays - Gray Green template Segoe">
  <a:themeElements>
    <a:clrScheme name="Gray Template Template">
      <a:dk1>
        <a:srgbClr val="000000"/>
      </a:dk1>
      <a:lt1>
        <a:srgbClr val="FFFFFF"/>
      </a:lt1>
      <a:dk2>
        <a:srgbClr val="5F5F5F"/>
      </a:dk2>
      <a:lt2>
        <a:srgbClr val="FFFF99"/>
      </a:lt2>
      <a:accent1>
        <a:srgbClr val="FFC000"/>
      </a:accent1>
      <a:accent2>
        <a:srgbClr val="3497AE"/>
      </a:accent2>
      <a:accent3>
        <a:srgbClr val="DF8045"/>
      </a:accent3>
      <a:accent4>
        <a:srgbClr val="7DCC2E"/>
      </a:accent4>
      <a:accent5>
        <a:srgbClr val="FF9929"/>
      </a:accent5>
      <a:accent6>
        <a:srgbClr val="7D3DA1"/>
      </a:accent6>
      <a:hlink>
        <a:srgbClr val="7DDDFF"/>
      </a:hlink>
      <a:folHlink>
        <a:srgbClr val="F0ED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271552-F25C-4879-BEFE-53DE83964B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1_Light rays - Gray Green template Segoe</Template>
  <TotalTime>19739</TotalTime>
  <Words>1753</Words>
  <Application>Microsoft Office PowerPoint</Application>
  <PresentationFormat>On-screen Show (4:3)</PresentationFormat>
  <Paragraphs>337</Paragraphs>
  <Slides>51</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51</vt:i4>
      </vt:variant>
    </vt:vector>
  </HeadingPairs>
  <TitlesOfParts>
    <vt:vector size="58" baseType="lpstr">
      <vt:lpstr>Arial</vt:lpstr>
      <vt:lpstr>Calibri</vt:lpstr>
      <vt:lpstr>Courier New</vt:lpstr>
      <vt:lpstr>Times</vt:lpstr>
      <vt:lpstr>Wingdings</vt:lpstr>
      <vt:lpstr>1_Light rays - Gray Green template Segoe</vt:lpstr>
      <vt:lpstr>White with Courier font for code slides</vt:lpstr>
      <vt:lpstr>jQuery Fundamentals</vt:lpstr>
      <vt:lpstr>About Me</vt:lpstr>
      <vt:lpstr>What is jQuery?</vt:lpstr>
      <vt:lpstr>jQuery Versions</vt:lpstr>
      <vt:lpstr>jQuery Migrate Plugin</vt:lpstr>
      <vt:lpstr>Setup</vt:lpstr>
      <vt:lpstr>Microsoft</vt:lpstr>
      <vt:lpstr>Visual Studio</vt:lpstr>
      <vt:lpstr>Ready Function</vt:lpstr>
      <vt:lpstr>Selectors - Basic</vt:lpstr>
      <vt:lpstr>Selectors - Attributes</vt:lpstr>
      <vt:lpstr>Selectors - Positional</vt:lpstr>
      <vt:lpstr>Selectors – jQuery specific</vt:lpstr>
      <vt:lpstr>Chaining</vt:lpstr>
      <vt:lpstr>Useful Commands</vt:lpstr>
      <vt:lpstr>DOM Manipulation</vt:lpstr>
      <vt:lpstr>Utility Functions</vt:lpstr>
      <vt:lpstr>Events</vt:lpstr>
      <vt:lpstr>Events (cont.)</vt:lpstr>
      <vt:lpstr>Animation</vt:lpstr>
      <vt:lpstr>PowerPoint Presentation</vt:lpstr>
      <vt:lpstr>Cycle Plugin</vt:lpstr>
      <vt:lpstr>ThickBox Plugin</vt:lpstr>
      <vt:lpstr>jCarousel Lite</vt:lpstr>
      <vt:lpstr>Filter</vt:lpstr>
      <vt:lpstr>Image Zoom</vt:lpstr>
      <vt:lpstr>Rounded corners</vt:lpstr>
      <vt:lpstr>MaxLength</vt:lpstr>
      <vt:lpstr>Equal Heights</vt:lpstr>
      <vt:lpstr>Image Overlays</vt:lpstr>
      <vt:lpstr>Lazy Load Images</vt:lpstr>
      <vt:lpstr>jQuery UI</vt:lpstr>
      <vt:lpstr>jsRender Templates</vt:lpstr>
      <vt:lpstr>PowerPoint Presentation</vt:lpstr>
      <vt:lpstr>AJAX</vt:lpstr>
      <vt:lpstr>Disable Right Click Menu</vt:lpstr>
      <vt:lpstr>Double Submit</vt:lpstr>
      <vt:lpstr>Expand and Collapse</vt:lpstr>
      <vt:lpstr>Choose a Stylesheet</vt:lpstr>
      <vt:lpstr>Conversions</vt:lpstr>
      <vt:lpstr>Extending jQuery</vt:lpstr>
      <vt:lpstr>Modernizr</vt:lpstr>
      <vt:lpstr>Miscellaneous</vt:lpstr>
      <vt:lpstr>Performance</vt:lpstr>
      <vt:lpstr>CDN</vt:lpstr>
      <vt:lpstr>Minification and Bundling</vt:lpstr>
      <vt:lpstr>ASP.NET 4.5 Bundling and Minification</vt:lpstr>
      <vt:lpstr>Debug Minified Files</vt:lpstr>
      <vt:lpstr>Unobtrusive Validation</vt:lpstr>
      <vt:lpstr>Resources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Web Site Performance and Scalability While Saving Money</dc:title>
  <dc:creator>Robert</dc:creator>
  <cp:lastModifiedBy>robert.j.boedigheimer@schwans.com</cp:lastModifiedBy>
  <cp:revision>489</cp:revision>
  <dcterms:created xsi:type="dcterms:W3CDTF">2010-12-14T03:42:18Z</dcterms:created>
  <dcterms:modified xsi:type="dcterms:W3CDTF">2015-02-26T03:05:59Z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TC102867569990</vt:lpwstr>
  </property>
</Properties>
</file>