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6" r:id="rId4"/>
    <p:sldId id="258" r:id="rId5"/>
    <p:sldId id="260" r:id="rId6"/>
    <p:sldId id="272" r:id="rId7"/>
    <p:sldId id="279" r:id="rId8"/>
    <p:sldId id="265" r:id="rId9"/>
    <p:sldId id="273" r:id="rId10"/>
    <p:sldId id="274" r:id="rId11"/>
    <p:sldId id="261" r:id="rId12"/>
    <p:sldId id="262" r:id="rId13"/>
    <p:sldId id="263" r:id="rId14"/>
    <p:sldId id="264" r:id="rId15"/>
    <p:sldId id="266" r:id="rId16"/>
    <p:sldId id="267" r:id="rId17"/>
    <p:sldId id="268" r:id="rId18"/>
    <p:sldId id="269" r:id="rId19"/>
    <p:sldId id="275" r:id="rId20"/>
    <p:sldId id="278"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6473" autoAdjust="0"/>
  </p:normalViewPr>
  <p:slideViewPr>
    <p:cSldViewPr snapToGrid="0">
      <p:cViewPr varScale="1">
        <p:scale>
          <a:sx n="61" d="100"/>
          <a:sy n="61" d="100"/>
        </p:scale>
        <p:origin x="12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5AB41-A2A1-4A59-970D-18D6A1D5C560}" type="datetimeFigureOut">
              <a:rPr lang="en-US" smtClean="0"/>
              <a:t>3/21/2015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0A9E4-91F0-43D2-A9C6-3B427178266F}" type="slidenum">
              <a:rPr lang="en-US" smtClean="0"/>
              <a:t>‹#›</a:t>
            </a:fld>
            <a:endParaRPr lang="en-US"/>
          </a:p>
        </p:txBody>
      </p:sp>
    </p:spTree>
    <p:extLst>
      <p:ext uri="{BB962C8B-B14F-4D97-AF65-F5344CB8AC3E}">
        <p14:creationId xmlns:p14="http://schemas.microsoft.com/office/powerpoint/2010/main" val="302916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Being</a:t>
            </a:r>
            <a:r>
              <a:rPr lang="en-US" baseline="0" dirty="0" smtClean="0"/>
              <a:t> able to leverage PowerShell to pull data and then ship to a SQL server allows a great way to provide historical data that can be used for things such as capacity planning and trending reports. </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a:t>
            </a:fld>
            <a:endParaRPr lang="en-US"/>
          </a:p>
        </p:txBody>
      </p:sp>
    </p:spTree>
    <p:extLst>
      <p:ext uri="{BB962C8B-B14F-4D97-AF65-F5344CB8AC3E}">
        <p14:creationId xmlns:p14="http://schemas.microsoft.com/office/powerpoint/2010/main" val="103857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System.Data.SQLClient.SQLConnection</a:t>
            </a:r>
            <a:r>
              <a:rPr lang="en-US" baseline="0" dirty="0" smtClean="0"/>
              <a:t> </a:t>
            </a:r>
            <a:r>
              <a:rPr lang="en-US" baseline="0" dirty="0" err="1" smtClean="0"/>
              <a:t>.Net</a:t>
            </a:r>
            <a:r>
              <a:rPr lang="en-US" baseline="0" dirty="0" smtClean="0"/>
              <a:t> class</a:t>
            </a:r>
          </a:p>
          <a:p>
            <a:r>
              <a:rPr lang="en-US" baseline="0" dirty="0" smtClean="0"/>
              <a:t>Allows us to create a connection (with alternate credentials if needed)</a:t>
            </a:r>
          </a:p>
          <a:p>
            <a:r>
              <a:rPr lang="en-US" baseline="0" dirty="0" smtClean="0"/>
              <a:t>Available practically everywhere</a:t>
            </a:r>
          </a:p>
          <a:p>
            <a:r>
              <a:rPr lang="en-US" baseline="0" dirty="0" smtClean="0"/>
              <a:t>Not object orientated to manage SQL; relies on TSQL to perform queries/updates/etc…</a:t>
            </a:r>
          </a:p>
          <a:p>
            <a:r>
              <a:rPr lang="en-US" baseline="0" dirty="0" smtClean="0"/>
              <a:t>Does return table and row objects that will resemble what you would see if using CSV files with Import-Csv</a:t>
            </a:r>
          </a:p>
          <a:p>
            <a:endParaRPr lang="en-US" baseline="0" dirty="0" smtClean="0"/>
          </a:p>
          <a:p>
            <a:r>
              <a:rPr lang="en-US" baseline="0" dirty="0" smtClean="0"/>
              <a:t>Since I am more interested in pushing and pulling data than actual SQL administration, option #2 will do exactly what I need.</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10</a:t>
            </a:fld>
            <a:endParaRPr lang="en-US"/>
          </a:p>
        </p:txBody>
      </p:sp>
    </p:spTree>
    <p:extLst>
      <p:ext uri="{BB962C8B-B14F-4D97-AF65-F5344CB8AC3E}">
        <p14:creationId xmlns:p14="http://schemas.microsoft.com/office/powerpoint/2010/main" val="12573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a:t>
            </a:r>
            <a:r>
              <a:rPr lang="en-US" baseline="0" dirty="0" smtClean="0"/>
              <a:t> office available and want to utilize Excel’s chart building capabilities, then you can quickly script out a reporting solution and add paste into Word if you only want the graph. You could even build out a table under each graph as well to list out some key data points. These are a little slow if you are running &lt; PowerShell V5</a:t>
            </a:r>
          </a:p>
          <a:p>
            <a:endParaRPr lang="en-US" baseline="0" dirty="0" smtClean="0"/>
          </a:p>
          <a:p>
            <a:r>
              <a:rPr lang="en-US" baseline="0" dirty="0" smtClean="0"/>
              <a:t>The </a:t>
            </a:r>
            <a:r>
              <a:rPr lang="en-US" baseline="0" dirty="0" err="1" smtClean="0"/>
              <a:t>.Net</a:t>
            </a:r>
            <a:r>
              <a:rPr lang="en-US" baseline="0" dirty="0" smtClean="0"/>
              <a:t> chart controls are nice to use and are quicker than using COM objects that are with Excel/Word. Saving the file is also pretty simple as well. Picture quality seems to be sketch though as there is quality loss.</a:t>
            </a:r>
          </a:p>
          <a:p>
            <a:endParaRPr lang="en-US" baseline="0" dirty="0" smtClean="0"/>
          </a:p>
          <a:p>
            <a:r>
              <a:rPr lang="en-US" baseline="0" dirty="0" smtClean="0"/>
              <a:t>SQL Reporting allows you to use SQL Server Reporting Services to build out a report and send it out to whomever needs it. Requires some SQL knowledge or a nice blog article detailing how to do it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15</a:t>
            </a:fld>
            <a:endParaRPr lang="en-US"/>
          </a:p>
        </p:txBody>
      </p:sp>
    </p:spTree>
    <p:extLst>
      <p:ext uri="{BB962C8B-B14F-4D97-AF65-F5344CB8AC3E}">
        <p14:creationId xmlns:p14="http://schemas.microsoft.com/office/powerpoint/2010/main" val="210676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provides the best approach for storing historical data.</a:t>
            </a:r>
          </a:p>
          <a:p>
            <a:r>
              <a:rPr lang="en-US" dirty="0" smtClean="0"/>
              <a:t>PowerShell</a:t>
            </a:r>
            <a:r>
              <a:rPr lang="en-US" baseline="0" dirty="0" smtClean="0"/>
              <a:t> allows you to bridge the gap between gathering data on multiple systems and then providing the means to ship data to SQL.</a:t>
            </a:r>
          </a:p>
          <a:p>
            <a:r>
              <a:rPr lang="en-US" baseline="0" dirty="0" smtClean="0"/>
              <a:t>You can utilize the same approach from sending data to pull data from the server using TSQL.</a:t>
            </a:r>
          </a:p>
          <a:p>
            <a:r>
              <a:rPr lang="en-US" baseline="0" dirty="0" smtClean="0"/>
              <a:t>While SMO is a great tool for SQL administration, stick with the </a:t>
            </a:r>
            <a:r>
              <a:rPr lang="en-US" baseline="0" dirty="0" err="1" smtClean="0"/>
              <a:t>builtin</a:t>
            </a:r>
            <a:r>
              <a:rPr lang="en-US" baseline="0" dirty="0" smtClean="0"/>
              <a:t> </a:t>
            </a:r>
            <a:r>
              <a:rPr lang="en-US" baseline="0" dirty="0" err="1" smtClean="0"/>
              <a:t>.Net</a:t>
            </a:r>
            <a:r>
              <a:rPr lang="en-US" baseline="0" dirty="0" smtClean="0"/>
              <a:t> types for </a:t>
            </a:r>
            <a:r>
              <a:rPr lang="en-US" baseline="0" dirty="0" err="1" smtClean="0"/>
              <a:t>SQLConnection</a:t>
            </a:r>
            <a:r>
              <a:rPr lang="en-US" baseline="0" dirty="0" smtClean="0"/>
              <a:t> to quickly push/pull data.</a:t>
            </a:r>
          </a:p>
          <a:p>
            <a:r>
              <a:rPr lang="en-US" baseline="0" dirty="0" smtClean="0"/>
              <a:t>Excel provides a good basis for creating a report and then Word can be used to store the graphs that can be distributed to whomever needs it.</a:t>
            </a:r>
          </a:p>
          <a:p>
            <a:endParaRPr lang="en-US" baseline="0" dirty="0" smtClean="0"/>
          </a:p>
          <a:p>
            <a:r>
              <a:rPr lang="en-US" baseline="0" dirty="0" smtClean="0"/>
              <a:t>Drive space is not the only thing that you can use this technique for! Database sizes, CPU/Memory performance counters are some of the other things that could be used in this manner.</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18</a:t>
            </a:fld>
            <a:endParaRPr lang="en-US"/>
          </a:p>
        </p:txBody>
      </p:sp>
    </p:spTree>
    <p:extLst>
      <p:ext uri="{BB962C8B-B14F-4D97-AF65-F5344CB8AC3E}">
        <p14:creationId xmlns:p14="http://schemas.microsoft.com/office/powerpoint/2010/main" val="387949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19</a:t>
            </a:fld>
            <a:endParaRPr lang="en-US"/>
          </a:p>
        </p:txBody>
      </p:sp>
    </p:spTree>
    <p:extLst>
      <p:ext uri="{BB962C8B-B14F-4D97-AF65-F5344CB8AC3E}">
        <p14:creationId xmlns:p14="http://schemas.microsoft.com/office/powerpoint/2010/main" val="299453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20</a:t>
            </a:fld>
            <a:endParaRPr lang="en-US"/>
          </a:p>
        </p:txBody>
      </p:sp>
    </p:spTree>
    <p:extLst>
      <p:ext uri="{BB962C8B-B14F-4D97-AF65-F5344CB8AC3E}">
        <p14:creationId xmlns:p14="http://schemas.microsoft.com/office/powerpoint/2010/main" val="15781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21</a:t>
            </a:fld>
            <a:endParaRPr lang="en-US"/>
          </a:p>
        </p:txBody>
      </p:sp>
    </p:spTree>
    <p:extLst>
      <p:ext uri="{BB962C8B-B14F-4D97-AF65-F5344CB8AC3E}">
        <p14:creationId xmlns:p14="http://schemas.microsoft.com/office/powerpoint/2010/main" val="346135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2 time MVP awardee in Windows</a:t>
            </a:r>
            <a:r>
              <a:rPr lang="en-US" baseline="0" dirty="0" smtClean="0"/>
              <a:t> PowerShell</a:t>
            </a:r>
          </a:p>
          <a:p>
            <a:pPr marL="171450" indent="-171450">
              <a:buFont typeface="Arial" panose="020B0604020202020204" pitchFamily="34" charset="0"/>
              <a:buChar char="•"/>
            </a:pPr>
            <a:r>
              <a:rPr lang="en-US" baseline="0" dirty="0" smtClean="0"/>
              <a:t>Omaha PowerShell Users Group has been around since July</a:t>
            </a:r>
          </a:p>
          <a:p>
            <a:pPr marL="628650" lvl="1" indent="-171450">
              <a:buFont typeface="Arial" panose="020B0604020202020204" pitchFamily="34" charset="0"/>
              <a:buChar char="•"/>
            </a:pPr>
            <a:r>
              <a:rPr lang="en-US" baseline="0" dirty="0" smtClean="0"/>
              <a:t>Meets last Tuesday of each month (except November and December; 2</a:t>
            </a:r>
            <a:r>
              <a:rPr lang="en-US" baseline="30000" dirty="0" smtClean="0"/>
              <a:t>nd</a:t>
            </a:r>
            <a:r>
              <a:rPr lang="en-US" baseline="0" dirty="0" smtClean="0"/>
              <a:t> Tuesday)</a:t>
            </a:r>
          </a:p>
          <a:p>
            <a:pPr marL="628650" lvl="1" indent="-171450">
              <a:buFont typeface="Arial" panose="020B0604020202020204" pitchFamily="34" charset="0"/>
              <a:buChar char="•"/>
            </a:pPr>
            <a:r>
              <a:rPr lang="en-US" baseline="0" dirty="0" smtClean="0"/>
              <a:t>Topics include Service Management Automation (SMA), </a:t>
            </a:r>
            <a:r>
              <a:rPr lang="en-US" baseline="0" dirty="0" err="1" smtClean="0"/>
              <a:t>Config</a:t>
            </a:r>
            <a:r>
              <a:rPr lang="en-US" baseline="0" dirty="0" smtClean="0"/>
              <a:t> </a:t>
            </a:r>
            <a:r>
              <a:rPr lang="en-US" baseline="0" dirty="0" err="1" smtClean="0"/>
              <a:t>Mgr</a:t>
            </a:r>
            <a:r>
              <a:rPr lang="en-US" baseline="0" dirty="0" smtClean="0"/>
              <a:t>, LINUX, JITJEA, Azure, DSC</a:t>
            </a:r>
          </a:p>
          <a:p>
            <a:pPr marL="171450" indent="-171450">
              <a:buFont typeface="Arial" panose="020B0604020202020204" pitchFamily="34" charset="0"/>
              <a:buChar char="•"/>
            </a:pPr>
            <a:r>
              <a:rPr lang="en-US" baseline="0" dirty="0" smtClean="0"/>
              <a:t>Time in IT spent from Help Desk to Remedy Developer to current position as Senior Windows Administrator</a:t>
            </a:r>
          </a:p>
          <a:p>
            <a:pPr marL="171450" indent="-171450">
              <a:buFont typeface="Arial" panose="020B0604020202020204" pitchFamily="34" charset="0"/>
              <a:buChar char="•"/>
            </a:pPr>
            <a:r>
              <a:rPr lang="en-US" baseline="0" dirty="0" smtClean="0"/>
              <a:t>Written various articles for multiple sites</a:t>
            </a:r>
          </a:p>
          <a:p>
            <a:pPr marL="171450" indent="-171450">
              <a:buFont typeface="Arial" panose="020B0604020202020204" pitchFamily="34" charset="0"/>
              <a:buChar char="•"/>
            </a:pPr>
            <a:r>
              <a:rPr lang="en-US" baseline="0" dirty="0" smtClean="0"/>
              <a:t>PowerShell Deep Dives Book</a:t>
            </a: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2</a:t>
            </a:fld>
            <a:endParaRPr lang="en-US"/>
          </a:p>
        </p:txBody>
      </p:sp>
    </p:spTree>
    <p:extLst>
      <p:ext uri="{BB962C8B-B14F-4D97-AF65-F5344CB8AC3E}">
        <p14:creationId xmlns:p14="http://schemas.microsoft.com/office/powerpoint/2010/main" val="380613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PowerShell Deep Dives Book</a:t>
            </a:r>
          </a:p>
          <a:p>
            <a:pPr marL="171450" indent="-171450">
              <a:buFont typeface="Arial" panose="020B0604020202020204" pitchFamily="34" charset="0"/>
              <a:buChar char="•"/>
            </a:pPr>
            <a:r>
              <a:rPr lang="en-US" baseline="0" dirty="0" smtClean="0"/>
              <a:t>2011-2014 Scripting Games judge and coach</a:t>
            </a:r>
          </a:p>
          <a:p>
            <a:pPr marL="171450" indent="-171450">
              <a:buFont typeface="Arial" panose="020B0604020202020204" pitchFamily="34" charset="0"/>
              <a:buChar char="•"/>
            </a:pPr>
            <a:r>
              <a:rPr lang="en-US" baseline="0" dirty="0" smtClean="0"/>
              <a:t>Various projects on </a:t>
            </a:r>
            <a:r>
              <a:rPr lang="en-US" baseline="0" dirty="0" err="1" smtClean="0"/>
              <a:t>Codeplex</a:t>
            </a:r>
            <a:r>
              <a:rPr lang="en-US" baseline="0" dirty="0" smtClean="0"/>
              <a:t> &amp; </a:t>
            </a:r>
            <a:r>
              <a:rPr lang="en-US" baseline="0" dirty="0" err="1" smtClean="0"/>
              <a:t>Github</a:t>
            </a:r>
            <a:endParaRPr lang="en-US" baseline="0" dirty="0" smtClean="0"/>
          </a:p>
          <a:p>
            <a:pPr marL="628650" lvl="1" indent="-171450">
              <a:buFont typeface="Arial" panose="020B0604020202020204" pitchFamily="34" charset="0"/>
              <a:buChar char="•"/>
            </a:pPr>
            <a:r>
              <a:rPr lang="en-US" baseline="0" dirty="0" err="1" smtClean="0"/>
              <a:t>PoshWSUS</a:t>
            </a:r>
            <a:r>
              <a:rPr lang="en-US" baseline="0" dirty="0" smtClean="0"/>
              <a:t>, </a:t>
            </a:r>
            <a:r>
              <a:rPr lang="en-US" baseline="0" dirty="0" err="1" smtClean="0"/>
              <a:t>PoshPAIG</a:t>
            </a:r>
            <a:r>
              <a:rPr lang="en-US" baseline="0" dirty="0" smtClean="0"/>
              <a:t>, </a:t>
            </a:r>
            <a:r>
              <a:rPr lang="en-US" baseline="0" dirty="0" err="1" smtClean="0"/>
              <a:t>PoshRSJob</a:t>
            </a:r>
            <a:r>
              <a:rPr lang="en-US" baseline="0" dirty="0" smtClean="0"/>
              <a:t>, </a:t>
            </a:r>
            <a:r>
              <a:rPr lang="en-US" baseline="0" dirty="0" err="1" smtClean="0"/>
              <a:t>PoshEventUI</a:t>
            </a:r>
            <a:r>
              <a:rPr lang="en-US" baseline="0" dirty="0" smtClean="0"/>
              <a:t>, </a:t>
            </a:r>
            <a:r>
              <a:rPr lang="en-US" baseline="0" dirty="0" err="1" smtClean="0"/>
              <a:t>PoshChat</a:t>
            </a:r>
            <a:endParaRPr lang="en-US" baseline="0" dirty="0" smtClean="0"/>
          </a:p>
          <a:p>
            <a:pPr marL="628650" lvl="1" indent="-171450">
              <a:buFont typeface="Arial" panose="020B0604020202020204" pitchFamily="34" charset="0"/>
              <a:buChar char="•"/>
            </a:pPr>
            <a:r>
              <a:rPr lang="en-US" baseline="0" dirty="0" smtClean="0"/>
              <a:t>Split between the two sites; looking to move everything to </a:t>
            </a:r>
            <a:r>
              <a:rPr lang="en-US" baseline="0" dirty="0" err="1" smtClean="0"/>
              <a:t>Github</a:t>
            </a:r>
            <a:endParaRPr lang="en-US" baseline="0" dirty="0" smtClean="0"/>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3</a:t>
            </a:fld>
            <a:endParaRPr lang="en-US"/>
          </a:p>
        </p:txBody>
      </p:sp>
    </p:spTree>
    <p:extLst>
      <p:ext uri="{BB962C8B-B14F-4D97-AF65-F5344CB8AC3E}">
        <p14:creationId xmlns:p14="http://schemas.microsoft.com/office/powerpoint/2010/main" val="248524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Trend</a:t>
            </a:r>
            <a:r>
              <a:rPr lang="en-US" baseline="0" dirty="0" smtClean="0"/>
              <a:t> Reporting allows us to provide useful historical data that can be used to make various decisions based on the information available. We can see if there is a consistent increase/decrease in utilization and help with future planning on new servers (upgrade or some other reason). If we have an increase in resources, we can then make the case for additional resources to support the growing trend of data. Or plans can be made to relocate data to another place.</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4</a:t>
            </a:fld>
            <a:endParaRPr lang="en-US"/>
          </a:p>
        </p:txBody>
      </p:sp>
    </p:spTree>
    <p:extLst>
      <p:ext uri="{BB962C8B-B14F-4D97-AF65-F5344CB8AC3E}">
        <p14:creationId xmlns:p14="http://schemas.microsoft.com/office/powerpoint/2010/main" val="3422626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PowerShell</a:t>
            </a:r>
            <a:r>
              <a:rPr lang="en-US" baseline="0" dirty="0" smtClean="0"/>
              <a:t> cmdlets to pull the information that we need, in this case for drive space. The best approach is using Get-</a:t>
            </a:r>
            <a:r>
              <a:rPr lang="en-US" baseline="0" dirty="0" err="1" smtClean="0"/>
              <a:t>WMIObject</a:t>
            </a:r>
            <a:r>
              <a:rPr lang="en-US" baseline="0" dirty="0" smtClean="0"/>
              <a:t> or Get-</a:t>
            </a:r>
            <a:r>
              <a:rPr lang="en-US" baseline="0" dirty="0" err="1" smtClean="0"/>
              <a:t>CIMInstance</a:t>
            </a:r>
            <a:r>
              <a:rPr lang="en-US" baseline="0" dirty="0" smtClean="0"/>
              <a:t> to accomplish this. </a:t>
            </a:r>
          </a:p>
          <a:p>
            <a:pPr marL="171450" indent="-171450">
              <a:buFont typeface="Arial" panose="020B0604020202020204" pitchFamily="34" charset="0"/>
              <a:buChar char="•"/>
            </a:pPr>
            <a:r>
              <a:rPr lang="en-US" baseline="0" dirty="0" smtClean="0"/>
              <a:t>Get-</a:t>
            </a:r>
            <a:r>
              <a:rPr lang="en-US" baseline="0" dirty="0" err="1" smtClean="0"/>
              <a:t>WMIObject</a:t>
            </a:r>
            <a:r>
              <a:rPr lang="en-US" baseline="0" dirty="0" smtClean="0"/>
              <a:t> is more V2 and below that uses DCOM for its connection</a:t>
            </a:r>
          </a:p>
          <a:p>
            <a:pPr marL="171450" indent="-171450">
              <a:buFont typeface="Arial" panose="020B0604020202020204" pitchFamily="34" charset="0"/>
              <a:buChar char="•"/>
            </a:pPr>
            <a:r>
              <a:rPr lang="en-US" baseline="0" dirty="0" smtClean="0"/>
              <a:t>Get-</a:t>
            </a:r>
            <a:r>
              <a:rPr lang="en-US" baseline="0" dirty="0" err="1" smtClean="0"/>
              <a:t>CIMInstance</a:t>
            </a:r>
            <a:r>
              <a:rPr lang="en-US" baseline="0" dirty="0" smtClean="0"/>
              <a:t> became available in V3 and works via SOAP, but can also use DCOM</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We need to send data collected to SQL as a flat file such as a CSV doesn’t really scale that well and eventually becomes unmanageable when larger. That and we have to put this in a shared location that is available to those that need it. There are a couple of approaches to this that will be shown in a later slide.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Sizing the database can be accomplished by running the import once and reviewing the size of the database/table. Figure how often that this will run multiply that by the size should give you a decent estimate on size.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PS C:\Users\proxb&gt; ((8KB *150)*24)/1MB</a:t>
            </a:r>
          </a:p>
          <a:p>
            <a:pPr marL="0" indent="0">
              <a:buFont typeface="Arial" panose="020B0604020202020204" pitchFamily="34" charset="0"/>
              <a:buNone/>
            </a:pPr>
            <a:r>
              <a:rPr lang="en-US" baseline="0" dirty="0" smtClean="0"/>
              <a:t>28.125</a:t>
            </a:r>
          </a:p>
          <a:p>
            <a:pPr marL="0" indent="0">
              <a:buFont typeface="Arial" panose="020B0604020202020204" pitchFamily="34" charset="0"/>
              <a:buNone/>
            </a:pPr>
            <a:r>
              <a:rPr lang="en-US" baseline="0" dirty="0" smtClean="0"/>
              <a:t>PS C:\Users\proxb&gt; 28.125*365</a:t>
            </a:r>
          </a:p>
          <a:p>
            <a:pPr marL="0" indent="0">
              <a:buFont typeface="Arial" panose="020B0604020202020204" pitchFamily="34" charset="0"/>
              <a:buNone/>
            </a:pPr>
            <a:r>
              <a:rPr lang="en-US" baseline="0" dirty="0" smtClean="0"/>
              <a:t>10265.625</a:t>
            </a:r>
          </a:p>
          <a:p>
            <a:pPr marL="0" indent="0">
              <a:buFont typeface="Arial" panose="020B0604020202020204" pitchFamily="34" charset="0"/>
              <a:buNone/>
            </a:pPr>
            <a:r>
              <a:rPr lang="en-US" baseline="0" dirty="0" smtClean="0"/>
              <a:t>PS C:\Users\proxb&gt; 10265MB/1GB</a:t>
            </a:r>
          </a:p>
          <a:p>
            <a:pPr marL="0" indent="0">
              <a:buFont typeface="Arial" panose="020B0604020202020204" pitchFamily="34" charset="0"/>
              <a:buNone/>
            </a:pPr>
            <a:r>
              <a:rPr lang="en-US" baseline="0" dirty="0" smtClean="0"/>
              <a:t>10.0244140625</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PS C:\Users\proxb&gt; 150*24*365</a:t>
            </a:r>
          </a:p>
          <a:p>
            <a:pPr marL="0" indent="0">
              <a:buFont typeface="Arial" panose="020B0604020202020204" pitchFamily="34" charset="0"/>
              <a:buNone/>
            </a:pPr>
            <a:r>
              <a:rPr lang="en-US" baseline="0" dirty="0" smtClean="0"/>
              <a:t>1,314,000 rows</a:t>
            </a:r>
          </a:p>
        </p:txBody>
      </p:sp>
      <p:sp>
        <p:nvSpPr>
          <p:cNvPr id="4" name="Slide Number Placeholder 3"/>
          <p:cNvSpPr>
            <a:spLocks noGrp="1"/>
          </p:cNvSpPr>
          <p:nvPr>
            <p:ph type="sldNum" sz="quarter" idx="10"/>
          </p:nvPr>
        </p:nvSpPr>
        <p:spPr/>
        <p:txBody>
          <a:bodyPr/>
          <a:lstStyle/>
          <a:p>
            <a:fld id="{8560A9E4-91F0-43D2-A9C6-3B427178266F}" type="slidenum">
              <a:rPr lang="en-US" smtClean="0"/>
              <a:t>5</a:t>
            </a:fld>
            <a:endParaRPr lang="en-US"/>
          </a:p>
        </p:txBody>
      </p:sp>
    </p:spTree>
    <p:extLst>
      <p:ext uri="{BB962C8B-B14F-4D97-AF65-F5344CB8AC3E}">
        <p14:creationId xmlns:p14="http://schemas.microsoft.com/office/powerpoint/2010/main" val="427260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the know-how, go ahead and provision</a:t>
            </a:r>
            <a:r>
              <a:rPr lang="en-US" baseline="0" dirty="0" smtClean="0"/>
              <a:t> the database and tables yourself!</a:t>
            </a:r>
          </a:p>
          <a:p>
            <a:r>
              <a:rPr lang="en-US" baseline="0" dirty="0" smtClean="0"/>
              <a:t>Otherwise, talk to your friendly DBA to take care of this for you and assign the required permissions to allow you to import data (also read the data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retrieve the data in the same manner that you sent it using the techniques that I mention in a future slide.</a:t>
            </a:r>
          </a:p>
          <a:p>
            <a:endParaRPr lang="en-US" baseline="0" dirty="0" smtClean="0">
              <a:sym typeface="Wingdings" panose="05000000000000000000" pitchFamily="2" charset="2"/>
            </a:endParaRPr>
          </a:p>
          <a:p>
            <a:r>
              <a:rPr lang="en-US" baseline="0" dirty="0" smtClean="0">
                <a:sym typeface="Wingdings" panose="05000000000000000000" pitchFamily="2" charset="2"/>
              </a:rPr>
              <a:t>Use Office products to generate the report using Excel and then save that chart to Word.</a:t>
            </a:r>
          </a:p>
          <a:p>
            <a:r>
              <a:rPr lang="en-US" baseline="0" dirty="0" smtClean="0">
                <a:sym typeface="Wingdings" panose="05000000000000000000" pitchFamily="2" charset="2"/>
              </a:rPr>
              <a:t>Even add a table after the chart to show some key points of data.</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also use </a:t>
            </a:r>
            <a:r>
              <a:rPr lang="en-US" baseline="0" dirty="0" err="1" smtClean="0">
                <a:sym typeface="Wingdings" panose="05000000000000000000" pitchFamily="2" charset="2"/>
              </a:rPr>
              <a:t>.Net</a:t>
            </a:r>
            <a:r>
              <a:rPr lang="en-US" baseline="0" dirty="0" smtClean="0">
                <a:sym typeface="Wingdings" panose="05000000000000000000" pitchFamily="2" charset="2"/>
              </a:rPr>
              <a:t> chart controls to generate a chart if needed.</a:t>
            </a:r>
          </a:p>
          <a:p>
            <a:endParaRPr lang="en-US" baseline="0" dirty="0" smtClean="0">
              <a:sym typeface="Wingdings" panose="05000000000000000000" pitchFamily="2" charset="2"/>
            </a:endParaRPr>
          </a:p>
          <a:p>
            <a:r>
              <a:rPr lang="en-US" baseline="0" dirty="0" smtClean="0">
                <a:sym typeface="Wingdings" panose="05000000000000000000" pitchFamily="2" charset="2"/>
              </a:rPr>
              <a:t>SQL Server Reporting Services can also be used for chart generation, but this piece will not be covered here.</a:t>
            </a:r>
          </a:p>
        </p:txBody>
      </p:sp>
      <p:sp>
        <p:nvSpPr>
          <p:cNvPr id="4" name="Slide Number Placeholder 3"/>
          <p:cNvSpPr>
            <a:spLocks noGrp="1"/>
          </p:cNvSpPr>
          <p:nvPr>
            <p:ph type="sldNum" sz="quarter" idx="10"/>
          </p:nvPr>
        </p:nvSpPr>
        <p:spPr/>
        <p:txBody>
          <a:bodyPr/>
          <a:lstStyle/>
          <a:p>
            <a:fld id="{8560A9E4-91F0-43D2-A9C6-3B427178266F}" type="slidenum">
              <a:rPr lang="en-US" smtClean="0"/>
              <a:t>6</a:t>
            </a:fld>
            <a:endParaRPr lang="en-US"/>
          </a:p>
        </p:txBody>
      </p:sp>
    </p:spTree>
    <p:extLst>
      <p:ext uri="{BB962C8B-B14F-4D97-AF65-F5344CB8AC3E}">
        <p14:creationId xmlns:p14="http://schemas.microsoft.com/office/powerpoint/2010/main" val="230301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the know-how, go ahead and provision</a:t>
            </a:r>
            <a:r>
              <a:rPr lang="en-US" baseline="0" dirty="0" smtClean="0"/>
              <a:t> the database and tables yourself!</a:t>
            </a:r>
          </a:p>
          <a:p>
            <a:r>
              <a:rPr lang="en-US" baseline="0" dirty="0" smtClean="0"/>
              <a:t>Otherwise, talk to your friendly DBA to take care of this for you and assign the required permissions to allow you to import data (also read the data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retrieve the data in the same manner that you sent it using the techniques that I mention in a future slide.</a:t>
            </a:r>
          </a:p>
          <a:p>
            <a:endParaRPr lang="en-US" baseline="0" dirty="0" smtClean="0">
              <a:sym typeface="Wingdings" panose="05000000000000000000" pitchFamily="2" charset="2"/>
            </a:endParaRPr>
          </a:p>
          <a:p>
            <a:r>
              <a:rPr lang="en-US" baseline="0" dirty="0" smtClean="0">
                <a:sym typeface="Wingdings" panose="05000000000000000000" pitchFamily="2" charset="2"/>
              </a:rPr>
              <a:t>Use Office products to generate the report using Excel and then save that chart to Word.</a:t>
            </a:r>
          </a:p>
          <a:p>
            <a:r>
              <a:rPr lang="en-US" baseline="0" dirty="0" smtClean="0">
                <a:sym typeface="Wingdings" panose="05000000000000000000" pitchFamily="2" charset="2"/>
              </a:rPr>
              <a:t>Even add a table after the chart to show some key points of data.</a:t>
            </a:r>
          </a:p>
          <a:p>
            <a:endParaRPr lang="en-US" baseline="0" dirty="0" smtClean="0">
              <a:sym typeface="Wingdings" panose="05000000000000000000" pitchFamily="2" charset="2"/>
            </a:endParaRPr>
          </a:p>
          <a:p>
            <a:r>
              <a:rPr lang="en-US" baseline="0" dirty="0" smtClean="0">
                <a:sym typeface="Wingdings" panose="05000000000000000000" pitchFamily="2" charset="2"/>
              </a:rPr>
              <a:t>You can also use </a:t>
            </a:r>
            <a:r>
              <a:rPr lang="en-US" baseline="0" dirty="0" err="1" smtClean="0">
                <a:sym typeface="Wingdings" panose="05000000000000000000" pitchFamily="2" charset="2"/>
              </a:rPr>
              <a:t>.Net</a:t>
            </a:r>
            <a:r>
              <a:rPr lang="en-US" baseline="0" dirty="0" smtClean="0">
                <a:sym typeface="Wingdings" panose="05000000000000000000" pitchFamily="2" charset="2"/>
              </a:rPr>
              <a:t> chart controls to generate a chart if needed.</a:t>
            </a:r>
          </a:p>
          <a:p>
            <a:endParaRPr lang="en-US" baseline="0" dirty="0" smtClean="0">
              <a:sym typeface="Wingdings" panose="05000000000000000000" pitchFamily="2" charset="2"/>
            </a:endParaRPr>
          </a:p>
          <a:p>
            <a:r>
              <a:rPr lang="en-US" baseline="0" dirty="0" smtClean="0">
                <a:sym typeface="Wingdings" panose="05000000000000000000" pitchFamily="2" charset="2"/>
              </a:rPr>
              <a:t>SQL Server Reporting Services can also be used for chart generation, but this piece will not be covered here.</a:t>
            </a:r>
          </a:p>
        </p:txBody>
      </p:sp>
      <p:sp>
        <p:nvSpPr>
          <p:cNvPr id="4" name="Slide Number Placeholder 3"/>
          <p:cNvSpPr>
            <a:spLocks noGrp="1"/>
          </p:cNvSpPr>
          <p:nvPr>
            <p:ph type="sldNum" sz="quarter" idx="10"/>
          </p:nvPr>
        </p:nvSpPr>
        <p:spPr/>
        <p:txBody>
          <a:bodyPr/>
          <a:lstStyle/>
          <a:p>
            <a:fld id="{8560A9E4-91F0-43D2-A9C6-3B427178266F}" type="slidenum">
              <a:rPr lang="en-US" smtClean="0"/>
              <a:t>7</a:t>
            </a:fld>
            <a:endParaRPr lang="en-US"/>
          </a:p>
        </p:txBody>
      </p:sp>
    </p:spTree>
    <p:extLst>
      <p:ext uri="{BB962C8B-B14F-4D97-AF65-F5344CB8AC3E}">
        <p14:creationId xmlns:p14="http://schemas.microsoft.com/office/powerpoint/2010/main" val="179260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a:t>
            </a:r>
            <a:r>
              <a:rPr lang="en-US" baseline="0" dirty="0" smtClean="0"/>
              <a:t> Server Management Object, AKA – SMO</a:t>
            </a:r>
          </a:p>
          <a:p>
            <a:r>
              <a:rPr lang="en-US" baseline="0" dirty="0" smtClean="0"/>
              <a:t>Really makes managing SQL simpler by using </a:t>
            </a:r>
            <a:r>
              <a:rPr lang="en-US" baseline="0" dirty="0" err="1" smtClean="0"/>
              <a:t>.Net</a:t>
            </a:r>
            <a:r>
              <a:rPr lang="en-US" baseline="0" dirty="0" smtClean="0"/>
              <a:t> assemblies (copied from SQL, installed with client tools or available as a download)</a:t>
            </a:r>
          </a:p>
          <a:p>
            <a:endParaRPr lang="en-US" baseline="0" dirty="0" smtClean="0"/>
          </a:p>
          <a:p>
            <a:r>
              <a:rPr lang="en-US" baseline="0" dirty="0" smtClean="0"/>
              <a:t>Makes everything into objects (PowerShell loves objects!)</a:t>
            </a:r>
          </a:p>
          <a:p>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8</a:t>
            </a:fld>
            <a:endParaRPr lang="en-US"/>
          </a:p>
        </p:txBody>
      </p:sp>
    </p:spTree>
    <p:extLst>
      <p:ext uri="{BB962C8B-B14F-4D97-AF65-F5344CB8AC3E}">
        <p14:creationId xmlns:p14="http://schemas.microsoft.com/office/powerpoint/2010/main" val="244187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System.Data.SQLClient.SQLConnection</a:t>
            </a:r>
            <a:r>
              <a:rPr lang="en-US" baseline="0" dirty="0" smtClean="0"/>
              <a:t> </a:t>
            </a:r>
            <a:r>
              <a:rPr lang="en-US" baseline="0" dirty="0" err="1" smtClean="0"/>
              <a:t>.Net</a:t>
            </a:r>
            <a:r>
              <a:rPr lang="en-US" baseline="0" dirty="0" smtClean="0"/>
              <a:t> class</a:t>
            </a:r>
          </a:p>
          <a:p>
            <a:r>
              <a:rPr lang="en-US" baseline="0" dirty="0" smtClean="0"/>
              <a:t>Allows us to create a connection (with alternate credentials if needed)</a:t>
            </a:r>
          </a:p>
          <a:p>
            <a:r>
              <a:rPr lang="en-US" baseline="0" dirty="0" smtClean="0"/>
              <a:t>Available practically everywhere</a:t>
            </a:r>
          </a:p>
          <a:p>
            <a:r>
              <a:rPr lang="en-US" baseline="0" dirty="0" smtClean="0"/>
              <a:t>Not object orientated to manage SQL; relies on TSQL to perform queries/updates/etc…</a:t>
            </a:r>
          </a:p>
          <a:p>
            <a:r>
              <a:rPr lang="en-US" baseline="0" dirty="0" smtClean="0"/>
              <a:t>Does return table and row objects that will resemble what you would see if using CSV files with Import-Csv</a:t>
            </a:r>
          </a:p>
          <a:p>
            <a:endParaRPr lang="en-US" baseline="0" dirty="0" smtClean="0"/>
          </a:p>
          <a:p>
            <a:r>
              <a:rPr lang="en-US" baseline="0" dirty="0" smtClean="0"/>
              <a:t>Since I am more interested in pushing and pulling data than actual SQL administration, option #2 will do exactly what I need.</a:t>
            </a:r>
            <a:endParaRPr lang="en-US" dirty="0"/>
          </a:p>
        </p:txBody>
      </p:sp>
      <p:sp>
        <p:nvSpPr>
          <p:cNvPr id="4" name="Slide Number Placeholder 3"/>
          <p:cNvSpPr>
            <a:spLocks noGrp="1"/>
          </p:cNvSpPr>
          <p:nvPr>
            <p:ph type="sldNum" sz="quarter" idx="10"/>
          </p:nvPr>
        </p:nvSpPr>
        <p:spPr/>
        <p:txBody>
          <a:bodyPr/>
          <a:lstStyle/>
          <a:p>
            <a:fld id="{8560A9E4-91F0-43D2-A9C6-3B427178266F}" type="slidenum">
              <a:rPr lang="en-US" smtClean="0"/>
              <a:t>9</a:t>
            </a:fld>
            <a:endParaRPr lang="en-US"/>
          </a:p>
        </p:txBody>
      </p:sp>
    </p:spTree>
    <p:extLst>
      <p:ext uri="{BB962C8B-B14F-4D97-AF65-F5344CB8AC3E}">
        <p14:creationId xmlns:p14="http://schemas.microsoft.com/office/powerpoint/2010/main" val="199952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3/21/2015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qlpsx.codeplex.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sdn.microsoft.com/en-us/library/wss56bz7.aspx" TargetMode="External"/><Relationship Id="rId7" Type="http://schemas.openxmlformats.org/officeDocument/2006/relationships/hyperlink" Target="http://learn-powershell.net/2014/01/11/custom-powershell-objects-and-performance-revisit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technet.microsoft.com/en-us/library/ff730962.aspx" TargetMode="External"/><Relationship Id="rId5" Type="http://schemas.openxmlformats.org/officeDocument/2006/relationships/hyperlink" Target="https://msdn.microsoft.com/en-us/library/kw65a0we.aspx" TargetMode="External"/><Relationship Id="rId4" Type="http://schemas.openxmlformats.org/officeDocument/2006/relationships/hyperlink" Target="https://msdn.microsoft.com/en-us/library/office/ff194426.aspx"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tinyurl.com/MCPMagBP" TargetMode="External"/><Relationship Id="rId3" Type="http://schemas.openxmlformats.org/officeDocument/2006/relationships/hyperlink" Target="https://twitter.com/OmahaPSUG" TargetMode="External"/><Relationship Id="rId7" Type="http://schemas.openxmlformats.org/officeDocument/2006/relationships/hyperlink" Target="http://tinyurl.com/PoshOrgB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tinyurl.com/PoshMagBP" TargetMode="External"/><Relationship Id="rId11" Type="http://schemas.openxmlformats.org/officeDocument/2006/relationships/image" Target="../media/image3.png"/><Relationship Id="rId5" Type="http://schemas.openxmlformats.org/officeDocument/2006/relationships/hyperlink" Target="http://tinyurl.com/HSGBoe" TargetMode="External"/><Relationship Id="rId10" Type="http://schemas.openxmlformats.org/officeDocument/2006/relationships/image" Target="../media/image2.png"/><Relationship Id="rId4" Type="http://schemas.openxmlformats.org/officeDocument/2006/relationships/hyperlink" Target="http://learn-powershell.net/" TargetMode="Externa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hyperlink" Target="https://msdn.microsoft.com/en-us/library/ms161953(SQL.105).aspx" TargetMode="External"/><Relationship Id="rId3" Type="http://schemas.openxmlformats.org/officeDocument/2006/relationships/hyperlink" Target="http://blogs.technet.com/b/heyscriptingguy/archive/2015/02/03/registry-cmdlets-first-steps-with-cdxml.aspx" TargetMode="External"/><Relationship Id="rId7" Type="http://schemas.openxmlformats.org/officeDocument/2006/relationships/hyperlink" Target="http://blogs.msdn.com/b/sqlphp/archive/2008/09/30/how-and-why-to-use-parameterized-queries.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msdn.microsoft.com/en-us/library/ff647768.aspx" TargetMode="External"/><Relationship Id="rId5" Type="http://schemas.openxmlformats.org/officeDocument/2006/relationships/hyperlink" Target="https://msdn.microsoft.com/en-us/library/8xx3tyca(v=vs.71).aspx" TargetMode="External"/><Relationship Id="rId4" Type="http://schemas.openxmlformats.org/officeDocument/2006/relationships/hyperlink" Target="https://msdn.microsoft.com/en-us/library/jj542520(v=vs.85).aspx" TargetMode="External"/><Relationship Id="rId9" Type="http://schemas.openxmlformats.org/officeDocument/2006/relationships/hyperlink" Target="https://www.simple-talk.com/sql/reporting-services/sql-server-reporting-services-basics-building-ssrs-report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twitter.com/proxb" TargetMode="External"/><Relationship Id="rId7" Type="http://schemas.openxmlformats.org/officeDocument/2006/relationships/image" Target="../media/image7.png"/><Relationship Id="rId2" Type="http://schemas.openxmlformats.org/officeDocument/2006/relationships/hyperlink" Target="http://learn-powershell.net/" TargetMode="External"/><Relationship Id="rId1" Type="http://schemas.openxmlformats.org/officeDocument/2006/relationships/slideLayout" Target="../slideLayouts/slideLayout2.xml"/><Relationship Id="rId6" Type="http://schemas.openxmlformats.org/officeDocument/2006/relationships/hyperlink" Target="http://1drv.ms/TCkO1N" TargetMode="External"/><Relationship Id="rId5" Type="http://schemas.openxmlformats.org/officeDocument/2006/relationships/hyperlink" Target="mailto:boeprox@gmail.com" TargetMode="External"/><Relationship Id="rId10" Type="http://schemas.openxmlformats.org/officeDocument/2006/relationships/image" Target="../media/image10.jpg"/><Relationship Id="rId4" Type="http://schemas.openxmlformats.org/officeDocument/2006/relationships/hyperlink" Target="http://gplus.to/boeprox"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Trend Reporting using PowerShell and SQL</a:t>
            </a:r>
            <a:endParaRPr lang="en-US" dirty="0"/>
          </a:p>
        </p:txBody>
      </p:sp>
      <p:sp>
        <p:nvSpPr>
          <p:cNvPr id="3" name="Subtitle 2"/>
          <p:cNvSpPr>
            <a:spLocks noGrp="1"/>
          </p:cNvSpPr>
          <p:nvPr>
            <p:ph type="subTitle" idx="1"/>
          </p:nvPr>
        </p:nvSpPr>
        <p:spPr/>
        <p:txBody>
          <a:bodyPr/>
          <a:lstStyle/>
          <a:p>
            <a:r>
              <a:rPr lang="en-US" dirty="0" smtClean="0">
                <a:solidFill>
                  <a:schemeClr val="tx1"/>
                </a:solidFill>
              </a:rPr>
              <a:t>Boe Prox |	@proxb</a:t>
            </a:r>
          </a:p>
          <a:p>
            <a:r>
              <a:rPr lang="en-US" sz="1800" dirty="0" smtClean="0">
                <a:solidFill>
                  <a:schemeClr val="tx1"/>
                </a:solidFill>
              </a:rPr>
              <a:t>Senior Windows Administrator </a:t>
            </a:r>
          </a:p>
          <a:p>
            <a:r>
              <a:rPr lang="en-US" sz="1800" dirty="0" smtClean="0">
                <a:solidFill>
                  <a:schemeClr val="tx1"/>
                </a:solidFill>
              </a:rPr>
              <a:t>Microsoft MVP: Windows PowerShell</a:t>
            </a:r>
            <a:endParaRPr lang="en-US" sz="1800" dirty="0">
              <a:solidFill>
                <a:schemeClr val="tx1"/>
              </a:solidFill>
            </a:endParaRPr>
          </a:p>
        </p:txBody>
      </p:sp>
    </p:spTree>
    <p:extLst>
      <p:ext uri="{BB962C8B-B14F-4D97-AF65-F5344CB8AC3E}">
        <p14:creationId xmlns:p14="http://schemas.microsoft.com/office/powerpoint/2010/main" val="1105403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2" y="267872"/>
            <a:ext cx="9969099" cy="1021101"/>
          </a:xfrm>
        </p:spPr>
        <p:txBody>
          <a:bodyPr>
            <a:normAutofit/>
          </a:bodyPr>
          <a:lstStyle/>
          <a:p>
            <a:r>
              <a:rPr lang="en-US" sz="3200" dirty="0" smtClean="0"/>
              <a:t>Connecting to </a:t>
            </a:r>
            <a:r>
              <a:rPr lang="en-US" sz="3200" dirty="0" err="1" smtClean="0"/>
              <a:t>sql</a:t>
            </a:r>
            <a:r>
              <a:rPr lang="en-US" sz="3200" dirty="0" smtClean="0"/>
              <a:t> via </a:t>
            </a:r>
            <a:r>
              <a:rPr lang="en-US" sz="3200" dirty="0" err="1" smtClean="0"/>
              <a:t>powershell</a:t>
            </a:r>
            <a:r>
              <a:rPr lang="en-US" sz="3200" dirty="0" smtClean="0"/>
              <a:t>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b="1" dirty="0" smtClean="0">
                <a:solidFill>
                  <a:schemeClr val="tx1"/>
                </a:solidFill>
              </a:rPr>
              <a:t>SQL </a:t>
            </a:r>
            <a:r>
              <a:rPr lang="en-US" b="1" dirty="0" err="1" smtClean="0">
                <a:solidFill>
                  <a:schemeClr val="tx1"/>
                </a:solidFill>
              </a:rPr>
              <a:t>PSSnapin</a:t>
            </a:r>
            <a:r>
              <a:rPr lang="en-US" b="1" dirty="0" smtClean="0">
                <a:solidFill>
                  <a:schemeClr val="tx1"/>
                </a:solidFill>
              </a:rPr>
              <a:t>/Module</a:t>
            </a:r>
            <a:endParaRPr lang="en-US" b="1" dirty="0">
              <a:solidFill>
                <a:schemeClr val="tx1"/>
              </a:solidFill>
            </a:endParaRPr>
          </a:p>
          <a:p>
            <a:pPr lvl="1"/>
            <a:r>
              <a:rPr lang="en-US" dirty="0" smtClean="0">
                <a:solidFill>
                  <a:schemeClr val="tx1"/>
                </a:solidFill>
              </a:rPr>
              <a:t>Microsoft’s SQL Module</a:t>
            </a:r>
          </a:p>
          <a:p>
            <a:pPr lvl="1"/>
            <a:r>
              <a:rPr lang="en-US" dirty="0" smtClean="0">
                <a:solidFill>
                  <a:schemeClr val="tx1"/>
                </a:solidFill>
              </a:rPr>
              <a:t>T-SQL </a:t>
            </a:r>
            <a:r>
              <a:rPr lang="en-US" dirty="0">
                <a:solidFill>
                  <a:schemeClr val="tx1"/>
                </a:solidFill>
              </a:rPr>
              <a:t>commands to work with </a:t>
            </a:r>
            <a:r>
              <a:rPr lang="en-US" dirty="0" smtClean="0">
                <a:solidFill>
                  <a:schemeClr val="tx1"/>
                </a:solidFill>
              </a:rPr>
              <a:t>SQL using Invoke-</a:t>
            </a:r>
            <a:r>
              <a:rPr lang="en-US" dirty="0" err="1" smtClean="0">
                <a:solidFill>
                  <a:schemeClr val="tx1"/>
                </a:solidFill>
              </a:rPr>
              <a:t>SQLCmd</a:t>
            </a:r>
            <a:endParaRPr lang="en-US" dirty="0" smtClean="0">
              <a:solidFill>
                <a:schemeClr val="tx1"/>
              </a:solidFill>
            </a:endParaRPr>
          </a:p>
          <a:p>
            <a:pPr lvl="1"/>
            <a:r>
              <a:rPr lang="en-US" dirty="0" smtClean="0">
                <a:solidFill>
                  <a:schemeClr val="tx1"/>
                </a:solidFill>
              </a:rPr>
              <a:t>Auto loads the SMO assemblies</a:t>
            </a:r>
          </a:p>
          <a:p>
            <a:r>
              <a:rPr lang="en-US" b="1" dirty="0" smtClean="0">
                <a:solidFill>
                  <a:schemeClr val="tx1"/>
                </a:solidFill>
              </a:rPr>
              <a:t>SQL PowerShell Community Extensions (SQLPSX)</a:t>
            </a:r>
          </a:p>
          <a:p>
            <a:pPr lvl="1"/>
            <a:r>
              <a:rPr lang="en-US" dirty="0" smtClean="0">
                <a:solidFill>
                  <a:schemeClr val="tx1"/>
                </a:solidFill>
              </a:rPr>
              <a:t>Community SQL PowerShell module</a:t>
            </a:r>
          </a:p>
          <a:p>
            <a:pPr lvl="1"/>
            <a:r>
              <a:rPr lang="en-US" dirty="0">
                <a:solidFill>
                  <a:schemeClr val="tx1"/>
                </a:solidFill>
                <a:hlinkClick r:id="rId3"/>
              </a:rPr>
              <a:t>http://sqlpsx.codeplex.com/</a:t>
            </a:r>
            <a:endParaRPr lang="en-US" dirty="0" smtClean="0">
              <a:solidFill>
                <a:schemeClr val="tx1"/>
              </a:solidFill>
            </a:endParaRPr>
          </a:p>
          <a:p>
            <a:pPr lvl="2"/>
            <a:endParaRPr lang="en-US" dirty="0">
              <a:solidFill>
                <a:schemeClr val="tx1"/>
              </a:solidFill>
            </a:endParaRPr>
          </a:p>
          <a:p>
            <a:pPr marL="0" indent="0">
              <a:buNone/>
            </a:pPr>
            <a:r>
              <a:rPr lang="en-US" dirty="0">
                <a:solidFill>
                  <a:schemeClr val="tx1"/>
                </a:solidFill>
              </a:rPr>
              <a:t>We are going to go with </a:t>
            </a:r>
            <a:r>
              <a:rPr lang="en-US" u="sng" dirty="0">
                <a:solidFill>
                  <a:schemeClr val="tx1"/>
                </a:solidFill>
              </a:rPr>
              <a:t>Option # 2</a:t>
            </a:r>
          </a:p>
        </p:txBody>
      </p:sp>
    </p:spTree>
    <p:extLst>
      <p:ext uri="{BB962C8B-B14F-4D97-AF65-F5344CB8AC3E}">
        <p14:creationId xmlns:p14="http://schemas.microsoft.com/office/powerpoint/2010/main" val="168705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Data gathering</a:t>
            </a:r>
            <a:endParaRPr lang="en-US" sz="3200" dirty="0"/>
          </a:p>
        </p:txBody>
      </p:sp>
      <p:sp>
        <p:nvSpPr>
          <p:cNvPr id="3" name="Content Placeholder 2"/>
          <p:cNvSpPr>
            <a:spLocks noGrp="1"/>
          </p:cNvSpPr>
          <p:nvPr>
            <p:ph idx="1"/>
          </p:nvPr>
        </p:nvSpPr>
        <p:spPr>
          <a:xfrm>
            <a:off x="364723" y="1288973"/>
            <a:ext cx="8534400" cy="5486400"/>
          </a:xfrm>
        </p:spPr>
        <p:txBody>
          <a:bodyPr>
            <a:normAutofit/>
          </a:bodyPr>
          <a:lstStyle/>
          <a:p>
            <a:pPr lvl="1"/>
            <a:r>
              <a:rPr lang="en-US" dirty="0" smtClean="0">
                <a:solidFill>
                  <a:schemeClr val="tx1"/>
                </a:solidFill>
              </a:rPr>
              <a:t>WMI/CIM cmdlets</a:t>
            </a:r>
          </a:p>
          <a:p>
            <a:pPr lvl="1"/>
            <a:r>
              <a:rPr lang="en-US" dirty="0" smtClean="0">
                <a:solidFill>
                  <a:schemeClr val="tx1"/>
                </a:solidFill>
              </a:rPr>
              <a:t>Determine what we are looking for in data returned</a:t>
            </a:r>
          </a:p>
          <a:p>
            <a:pPr lvl="2"/>
            <a:r>
              <a:rPr lang="en-US" dirty="0" err="1" smtClean="0">
                <a:solidFill>
                  <a:schemeClr val="tx1"/>
                </a:solidFill>
              </a:rPr>
              <a:t>TimeStamp</a:t>
            </a:r>
            <a:endParaRPr lang="en-US" dirty="0" smtClean="0">
              <a:solidFill>
                <a:schemeClr val="tx1"/>
              </a:solidFill>
            </a:endParaRPr>
          </a:p>
          <a:p>
            <a:pPr lvl="2"/>
            <a:r>
              <a:rPr lang="en-US" dirty="0" err="1" smtClean="0">
                <a:solidFill>
                  <a:schemeClr val="tx1"/>
                </a:solidFill>
              </a:rPr>
              <a:t>Computername</a:t>
            </a:r>
            <a:endParaRPr lang="en-US" dirty="0" smtClean="0">
              <a:solidFill>
                <a:schemeClr val="tx1"/>
              </a:solidFill>
            </a:endParaRPr>
          </a:p>
          <a:p>
            <a:pPr lvl="2"/>
            <a:r>
              <a:rPr lang="en-US" dirty="0" err="1" smtClean="0">
                <a:solidFill>
                  <a:schemeClr val="tx1"/>
                </a:solidFill>
              </a:rPr>
              <a:t>VolumeName</a:t>
            </a:r>
            <a:endParaRPr lang="en-US" dirty="0" smtClean="0">
              <a:solidFill>
                <a:schemeClr val="tx1"/>
              </a:solidFill>
            </a:endParaRPr>
          </a:p>
          <a:p>
            <a:pPr lvl="2"/>
            <a:r>
              <a:rPr lang="en-US" dirty="0" err="1" smtClean="0">
                <a:solidFill>
                  <a:schemeClr val="tx1"/>
                </a:solidFill>
              </a:rPr>
              <a:t>DeviceID</a:t>
            </a:r>
            <a:endParaRPr lang="en-US" dirty="0" smtClean="0">
              <a:solidFill>
                <a:schemeClr val="tx1"/>
              </a:solidFill>
            </a:endParaRPr>
          </a:p>
          <a:p>
            <a:pPr lvl="2"/>
            <a:r>
              <a:rPr lang="en-US" dirty="0" smtClean="0">
                <a:solidFill>
                  <a:schemeClr val="tx1"/>
                </a:solidFill>
              </a:rPr>
              <a:t>Size</a:t>
            </a:r>
          </a:p>
          <a:p>
            <a:pPr lvl="2"/>
            <a:r>
              <a:rPr lang="en-US" dirty="0" err="1" smtClean="0">
                <a:solidFill>
                  <a:schemeClr val="tx1"/>
                </a:solidFill>
              </a:rPr>
              <a:t>FreeSpace</a:t>
            </a:r>
            <a:endParaRPr lang="en-US" dirty="0" smtClean="0">
              <a:solidFill>
                <a:schemeClr val="tx1"/>
              </a:solidFill>
            </a:endParaRPr>
          </a:p>
          <a:p>
            <a:pPr lvl="2"/>
            <a:r>
              <a:rPr lang="en-US" dirty="0" err="1" smtClean="0">
                <a:solidFill>
                  <a:schemeClr val="tx1"/>
                </a:solidFill>
              </a:rPr>
              <a:t>UsedSpace</a:t>
            </a:r>
            <a:endParaRPr lang="en-US" dirty="0" smtClean="0">
              <a:solidFill>
                <a:schemeClr val="tx1"/>
              </a:solidFill>
            </a:endParaRPr>
          </a:p>
          <a:p>
            <a:pPr lvl="1"/>
            <a:r>
              <a:rPr lang="en-US" dirty="0" smtClean="0">
                <a:solidFill>
                  <a:schemeClr val="tx1"/>
                </a:solidFill>
              </a:rPr>
              <a:t>Ensure that all systems are queried</a:t>
            </a:r>
          </a:p>
          <a:p>
            <a:pPr lvl="2"/>
            <a:r>
              <a:rPr lang="en-US" dirty="0" smtClean="0">
                <a:solidFill>
                  <a:schemeClr val="tx1"/>
                </a:solidFill>
              </a:rPr>
              <a:t>We don’t care if we cannot access a system at this time</a:t>
            </a:r>
          </a:p>
        </p:txBody>
      </p:sp>
    </p:spTree>
    <p:extLst>
      <p:ext uri="{BB962C8B-B14F-4D97-AF65-F5344CB8AC3E}">
        <p14:creationId xmlns:p14="http://schemas.microsoft.com/office/powerpoint/2010/main" val="955208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Building a Database</a:t>
            </a:r>
            <a:endParaRPr lang="en-US" sz="3200" dirty="0"/>
          </a:p>
        </p:txBody>
      </p:sp>
      <p:sp>
        <p:nvSpPr>
          <p:cNvPr id="3" name="Content Placeholder 2"/>
          <p:cNvSpPr>
            <a:spLocks noGrp="1"/>
          </p:cNvSpPr>
          <p:nvPr>
            <p:ph idx="1"/>
          </p:nvPr>
        </p:nvSpPr>
        <p:spPr>
          <a:xfrm>
            <a:off x="364723" y="1288973"/>
            <a:ext cx="8534400" cy="2677099"/>
          </a:xfrm>
        </p:spPr>
        <p:txBody>
          <a:bodyPr/>
          <a:lstStyle/>
          <a:p>
            <a:r>
              <a:rPr lang="en-US" dirty="0" smtClean="0">
                <a:solidFill>
                  <a:schemeClr val="tx1"/>
                </a:solidFill>
              </a:rPr>
              <a:t>We can build a connection string and use PowerShell to make the SQL connection</a:t>
            </a:r>
          </a:p>
          <a:p>
            <a:r>
              <a:rPr lang="en-US" dirty="0" smtClean="0">
                <a:solidFill>
                  <a:schemeClr val="tx1"/>
                </a:solidFill>
              </a:rPr>
              <a:t>Use T-SQL to build out a database</a:t>
            </a:r>
          </a:p>
          <a:p>
            <a:endParaRPr lang="en-US" dirty="0" smtClean="0">
              <a:solidFill>
                <a:schemeClr val="tx1"/>
              </a:solidFill>
            </a:endParaRPr>
          </a:p>
          <a:p>
            <a:r>
              <a:rPr lang="en-US" dirty="0" smtClean="0">
                <a:solidFill>
                  <a:schemeClr val="tx1"/>
                </a:solidFill>
              </a:rPr>
              <a:t>Verify database exists</a:t>
            </a:r>
            <a:endParaRPr lang="en-US" dirty="0">
              <a:solidFill>
                <a:schemeClr val="tx1"/>
              </a:solidFill>
            </a:endParaRPr>
          </a:p>
          <a:p>
            <a:pPr lvl="1"/>
            <a:endParaRPr lang="en-US" dirty="0" smtClean="0">
              <a:solidFill>
                <a:schemeClr val="tx1"/>
              </a:solidFill>
            </a:endParaRPr>
          </a:p>
        </p:txBody>
      </p:sp>
      <p:pic>
        <p:nvPicPr>
          <p:cNvPr id="5" name="Picture 4"/>
          <p:cNvPicPr>
            <a:picLocks noChangeAspect="1"/>
          </p:cNvPicPr>
          <p:nvPr/>
        </p:nvPicPr>
        <p:blipFill>
          <a:blip r:embed="rId2"/>
          <a:stretch>
            <a:fillRect/>
          </a:stretch>
        </p:blipFill>
        <p:spPr>
          <a:xfrm>
            <a:off x="757413" y="2627522"/>
            <a:ext cx="4078992" cy="350217"/>
          </a:xfrm>
          <a:prstGeom prst="rect">
            <a:avLst/>
          </a:prstGeom>
        </p:spPr>
      </p:pic>
    </p:spTree>
    <p:extLst>
      <p:ext uri="{BB962C8B-B14F-4D97-AF65-F5344CB8AC3E}">
        <p14:creationId xmlns:p14="http://schemas.microsoft.com/office/powerpoint/2010/main" val="41532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Building a table for data</a:t>
            </a:r>
            <a:endParaRPr lang="en-US" sz="3200" dirty="0"/>
          </a:p>
        </p:txBody>
      </p:sp>
      <p:sp>
        <p:nvSpPr>
          <p:cNvPr id="3" name="Content Placeholder 2"/>
          <p:cNvSpPr>
            <a:spLocks noGrp="1"/>
          </p:cNvSpPr>
          <p:nvPr>
            <p:ph idx="1"/>
          </p:nvPr>
        </p:nvSpPr>
        <p:spPr>
          <a:xfrm>
            <a:off x="364723" y="1288973"/>
            <a:ext cx="8534400" cy="5365215"/>
          </a:xfrm>
        </p:spPr>
        <p:txBody>
          <a:bodyPr>
            <a:normAutofit/>
          </a:bodyPr>
          <a:lstStyle/>
          <a:p>
            <a:r>
              <a:rPr lang="en-US" dirty="0" smtClean="0">
                <a:solidFill>
                  <a:schemeClr val="tx1"/>
                </a:solidFill>
              </a:rPr>
              <a:t>Use T-SQL to build out a table</a:t>
            </a:r>
          </a:p>
          <a:p>
            <a:r>
              <a:rPr lang="en-US" dirty="0" smtClean="0">
                <a:solidFill>
                  <a:schemeClr val="tx1"/>
                </a:solidFill>
              </a:rPr>
              <a:t>Ensure we have the proper columns to support the data requirement</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Verify table exists</a:t>
            </a:r>
          </a:p>
        </p:txBody>
      </p:sp>
      <p:pic>
        <p:nvPicPr>
          <p:cNvPr id="4" name="Picture 3"/>
          <p:cNvPicPr>
            <a:picLocks noChangeAspect="1"/>
          </p:cNvPicPr>
          <p:nvPr/>
        </p:nvPicPr>
        <p:blipFill>
          <a:blip r:embed="rId2"/>
          <a:stretch>
            <a:fillRect/>
          </a:stretch>
        </p:blipFill>
        <p:spPr>
          <a:xfrm>
            <a:off x="3218627" y="2787140"/>
            <a:ext cx="4031007" cy="2763038"/>
          </a:xfrm>
          <a:prstGeom prst="rect">
            <a:avLst/>
          </a:prstGeom>
        </p:spPr>
      </p:pic>
    </p:spTree>
    <p:extLst>
      <p:ext uri="{BB962C8B-B14F-4D97-AF65-F5344CB8AC3E}">
        <p14:creationId xmlns:p14="http://schemas.microsoft.com/office/powerpoint/2010/main" val="2017365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fontScale="90000"/>
          </a:bodyPr>
          <a:lstStyle/>
          <a:p>
            <a:r>
              <a:rPr lang="en-US" sz="3200" dirty="0" smtClean="0"/>
              <a:t>Demo – shipping data to </a:t>
            </a:r>
            <a:r>
              <a:rPr lang="en-US" sz="3200" dirty="0" err="1" smtClean="0"/>
              <a:t>sql</a:t>
            </a:r>
            <a:r>
              <a:rPr lang="en-US" sz="3200" dirty="0" smtClean="0"/>
              <a:t> and Pulling data from </a:t>
            </a:r>
            <a:r>
              <a:rPr lang="en-US" sz="3200" dirty="0" err="1" smtClean="0"/>
              <a:t>sql</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Create SQL Connection string</a:t>
            </a:r>
          </a:p>
          <a:p>
            <a:pPr lvl="1"/>
            <a:r>
              <a:rPr lang="en-US" dirty="0" smtClean="0">
                <a:solidFill>
                  <a:schemeClr val="tx1"/>
                </a:solidFill>
              </a:rPr>
              <a:t>Use T-SQL to write data to database table</a:t>
            </a:r>
          </a:p>
          <a:p>
            <a:pPr lvl="1"/>
            <a:endParaRPr lang="en-US" dirty="0" smtClean="0">
              <a:solidFill>
                <a:schemeClr val="tx1"/>
              </a:solidFill>
            </a:endParaRPr>
          </a:p>
          <a:p>
            <a:pPr lvl="1"/>
            <a:r>
              <a:rPr lang="en-US" dirty="0" smtClean="0">
                <a:solidFill>
                  <a:schemeClr val="tx1"/>
                </a:solidFill>
              </a:rPr>
              <a:t>Put the functions into a script that will be run as a scheduled job</a:t>
            </a:r>
          </a:p>
          <a:p>
            <a:pPr lvl="2"/>
            <a:r>
              <a:rPr lang="en-US" dirty="0" smtClean="0">
                <a:solidFill>
                  <a:schemeClr val="tx1"/>
                </a:solidFill>
              </a:rPr>
              <a:t>Creating a scheduled job is simple using PowerShell!</a:t>
            </a:r>
          </a:p>
          <a:p>
            <a:pPr lvl="2"/>
            <a:r>
              <a:rPr lang="en-US" dirty="0" smtClean="0">
                <a:solidFill>
                  <a:schemeClr val="tx1"/>
                </a:solidFill>
              </a:rPr>
              <a:t>Configure to run hourly so we can have better metrics</a:t>
            </a:r>
          </a:p>
        </p:txBody>
      </p:sp>
    </p:spTree>
    <p:extLst>
      <p:ext uri="{BB962C8B-B14F-4D97-AF65-F5344CB8AC3E}">
        <p14:creationId xmlns:p14="http://schemas.microsoft.com/office/powerpoint/2010/main" val="391782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Reporting options</a:t>
            </a:r>
            <a:endParaRPr lang="en-US" sz="3200" dirty="0"/>
          </a:p>
        </p:txBody>
      </p:sp>
      <p:sp>
        <p:nvSpPr>
          <p:cNvPr id="3" name="Content Placeholder 2"/>
          <p:cNvSpPr>
            <a:spLocks noGrp="1"/>
          </p:cNvSpPr>
          <p:nvPr>
            <p:ph idx="1"/>
          </p:nvPr>
        </p:nvSpPr>
        <p:spPr>
          <a:xfrm>
            <a:off x="364723" y="1288973"/>
            <a:ext cx="8534400" cy="4814372"/>
          </a:xfrm>
        </p:spPr>
        <p:txBody>
          <a:bodyPr>
            <a:normAutofit fontScale="92500" lnSpcReduction="20000"/>
          </a:bodyPr>
          <a:lstStyle/>
          <a:p>
            <a:pPr marL="457200" lvl="1" indent="0">
              <a:buNone/>
            </a:pPr>
            <a:r>
              <a:rPr lang="en-US" sz="2000" b="1" dirty="0" smtClean="0">
                <a:solidFill>
                  <a:schemeClr val="tx1"/>
                </a:solidFill>
              </a:rPr>
              <a:t>What are our possible options for providing reports?</a:t>
            </a:r>
          </a:p>
          <a:p>
            <a:pPr lvl="1"/>
            <a:r>
              <a:rPr lang="en-US" b="1" dirty="0" smtClean="0">
                <a:solidFill>
                  <a:schemeClr val="tx1"/>
                </a:solidFill>
              </a:rPr>
              <a:t>Excel</a:t>
            </a:r>
          </a:p>
          <a:p>
            <a:pPr lvl="2"/>
            <a:r>
              <a:rPr lang="en-US" dirty="0" smtClean="0">
                <a:solidFill>
                  <a:schemeClr val="tx1"/>
                </a:solidFill>
              </a:rPr>
              <a:t>Commonly used application for creating reports</a:t>
            </a:r>
          </a:p>
          <a:p>
            <a:pPr lvl="2"/>
            <a:r>
              <a:rPr lang="en-US" dirty="0" smtClean="0">
                <a:solidFill>
                  <a:schemeClr val="tx1"/>
                </a:solidFill>
              </a:rPr>
              <a:t>Requires excel to be available</a:t>
            </a:r>
          </a:p>
          <a:p>
            <a:pPr lvl="2"/>
            <a:r>
              <a:rPr lang="en-US" dirty="0" smtClean="0">
                <a:solidFill>
                  <a:schemeClr val="tx1"/>
                </a:solidFill>
              </a:rPr>
              <a:t>Slow and heavy</a:t>
            </a:r>
          </a:p>
          <a:p>
            <a:pPr lvl="3"/>
            <a:r>
              <a:rPr lang="en-US" dirty="0" smtClean="0">
                <a:solidFill>
                  <a:schemeClr val="tx1"/>
                </a:solidFill>
              </a:rPr>
              <a:t>COM object cleanup </a:t>
            </a:r>
          </a:p>
          <a:p>
            <a:pPr lvl="2"/>
            <a:r>
              <a:rPr lang="en-US" dirty="0" smtClean="0">
                <a:solidFill>
                  <a:schemeClr val="tx1"/>
                </a:solidFill>
              </a:rPr>
              <a:t>Automation can be complex</a:t>
            </a:r>
          </a:p>
          <a:p>
            <a:pPr lvl="1"/>
            <a:r>
              <a:rPr lang="en-US" b="1" dirty="0" err="1" smtClean="0">
                <a:solidFill>
                  <a:schemeClr val="tx1"/>
                </a:solidFill>
              </a:rPr>
              <a:t>.Net</a:t>
            </a:r>
            <a:r>
              <a:rPr lang="en-US" b="1" dirty="0" smtClean="0">
                <a:solidFill>
                  <a:schemeClr val="tx1"/>
                </a:solidFill>
              </a:rPr>
              <a:t> Chart Controls</a:t>
            </a:r>
          </a:p>
          <a:p>
            <a:pPr lvl="2"/>
            <a:r>
              <a:rPr lang="en-US" dirty="0" smtClean="0">
                <a:solidFill>
                  <a:schemeClr val="tx1"/>
                </a:solidFill>
              </a:rPr>
              <a:t>Portable</a:t>
            </a:r>
          </a:p>
          <a:p>
            <a:pPr lvl="2"/>
            <a:r>
              <a:rPr lang="en-US" dirty="0" smtClean="0">
                <a:solidFill>
                  <a:schemeClr val="tx1"/>
                </a:solidFill>
              </a:rPr>
              <a:t>Fast</a:t>
            </a:r>
          </a:p>
          <a:p>
            <a:pPr lvl="2"/>
            <a:r>
              <a:rPr lang="en-US" dirty="0" smtClean="0">
                <a:solidFill>
                  <a:schemeClr val="tx1"/>
                </a:solidFill>
              </a:rPr>
              <a:t>Can be as complex as Excel</a:t>
            </a:r>
          </a:p>
          <a:p>
            <a:pPr lvl="2"/>
            <a:r>
              <a:rPr lang="en-US" dirty="0" smtClean="0">
                <a:solidFill>
                  <a:schemeClr val="tx1"/>
                </a:solidFill>
              </a:rPr>
              <a:t>Requires </a:t>
            </a:r>
            <a:r>
              <a:rPr lang="en-US" dirty="0" err="1" smtClean="0">
                <a:solidFill>
                  <a:schemeClr val="tx1"/>
                </a:solidFill>
              </a:rPr>
              <a:t>.Net</a:t>
            </a:r>
            <a:r>
              <a:rPr lang="en-US" dirty="0" smtClean="0">
                <a:solidFill>
                  <a:schemeClr val="tx1"/>
                </a:solidFill>
              </a:rPr>
              <a:t> 3.5 to be installed</a:t>
            </a:r>
          </a:p>
          <a:p>
            <a:pPr lvl="1"/>
            <a:r>
              <a:rPr lang="en-US" b="1" dirty="0">
                <a:solidFill>
                  <a:schemeClr val="tx1"/>
                </a:solidFill>
              </a:rPr>
              <a:t>SQL Reporting</a:t>
            </a:r>
          </a:p>
          <a:p>
            <a:pPr lvl="2"/>
            <a:r>
              <a:rPr lang="en-US" dirty="0">
                <a:solidFill>
                  <a:schemeClr val="tx1"/>
                </a:solidFill>
              </a:rPr>
              <a:t>Requires </a:t>
            </a:r>
            <a:r>
              <a:rPr lang="en-US" dirty="0" smtClean="0">
                <a:solidFill>
                  <a:schemeClr val="tx1"/>
                </a:solidFill>
              </a:rPr>
              <a:t>SQL Server </a:t>
            </a:r>
            <a:r>
              <a:rPr lang="en-US" dirty="0">
                <a:solidFill>
                  <a:schemeClr val="tx1"/>
                </a:solidFill>
              </a:rPr>
              <a:t>Reporting services</a:t>
            </a:r>
          </a:p>
          <a:p>
            <a:pPr lvl="2"/>
            <a:r>
              <a:rPr lang="en-US" dirty="0">
                <a:solidFill>
                  <a:schemeClr val="tx1"/>
                </a:solidFill>
              </a:rPr>
              <a:t>Fast</a:t>
            </a:r>
          </a:p>
          <a:p>
            <a:pPr lvl="1"/>
            <a:endParaRPr lang="en-US" dirty="0" smtClean="0">
              <a:solidFill>
                <a:schemeClr val="tx1"/>
              </a:solidFill>
            </a:endParaRPr>
          </a:p>
        </p:txBody>
      </p:sp>
    </p:spTree>
    <p:extLst>
      <p:ext uri="{BB962C8B-B14F-4D97-AF65-F5344CB8AC3E}">
        <p14:creationId xmlns:p14="http://schemas.microsoft.com/office/powerpoint/2010/main" val="419492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Demo – Reporting with Excel</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Working with the Excel COM Object</a:t>
            </a:r>
          </a:p>
          <a:p>
            <a:pPr lvl="1"/>
            <a:r>
              <a:rPr lang="en-US" dirty="0" smtClean="0">
                <a:solidFill>
                  <a:schemeClr val="tx1"/>
                </a:solidFill>
              </a:rPr>
              <a:t>Building out the graph</a:t>
            </a:r>
          </a:p>
          <a:p>
            <a:pPr lvl="1"/>
            <a:r>
              <a:rPr lang="en-US" dirty="0" smtClean="0">
                <a:solidFill>
                  <a:schemeClr val="tx1"/>
                </a:solidFill>
              </a:rPr>
              <a:t>COM Object cleanup</a:t>
            </a:r>
          </a:p>
          <a:p>
            <a:pPr lvl="1"/>
            <a:r>
              <a:rPr lang="en-US" dirty="0" smtClean="0">
                <a:solidFill>
                  <a:schemeClr val="tx1"/>
                </a:solidFill>
              </a:rPr>
              <a:t>Working with Word to attach the graph and generate table</a:t>
            </a:r>
          </a:p>
        </p:txBody>
      </p:sp>
    </p:spTree>
    <p:extLst>
      <p:ext uri="{BB962C8B-B14F-4D97-AF65-F5344CB8AC3E}">
        <p14:creationId xmlns:p14="http://schemas.microsoft.com/office/powerpoint/2010/main" val="166173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fontScale="90000"/>
          </a:bodyPr>
          <a:lstStyle/>
          <a:p>
            <a:r>
              <a:rPr lang="en-US" sz="3200" dirty="0" smtClean="0"/>
              <a:t>Demo – Reporting with </a:t>
            </a:r>
            <a:r>
              <a:rPr lang="en-US" sz="3200" dirty="0" err="1" smtClean="0"/>
              <a:t>.Net</a:t>
            </a:r>
            <a:r>
              <a:rPr lang="en-US" sz="3200" dirty="0" smtClean="0"/>
              <a:t> chart controls</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Working with the </a:t>
            </a:r>
            <a:r>
              <a:rPr lang="en-US" dirty="0" err="1" smtClean="0">
                <a:solidFill>
                  <a:schemeClr val="tx1"/>
                </a:solidFill>
              </a:rPr>
              <a:t>.Net</a:t>
            </a:r>
            <a:r>
              <a:rPr lang="en-US" dirty="0" smtClean="0">
                <a:solidFill>
                  <a:schemeClr val="tx1"/>
                </a:solidFill>
              </a:rPr>
              <a:t> Chart Controls</a:t>
            </a:r>
          </a:p>
          <a:p>
            <a:pPr lvl="1"/>
            <a:r>
              <a:rPr lang="en-US" dirty="0" smtClean="0">
                <a:solidFill>
                  <a:schemeClr val="tx1"/>
                </a:solidFill>
              </a:rPr>
              <a:t>Determine output for the Chart</a:t>
            </a:r>
          </a:p>
          <a:p>
            <a:pPr lvl="2"/>
            <a:r>
              <a:rPr lang="en-US" dirty="0" smtClean="0">
                <a:solidFill>
                  <a:schemeClr val="tx1"/>
                </a:solidFill>
              </a:rPr>
              <a:t>Saving to a file</a:t>
            </a:r>
          </a:p>
          <a:p>
            <a:pPr lvl="3"/>
            <a:r>
              <a:rPr lang="en-US" dirty="0" smtClean="0">
                <a:solidFill>
                  <a:schemeClr val="tx1"/>
                </a:solidFill>
              </a:rPr>
              <a:t>Great for automation</a:t>
            </a:r>
          </a:p>
          <a:p>
            <a:pPr lvl="2"/>
            <a:r>
              <a:rPr lang="en-US" dirty="0" smtClean="0">
                <a:solidFill>
                  <a:schemeClr val="tx1"/>
                </a:solidFill>
              </a:rPr>
              <a:t>Display on screen with option to save file</a:t>
            </a:r>
          </a:p>
        </p:txBody>
      </p:sp>
    </p:spTree>
    <p:extLst>
      <p:ext uri="{BB962C8B-B14F-4D97-AF65-F5344CB8AC3E}">
        <p14:creationId xmlns:p14="http://schemas.microsoft.com/office/powerpoint/2010/main" val="1092648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Recap</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Trend reporting is great, but made even better using PowerShell and SQL</a:t>
            </a:r>
          </a:p>
          <a:p>
            <a:pPr lvl="1"/>
            <a:r>
              <a:rPr lang="en-US" dirty="0" smtClean="0">
                <a:solidFill>
                  <a:schemeClr val="tx1"/>
                </a:solidFill>
              </a:rPr>
              <a:t>Can pretty much use PowerShell to do everything!</a:t>
            </a:r>
          </a:p>
          <a:p>
            <a:pPr lvl="1"/>
            <a:r>
              <a:rPr lang="en-US" dirty="0">
                <a:solidFill>
                  <a:schemeClr val="tx1"/>
                </a:solidFill>
              </a:rPr>
              <a:t>Avoid using Excel as your data </a:t>
            </a:r>
            <a:r>
              <a:rPr lang="en-US" dirty="0" smtClean="0">
                <a:solidFill>
                  <a:schemeClr val="tx1"/>
                </a:solidFill>
              </a:rPr>
              <a:t>source; OK as temp dropping ground for data prior to creating report</a:t>
            </a:r>
          </a:p>
          <a:p>
            <a:pPr lvl="1"/>
            <a:r>
              <a:rPr lang="en-US" dirty="0" smtClean="0">
                <a:solidFill>
                  <a:schemeClr val="tx1"/>
                </a:solidFill>
              </a:rPr>
              <a:t>Make sure you size your database to account for historical data</a:t>
            </a:r>
          </a:p>
          <a:p>
            <a:pPr lvl="1"/>
            <a:r>
              <a:rPr lang="en-US" dirty="0" smtClean="0">
                <a:solidFill>
                  <a:schemeClr val="tx1"/>
                </a:solidFill>
              </a:rPr>
              <a:t>Use </a:t>
            </a:r>
            <a:r>
              <a:rPr lang="en-US" dirty="0" err="1" smtClean="0">
                <a:solidFill>
                  <a:schemeClr val="tx1"/>
                </a:solidFill>
              </a:rPr>
              <a:t>ADO.Net</a:t>
            </a:r>
            <a:r>
              <a:rPr lang="en-US" dirty="0" smtClean="0">
                <a:solidFill>
                  <a:schemeClr val="tx1"/>
                </a:solidFill>
              </a:rPr>
              <a:t> vs. SMO for portability</a:t>
            </a:r>
          </a:p>
          <a:p>
            <a:pPr lvl="1"/>
            <a:r>
              <a:rPr lang="en-US" dirty="0" smtClean="0">
                <a:solidFill>
                  <a:schemeClr val="tx1"/>
                </a:solidFill>
              </a:rPr>
              <a:t>Not just for server drive space! Can also track Database sizes and whatever else you can think of!</a:t>
            </a:r>
          </a:p>
          <a:p>
            <a:pPr lvl="1"/>
            <a:endParaRPr lang="en-US" dirty="0" smtClean="0">
              <a:solidFill>
                <a:schemeClr val="tx1"/>
              </a:solidFill>
            </a:endParaRPr>
          </a:p>
        </p:txBody>
      </p:sp>
    </p:spTree>
    <p:extLst>
      <p:ext uri="{BB962C8B-B14F-4D97-AF65-F5344CB8AC3E}">
        <p14:creationId xmlns:p14="http://schemas.microsoft.com/office/powerpoint/2010/main" val="1886970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Resources</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r>
              <a:rPr lang="en-US" dirty="0" smtClean="0">
                <a:solidFill>
                  <a:schemeClr val="tx1"/>
                </a:solidFill>
              </a:rPr>
              <a:t>Excel Automation</a:t>
            </a:r>
          </a:p>
          <a:p>
            <a:pPr lvl="2"/>
            <a:r>
              <a:rPr lang="en-US" dirty="0">
                <a:solidFill>
                  <a:schemeClr val="tx1"/>
                </a:solidFill>
                <a:hlinkClick r:id="rId3"/>
              </a:rPr>
              <a:t>https://</a:t>
            </a:r>
            <a:r>
              <a:rPr lang="en-US" dirty="0" smtClean="0">
                <a:solidFill>
                  <a:schemeClr val="tx1"/>
                </a:solidFill>
                <a:hlinkClick r:id="rId3"/>
              </a:rPr>
              <a:t>msdn.microsoft.com/en-us/library/wss56bz7.aspx</a:t>
            </a:r>
            <a:endParaRPr lang="en-US" dirty="0" smtClean="0">
              <a:solidFill>
                <a:schemeClr val="tx1"/>
              </a:solidFill>
            </a:endParaRPr>
          </a:p>
          <a:p>
            <a:pPr lvl="2"/>
            <a:r>
              <a:rPr lang="en-US" dirty="0">
                <a:solidFill>
                  <a:schemeClr val="tx1"/>
                </a:solidFill>
                <a:hlinkClick r:id="rId4"/>
              </a:rPr>
              <a:t>https://</a:t>
            </a:r>
            <a:r>
              <a:rPr lang="en-US" dirty="0" smtClean="0">
                <a:solidFill>
                  <a:schemeClr val="tx1"/>
                </a:solidFill>
                <a:hlinkClick r:id="rId4"/>
              </a:rPr>
              <a:t>msdn.microsoft.com/en-us/library/office/ff194426.aspx</a:t>
            </a:r>
            <a:endParaRPr lang="en-US" dirty="0" smtClean="0">
              <a:solidFill>
                <a:schemeClr val="tx1"/>
              </a:solidFill>
            </a:endParaRPr>
          </a:p>
          <a:p>
            <a:pPr lvl="1"/>
            <a:r>
              <a:rPr lang="en-US" dirty="0" smtClean="0">
                <a:solidFill>
                  <a:schemeClr val="tx1"/>
                </a:solidFill>
              </a:rPr>
              <a:t>Word Automation</a:t>
            </a:r>
          </a:p>
          <a:p>
            <a:pPr lvl="2"/>
            <a:r>
              <a:rPr lang="en-US" dirty="0">
                <a:solidFill>
                  <a:schemeClr val="tx1"/>
                </a:solidFill>
                <a:hlinkClick r:id="rId5"/>
              </a:rPr>
              <a:t>https://</a:t>
            </a:r>
            <a:r>
              <a:rPr lang="en-US" dirty="0" smtClean="0">
                <a:solidFill>
                  <a:schemeClr val="tx1"/>
                </a:solidFill>
                <a:hlinkClick r:id="rId5"/>
              </a:rPr>
              <a:t>msdn.microsoft.com/en-us/library/kw65a0we.aspx</a:t>
            </a:r>
            <a:endParaRPr lang="en-US" dirty="0" smtClean="0">
              <a:solidFill>
                <a:schemeClr val="tx1"/>
              </a:solidFill>
            </a:endParaRPr>
          </a:p>
          <a:p>
            <a:pPr lvl="1"/>
            <a:r>
              <a:rPr lang="en-US" dirty="0" smtClean="0">
                <a:solidFill>
                  <a:schemeClr val="tx1"/>
                </a:solidFill>
              </a:rPr>
              <a:t>COM Object Cleanup</a:t>
            </a:r>
          </a:p>
          <a:p>
            <a:pPr lvl="2"/>
            <a:r>
              <a:rPr lang="en-US" dirty="0">
                <a:solidFill>
                  <a:schemeClr val="tx1"/>
                </a:solidFill>
                <a:hlinkClick r:id="rId6"/>
              </a:rPr>
              <a:t>https://</a:t>
            </a:r>
            <a:r>
              <a:rPr lang="en-US" dirty="0" smtClean="0">
                <a:solidFill>
                  <a:schemeClr val="tx1"/>
                </a:solidFill>
                <a:hlinkClick r:id="rId6"/>
              </a:rPr>
              <a:t>technet.microsoft.com/en-us/library/ff730962.aspx</a:t>
            </a:r>
            <a:endParaRPr lang="en-US" dirty="0" smtClean="0">
              <a:solidFill>
                <a:schemeClr val="tx1"/>
              </a:solidFill>
            </a:endParaRPr>
          </a:p>
          <a:p>
            <a:pPr lvl="1"/>
            <a:r>
              <a:rPr lang="en-US" dirty="0" smtClean="0">
                <a:solidFill>
                  <a:schemeClr val="tx1"/>
                </a:solidFill>
              </a:rPr>
              <a:t>Custom Object Performance</a:t>
            </a:r>
          </a:p>
          <a:p>
            <a:pPr lvl="2"/>
            <a:r>
              <a:rPr lang="en-US" dirty="0">
                <a:solidFill>
                  <a:schemeClr val="tx1"/>
                </a:solidFill>
                <a:hlinkClick r:id="rId7"/>
              </a:rPr>
              <a:t>http://learn-powershell.net/2014/01/11/custom-powershell-objects-and-performance-revisited</a:t>
            </a:r>
            <a:r>
              <a:rPr lang="en-US" dirty="0" smtClean="0">
                <a:solidFill>
                  <a:schemeClr val="tx1"/>
                </a:solidFill>
                <a:hlinkClick r:id="rId7"/>
              </a:rPr>
              <a:t>/</a:t>
            </a:r>
            <a:endParaRPr lang="en-US" dirty="0" smtClean="0">
              <a:solidFill>
                <a:schemeClr val="tx1"/>
              </a:solidFill>
            </a:endParaRPr>
          </a:p>
          <a:p>
            <a:pPr marL="914400" lvl="2" indent="0">
              <a:buNone/>
            </a:pPr>
            <a:endParaRPr lang="en-US" dirty="0" smtClean="0">
              <a:solidFill>
                <a:schemeClr val="tx1"/>
              </a:solidFill>
            </a:endParaRPr>
          </a:p>
          <a:p>
            <a:pPr marL="914400" lvl="2" indent="0">
              <a:buNone/>
            </a:pPr>
            <a:endParaRPr lang="en-US" dirty="0" smtClean="0">
              <a:solidFill>
                <a:schemeClr val="tx1"/>
              </a:solidFill>
            </a:endParaRPr>
          </a:p>
        </p:txBody>
      </p:sp>
    </p:spTree>
    <p:extLst>
      <p:ext uri="{BB962C8B-B14F-4D97-AF65-F5344CB8AC3E}">
        <p14:creationId xmlns:p14="http://schemas.microsoft.com/office/powerpoint/2010/main" val="153028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76" y="190754"/>
            <a:ext cx="8534400" cy="866866"/>
          </a:xfrm>
        </p:spPr>
        <p:txBody>
          <a:bodyPr>
            <a:normAutofit/>
          </a:bodyPr>
          <a:lstStyle/>
          <a:p>
            <a:r>
              <a:rPr lang="en-US" sz="3200" dirty="0" smtClean="0"/>
              <a:t>Get-Speaker –name ‘Boe Prox’</a:t>
            </a:r>
            <a:endParaRPr lang="en-US" sz="3200" dirty="0"/>
          </a:p>
        </p:txBody>
      </p:sp>
      <p:sp>
        <p:nvSpPr>
          <p:cNvPr id="3" name="Content Placeholder 2"/>
          <p:cNvSpPr>
            <a:spLocks noGrp="1"/>
          </p:cNvSpPr>
          <p:nvPr>
            <p:ph idx="1"/>
          </p:nvPr>
        </p:nvSpPr>
        <p:spPr>
          <a:xfrm>
            <a:off x="529976" y="1057620"/>
            <a:ext cx="8534400" cy="5149366"/>
          </a:xfrm>
        </p:spPr>
        <p:txBody>
          <a:bodyPr>
            <a:normAutofit fontScale="92500" lnSpcReduction="20000"/>
          </a:bodyPr>
          <a:lstStyle/>
          <a:p>
            <a:r>
              <a:rPr lang="en-US" dirty="0">
                <a:solidFill>
                  <a:schemeClr val="tx1"/>
                </a:solidFill>
              </a:rPr>
              <a:t>Microsoft MVP:  Windows </a:t>
            </a:r>
            <a:r>
              <a:rPr lang="en-US" dirty="0" smtClean="0">
                <a:solidFill>
                  <a:schemeClr val="tx1"/>
                </a:solidFill>
              </a:rPr>
              <a:t>PowerShell</a:t>
            </a:r>
          </a:p>
          <a:p>
            <a:r>
              <a:rPr lang="en-US" dirty="0" smtClean="0">
                <a:solidFill>
                  <a:schemeClr val="tx1"/>
                </a:solidFill>
              </a:rPr>
              <a:t>Honorary Microsoft Scripting Guy</a:t>
            </a:r>
          </a:p>
          <a:p>
            <a:r>
              <a:rPr lang="en-US" dirty="0" smtClean="0">
                <a:solidFill>
                  <a:schemeClr val="tx1"/>
                </a:solidFill>
              </a:rPr>
              <a:t>Co-founder and Co-lead of Omaha PowerShell User Group</a:t>
            </a:r>
          </a:p>
          <a:p>
            <a:pPr lvl="1"/>
            <a:r>
              <a:rPr lang="en-US" dirty="0">
                <a:solidFill>
                  <a:schemeClr val="tx1"/>
                </a:solidFill>
                <a:hlinkClick r:id="rId3"/>
              </a:rPr>
              <a:t>@</a:t>
            </a:r>
            <a:r>
              <a:rPr lang="en-US" dirty="0" err="1">
                <a:solidFill>
                  <a:schemeClr val="tx1"/>
                </a:solidFill>
                <a:hlinkClick r:id="rId3"/>
              </a:rPr>
              <a:t>OmahaPSUG</a:t>
            </a:r>
            <a:endParaRPr lang="en-US" dirty="0">
              <a:solidFill>
                <a:schemeClr val="tx1"/>
              </a:solidFill>
            </a:endParaRPr>
          </a:p>
          <a:p>
            <a:r>
              <a:rPr lang="en-US" dirty="0" smtClean="0">
                <a:solidFill>
                  <a:schemeClr val="tx1"/>
                </a:solidFill>
              </a:rPr>
              <a:t>PowerShell </a:t>
            </a:r>
            <a:r>
              <a:rPr lang="en-US" dirty="0">
                <a:solidFill>
                  <a:schemeClr val="tx1"/>
                </a:solidFill>
              </a:rPr>
              <a:t>Articles</a:t>
            </a:r>
          </a:p>
          <a:p>
            <a:pPr lvl="1"/>
            <a:r>
              <a:rPr lang="en-US" dirty="0">
                <a:solidFill>
                  <a:schemeClr val="tx1"/>
                </a:solidFill>
              </a:rPr>
              <a:t>Personal Blog </a:t>
            </a:r>
          </a:p>
          <a:p>
            <a:pPr lvl="2"/>
            <a:r>
              <a:rPr lang="en-US" dirty="0">
                <a:solidFill>
                  <a:schemeClr val="tx1"/>
                </a:solidFill>
                <a:hlinkClick r:id="rId4"/>
              </a:rPr>
              <a:t>http://learn-powershell.net</a:t>
            </a:r>
            <a:endParaRPr lang="en-US" dirty="0">
              <a:solidFill>
                <a:schemeClr val="tx1"/>
              </a:solidFill>
            </a:endParaRPr>
          </a:p>
          <a:p>
            <a:pPr lvl="1"/>
            <a:r>
              <a:rPr lang="en-US" dirty="0">
                <a:solidFill>
                  <a:schemeClr val="tx1"/>
                </a:solidFill>
              </a:rPr>
              <a:t>Hey, Scripting Guy! </a:t>
            </a:r>
          </a:p>
          <a:p>
            <a:pPr lvl="2"/>
            <a:r>
              <a:rPr lang="en-US" dirty="0">
                <a:solidFill>
                  <a:schemeClr val="tx1"/>
                </a:solidFill>
                <a:hlinkClick r:id="rId5"/>
              </a:rPr>
              <a:t>http://tinyurl.com/HSGBoe</a:t>
            </a:r>
            <a:endParaRPr lang="en-US" dirty="0">
              <a:solidFill>
                <a:schemeClr val="tx1"/>
              </a:solidFill>
            </a:endParaRPr>
          </a:p>
          <a:p>
            <a:pPr lvl="1"/>
            <a:r>
              <a:rPr lang="en-US" dirty="0">
                <a:solidFill>
                  <a:schemeClr val="tx1"/>
                </a:solidFill>
              </a:rPr>
              <a:t>PowerShell Magazine </a:t>
            </a:r>
          </a:p>
          <a:p>
            <a:pPr lvl="2"/>
            <a:r>
              <a:rPr lang="en-US" dirty="0">
                <a:solidFill>
                  <a:schemeClr val="tx1"/>
                </a:solidFill>
                <a:hlinkClick r:id="rId6"/>
              </a:rPr>
              <a:t>http://tinyurl.com/PoshMagBP</a:t>
            </a:r>
            <a:r>
              <a:rPr lang="en-US" dirty="0">
                <a:solidFill>
                  <a:schemeClr val="tx1"/>
                </a:solidFill>
              </a:rPr>
              <a:t> </a:t>
            </a:r>
          </a:p>
          <a:p>
            <a:pPr lvl="1"/>
            <a:r>
              <a:rPr lang="en-US" dirty="0">
                <a:solidFill>
                  <a:schemeClr val="tx1"/>
                </a:solidFill>
              </a:rPr>
              <a:t>Powershell.org </a:t>
            </a:r>
          </a:p>
          <a:p>
            <a:pPr lvl="2"/>
            <a:r>
              <a:rPr lang="en-US" dirty="0">
                <a:solidFill>
                  <a:schemeClr val="tx1"/>
                </a:solidFill>
                <a:hlinkClick r:id="rId7"/>
              </a:rPr>
              <a:t>http://</a:t>
            </a:r>
            <a:r>
              <a:rPr lang="en-US" dirty="0" smtClean="0">
                <a:solidFill>
                  <a:schemeClr val="tx1"/>
                </a:solidFill>
                <a:hlinkClick r:id="rId7"/>
              </a:rPr>
              <a:t>tinyurl.com/PoshOrgBP</a:t>
            </a:r>
            <a:endParaRPr lang="en-US" dirty="0" smtClean="0">
              <a:solidFill>
                <a:schemeClr val="tx1"/>
              </a:solidFill>
            </a:endParaRPr>
          </a:p>
          <a:p>
            <a:pPr lvl="1"/>
            <a:r>
              <a:rPr lang="en-US" dirty="0" smtClean="0">
                <a:solidFill>
                  <a:schemeClr val="tx1"/>
                </a:solidFill>
              </a:rPr>
              <a:t>MCP Magazine</a:t>
            </a:r>
          </a:p>
          <a:p>
            <a:pPr lvl="2"/>
            <a:r>
              <a:rPr lang="en-US" dirty="0">
                <a:solidFill>
                  <a:schemeClr val="tx1"/>
                </a:solidFill>
                <a:hlinkClick r:id="rId8"/>
              </a:rPr>
              <a:t>http://tinyurl.com/MCPMagBP</a:t>
            </a:r>
            <a:endParaRPr lang="en-US" dirty="0">
              <a:solidFill>
                <a:schemeClr val="tx1"/>
              </a:solidFill>
            </a:endParaRPr>
          </a:p>
          <a:p>
            <a:endParaRPr lang="en-US" dirty="0"/>
          </a:p>
        </p:txBody>
      </p:sp>
      <p:pic>
        <p:nvPicPr>
          <p:cNvPr id="4" name="Picture 2" descr="C:\Users\Administrator\OneDrive\PowerShell\MVP\MVP Logo Kit\MVP_FullColor_ForScree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51616" y="190754"/>
            <a:ext cx="1167582" cy="18315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s.technet.com/resized-image.ashx/__size/200x0/__key/communityserver-blogs-components-weblogfiles/00-00-00-76-18/3022.wes_2D00_11_2D00_4_2D00_12_2D00_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51616" y="2214389"/>
            <a:ext cx="1195861" cy="1285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bs.twimg.com/profile_images/477061562859933696/3HhR5Upu.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90013" y="5316128"/>
            <a:ext cx="1490787" cy="149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748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Resources (Cont.)</a:t>
            </a:r>
            <a:endParaRPr lang="en-US" sz="3200" dirty="0"/>
          </a:p>
        </p:txBody>
      </p:sp>
      <p:sp>
        <p:nvSpPr>
          <p:cNvPr id="3" name="Content Placeholder 2"/>
          <p:cNvSpPr>
            <a:spLocks noGrp="1"/>
          </p:cNvSpPr>
          <p:nvPr>
            <p:ph idx="1"/>
          </p:nvPr>
        </p:nvSpPr>
        <p:spPr>
          <a:xfrm>
            <a:off x="364723" y="1288973"/>
            <a:ext cx="8534400" cy="4814372"/>
          </a:xfrm>
        </p:spPr>
        <p:txBody>
          <a:bodyPr>
            <a:normAutofit lnSpcReduction="10000"/>
          </a:bodyPr>
          <a:lstStyle/>
          <a:p>
            <a:pPr lvl="1"/>
            <a:r>
              <a:rPr lang="en-US" dirty="0">
                <a:solidFill>
                  <a:schemeClr val="tx1"/>
                </a:solidFill>
              </a:rPr>
              <a:t>CDXML Links</a:t>
            </a:r>
          </a:p>
          <a:p>
            <a:pPr lvl="2"/>
            <a:r>
              <a:rPr lang="en-US" dirty="0">
                <a:solidFill>
                  <a:schemeClr val="tx1"/>
                </a:solidFill>
                <a:hlinkClick r:id="rId3"/>
              </a:rPr>
              <a:t>http://blogs.technet.com/b/heyscriptingguy/archive/2015/02/03/registry-cmdlets-first-steps-with-cdxml.aspx </a:t>
            </a:r>
            <a:endParaRPr lang="en-US" dirty="0">
              <a:solidFill>
                <a:schemeClr val="tx1"/>
              </a:solidFill>
            </a:endParaRPr>
          </a:p>
          <a:p>
            <a:pPr lvl="2"/>
            <a:r>
              <a:rPr lang="en-US" dirty="0">
                <a:solidFill>
                  <a:schemeClr val="tx1"/>
                </a:solidFill>
                <a:hlinkClick r:id="rId4"/>
              </a:rPr>
              <a:t>https://msdn.microsoft.com/en-us/library/jj542520(v=vs.85).aspx </a:t>
            </a:r>
            <a:endParaRPr lang="en-US" dirty="0">
              <a:solidFill>
                <a:schemeClr val="tx1"/>
              </a:solidFill>
            </a:endParaRPr>
          </a:p>
          <a:p>
            <a:pPr lvl="1"/>
            <a:r>
              <a:rPr lang="en-US" dirty="0">
                <a:solidFill>
                  <a:schemeClr val="tx1"/>
                </a:solidFill>
              </a:rPr>
              <a:t>SQL Connection Pooling</a:t>
            </a:r>
          </a:p>
          <a:p>
            <a:pPr lvl="2"/>
            <a:r>
              <a:rPr lang="en-US" dirty="0" smtClean="0">
                <a:solidFill>
                  <a:schemeClr val="tx1"/>
                </a:solidFill>
                <a:hlinkClick r:id="rId5"/>
              </a:rPr>
              <a:t>https</a:t>
            </a:r>
            <a:r>
              <a:rPr lang="en-US" dirty="0">
                <a:solidFill>
                  <a:schemeClr val="tx1"/>
                </a:solidFill>
                <a:hlinkClick r:id="rId5"/>
              </a:rPr>
              <a:t>://msdn.microsoft.com/en-us/library/8xx3tyca(v=vs.71).aspx</a:t>
            </a:r>
            <a:endParaRPr lang="en-US" dirty="0">
              <a:solidFill>
                <a:schemeClr val="tx1"/>
              </a:solidFill>
            </a:endParaRPr>
          </a:p>
          <a:p>
            <a:pPr lvl="2"/>
            <a:r>
              <a:rPr lang="en-US" dirty="0">
                <a:solidFill>
                  <a:schemeClr val="tx1"/>
                </a:solidFill>
                <a:hlinkClick r:id="rId6"/>
              </a:rPr>
              <a:t>https://</a:t>
            </a:r>
            <a:r>
              <a:rPr lang="en-US" dirty="0" smtClean="0">
                <a:solidFill>
                  <a:schemeClr val="tx1"/>
                </a:solidFill>
                <a:hlinkClick r:id="rId6"/>
              </a:rPr>
              <a:t>msdn.microsoft.com/en-us/library/ff647768.aspx</a:t>
            </a:r>
            <a:endParaRPr lang="en-US" dirty="0" smtClean="0">
              <a:solidFill>
                <a:schemeClr val="tx1"/>
              </a:solidFill>
            </a:endParaRPr>
          </a:p>
          <a:p>
            <a:pPr lvl="1"/>
            <a:r>
              <a:rPr lang="en-US" dirty="0" smtClean="0">
                <a:solidFill>
                  <a:schemeClr val="tx1"/>
                </a:solidFill>
              </a:rPr>
              <a:t>Parameterize TSQL To Avoid SQL Injections</a:t>
            </a:r>
          </a:p>
          <a:p>
            <a:pPr lvl="2"/>
            <a:r>
              <a:rPr lang="en-US" dirty="0">
                <a:solidFill>
                  <a:schemeClr val="tx1"/>
                </a:solidFill>
                <a:hlinkClick r:id="rId7"/>
              </a:rPr>
              <a:t>http://</a:t>
            </a:r>
            <a:r>
              <a:rPr lang="en-US" dirty="0" smtClean="0">
                <a:solidFill>
                  <a:schemeClr val="tx1"/>
                </a:solidFill>
                <a:hlinkClick r:id="rId7"/>
              </a:rPr>
              <a:t>blogs.msdn.com/b/sqlphp/archive/2008/09/30/how-and-why-to-use-parameterized-queries.aspx</a:t>
            </a:r>
            <a:endParaRPr lang="en-US" dirty="0" smtClean="0">
              <a:solidFill>
                <a:schemeClr val="tx1"/>
              </a:solidFill>
            </a:endParaRPr>
          </a:p>
          <a:p>
            <a:pPr lvl="2"/>
            <a:r>
              <a:rPr lang="en-US" dirty="0">
                <a:solidFill>
                  <a:schemeClr val="tx1"/>
                </a:solidFill>
                <a:hlinkClick r:id="rId8"/>
              </a:rPr>
              <a:t>https://msdn.microsoft.com/en-us/library/ms161953(SQL.105).</a:t>
            </a:r>
            <a:r>
              <a:rPr lang="en-US" dirty="0" smtClean="0">
                <a:solidFill>
                  <a:schemeClr val="tx1"/>
                </a:solidFill>
                <a:hlinkClick r:id="rId8"/>
              </a:rPr>
              <a:t>aspx</a:t>
            </a:r>
            <a:r>
              <a:rPr lang="en-US" dirty="0" smtClean="0">
                <a:solidFill>
                  <a:schemeClr val="tx1"/>
                </a:solidFill>
              </a:rPr>
              <a:t> </a:t>
            </a:r>
          </a:p>
          <a:p>
            <a:pPr lvl="1"/>
            <a:r>
              <a:rPr lang="en-US" dirty="0" smtClean="0">
                <a:solidFill>
                  <a:schemeClr val="tx1"/>
                </a:solidFill>
              </a:rPr>
              <a:t>SQL Server Reporting Services</a:t>
            </a:r>
          </a:p>
          <a:p>
            <a:pPr lvl="2"/>
            <a:r>
              <a:rPr lang="en-US" dirty="0">
                <a:solidFill>
                  <a:schemeClr val="tx1"/>
                </a:solidFill>
                <a:hlinkClick r:id="rId9"/>
              </a:rPr>
              <a:t>https://www.simple-talk.com/sql/reporting-services/sql-server-reporting-services-basics-building-ssrs-reports</a:t>
            </a:r>
            <a:r>
              <a:rPr lang="en-US" dirty="0" smtClean="0">
                <a:solidFill>
                  <a:schemeClr val="tx1"/>
                </a:solidFill>
                <a:hlinkClick r:id="rId9"/>
              </a:rPr>
              <a:t>/</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155618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pPr algn="ctr"/>
            <a:r>
              <a:rPr lang="en-US" sz="3200" dirty="0" smtClean="0"/>
              <a:t>?? Questions ??</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lvl="1"/>
            <a:endParaRPr lang="en-US" dirty="0" smtClean="0">
              <a:solidFill>
                <a:schemeClr val="tx1"/>
              </a:solidFill>
            </a:endParaRPr>
          </a:p>
        </p:txBody>
      </p:sp>
    </p:spTree>
    <p:extLst>
      <p:ext uri="{BB962C8B-B14F-4D97-AF65-F5344CB8AC3E}">
        <p14:creationId xmlns:p14="http://schemas.microsoft.com/office/powerpoint/2010/main" val="2972575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pPr algn="ctr"/>
            <a:r>
              <a:rPr lang="en-US" sz="3200" dirty="0" smtClean="0"/>
              <a:t>Thank you!!</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pPr marL="137160" indent="0">
              <a:buNone/>
            </a:pPr>
            <a:r>
              <a:rPr lang="en-US" dirty="0">
                <a:solidFill>
                  <a:srgbClr val="FF0000"/>
                </a:solidFill>
              </a:rPr>
              <a:t> </a:t>
            </a:r>
            <a:r>
              <a:rPr lang="en-US" dirty="0" smtClean="0">
                <a:solidFill>
                  <a:srgbClr val="FF0000"/>
                </a:solidFill>
              </a:rPr>
              <a:t>	 </a:t>
            </a:r>
            <a:r>
              <a:rPr lang="en-US" dirty="0" smtClean="0">
                <a:solidFill>
                  <a:schemeClr val="tx1"/>
                </a:solidFill>
                <a:hlinkClick r:id="rId2"/>
              </a:rPr>
              <a:t>http</a:t>
            </a:r>
            <a:r>
              <a:rPr lang="en-US" dirty="0">
                <a:solidFill>
                  <a:schemeClr val="tx1"/>
                </a:solidFill>
                <a:hlinkClick r:id="rId2"/>
              </a:rPr>
              <a:t>://learn-powershell.net</a:t>
            </a:r>
            <a:endParaRPr lang="en-US" dirty="0">
              <a:solidFill>
                <a:schemeClr val="tx1"/>
              </a:solidFill>
            </a:endParaRPr>
          </a:p>
          <a:p>
            <a:pPr marL="137160" indent="0">
              <a:buNone/>
            </a:pPr>
            <a:r>
              <a:rPr lang="en-US" dirty="0">
                <a:solidFill>
                  <a:schemeClr val="tx1"/>
                </a:solidFill>
              </a:rPr>
              <a:t>      </a:t>
            </a:r>
            <a:r>
              <a:rPr lang="en-US" dirty="0">
                <a:solidFill>
                  <a:schemeClr val="tx1"/>
                </a:solidFill>
                <a:hlinkClick r:id="rId3"/>
              </a:rPr>
              <a:t>http://twitter.com/proxb</a:t>
            </a:r>
            <a:endParaRPr lang="en-US" dirty="0">
              <a:solidFill>
                <a:schemeClr val="tx1"/>
              </a:solidFill>
            </a:endParaRPr>
          </a:p>
          <a:p>
            <a:pPr marL="137160" indent="0">
              <a:buNone/>
            </a:pPr>
            <a:r>
              <a:rPr lang="en-US" dirty="0">
                <a:solidFill>
                  <a:schemeClr val="tx1"/>
                </a:solidFill>
              </a:rPr>
              <a:t>      </a:t>
            </a:r>
            <a:r>
              <a:rPr lang="en-US" dirty="0">
                <a:solidFill>
                  <a:schemeClr val="tx1"/>
                </a:solidFill>
                <a:hlinkClick r:id="rId4"/>
              </a:rPr>
              <a:t>http://gplus.to/boeprox</a:t>
            </a:r>
            <a:endParaRPr lang="en-US" dirty="0">
              <a:solidFill>
                <a:schemeClr val="tx1"/>
              </a:solidFill>
            </a:endParaRPr>
          </a:p>
          <a:p>
            <a:pPr marL="137160" indent="0">
              <a:buNone/>
            </a:pPr>
            <a:r>
              <a:rPr lang="en-US" dirty="0">
                <a:solidFill>
                  <a:schemeClr val="tx1"/>
                </a:solidFill>
              </a:rPr>
              <a:t>      </a:t>
            </a:r>
            <a:r>
              <a:rPr lang="en-US" dirty="0">
                <a:solidFill>
                  <a:schemeClr val="tx1"/>
                </a:solidFill>
                <a:hlinkClick r:id="rId5"/>
              </a:rPr>
              <a:t>boeprox@gmail.com</a:t>
            </a:r>
            <a:endParaRPr lang="en-US" dirty="0">
              <a:solidFill>
                <a:schemeClr val="tx1"/>
              </a:solidFill>
            </a:endParaRPr>
          </a:p>
          <a:p>
            <a:pPr marL="137160" indent="0">
              <a:buNone/>
            </a:pPr>
            <a:endParaRPr lang="en-US" dirty="0">
              <a:solidFill>
                <a:schemeClr val="tx1"/>
              </a:solidFill>
            </a:endParaRPr>
          </a:p>
          <a:p>
            <a:pPr marL="137160" indent="0">
              <a:buNone/>
            </a:pPr>
            <a:r>
              <a:rPr lang="en-US" dirty="0">
                <a:solidFill>
                  <a:schemeClr val="tx1"/>
                </a:solidFill>
              </a:rPr>
              <a:t>Slide deck and example code can be found at:</a:t>
            </a:r>
          </a:p>
          <a:p>
            <a:pPr marL="137160" indent="0">
              <a:buNone/>
            </a:pPr>
            <a:r>
              <a:rPr lang="en-US" dirty="0">
                <a:solidFill>
                  <a:schemeClr val="tx1"/>
                </a:solidFill>
                <a:hlinkClick r:id="rId6"/>
              </a:rPr>
              <a:t>http://1drv.ms/TCkO1N</a:t>
            </a:r>
            <a:r>
              <a:rPr lang="en-US" dirty="0">
                <a:solidFill>
                  <a:schemeClr val="tx1"/>
                </a:solidFill>
              </a:rPr>
              <a:t> </a:t>
            </a:r>
            <a:endParaRPr lang="en-US" dirty="0" smtClean="0">
              <a:solidFill>
                <a:schemeClr val="tx1"/>
              </a:solidFill>
            </a:endParaRPr>
          </a:p>
        </p:txBody>
      </p:sp>
      <p:pic>
        <p:nvPicPr>
          <p:cNvPr id="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827" y="2170818"/>
            <a:ext cx="380770" cy="330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6549" y="2608895"/>
            <a:ext cx="384048" cy="384048"/>
          </a:xfrm>
          <a:prstGeom prst="rect">
            <a:avLst/>
          </a:prstGeom>
        </p:spPr>
      </p:pic>
      <p:pic>
        <p:nvPicPr>
          <p:cNvPr id="6"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549" y="3103648"/>
            <a:ext cx="384048" cy="318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550" y="3505799"/>
            <a:ext cx="384048" cy="397178"/>
          </a:xfrm>
          <a:prstGeom prst="rect">
            <a:avLst/>
          </a:prstGeom>
        </p:spPr>
      </p:pic>
    </p:spTree>
    <p:extLst>
      <p:ext uri="{BB962C8B-B14F-4D97-AF65-F5344CB8AC3E}">
        <p14:creationId xmlns:p14="http://schemas.microsoft.com/office/powerpoint/2010/main" val="1877053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76" y="190754"/>
            <a:ext cx="8534400" cy="866866"/>
          </a:xfrm>
        </p:spPr>
        <p:txBody>
          <a:bodyPr>
            <a:normAutofit/>
          </a:bodyPr>
          <a:lstStyle/>
          <a:p>
            <a:r>
              <a:rPr lang="en-US" sz="3200" dirty="0" smtClean="0"/>
              <a:t>Get-Speaker –name ‘Boe Prox’ (Cont.)</a:t>
            </a:r>
            <a:endParaRPr lang="en-US" sz="3200" dirty="0"/>
          </a:p>
        </p:txBody>
      </p:sp>
      <p:sp>
        <p:nvSpPr>
          <p:cNvPr id="3" name="Content Placeholder 2"/>
          <p:cNvSpPr>
            <a:spLocks noGrp="1"/>
          </p:cNvSpPr>
          <p:nvPr>
            <p:ph idx="1"/>
          </p:nvPr>
        </p:nvSpPr>
        <p:spPr>
          <a:xfrm>
            <a:off x="529976" y="1057620"/>
            <a:ext cx="8534400" cy="2718733"/>
          </a:xfrm>
        </p:spPr>
        <p:txBody>
          <a:bodyPr>
            <a:normAutofit/>
          </a:bodyPr>
          <a:lstStyle/>
          <a:p>
            <a:r>
              <a:rPr lang="en-US" dirty="0">
                <a:solidFill>
                  <a:schemeClr val="tx1"/>
                </a:solidFill>
              </a:rPr>
              <a:t>PowerShell Deep Dives</a:t>
            </a:r>
          </a:p>
          <a:p>
            <a:pPr lvl="1"/>
            <a:r>
              <a:rPr lang="en-US" dirty="0">
                <a:solidFill>
                  <a:schemeClr val="tx1"/>
                </a:solidFill>
              </a:rPr>
              <a:t>Ch.4: TCP port communications with PowerShell</a:t>
            </a:r>
          </a:p>
          <a:p>
            <a:pPr lvl="1"/>
            <a:r>
              <a:rPr lang="en-US" dirty="0">
                <a:solidFill>
                  <a:schemeClr val="tx1"/>
                </a:solidFill>
              </a:rPr>
              <a:t>Ch.26: WSUS and PowerShell</a:t>
            </a:r>
          </a:p>
          <a:p>
            <a:r>
              <a:rPr lang="en-US" dirty="0" smtClean="0">
                <a:solidFill>
                  <a:schemeClr val="tx1"/>
                </a:solidFill>
              </a:rPr>
              <a:t>Scripting Games Judge/Coach</a:t>
            </a:r>
          </a:p>
          <a:p>
            <a:r>
              <a:rPr lang="en-US" dirty="0" smtClean="0">
                <a:solidFill>
                  <a:schemeClr val="tx1"/>
                </a:solidFill>
              </a:rPr>
              <a:t>Projects on GitHub and </a:t>
            </a:r>
            <a:r>
              <a:rPr lang="en-US" dirty="0" err="1" smtClean="0">
                <a:solidFill>
                  <a:schemeClr val="tx1"/>
                </a:solidFill>
              </a:rPr>
              <a:t>Codeplex</a:t>
            </a:r>
            <a:endParaRPr lang="en-US" dirty="0"/>
          </a:p>
        </p:txBody>
      </p:sp>
      <p:pic>
        <p:nvPicPr>
          <p:cNvPr id="4" name="Picture 2" descr="C:\Users\Administrator\OneDrive\PowerShell\MVP\MVP Logo Kit\MVP_FullColor_ForSc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616" y="190754"/>
            <a:ext cx="1167582" cy="18315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s.technet.com/resized-image.ashx/__size/200x0/__key/communityserver-blogs-components-weblogfiles/00-00-00-76-18/3022.wes_2D00_11_2D00_4_2D00_12_2D00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1616" y="2214389"/>
            <a:ext cx="1195861" cy="1285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bs.twimg.com/profile_images/477061562859933696/3HhR5Upu.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0013" y="5316128"/>
            <a:ext cx="1490787" cy="149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87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Trend Reporting</a:t>
            </a:r>
            <a:endParaRPr lang="en-US" sz="3200" dirty="0"/>
          </a:p>
        </p:txBody>
      </p:sp>
      <p:sp>
        <p:nvSpPr>
          <p:cNvPr id="3" name="Content Placeholder 2"/>
          <p:cNvSpPr>
            <a:spLocks noGrp="1"/>
          </p:cNvSpPr>
          <p:nvPr>
            <p:ph idx="1"/>
          </p:nvPr>
        </p:nvSpPr>
        <p:spPr>
          <a:xfrm>
            <a:off x="364723" y="1288973"/>
            <a:ext cx="8534400" cy="3496783"/>
          </a:xfrm>
        </p:spPr>
        <p:txBody>
          <a:bodyPr/>
          <a:lstStyle/>
          <a:p>
            <a:r>
              <a:rPr lang="en-US" dirty="0" smtClean="0">
                <a:solidFill>
                  <a:schemeClr val="tx1"/>
                </a:solidFill>
              </a:rPr>
              <a:t>What is it?</a:t>
            </a:r>
          </a:p>
          <a:p>
            <a:r>
              <a:rPr lang="en-US" dirty="0" smtClean="0">
                <a:solidFill>
                  <a:schemeClr val="tx1"/>
                </a:solidFill>
              </a:rPr>
              <a:t>Why do we want to do it?</a:t>
            </a:r>
          </a:p>
          <a:p>
            <a:r>
              <a:rPr lang="en-US" dirty="0" smtClean="0">
                <a:solidFill>
                  <a:schemeClr val="tx1"/>
                </a:solidFill>
              </a:rPr>
              <a:t>How can we do it with PowerShell?</a:t>
            </a:r>
          </a:p>
          <a:p>
            <a:pPr lvl="1"/>
            <a:endParaRPr lang="en-US" dirty="0" smtClean="0">
              <a:solidFill>
                <a:schemeClr val="tx1"/>
              </a:solidFill>
            </a:endParaRPr>
          </a:p>
        </p:txBody>
      </p:sp>
    </p:spTree>
    <p:extLst>
      <p:ext uri="{BB962C8B-B14F-4D97-AF65-F5344CB8AC3E}">
        <p14:creationId xmlns:p14="http://schemas.microsoft.com/office/powerpoint/2010/main" val="3943926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a:t>Requirements</a:t>
            </a:r>
          </a:p>
        </p:txBody>
      </p:sp>
      <p:sp>
        <p:nvSpPr>
          <p:cNvPr id="3" name="Content Placeholder 2"/>
          <p:cNvSpPr>
            <a:spLocks noGrp="1"/>
          </p:cNvSpPr>
          <p:nvPr>
            <p:ph idx="1"/>
          </p:nvPr>
        </p:nvSpPr>
        <p:spPr>
          <a:xfrm>
            <a:off x="364723" y="1288973"/>
            <a:ext cx="8534400" cy="4814372"/>
          </a:xfrm>
        </p:spPr>
        <p:txBody>
          <a:bodyPr>
            <a:normAutofit/>
          </a:bodyPr>
          <a:lstStyle/>
          <a:p>
            <a:r>
              <a:rPr lang="en-US" dirty="0">
                <a:solidFill>
                  <a:schemeClr val="tx1"/>
                </a:solidFill>
              </a:rPr>
              <a:t>Need a way to pull </a:t>
            </a:r>
            <a:r>
              <a:rPr lang="en-US" dirty="0" smtClean="0">
                <a:solidFill>
                  <a:schemeClr val="tx1"/>
                </a:solidFill>
              </a:rPr>
              <a:t>data</a:t>
            </a:r>
          </a:p>
          <a:p>
            <a:pPr lvl="1"/>
            <a:r>
              <a:rPr lang="en-US" dirty="0" smtClean="0">
                <a:solidFill>
                  <a:schemeClr val="tx1"/>
                </a:solidFill>
              </a:rPr>
              <a:t>WMI/CIM cmdlets in PowerShell</a:t>
            </a:r>
            <a:endParaRPr lang="en-US" dirty="0">
              <a:solidFill>
                <a:schemeClr val="tx1"/>
              </a:solidFill>
            </a:endParaRPr>
          </a:p>
          <a:p>
            <a:r>
              <a:rPr lang="en-US" dirty="0" smtClean="0">
                <a:solidFill>
                  <a:schemeClr val="tx1"/>
                </a:solidFill>
              </a:rPr>
              <a:t>Where to send data</a:t>
            </a:r>
          </a:p>
          <a:p>
            <a:pPr lvl="1"/>
            <a:r>
              <a:rPr lang="en-US" dirty="0">
                <a:solidFill>
                  <a:schemeClr val="tx1"/>
                </a:solidFill>
              </a:rPr>
              <a:t>Not sending to a flat file </a:t>
            </a:r>
            <a:r>
              <a:rPr lang="en-US" dirty="0" smtClean="0">
                <a:solidFill>
                  <a:schemeClr val="tx1"/>
                </a:solidFill>
              </a:rPr>
              <a:t>such as Excel file</a:t>
            </a:r>
            <a:endParaRPr lang="en-US" dirty="0">
              <a:solidFill>
                <a:schemeClr val="tx1"/>
              </a:solidFill>
            </a:endParaRPr>
          </a:p>
          <a:p>
            <a:pPr lvl="1"/>
            <a:r>
              <a:rPr lang="en-US" dirty="0" smtClean="0">
                <a:solidFill>
                  <a:schemeClr val="tx1"/>
                </a:solidFill>
              </a:rPr>
              <a:t>SQL Database will be used to store the data</a:t>
            </a:r>
          </a:p>
          <a:p>
            <a:r>
              <a:rPr lang="en-US" dirty="0">
                <a:solidFill>
                  <a:schemeClr val="tx1"/>
                </a:solidFill>
              </a:rPr>
              <a:t>Need a SQL server database and table</a:t>
            </a:r>
          </a:p>
          <a:p>
            <a:pPr lvl="2"/>
            <a:r>
              <a:rPr lang="en-US" dirty="0">
                <a:solidFill>
                  <a:schemeClr val="tx1"/>
                </a:solidFill>
              </a:rPr>
              <a:t>Ask friendly DBA or build </a:t>
            </a:r>
            <a:r>
              <a:rPr lang="en-US" dirty="0" smtClean="0">
                <a:solidFill>
                  <a:schemeClr val="tx1"/>
                </a:solidFill>
              </a:rPr>
              <a:t>yourself</a:t>
            </a:r>
          </a:p>
        </p:txBody>
      </p:sp>
    </p:spTree>
    <p:extLst>
      <p:ext uri="{BB962C8B-B14F-4D97-AF65-F5344CB8AC3E}">
        <p14:creationId xmlns:p14="http://schemas.microsoft.com/office/powerpoint/2010/main" val="3113225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Requirements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dirty="0" smtClean="0">
                <a:solidFill>
                  <a:schemeClr val="tx1"/>
                </a:solidFill>
              </a:rPr>
              <a:t>Sizing </a:t>
            </a:r>
            <a:r>
              <a:rPr lang="en-US" dirty="0">
                <a:solidFill>
                  <a:schemeClr val="tx1"/>
                </a:solidFill>
              </a:rPr>
              <a:t>SQL Database</a:t>
            </a:r>
          </a:p>
          <a:p>
            <a:pPr lvl="1"/>
            <a:r>
              <a:rPr lang="en-US" dirty="0">
                <a:solidFill>
                  <a:schemeClr val="tx1"/>
                </a:solidFill>
              </a:rPr>
              <a:t>Number of (</a:t>
            </a:r>
            <a:r>
              <a:rPr lang="en-US" dirty="0" smtClean="0">
                <a:solidFill>
                  <a:schemeClr val="tx1"/>
                </a:solidFill>
              </a:rPr>
              <a:t>servers + drives + </a:t>
            </a:r>
            <a:r>
              <a:rPr lang="en-US" dirty="0">
                <a:solidFill>
                  <a:schemeClr val="tx1"/>
                </a:solidFill>
              </a:rPr>
              <a:t>columns) * how often data collected</a:t>
            </a:r>
          </a:p>
          <a:p>
            <a:pPr marL="457200" lvl="1" indent="0">
              <a:buNone/>
            </a:pPr>
            <a:r>
              <a:rPr lang="en-US" dirty="0" smtClean="0">
                <a:solidFill>
                  <a:schemeClr val="tx1"/>
                </a:solidFill>
              </a:rPr>
              <a:t>	This </a:t>
            </a:r>
            <a:r>
              <a:rPr lang="en-US" dirty="0">
                <a:solidFill>
                  <a:schemeClr val="tx1"/>
                </a:solidFill>
              </a:rPr>
              <a:t>image shows 1 system with 2 drives; </a:t>
            </a:r>
            <a:r>
              <a:rPr lang="en-US" dirty="0" smtClean="0">
                <a:solidFill>
                  <a:schemeClr val="tx1"/>
                </a:solidFill>
              </a:rPr>
              <a:t>runs hourly (kind of)</a:t>
            </a:r>
          </a:p>
          <a:p>
            <a:pPr marL="457200" lvl="1" indent="0">
              <a:buNone/>
            </a:pPr>
            <a:endParaRPr lang="en-US" dirty="0">
              <a:solidFill>
                <a:schemeClr val="tx1"/>
              </a:solidFill>
            </a:endParaRPr>
          </a:p>
          <a:p>
            <a:pPr lvl="1"/>
            <a:r>
              <a:rPr lang="en-US" dirty="0">
                <a:solidFill>
                  <a:schemeClr val="tx1"/>
                </a:solidFill>
              </a:rPr>
              <a:t>Perform initial run and multiply current size by scheduled collection cycle; figure in server additions and extra drives for cushion </a:t>
            </a:r>
            <a:endParaRPr lang="en-US" dirty="0" smtClean="0">
              <a:solidFill>
                <a:schemeClr val="tx1"/>
              </a:solidFill>
            </a:endParaRPr>
          </a:p>
          <a:p>
            <a:r>
              <a:rPr lang="en-US" dirty="0" smtClean="0">
                <a:solidFill>
                  <a:schemeClr val="tx1"/>
                </a:solidFill>
              </a:rPr>
              <a:t>Send/Pull </a:t>
            </a:r>
            <a:r>
              <a:rPr lang="en-US" dirty="0">
                <a:solidFill>
                  <a:schemeClr val="tx1"/>
                </a:solidFill>
              </a:rPr>
              <a:t>data from SQL </a:t>
            </a:r>
            <a:r>
              <a:rPr lang="en-US" dirty="0" smtClean="0">
                <a:solidFill>
                  <a:schemeClr val="tx1"/>
                </a:solidFill>
              </a:rPr>
              <a:t>server</a:t>
            </a:r>
          </a:p>
          <a:p>
            <a:pPr lvl="1"/>
            <a:r>
              <a:rPr lang="en-US" dirty="0" smtClean="0">
                <a:solidFill>
                  <a:schemeClr val="tx1"/>
                </a:solidFill>
              </a:rPr>
              <a:t>PowerShell, of course!</a:t>
            </a:r>
          </a:p>
        </p:txBody>
      </p:sp>
      <p:pic>
        <p:nvPicPr>
          <p:cNvPr id="5" name="Picture 4"/>
          <p:cNvPicPr>
            <a:picLocks noChangeAspect="1"/>
          </p:cNvPicPr>
          <p:nvPr/>
        </p:nvPicPr>
        <p:blipFill>
          <a:blip r:embed="rId3"/>
          <a:stretch>
            <a:fillRect/>
          </a:stretch>
        </p:blipFill>
        <p:spPr>
          <a:xfrm>
            <a:off x="1619250" y="3308951"/>
            <a:ext cx="2552700" cy="523875"/>
          </a:xfrm>
          <a:prstGeom prst="rect">
            <a:avLst/>
          </a:prstGeom>
        </p:spPr>
      </p:pic>
    </p:spTree>
    <p:extLst>
      <p:ext uri="{BB962C8B-B14F-4D97-AF65-F5344CB8AC3E}">
        <p14:creationId xmlns:p14="http://schemas.microsoft.com/office/powerpoint/2010/main" val="193532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Requirements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dirty="0">
                <a:solidFill>
                  <a:schemeClr val="tx1"/>
                </a:solidFill>
              </a:rPr>
              <a:t>Generate report from data collected</a:t>
            </a:r>
          </a:p>
          <a:p>
            <a:pPr lvl="1"/>
            <a:r>
              <a:rPr lang="en-US" dirty="0">
                <a:solidFill>
                  <a:schemeClr val="tx1"/>
                </a:solidFill>
              </a:rPr>
              <a:t>Excel &amp; Word</a:t>
            </a:r>
          </a:p>
          <a:p>
            <a:pPr lvl="1"/>
            <a:r>
              <a:rPr lang="en-US" dirty="0" err="1">
                <a:solidFill>
                  <a:schemeClr val="tx1"/>
                </a:solidFill>
              </a:rPr>
              <a:t>.Net</a:t>
            </a:r>
            <a:r>
              <a:rPr lang="en-US" dirty="0">
                <a:solidFill>
                  <a:schemeClr val="tx1"/>
                </a:solidFill>
              </a:rPr>
              <a:t> Chart Controls</a:t>
            </a:r>
          </a:p>
          <a:p>
            <a:pPr lvl="1"/>
            <a:r>
              <a:rPr lang="en-US" dirty="0">
                <a:solidFill>
                  <a:schemeClr val="tx1"/>
                </a:solidFill>
              </a:rPr>
              <a:t>SQL Server Reporting Services</a:t>
            </a:r>
          </a:p>
          <a:p>
            <a:pPr lvl="2"/>
            <a:r>
              <a:rPr lang="en-US" dirty="0">
                <a:solidFill>
                  <a:srgbClr val="FF0000"/>
                </a:solidFill>
              </a:rPr>
              <a:t>Not demoed here, but an option</a:t>
            </a:r>
          </a:p>
        </p:txBody>
      </p:sp>
    </p:spTree>
    <p:extLst>
      <p:ext uri="{BB962C8B-B14F-4D97-AF65-F5344CB8AC3E}">
        <p14:creationId xmlns:p14="http://schemas.microsoft.com/office/powerpoint/2010/main" val="1682902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3" y="267872"/>
            <a:ext cx="8534400" cy="1021101"/>
          </a:xfrm>
        </p:spPr>
        <p:txBody>
          <a:bodyPr>
            <a:normAutofit/>
          </a:bodyPr>
          <a:lstStyle/>
          <a:p>
            <a:r>
              <a:rPr lang="en-US" sz="3200" dirty="0" smtClean="0"/>
              <a:t>Connecting to </a:t>
            </a:r>
            <a:r>
              <a:rPr lang="en-US" sz="3200" dirty="0" err="1" smtClean="0"/>
              <a:t>sql</a:t>
            </a:r>
            <a:r>
              <a:rPr lang="en-US" sz="3200" dirty="0" smtClean="0"/>
              <a:t> via </a:t>
            </a:r>
            <a:r>
              <a:rPr lang="en-US" sz="3200" dirty="0" err="1" smtClean="0"/>
              <a:t>powershell</a:t>
            </a:r>
            <a:r>
              <a:rPr lang="en-US" sz="3200" dirty="0" smtClean="0"/>
              <a:t>	</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b="1" dirty="0" smtClean="0">
                <a:solidFill>
                  <a:schemeClr val="tx1"/>
                </a:solidFill>
              </a:rPr>
              <a:t>SQL Server Management Object (SMO)</a:t>
            </a:r>
          </a:p>
          <a:p>
            <a:pPr lvl="1"/>
            <a:r>
              <a:rPr lang="en-US" dirty="0" smtClean="0">
                <a:solidFill>
                  <a:schemeClr val="tx1"/>
                </a:solidFill>
              </a:rPr>
              <a:t>Easier to manage SQL </a:t>
            </a:r>
          </a:p>
          <a:p>
            <a:pPr lvl="1"/>
            <a:r>
              <a:rPr lang="en-US" dirty="0" smtClean="0">
                <a:solidFill>
                  <a:schemeClr val="tx1"/>
                </a:solidFill>
              </a:rPr>
              <a:t>More object orientated</a:t>
            </a:r>
          </a:p>
          <a:p>
            <a:pPr lvl="1"/>
            <a:r>
              <a:rPr lang="en-US" dirty="0" smtClean="0">
                <a:solidFill>
                  <a:schemeClr val="tx1"/>
                </a:solidFill>
              </a:rPr>
              <a:t>Requires specific assemblies to be used</a:t>
            </a:r>
          </a:p>
          <a:p>
            <a:pPr lvl="1"/>
            <a:r>
              <a:rPr lang="en-US" dirty="0" smtClean="0">
                <a:solidFill>
                  <a:schemeClr val="tx1"/>
                </a:solidFill>
              </a:rPr>
              <a:t>Prone to issue with different versions</a:t>
            </a:r>
          </a:p>
          <a:p>
            <a:pPr lvl="1"/>
            <a:r>
              <a:rPr lang="en-US" dirty="0" smtClean="0">
                <a:solidFill>
                  <a:schemeClr val="tx1"/>
                </a:solidFill>
              </a:rPr>
              <a:t>Not that portable</a:t>
            </a:r>
          </a:p>
          <a:p>
            <a:pPr lvl="1"/>
            <a:endParaRPr lang="en-US" dirty="0" smtClean="0">
              <a:solidFill>
                <a:schemeClr val="tx1"/>
              </a:solidFill>
            </a:endParaRPr>
          </a:p>
        </p:txBody>
      </p:sp>
    </p:spTree>
    <p:extLst>
      <p:ext uri="{BB962C8B-B14F-4D97-AF65-F5344CB8AC3E}">
        <p14:creationId xmlns:p14="http://schemas.microsoft.com/office/powerpoint/2010/main" val="341331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22" y="267872"/>
            <a:ext cx="9969099" cy="1021101"/>
          </a:xfrm>
        </p:spPr>
        <p:txBody>
          <a:bodyPr>
            <a:normAutofit/>
          </a:bodyPr>
          <a:lstStyle/>
          <a:p>
            <a:r>
              <a:rPr lang="en-US" sz="3200" dirty="0" smtClean="0"/>
              <a:t>Connecting to </a:t>
            </a:r>
            <a:r>
              <a:rPr lang="en-US" sz="3200" dirty="0" err="1" smtClean="0"/>
              <a:t>sql</a:t>
            </a:r>
            <a:r>
              <a:rPr lang="en-US" sz="3200" dirty="0" smtClean="0"/>
              <a:t> via </a:t>
            </a:r>
            <a:r>
              <a:rPr lang="en-US" sz="3200" dirty="0" err="1" smtClean="0"/>
              <a:t>powershell</a:t>
            </a:r>
            <a:r>
              <a:rPr lang="en-US" sz="3200" dirty="0" smtClean="0"/>
              <a:t>	(Cont.)</a:t>
            </a:r>
            <a:endParaRPr lang="en-US" sz="3200" dirty="0"/>
          </a:p>
        </p:txBody>
      </p:sp>
      <p:sp>
        <p:nvSpPr>
          <p:cNvPr id="3" name="Content Placeholder 2"/>
          <p:cNvSpPr>
            <a:spLocks noGrp="1"/>
          </p:cNvSpPr>
          <p:nvPr>
            <p:ph idx="1"/>
          </p:nvPr>
        </p:nvSpPr>
        <p:spPr>
          <a:xfrm>
            <a:off x="364723" y="1288973"/>
            <a:ext cx="8534400" cy="4814372"/>
          </a:xfrm>
        </p:spPr>
        <p:txBody>
          <a:bodyPr>
            <a:normAutofit/>
          </a:bodyPr>
          <a:lstStyle/>
          <a:p>
            <a:r>
              <a:rPr lang="en-US" b="1" dirty="0" err="1" smtClean="0">
                <a:solidFill>
                  <a:schemeClr val="tx1"/>
                </a:solidFill>
              </a:rPr>
              <a:t>ADO.Net</a:t>
            </a:r>
            <a:endParaRPr lang="en-US" b="1" dirty="0" smtClean="0">
              <a:solidFill>
                <a:schemeClr val="tx1"/>
              </a:solidFill>
            </a:endParaRPr>
          </a:p>
          <a:p>
            <a:pPr lvl="1"/>
            <a:r>
              <a:rPr lang="en-US" dirty="0" err="1" smtClean="0">
                <a:solidFill>
                  <a:schemeClr val="tx1"/>
                </a:solidFill>
              </a:rPr>
              <a:t>System.Data.SqlClient.SQLConnection</a:t>
            </a:r>
            <a:r>
              <a:rPr lang="en-US" dirty="0" smtClean="0">
                <a:solidFill>
                  <a:schemeClr val="tx1"/>
                </a:solidFill>
              </a:rPr>
              <a:t> Class</a:t>
            </a:r>
            <a:endParaRPr lang="en-US" dirty="0">
              <a:solidFill>
                <a:schemeClr val="tx1"/>
              </a:solidFill>
            </a:endParaRPr>
          </a:p>
          <a:p>
            <a:pPr lvl="1"/>
            <a:r>
              <a:rPr lang="en-US" dirty="0" smtClean="0">
                <a:solidFill>
                  <a:schemeClr val="tx1"/>
                </a:solidFill>
              </a:rPr>
              <a:t>T-SQL </a:t>
            </a:r>
            <a:r>
              <a:rPr lang="en-US" dirty="0">
                <a:solidFill>
                  <a:schemeClr val="tx1"/>
                </a:solidFill>
              </a:rPr>
              <a:t>commands to work with SQL</a:t>
            </a:r>
          </a:p>
          <a:p>
            <a:pPr lvl="1"/>
            <a:r>
              <a:rPr lang="en-US" dirty="0">
                <a:solidFill>
                  <a:schemeClr val="tx1"/>
                </a:solidFill>
              </a:rPr>
              <a:t>Very portable</a:t>
            </a:r>
          </a:p>
          <a:p>
            <a:pPr lvl="2"/>
            <a:r>
              <a:rPr lang="en-US" dirty="0" err="1">
                <a:solidFill>
                  <a:schemeClr val="tx1"/>
                </a:solidFill>
              </a:rPr>
              <a:t>.Net</a:t>
            </a:r>
            <a:r>
              <a:rPr lang="en-US" dirty="0">
                <a:solidFill>
                  <a:schemeClr val="tx1"/>
                </a:solidFill>
              </a:rPr>
              <a:t> class is available on at least 2008+/Vista+ systems</a:t>
            </a:r>
          </a:p>
          <a:p>
            <a:pPr lvl="1"/>
            <a:endParaRPr lang="en-US" dirty="0">
              <a:solidFill>
                <a:schemeClr val="tx1"/>
              </a:solidFill>
            </a:endParaRPr>
          </a:p>
        </p:txBody>
      </p:sp>
    </p:spTree>
    <p:extLst>
      <p:ext uri="{BB962C8B-B14F-4D97-AF65-F5344CB8AC3E}">
        <p14:creationId xmlns:p14="http://schemas.microsoft.com/office/powerpoint/2010/main" val="386306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26231</TotalTime>
  <Words>1980</Words>
  <Application>Microsoft Office PowerPoint</Application>
  <PresentationFormat>Widescreen</PresentationFormat>
  <Paragraphs>272</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Wingdings</vt:lpstr>
      <vt:lpstr>Wingdings 3</vt:lpstr>
      <vt:lpstr>Slice</vt:lpstr>
      <vt:lpstr>Trend Reporting using PowerShell and SQL</vt:lpstr>
      <vt:lpstr>Get-Speaker –name ‘Boe Prox’</vt:lpstr>
      <vt:lpstr>Get-Speaker –name ‘Boe Prox’ (Cont.)</vt:lpstr>
      <vt:lpstr>Trend Reporting</vt:lpstr>
      <vt:lpstr>Requirements</vt:lpstr>
      <vt:lpstr>Requirements (cont.)</vt:lpstr>
      <vt:lpstr>Requirements (cont.)</vt:lpstr>
      <vt:lpstr>Connecting to sql via powershell </vt:lpstr>
      <vt:lpstr>Connecting to sql via powershell (Cont.)</vt:lpstr>
      <vt:lpstr>Connecting to sql via powershell (Cont.)</vt:lpstr>
      <vt:lpstr>Demo - Data gathering</vt:lpstr>
      <vt:lpstr>Demo – Building a Database</vt:lpstr>
      <vt:lpstr>Demo – Building a table for data</vt:lpstr>
      <vt:lpstr>Demo – shipping data to sql and Pulling data from sql</vt:lpstr>
      <vt:lpstr>Reporting options</vt:lpstr>
      <vt:lpstr>Demo – Reporting with Excel</vt:lpstr>
      <vt:lpstr>Demo – Reporting with .Net chart controls</vt:lpstr>
      <vt:lpstr>Recap</vt:lpstr>
      <vt:lpstr>Resources</vt:lpstr>
      <vt:lpstr>Resources (Cont.)</vt:lpstr>
      <vt:lpstr>?? Questions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Reporting using PowerShell and SQL</dc:title>
  <dc:creator>Boe Prox</dc:creator>
  <cp:lastModifiedBy>Boe Prox</cp:lastModifiedBy>
  <cp:revision>132</cp:revision>
  <dcterms:created xsi:type="dcterms:W3CDTF">2015-01-25T05:30:02Z</dcterms:created>
  <dcterms:modified xsi:type="dcterms:W3CDTF">2015-03-21T13:40:06Z</dcterms:modified>
</cp:coreProperties>
</file>