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3"/>
  </p:notesMasterIdLst>
  <p:sldIdLst>
    <p:sldId id="256" r:id="rId8"/>
    <p:sldId id="258" r:id="rId9"/>
    <p:sldId id="259" r:id="rId10"/>
    <p:sldId id="260" r:id="rId11"/>
    <p:sldId id="261" r:id="rId12"/>
    <p:sldId id="263" r:id="rId13"/>
    <p:sldId id="262" r:id="rId14"/>
    <p:sldId id="265" r:id="rId15"/>
    <p:sldId id="266" r:id="rId16"/>
    <p:sldId id="267" r:id="rId17"/>
    <p:sldId id="269" r:id="rId18"/>
    <p:sldId id="268" r:id="rId19"/>
    <p:sldId id="273" r:id="rId20"/>
    <p:sldId id="272"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299" autoAdjust="0"/>
  </p:normalViewPr>
  <p:slideViewPr>
    <p:cSldViewPr snapToGrid="0">
      <p:cViewPr varScale="1">
        <p:scale>
          <a:sx n="34" d="100"/>
          <a:sy n="34" d="100"/>
        </p:scale>
        <p:origin x="1076" y="3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92D59-7231-4623-8085-55566FB71F2F}" type="datetimeFigureOut">
              <a:rPr lang="en-US" smtClean="0"/>
              <a:t>3/20/2015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C99C3-F57E-45D6-B5BC-F2E47C7BB15A}" type="slidenum">
              <a:rPr lang="en-US" smtClean="0"/>
              <a:t>‹#›</a:t>
            </a:fld>
            <a:endParaRPr lang="en-US"/>
          </a:p>
        </p:txBody>
      </p:sp>
    </p:spTree>
    <p:extLst>
      <p:ext uri="{BB962C8B-B14F-4D97-AF65-F5344CB8AC3E}">
        <p14:creationId xmlns:p14="http://schemas.microsoft.com/office/powerpoint/2010/main" val="116559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p>
          <a:p>
            <a:endParaRPr lang="en-US" dirty="0" smtClean="0"/>
          </a:p>
          <a:p>
            <a:r>
              <a:rPr lang="en-US" dirty="0" smtClean="0"/>
              <a:t>My name is Tony Wilsman.</a:t>
            </a:r>
            <a:endParaRPr lang="en-US" dirty="0"/>
          </a:p>
        </p:txBody>
      </p:sp>
      <p:sp>
        <p:nvSpPr>
          <p:cNvPr id="4" name="Slide Number Placeholder 3"/>
          <p:cNvSpPr>
            <a:spLocks noGrp="1"/>
          </p:cNvSpPr>
          <p:nvPr>
            <p:ph type="sldNum" sz="quarter" idx="10"/>
          </p:nvPr>
        </p:nvSpPr>
        <p:spPr/>
        <p:txBody>
          <a:bodyPr/>
          <a:lstStyle/>
          <a:p>
            <a:fld id="{1F6C99C3-F57E-45D6-B5BC-F2E47C7BB15A}" type="slidenum">
              <a:rPr lang="en-US" smtClean="0"/>
              <a:t>1</a:t>
            </a:fld>
            <a:endParaRPr lang="en-US"/>
          </a:p>
        </p:txBody>
      </p:sp>
    </p:spTree>
    <p:extLst>
      <p:ext uri="{BB962C8B-B14F-4D97-AF65-F5344CB8AC3E}">
        <p14:creationId xmlns:p14="http://schemas.microsoft.com/office/powerpoint/2010/main" val="24973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If it doesn’t exist, Faust creates the “</a:t>
            </a:r>
            <a:r>
              <a:rPr lang="en-US" baseline="0" dirty="0" err="1" smtClean="0"/>
              <a:t>FaustMigrationsHistory</a:t>
            </a:r>
            <a:r>
              <a:rPr lang="en-US" baseline="0" dirty="0" smtClean="0"/>
              <a:t>” table.</a:t>
            </a:r>
          </a:p>
          <a:p>
            <a:pPr marL="228600" indent="-228600">
              <a:buAutoNum type="arabicPeriod"/>
            </a:pPr>
            <a:r>
              <a:rPr lang="en-US" baseline="0" dirty="0" smtClean="0"/>
              <a:t>For each Release folder, run each .</a:t>
            </a:r>
            <a:r>
              <a:rPr lang="en-US" baseline="0" dirty="0" err="1" smtClean="0"/>
              <a:t>sql</a:t>
            </a:r>
            <a:r>
              <a:rPr lang="en-US" baseline="0" dirty="0" smtClean="0"/>
              <a:t> file.</a:t>
            </a:r>
          </a:p>
          <a:p>
            <a:pPr marL="228600" indent="-228600">
              <a:buAutoNum type="arabicPeriod"/>
            </a:pPr>
            <a:r>
              <a:rPr lang="en-US" baseline="0" dirty="0" smtClean="0"/>
              <a:t>If that file has been committed, skip it.  If not, try to run it.</a:t>
            </a:r>
          </a:p>
          <a:p>
            <a:pPr marL="228600" indent="-228600">
              <a:buAutoNum type="arabicPeriod"/>
            </a:pPr>
            <a:r>
              <a:rPr lang="en-US" baseline="0" dirty="0" smtClean="0"/>
              <a:t>If there is an error, Faust rolls back the transaction for the whole release.  It is possible for a script to have run successfully, but not been committed due to a transaction roll back.</a:t>
            </a:r>
          </a:p>
          <a:p>
            <a:pPr marL="228600" indent="-228600">
              <a:buAutoNum type="arabicPeriod"/>
            </a:pPr>
            <a:r>
              <a:rPr lang="en-US" baseline="0" dirty="0" err="1" smtClean="0"/>
              <a:t>LastRun</a:t>
            </a:r>
            <a:r>
              <a:rPr lang="en-US" baseline="0" dirty="0" smtClean="0"/>
              <a:t>, and Log are mostly for debugging/troubleshooting.</a:t>
            </a:r>
          </a:p>
          <a:p>
            <a:pPr marL="0" indent="0">
              <a:buNone/>
            </a:pP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3327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Traverse</a:t>
            </a:r>
            <a:r>
              <a:rPr lang="en-US" baseline="0" dirty="0" smtClean="0"/>
              <a:t> the migrations directory</a:t>
            </a:r>
          </a:p>
          <a:p>
            <a:pPr marL="228600" indent="-228600">
              <a:buAutoNum type="arabicPeriod"/>
            </a:pPr>
            <a:r>
              <a:rPr lang="en-US" baseline="0" dirty="0" smtClean="0"/>
              <a:t>Check each script against the history table</a:t>
            </a:r>
          </a:p>
          <a:p>
            <a:pPr marL="228600" indent="-228600">
              <a:buAutoNum type="arabicPeriod"/>
            </a:pPr>
            <a:r>
              <a:rPr lang="en-US" baseline="0" dirty="0" smtClean="0"/>
              <a:t>If a script is committed, ignore it</a:t>
            </a:r>
          </a:p>
          <a:p>
            <a:pPr marL="228600" indent="-228600">
              <a:buAutoNum type="arabicPeriod"/>
            </a:pPr>
            <a:r>
              <a:rPr lang="en-US" baseline="0" dirty="0" smtClean="0"/>
              <a:t>If there is an error, roll back the transaction</a:t>
            </a:r>
          </a:p>
          <a:p>
            <a:pPr marL="228600" indent="-228600">
              <a:buAutoNum type="arabicPeriod"/>
            </a:pPr>
            <a:r>
              <a:rPr lang="en-US" baseline="0" dirty="0" smtClean="0"/>
              <a:t>No transaction mode</a:t>
            </a:r>
          </a:p>
          <a:p>
            <a:pPr marL="228600" indent="-228600">
              <a:buAutoNum type="arabicPeriod"/>
            </a:pPr>
            <a:r>
              <a:rPr lang="en-US" baseline="0" dirty="0" smtClean="0"/>
              <a:t>Debug mode – Explain on Slide 12</a:t>
            </a:r>
            <a:endParaRPr lang="en-US" baseline="0" dirty="0"/>
          </a:p>
          <a:p>
            <a:pPr marL="228600" indent="-228600">
              <a:buAutoNum type="arabicPeriod"/>
            </a:pPr>
            <a:r>
              <a:rPr lang="en-US" baseline="0" dirty="0" smtClean="0"/>
              <a:t>Faust engine calls are just wrapping up certain operations</a:t>
            </a:r>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41389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Default Database is</a:t>
            </a:r>
            <a:r>
              <a:rPr lang="en-US" baseline="0" dirty="0" smtClean="0"/>
              <a:t> allows us to specify the connection string we want to use.  This is extremely useful for just F5ing Faust from inside VS.</a:t>
            </a:r>
          </a:p>
          <a:p>
            <a:pPr marL="228600" indent="-228600">
              <a:buAutoNum type="arabicPeriod"/>
            </a:pPr>
            <a:r>
              <a:rPr lang="en-US" baseline="0" dirty="0" smtClean="0"/>
              <a:t>Explain </a:t>
            </a:r>
            <a:r>
              <a:rPr lang="en-US" baseline="0" dirty="0" err="1" smtClean="0"/>
              <a:t>RunDebugMigrations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98559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say these things because we know that all of our changes will be tested 100+ in 4 different environments.</a:t>
            </a:r>
          </a:p>
          <a:p>
            <a:endParaRPr lang="en-US" baseline="0" dirty="0" smtClean="0"/>
          </a:p>
          <a:p>
            <a:r>
              <a:rPr lang="en-US" baseline="0" dirty="0" smtClean="0"/>
              <a:t>We also know they’ll run automatically.  Once they’re committed, they’re going to run.</a:t>
            </a:r>
            <a:endParaRPr lang="en-US" dirty="0"/>
          </a:p>
        </p:txBody>
      </p:sp>
      <p:sp>
        <p:nvSpPr>
          <p:cNvPr id="4" name="Slide Number Placeholder 3"/>
          <p:cNvSpPr>
            <a:spLocks noGrp="1"/>
          </p:cNvSpPr>
          <p:nvPr>
            <p:ph type="sldNum" sz="quarter" idx="10"/>
          </p:nvPr>
        </p:nvSpPr>
        <p:spPr/>
        <p:txBody>
          <a:bodyPr/>
          <a:lstStyle/>
          <a:p>
            <a:fld id="{1F6C99C3-F57E-45D6-B5BC-F2E47C7BB15A}" type="slidenum">
              <a:rPr lang="en-US" smtClean="0"/>
              <a:t>13</a:t>
            </a:fld>
            <a:endParaRPr lang="en-US"/>
          </a:p>
        </p:txBody>
      </p:sp>
    </p:spTree>
    <p:extLst>
      <p:ext uri="{BB962C8B-B14F-4D97-AF65-F5344CB8AC3E}">
        <p14:creationId xmlns:p14="http://schemas.microsoft.com/office/powerpoint/2010/main" val="366584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C99C3-F57E-45D6-B5BC-F2E47C7BB15A}" type="slidenum">
              <a:rPr lang="en-US" smtClean="0"/>
              <a:t>14</a:t>
            </a:fld>
            <a:endParaRPr lang="en-US"/>
          </a:p>
        </p:txBody>
      </p:sp>
    </p:spTree>
    <p:extLst>
      <p:ext uri="{BB962C8B-B14F-4D97-AF65-F5344CB8AC3E}">
        <p14:creationId xmlns:p14="http://schemas.microsoft.com/office/powerpoint/2010/main" val="1761022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C99C3-F57E-45D6-B5BC-F2E47C7BB15A}" type="slidenum">
              <a:rPr lang="en-US" smtClean="0"/>
              <a:t>15</a:t>
            </a:fld>
            <a:endParaRPr lang="en-US"/>
          </a:p>
        </p:txBody>
      </p:sp>
    </p:spTree>
    <p:extLst>
      <p:ext uri="{BB962C8B-B14F-4D97-AF65-F5344CB8AC3E}">
        <p14:creationId xmlns:p14="http://schemas.microsoft.com/office/powerpoint/2010/main" val="345326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Connect?</a:t>
            </a:r>
          </a:p>
          <a:p>
            <a:endParaRPr lang="en-US" baseline="0" dirty="0" smtClean="0"/>
          </a:p>
          <a:p>
            <a:r>
              <a:rPr lang="en-US" baseline="0" dirty="0" smtClean="0"/>
              <a:t>Connect is a joint venture between National Research Corporation and Nebraska Global.  </a:t>
            </a:r>
          </a:p>
          <a:p>
            <a:endParaRPr lang="en-US" baseline="0" dirty="0" smtClean="0"/>
          </a:p>
          <a:p>
            <a:r>
              <a:rPr lang="en-US" baseline="0" dirty="0" smtClean="0"/>
              <a:t>The real product is reporting, and therefore, our database.</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04190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Nebraska Global, we write software following a set of core values.  </a:t>
            </a:r>
          </a:p>
          <a:p>
            <a:endParaRPr lang="en-US" baseline="0" dirty="0" smtClean="0"/>
          </a:p>
          <a:p>
            <a:r>
              <a:rPr lang="en-US" baseline="0" dirty="0" smtClean="0"/>
              <a:t>TEAMS OF INDIVIDUALS WORKING SIMULTANEOUSLY</a:t>
            </a:r>
          </a:p>
          <a:p>
            <a:pPr marL="171450" indent="-171450">
              <a:buFont typeface="Arial" panose="020B0604020202020204" pitchFamily="34" charset="0"/>
              <a:buChar char="•"/>
            </a:pPr>
            <a:r>
              <a:rPr lang="en-US" baseline="0" dirty="0" smtClean="0"/>
              <a:t>Prevents dependency on other </a:t>
            </a:r>
            <a:r>
              <a:rPr lang="en-US" baseline="0" dirty="0" err="1" smtClean="0"/>
              <a:t>devs</a:t>
            </a:r>
            <a:endParaRPr lang="en-US" baseline="0" dirty="0" smtClean="0"/>
          </a:p>
          <a:p>
            <a:pPr marL="171450" indent="-171450">
              <a:buFont typeface="Arial" panose="020B0604020202020204" pitchFamily="34" charset="0"/>
              <a:buChar char="•"/>
            </a:pPr>
            <a:r>
              <a:rPr lang="en-US" baseline="0" dirty="0" smtClean="0"/>
              <a:t>Allows isolation for testing/debugging</a:t>
            </a:r>
          </a:p>
          <a:p>
            <a:pPr marL="171450" indent="-171450">
              <a:buFont typeface="Arial" panose="020B0604020202020204" pitchFamily="34" charset="0"/>
              <a:buChar char="•"/>
            </a:pPr>
            <a:r>
              <a:rPr lang="en-US" baseline="0" dirty="0" smtClean="0"/>
              <a:t>Gives </a:t>
            </a:r>
            <a:r>
              <a:rPr lang="en-US" baseline="0" dirty="0" err="1" smtClean="0"/>
              <a:t>dev</a:t>
            </a:r>
            <a:r>
              <a:rPr lang="en-US" baseline="0" dirty="0" smtClean="0"/>
              <a:t> flexibility / mobility</a:t>
            </a:r>
          </a:p>
          <a:p>
            <a:pPr marL="171450" indent="-171450">
              <a:buFont typeface="Arial" panose="020B0604020202020204" pitchFamily="34" charset="0"/>
              <a:buChar char="•"/>
            </a:pPr>
            <a:r>
              <a:rPr lang="en-US" baseline="0" dirty="0" smtClean="0"/>
              <a:t>Allows </a:t>
            </a:r>
            <a:r>
              <a:rPr lang="en-US" baseline="0" dirty="0" err="1" smtClean="0"/>
              <a:t>devs</a:t>
            </a:r>
            <a:r>
              <a:rPr lang="en-US" baseline="0" dirty="0" smtClean="0"/>
              <a:t> to be stupid, in a good way</a:t>
            </a:r>
          </a:p>
          <a:p>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64076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a:t>
            </a:r>
            <a:r>
              <a:rPr lang="en-US" baseline="0" dirty="0" smtClean="0"/>
              <a:t> the “story” of setting up CI/AD</a:t>
            </a:r>
          </a:p>
          <a:p>
            <a:endParaRPr lang="en-US" baseline="0" dirty="0" smtClean="0"/>
          </a:p>
          <a:p>
            <a:pPr marL="171450" indent="-171450">
              <a:buFont typeface="Arial" panose="020B0604020202020204" pitchFamily="34" charset="0"/>
              <a:buChar char="•"/>
            </a:pPr>
            <a:r>
              <a:rPr lang="en-US" baseline="0" dirty="0" smtClean="0"/>
              <a:t>One of my first tasks was to set up CI/AD</a:t>
            </a:r>
          </a:p>
          <a:p>
            <a:pPr marL="171450" indent="-171450">
              <a:buFont typeface="Arial" panose="020B0604020202020204" pitchFamily="34" charset="0"/>
              <a:buChar char="•"/>
            </a:pPr>
            <a:r>
              <a:rPr lang="en-US" baseline="0" dirty="0" smtClean="0"/>
              <a:t>Two to Three iterations.  </a:t>
            </a:r>
          </a:p>
          <a:p>
            <a:pPr marL="171450" indent="-171450">
              <a:buFont typeface="Arial" panose="020B0604020202020204" pitchFamily="34" charset="0"/>
              <a:buChar char="•"/>
            </a:pPr>
            <a:r>
              <a:rPr lang="en-US" baseline="0" dirty="0" smtClean="0"/>
              <a:t>Set up all the build steps.  Automated Builds.</a:t>
            </a:r>
          </a:p>
          <a:p>
            <a:pPr marL="171450" indent="-171450">
              <a:buFont typeface="Arial" panose="020B0604020202020204" pitchFamily="34" charset="0"/>
              <a:buChar char="•"/>
            </a:pPr>
            <a:r>
              <a:rPr lang="en-US" baseline="0" dirty="0" smtClean="0"/>
              <a:t>Run All unit test.</a:t>
            </a:r>
          </a:p>
          <a:p>
            <a:pPr marL="171450" indent="-171450">
              <a:buFont typeface="Arial" panose="020B0604020202020204" pitchFamily="34" charset="0"/>
              <a:buChar char="•"/>
            </a:pPr>
            <a:r>
              <a:rPr lang="en-US" baseline="0" dirty="0" smtClean="0"/>
              <a:t>Set up the full Dev/QA environments</a:t>
            </a:r>
          </a:p>
          <a:p>
            <a:pPr marL="171450" indent="-171450">
              <a:buFont typeface="Arial" panose="020B0604020202020204" pitchFamily="34" charset="0"/>
              <a:buChar char="•"/>
            </a:pPr>
            <a:r>
              <a:rPr lang="en-US" baseline="0" dirty="0" smtClean="0"/>
              <a:t>I was feeling pretty great</a:t>
            </a:r>
            <a:endParaRPr lang="en-US" dirty="0"/>
          </a:p>
        </p:txBody>
      </p:sp>
      <p:sp>
        <p:nvSpPr>
          <p:cNvPr id="4" name="Slide Number Placeholder 3"/>
          <p:cNvSpPr>
            <a:spLocks noGrp="1"/>
          </p:cNvSpPr>
          <p:nvPr>
            <p:ph type="sldNum" sz="quarter" idx="10"/>
          </p:nvPr>
        </p:nvSpPr>
        <p:spPr/>
        <p:txBody>
          <a:bodyPr/>
          <a:lstStyle/>
          <a:p>
            <a:fld id="{1F6C99C3-F57E-45D6-B5BC-F2E47C7BB15A}" type="slidenum">
              <a:rPr lang="en-US" smtClean="0"/>
              <a:t>4</a:t>
            </a:fld>
            <a:endParaRPr lang="en-US"/>
          </a:p>
        </p:txBody>
      </p:sp>
    </p:spTree>
    <p:extLst>
      <p:ext uri="{BB962C8B-B14F-4D97-AF65-F5344CB8AC3E}">
        <p14:creationId xmlns:p14="http://schemas.microsoft.com/office/powerpoint/2010/main" val="280961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were still performing</a:t>
            </a:r>
            <a:r>
              <a:rPr lang="en-US" baseline="0" dirty="0" smtClean="0"/>
              <a:t> database changes manually.</a:t>
            </a:r>
          </a:p>
          <a:p>
            <a:endParaRPr lang="en-US" baseline="0" dirty="0" smtClean="0"/>
          </a:p>
          <a:p>
            <a:pPr marL="171450" indent="-171450">
              <a:buFont typeface="Arial" panose="020B0604020202020204" pitchFamily="34" charset="0"/>
              <a:buChar char="•"/>
            </a:pPr>
            <a:r>
              <a:rPr lang="en-US" baseline="0" dirty="0" smtClean="0"/>
              <a:t>Developers work on their own story/features.</a:t>
            </a:r>
          </a:p>
          <a:p>
            <a:pPr marL="171450" indent="-171450">
              <a:buFont typeface="Arial" panose="020B0604020202020204" pitchFamily="34" charset="0"/>
              <a:buChar char="•"/>
            </a:pPr>
            <a:r>
              <a:rPr lang="en-US" baseline="0" dirty="0" smtClean="0"/>
              <a:t>These features almost always require database changes.</a:t>
            </a:r>
          </a:p>
          <a:p>
            <a:pPr marL="171450" indent="-171450">
              <a:buFont typeface="Arial" panose="020B0604020202020204" pitchFamily="34" charset="0"/>
              <a:buChar char="•"/>
            </a:pPr>
            <a:r>
              <a:rPr lang="en-US" baseline="0" dirty="0" smtClean="0"/>
              <a:t>Database scripts get written, applied locally, then dropped in a network folder.</a:t>
            </a:r>
          </a:p>
          <a:p>
            <a:pPr marL="171450" indent="-171450">
              <a:buFont typeface="Arial" panose="020B0604020202020204" pitchFamily="34" charset="0"/>
              <a:buChar char="•"/>
            </a:pPr>
            <a:r>
              <a:rPr lang="en-US" baseline="0" dirty="0" smtClean="0"/>
              <a:t>Dev build breaks because unit tests require database changes.  Those are applied manually to dev.</a:t>
            </a:r>
          </a:p>
          <a:p>
            <a:pPr marL="171450" indent="-171450">
              <a:buFont typeface="Arial" panose="020B0604020202020204" pitchFamily="34" charset="0"/>
              <a:buChar char="•"/>
            </a:pPr>
            <a:r>
              <a:rPr lang="en-US" baseline="0" dirty="0" smtClean="0"/>
              <a:t>Another </a:t>
            </a:r>
            <a:r>
              <a:rPr lang="en-US" baseline="0" dirty="0" err="1" smtClean="0"/>
              <a:t>dev</a:t>
            </a:r>
            <a:r>
              <a:rPr lang="en-US" baseline="0" dirty="0" smtClean="0"/>
              <a:t> pulls from master, and their unit tests break, because they didn’t know which scripts to apply manually.</a:t>
            </a:r>
          </a:p>
          <a:p>
            <a:pPr marL="171450" indent="-171450">
              <a:buFont typeface="Arial" panose="020B0604020202020204" pitchFamily="34" charset="0"/>
              <a:buChar char="•"/>
            </a:pPr>
            <a:r>
              <a:rPr lang="en-US" baseline="0" dirty="0" smtClean="0"/>
              <a:t>QA breaks eventually for the same reasons.</a:t>
            </a:r>
          </a:p>
          <a:p>
            <a:pPr marL="171450" indent="-171450">
              <a:buFont typeface="Arial" panose="020B0604020202020204" pitchFamily="34" charset="0"/>
              <a:buChar char="•"/>
            </a:pPr>
            <a:r>
              <a:rPr lang="en-US" baseline="0" dirty="0" smtClean="0"/>
              <a:t>Stage breaks.</a:t>
            </a:r>
          </a:p>
          <a:p>
            <a:pPr marL="171450" indent="-171450">
              <a:buFont typeface="Arial" panose="020B0604020202020204" pitchFamily="34" charset="0"/>
              <a:buChar char="•"/>
            </a:pPr>
            <a:r>
              <a:rPr lang="en-US" baseline="0" dirty="0" smtClean="0"/>
              <a:t>Going to production is terrifying.</a:t>
            </a:r>
          </a:p>
        </p:txBody>
      </p:sp>
      <p:sp>
        <p:nvSpPr>
          <p:cNvPr id="4" name="Slide Number Placeholder 3"/>
          <p:cNvSpPr>
            <a:spLocks noGrp="1"/>
          </p:cNvSpPr>
          <p:nvPr>
            <p:ph type="sldNum" sz="quarter" idx="10"/>
          </p:nvPr>
        </p:nvSpPr>
        <p:spPr/>
        <p:txBody>
          <a:bodyPr/>
          <a:lstStyle/>
          <a:p>
            <a:fld id="{1F6C99C3-F57E-45D6-B5BC-F2E47C7BB15A}" type="slidenum">
              <a:rPr lang="en-US" smtClean="0"/>
              <a:t>5</a:t>
            </a:fld>
            <a:endParaRPr lang="en-US"/>
          </a:p>
        </p:txBody>
      </p:sp>
    </p:spTree>
    <p:extLst>
      <p:ext uri="{BB962C8B-B14F-4D97-AF65-F5344CB8AC3E}">
        <p14:creationId xmlns:p14="http://schemas.microsoft.com/office/powerpoint/2010/main" val="100777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some obvious needs</a:t>
            </a:r>
            <a:r>
              <a:rPr lang="en-US" baseline="0" dirty="0" smtClean="0"/>
              <a:t> and problems.  The next logical step was to automate this part of the process.  </a:t>
            </a:r>
          </a:p>
          <a:p>
            <a:endParaRPr lang="en-US" baseline="0" dirty="0" smtClean="0"/>
          </a:p>
          <a:p>
            <a:r>
              <a:rPr lang="en-US" baseline="0" dirty="0" smtClean="0"/>
              <a:t>We looked at existing options</a:t>
            </a:r>
          </a:p>
          <a:p>
            <a:endParaRPr lang="en-US" baseline="0" dirty="0" smtClean="0"/>
          </a:p>
          <a:p>
            <a:r>
              <a:rPr lang="en-US" baseline="0" dirty="0" smtClean="0"/>
              <a:t>VS DB Project</a:t>
            </a:r>
            <a:endParaRPr lang="en-US" dirty="0" smtClean="0"/>
          </a:p>
          <a:p>
            <a:endParaRPr lang="en-US" dirty="0" smtClean="0"/>
          </a:p>
          <a:p>
            <a:r>
              <a:rPr lang="en-US" dirty="0" smtClean="0"/>
              <a:t>Schema comparison works between</a:t>
            </a:r>
            <a:r>
              <a:rPr lang="en-US" baseline="0" dirty="0" smtClean="0"/>
              <a:t> two databases, but how to we reconcile changes from multiple </a:t>
            </a:r>
            <a:r>
              <a:rPr lang="en-US" baseline="0" dirty="0" err="1" smtClean="0"/>
              <a:t>devs</a:t>
            </a:r>
            <a:r>
              <a:rPr lang="en-US" baseline="0" dirty="0" smtClean="0"/>
              <a:t>, working on multiple branches, with multiple DB states.  We could do this manually, but we want automation.</a:t>
            </a:r>
          </a:p>
          <a:p>
            <a:endParaRPr lang="en-US" baseline="0" dirty="0" smtClean="0"/>
          </a:p>
          <a:p>
            <a:r>
              <a:rPr lang="en-US" baseline="0" dirty="0" smtClean="0"/>
              <a:t>SQL server runs on TSQL scripts.  That’s what they were made for.</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7596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Coincidentally, I had been reading the daily WTF Prior to this project.  </a:t>
            </a:r>
          </a:p>
          <a:p>
            <a:endParaRPr lang="en-US" dirty="0" smtClean="0"/>
          </a:p>
          <a:p>
            <a:r>
              <a:rPr lang="en-US" dirty="0" smtClean="0"/>
              <a:t>Script</a:t>
            </a:r>
            <a:r>
              <a:rPr lang="en-US" baseline="0" dirty="0" smtClean="0"/>
              <a:t>-base changes give control, granularity, source control.</a:t>
            </a:r>
          </a:p>
          <a:p>
            <a:r>
              <a:rPr lang="en-US" baseline="0" dirty="0" smtClean="0"/>
              <a:t>LOCAL INSTANCES</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948903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 clear set of values, we have clear process for how we want to build this product.  We had some strong inspirations and inclinations as to how we wanted to go about this.</a:t>
            </a:r>
          </a:p>
          <a:p>
            <a:endParaRPr lang="en-US" baseline="0" dirty="0" smtClean="0"/>
          </a:p>
          <a:p>
            <a:r>
              <a:rPr lang="en-US" baseline="0" dirty="0" smtClean="0"/>
              <a:t>This lead us to a fairly clear set of criteria for the tool we needed.</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47309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had some meetings, and we “created” this high-level approach:</a:t>
            </a:r>
          </a:p>
          <a:p>
            <a:endParaRPr lang="en-US" dirty="0" smtClean="0"/>
          </a:p>
          <a:p>
            <a:r>
              <a:rPr lang="en-US" dirty="0" smtClean="0"/>
              <a:t>Script</a:t>
            </a:r>
            <a:r>
              <a:rPr lang="en-US" baseline="0" dirty="0" smtClean="0"/>
              <a:t>-based changes.</a:t>
            </a:r>
          </a:p>
          <a:p>
            <a:r>
              <a:rPr lang="en-US" baseline="0" dirty="0" smtClean="0"/>
              <a:t>We would track the changes that have been applied to each database.</a:t>
            </a:r>
          </a:p>
          <a:p>
            <a:r>
              <a:rPr lang="en-US" baseline="0" dirty="0" smtClean="0"/>
              <a:t>Scripts would be tracked in source control.</a:t>
            </a:r>
          </a:p>
          <a:p>
            <a:r>
              <a:rPr lang="en-US" baseline="0" dirty="0" smtClean="0"/>
              <a:t>The library of scripts would allow us to “FAUST” a given database and bring it up to date.</a:t>
            </a:r>
          </a:p>
          <a:p>
            <a:endParaRPr lang="en-US" baseline="0" dirty="0" smtClean="0"/>
          </a:p>
          <a:p>
            <a:r>
              <a:rPr lang="en-US" dirty="0" smtClean="0"/>
              <a:t>Now,</a:t>
            </a:r>
            <a:r>
              <a:rPr lang="en-US" baseline="0" dirty="0" smtClean="0"/>
              <a:t> I say we “created” this approach.  However, we “created” this in the same way Columbus “Discovered” America.</a:t>
            </a:r>
          </a:p>
          <a:p>
            <a:endParaRPr lang="en-US" baseline="0" dirty="0" smtClean="0"/>
          </a:p>
          <a:p>
            <a:r>
              <a:rPr lang="en-US" baseline="0" dirty="0" smtClean="0"/>
              <a:t>This is a known approach to database management known as “transformation-based updates”. It was new to us, and it’s new to a lot of people I’ve talked to.</a:t>
            </a:r>
            <a:endParaRPr lang="en-US" dirty="0"/>
          </a:p>
        </p:txBody>
      </p:sp>
      <p:sp>
        <p:nvSpPr>
          <p:cNvPr id="4" name="Slide Number Placeholder 3"/>
          <p:cNvSpPr>
            <a:spLocks noGrp="1"/>
          </p:cNvSpPr>
          <p:nvPr>
            <p:ph type="sldNum" sz="quarter" idx="10"/>
          </p:nvPr>
        </p:nvSpPr>
        <p:spPr/>
        <p:txBody>
          <a:bodyPr/>
          <a:lstStyle/>
          <a:p>
            <a:fld id="{1C971BB6-5F89-4C3B-849E-FFE08746C79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7148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D5AD40-A8C0-4A9E-8292-3F37BF3233DC}"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245288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5AD40-A8C0-4A9E-8292-3F37BF3233DC}"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335435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5AD40-A8C0-4A9E-8292-3F37BF3233DC}"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336982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083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5236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7442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9877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4584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242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1720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397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5AD40-A8C0-4A9E-8292-3F37BF3233DC}"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1564737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1507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8483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026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571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2101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466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730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21038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7878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246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5AD40-A8C0-4A9E-8292-3F37BF3233DC}"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1360019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2592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21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6159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4434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99586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7198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443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0767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33601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004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D5AD40-A8C0-4A9E-8292-3F37BF3233DC}" type="datetimeFigureOut">
              <a:rPr lang="en-US" smtClean="0"/>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2959429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083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2704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10185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3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31339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8922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5764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36321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4939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690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D5AD40-A8C0-4A9E-8292-3F37BF3233DC}" type="datetimeFigureOut">
              <a:rPr lang="en-US" smtClean="0"/>
              <a:t>3/20/2015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27763617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80192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45691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91933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34947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6393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56505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21646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06877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7792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594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D5AD40-A8C0-4A9E-8292-3F37BF3233DC}" type="datetimeFigureOut">
              <a:rPr lang="en-US" smtClean="0"/>
              <a:t>3/20/2015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2034405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7780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928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1490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2540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67201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869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8804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08132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1940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031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5AD40-A8C0-4A9E-8292-3F37BF3233DC}" type="datetimeFigureOut">
              <a:rPr lang="en-US" smtClean="0"/>
              <a:t>3/20/2015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17502938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70859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21995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9826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84824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7136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5026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03617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21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5AD40-A8C0-4A9E-8292-3F37BF3233DC}" type="datetimeFigureOut">
              <a:rPr lang="en-US" smtClean="0"/>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54203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5AD40-A8C0-4A9E-8292-3F37BF3233DC}" type="datetimeFigureOut">
              <a:rPr lang="en-US" smtClean="0"/>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797A-0DB7-469F-B836-76E65B1D13ED}" type="slidenum">
              <a:rPr lang="en-US" smtClean="0"/>
              <a:t>‹#›</a:t>
            </a:fld>
            <a:endParaRPr lang="en-US"/>
          </a:p>
        </p:txBody>
      </p:sp>
    </p:spTree>
    <p:extLst>
      <p:ext uri="{BB962C8B-B14F-4D97-AF65-F5344CB8AC3E}">
        <p14:creationId xmlns:p14="http://schemas.microsoft.com/office/powerpoint/2010/main" val="64066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5AD40-A8C0-4A9E-8292-3F37BF3233DC}" type="datetimeFigureOut">
              <a:rPr lang="en-US" smtClean="0"/>
              <a:t>3/20/2015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F797A-0DB7-469F-B836-76E65B1D13ED}" type="slidenum">
              <a:rPr lang="en-US" smtClean="0"/>
              <a:t>‹#›</a:t>
            </a:fld>
            <a:endParaRPr lang="en-US"/>
          </a:p>
        </p:txBody>
      </p:sp>
    </p:spTree>
    <p:extLst>
      <p:ext uri="{BB962C8B-B14F-4D97-AF65-F5344CB8AC3E}">
        <p14:creationId xmlns:p14="http://schemas.microsoft.com/office/powerpoint/2010/main" val="242252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6655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1341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53173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40626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51706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2114-6528-4844-81D9-288D407193BC}" type="datetimeFigureOut">
              <a:rPr lang="en-US" smtClean="0">
                <a:solidFill>
                  <a:prstClr val="black">
                    <a:tint val="75000"/>
                  </a:prstClr>
                </a:solidFill>
              </a:rPr>
              <a:pPr/>
              <a:t>3/20/2015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3D67B-E5BC-4851-A986-E3F8560B6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55540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121" y="1122363"/>
            <a:ext cx="11844670" cy="2387600"/>
          </a:xfrm>
        </p:spPr>
        <p:txBody>
          <a:bodyPr>
            <a:normAutofit/>
          </a:bodyPr>
          <a:lstStyle/>
          <a:p>
            <a:r>
              <a:rPr lang="en-US" dirty="0" smtClean="0"/>
              <a:t>Continuous Integration and Database change management made possible</a:t>
            </a:r>
            <a:endParaRPr lang="en-US" dirty="0"/>
          </a:p>
        </p:txBody>
      </p:sp>
      <p:sp>
        <p:nvSpPr>
          <p:cNvPr id="3" name="Subtitle 2"/>
          <p:cNvSpPr>
            <a:spLocks noGrp="1"/>
          </p:cNvSpPr>
          <p:nvPr>
            <p:ph type="subTitle" idx="1"/>
          </p:nvPr>
        </p:nvSpPr>
        <p:spPr>
          <a:xfrm>
            <a:off x="4727944" y="3984810"/>
            <a:ext cx="2729023" cy="576557"/>
          </a:xfrm>
        </p:spPr>
        <p:txBody>
          <a:bodyPr/>
          <a:lstStyle/>
          <a:p>
            <a:r>
              <a:rPr lang="en-US" dirty="0" smtClean="0"/>
              <a:t>Tony Wilsman</a:t>
            </a:r>
            <a:endParaRPr lang="en-US" dirty="0"/>
          </a:p>
        </p:txBody>
      </p:sp>
    </p:spTree>
    <p:extLst>
      <p:ext uri="{BB962C8B-B14F-4D97-AF65-F5344CB8AC3E}">
        <p14:creationId xmlns:p14="http://schemas.microsoft.com/office/powerpoint/2010/main" val="167469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62" y="-4000"/>
            <a:ext cx="6960870" cy="5030545"/>
          </a:xfrm>
          <a:prstGeom prst="rect">
            <a:avLst/>
          </a:prstGeom>
        </p:spPr>
      </p:pic>
      <p:pic>
        <p:nvPicPr>
          <p:cNvPr id="5" name="Picture 4"/>
          <p:cNvPicPr/>
          <p:nvPr/>
        </p:nvPicPr>
        <p:blipFill>
          <a:blip r:embed="rId4"/>
          <a:stretch>
            <a:fillRect/>
          </a:stretch>
        </p:blipFill>
        <p:spPr>
          <a:xfrm>
            <a:off x="966106" y="3719989"/>
            <a:ext cx="11047300" cy="2613112"/>
          </a:xfrm>
          <a:prstGeom prst="rect">
            <a:avLst/>
          </a:prstGeom>
        </p:spPr>
      </p:pic>
      <p:cxnSp>
        <p:nvCxnSpPr>
          <p:cNvPr id="3" name="Straight Arrow Connector 2"/>
          <p:cNvCxnSpPr/>
          <p:nvPr/>
        </p:nvCxnSpPr>
        <p:spPr>
          <a:xfrm>
            <a:off x="1267968" y="938784"/>
            <a:ext cx="2548128" cy="4194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52800" y="2011680"/>
            <a:ext cx="2231136" cy="314553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46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850" y="2596243"/>
            <a:ext cx="4686300" cy="769441"/>
          </a:xfrm>
          <a:prstGeom prst="rect">
            <a:avLst/>
          </a:prstGeom>
          <a:noFill/>
        </p:spPr>
        <p:txBody>
          <a:bodyPr wrap="square" rtlCol="0">
            <a:spAutoFit/>
          </a:bodyPr>
          <a:lstStyle/>
          <a:p>
            <a:pPr algn="ctr"/>
            <a:r>
              <a:rPr lang="en-US" sz="4400" dirty="0" smtClean="0"/>
              <a:t>Visual Studio Time</a:t>
            </a:r>
            <a:endParaRPr lang="en-US" sz="4400" dirty="0"/>
          </a:p>
        </p:txBody>
      </p:sp>
    </p:spTree>
    <p:extLst>
      <p:ext uri="{BB962C8B-B14F-4D97-AF65-F5344CB8AC3E}">
        <p14:creationId xmlns:p14="http://schemas.microsoft.com/office/powerpoint/2010/main" val="3746928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7568" y="780288"/>
            <a:ext cx="184731" cy="369332"/>
          </a:xfrm>
          <a:prstGeom prst="rect">
            <a:avLst/>
          </a:prstGeom>
          <a:noFill/>
        </p:spPr>
        <p:txBody>
          <a:bodyPr wrap="none" rtlCol="0">
            <a:spAutoFit/>
          </a:bodyPr>
          <a:lstStyle/>
          <a:p>
            <a:endParaRPr lang="en-US" dirty="0">
              <a:solidFill>
                <a:prstClr val="black"/>
              </a:solidFill>
            </a:endParaRPr>
          </a:p>
        </p:txBody>
      </p:sp>
      <p:sp>
        <p:nvSpPr>
          <p:cNvPr id="5" name="Rectangle 4"/>
          <p:cNvSpPr/>
          <p:nvPr/>
        </p:nvSpPr>
        <p:spPr>
          <a:xfrm>
            <a:off x="0" y="12192"/>
            <a:ext cx="12192000" cy="3633216"/>
          </a:xfrm>
          <a:prstGeom prst="rect">
            <a:avLst/>
          </a:prstGeom>
          <a:solidFill>
            <a:srgbClr val="1E1E1E"/>
          </a:solidFill>
        </p:spPr>
        <p:txBody>
          <a:bodyPr wrap="square">
            <a:spAutoFit/>
          </a:bodyPr>
          <a:lstStyle/>
          <a:p>
            <a:r>
              <a:rPr lang="en-US" sz="2800" dirty="0">
                <a:solidFill>
                  <a:srgbClr val="808080"/>
                </a:solidFill>
                <a:highlight>
                  <a:srgbClr val="1E1E1E"/>
                </a:highlight>
                <a:latin typeface="Consolas" panose="020B0609020204030204" pitchFamily="49" charset="0"/>
              </a:rPr>
              <a:t>&lt;</a:t>
            </a:r>
            <a:r>
              <a:rPr lang="en-US" sz="2800" dirty="0" err="1">
                <a:solidFill>
                  <a:srgbClr val="569CD6"/>
                </a:solidFill>
                <a:highlight>
                  <a:srgbClr val="1E1E1E"/>
                </a:highlight>
                <a:latin typeface="Consolas" panose="020B0609020204030204" pitchFamily="49" charset="0"/>
              </a:rPr>
              <a:t>appSettings</a:t>
            </a:r>
            <a:r>
              <a:rPr lang="en-US" sz="2800" dirty="0">
                <a:solidFill>
                  <a:srgbClr val="808080"/>
                </a:solidFill>
                <a:highlight>
                  <a:srgbClr val="1E1E1E"/>
                </a:highlight>
                <a:latin typeface="Consolas" panose="020B0609020204030204" pitchFamily="49" charset="0"/>
              </a:rPr>
              <a:t>&gt;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Illuminate</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IlluminateDB</a:t>
            </a:r>
            <a:r>
              <a:rPr lang="en-US" sz="2800" dirty="0">
                <a:solidFill>
                  <a:srgbClr val="808080"/>
                </a:solidFill>
                <a:highlight>
                  <a:srgbClr val="1E1E1E"/>
                </a:highlight>
                <a:latin typeface="Consolas" panose="020B0609020204030204" pitchFamily="49" charset="0"/>
              </a:rPr>
              <a:t>" /&gt;        </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OLAP</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OLAPDB</a:t>
            </a:r>
            <a:r>
              <a:rPr lang="en-US" sz="2800" dirty="0">
                <a:solidFill>
                  <a:srgbClr val="808080"/>
                </a:solidFill>
                <a:highlight>
                  <a:srgbClr val="1E1E1E"/>
                </a:highlight>
                <a:latin typeface="Consolas" panose="020B0609020204030204" pitchFamily="49" charset="0"/>
              </a:rPr>
              <a:t>" /&gt;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DataIngestion</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DataIngestion</a:t>
            </a:r>
            <a:r>
              <a:rPr lang="en-US" sz="2800" dirty="0">
                <a:solidFill>
                  <a:srgbClr val="808080"/>
                </a:solidFill>
                <a:highlight>
                  <a:srgbClr val="1E1E1E"/>
                </a:highlight>
                <a:latin typeface="Consolas" panose="020B0609020204030204" pitchFamily="49" charset="0"/>
              </a:rPr>
              <a:t>" /&gt;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DefaultDatabase</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Illuminate</a:t>
            </a:r>
            <a:r>
              <a:rPr lang="en-US" sz="2800" dirty="0">
                <a:solidFill>
                  <a:srgbClr val="808080"/>
                </a:solidFill>
                <a:highlight>
                  <a:srgbClr val="1E1E1E"/>
                </a:highlight>
                <a:latin typeface="Consolas" panose="020B0609020204030204" pitchFamily="49" charset="0"/>
              </a:rPr>
              <a:t>" /&gt;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MigrationsDirectory</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migrations\</a:t>
            </a:r>
            <a:r>
              <a:rPr lang="en-US" sz="2800" dirty="0">
                <a:solidFill>
                  <a:srgbClr val="808080"/>
                </a:solidFill>
                <a:highlight>
                  <a:srgbClr val="1E1E1E"/>
                </a:highlight>
                <a:latin typeface="Consolas" panose="020B0609020204030204" pitchFamily="49" charset="0"/>
              </a:rPr>
              <a:t>" /&gt;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	&lt;</a:t>
            </a:r>
            <a:r>
              <a:rPr lang="en-US" sz="2800" dirty="0">
                <a:solidFill>
                  <a:srgbClr val="569CD6"/>
                </a:solidFill>
                <a:highlight>
                  <a:srgbClr val="1E1E1E"/>
                </a:highlight>
                <a:latin typeface="Consolas" panose="020B0609020204030204" pitchFamily="49" charset="0"/>
              </a:rPr>
              <a:t>add</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key</a:t>
            </a:r>
            <a:r>
              <a:rPr lang="en-US" sz="2800" dirty="0">
                <a:solidFill>
                  <a:srgbClr val="808080"/>
                </a:solidFill>
                <a:highlight>
                  <a:srgbClr val="1E1E1E"/>
                </a:highlight>
                <a:latin typeface="Consolas" panose="020B0609020204030204" pitchFamily="49" charset="0"/>
              </a:rPr>
              <a:t>="</a:t>
            </a:r>
            <a:r>
              <a:rPr lang="en-US" sz="2800" dirty="0" err="1">
                <a:solidFill>
                  <a:srgbClr val="C8C8C8"/>
                </a:solidFill>
                <a:highlight>
                  <a:srgbClr val="1E1E1E"/>
                </a:highlight>
                <a:latin typeface="Consolas" panose="020B0609020204030204" pitchFamily="49" charset="0"/>
              </a:rPr>
              <a:t>RunDebugMigrations</a:t>
            </a:r>
            <a:r>
              <a:rPr lang="en-US" sz="2800" dirty="0">
                <a:solidFill>
                  <a:srgbClr val="808080"/>
                </a:solidFill>
                <a:highlight>
                  <a:srgbClr val="1E1E1E"/>
                </a:highlight>
                <a:latin typeface="Consolas" panose="020B0609020204030204" pitchFamily="49" charset="0"/>
              </a:rPr>
              <a:t>" </a:t>
            </a:r>
            <a:r>
              <a:rPr lang="en-US" sz="2800" dirty="0">
                <a:solidFill>
                  <a:srgbClr val="92CAF4"/>
                </a:solidFill>
                <a:highlight>
                  <a:srgbClr val="1E1E1E"/>
                </a:highlight>
                <a:latin typeface="Consolas" panose="020B0609020204030204" pitchFamily="49" charset="0"/>
              </a:rPr>
              <a:t>value</a:t>
            </a:r>
            <a:r>
              <a:rPr lang="en-US" sz="2800" dirty="0">
                <a:solidFill>
                  <a:srgbClr val="808080"/>
                </a:solidFill>
                <a:highlight>
                  <a:srgbClr val="1E1E1E"/>
                </a:highlight>
                <a:latin typeface="Consolas" panose="020B0609020204030204" pitchFamily="49" charset="0"/>
              </a:rPr>
              <a:t>=“</a:t>
            </a:r>
            <a:r>
              <a:rPr lang="en-US" sz="2800" dirty="0">
                <a:solidFill>
                  <a:srgbClr val="C8C8C8"/>
                </a:solidFill>
                <a:highlight>
                  <a:srgbClr val="1E1E1E"/>
                </a:highlight>
                <a:latin typeface="Consolas" panose="020B0609020204030204" pitchFamily="49" charset="0"/>
              </a:rPr>
              <a:t>true</a:t>
            </a:r>
            <a:r>
              <a:rPr lang="en-US" sz="2800" dirty="0">
                <a:solidFill>
                  <a:srgbClr val="808080"/>
                </a:solidFill>
                <a:highlight>
                  <a:srgbClr val="1E1E1E"/>
                </a:highlight>
                <a:latin typeface="Consolas" panose="020B0609020204030204" pitchFamily="49" charset="0"/>
              </a:rPr>
              <a:t>" /&gt;</a:t>
            </a:r>
            <a:endParaRPr lang="en-US" sz="2800" dirty="0">
              <a:solidFill>
                <a:srgbClr val="DCDCDC"/>
              </a:solidFill>
              <a:highlight>
                <a:srgbClr val="1E1E1E"/>
              </a:highlight>
              <a:latin typeface="Consolas" panose="020B0609020204030204" pitchFamily="49" charset="0"/>
            </a:endParaRPr>
          </a:p>
          <a:p>
            <a:r>
              <a:rPr lang="en-US" sz="2800" dirty="0">
                <a:solidFill>
                  <a:srgbClr val="808080"/>
                </a:solidFill>
                <a:highlight>
                  <a:srgbClr val="1E1E1E"/>
                </a:highlight>
                <a:latin typeface="Consolas" panose="020B0609020204030204" pitchFamily="49" charset="0"/>
              </a:rPr>
              <a:t>&lt;/</a:t>
            </a:r>
            <a:r>
              <a:rPr lang="en-US" sz="2800" dirty="0" err="1">
                <a:solidFill>
                  <a:srgbClr val="569CD6"/>
                </a:solidFill>
                <a:highlight>
                  <a:srgbClr val="1E1E1E"/>
                </a:highlight>
                <a:latin typeface="Consolas" panose="020B0609020204030204" pitchFamily="49" charset="0"/>
              </a:rPr>
              <a:t>appSettings</a:t>
            </a:r>
            <a:r>
              <a:rPr lang="en-US" sz="2800" dirty="0">
                <a:solidFill>
                  <a:srgbClr val="808080"/>
                </a:solidFill>
                <a:highlight>
                  <a:srgbClr val="1E1E1E"/>
                </a:highlight>
                <a:latin typeface="Consolas" panose="020B0609020204030204" pitchFamily="49" charset="0"/>
              </a:rPr>
              <a:t>&gt;</a:t>
            </a:r>
            <a:endParaRPr lang="en-US" sz="2800" dirty="0">
              <a:solidFill>
                <a:prstClr val="black"/>
              </a:solidFill>
            </a:endParaRPr>
          </a:p>
        </p:txBody>
      </p:sp>
      <p:sp>
        <p:nvSpPr>
          <p:cNvPr id="7" name="Rounded Rectangle 6"/>
          <p:cNvSpPr/>
          <p:nvPr/>
        </p:nvSpPr>
        <p:spPr>
          <a:xfrm>
            <a:off x="914400" y="2609088"/>
            <a:ext cx="9204960" cy="48768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3"/>
          <a:stretch>
            <a:fillRect/>
          </a:stretch>
        </p:blipFill>
        <p:spPr>
          <a:xfrm>
            <a:off x="1224915" y="3746516"/>
            <a:ext cx="8171972" cy="2800588"/>
          </a:xfrm>
          <a:prstGeom prst="rect">
            <a:avLst/>
          </a:prstGeom>
        </p:spPr>
      </p:pic>
      <p:cxnSp>
        <p:nvCxnSpPr>
          <p:cNvPr id="10" name="Straight Arrow Connector 9"/>
          <p:cNvCxnSpPr/>
          <p:nvPr/>
        </p:nvCxnSpPr>
        <p:spPr>
          <a:xfrm flipH="1">
            <a:off x="3352800" y="3096768"/>
            <a:ext cx="902208" cy="191414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813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5" name="Content Placeholder 4"/>
          <p:cNvSpPr>
            <a:spLocks noGrp="1"/>
          </p:cNvSpPr>
          <p:nvPr>
            <p:ph idx="1"/>
          </p:nvPr>
        </p:nvSpPr>
        <p:spPr/>
        <p:txBody>
          <a:bodyPr/>
          <a:lstStyle/>
          <a:p>
            <a:pPr marL="0" indent="0">
              <a:lnSpc>
                <a:spcPct val="150000"/>
              </a:lnSpc>
              <a:buNone/>
            </a:pPr>
            <a:r>
              <a:rPr lang="en-US" sz="2600" dirty="0"/>
              <a:t>500 + migrations </a:t>
            </a:r>
            <a:r>
              <a:rPr lang="en-US" sz="2600" dirty="0" smtClean="0"/>
              <a:t>tracked</a:t>
            </a:r>
          </a:p>
          <a:p>
            <a:pPr marL="0" indent="0">
              <a:lnSpc>
                <a:spcPct val="150000"/>
              </a:lnSpc>
              <a:buNone/>
            </a:pPr>
            <a:r>
              <a:rPr lang="en-US" sz="2600" dirty="0"/>
              <a:t>Our Previous </a:t>
            </a:r>
            <a:r>
              <a:rPr lang="en-US" sz="2600" dirty="0" smtClean="0"/>
              <a:t>release - 3.6 – we </a:t>
            </a:r>
            <a:r>
              <a:rPr lang="en-US" sz="2600" dirty="0"/>
              <a:t>performed 112 builds in </a:t>
            </a:r>
            <a:r>
              <a:rPr lang="en-US" sz="2600" dirty="0" smtClean="0"/>
              <a:t>3 weeks</a:t>
            </a:r>
          </a:p>
          <a:p>
            <a:pPr marL="0" indent="0">
              <a:lnSpc>
                <a:spcPct val="150000"/>
              </a:lnSpc>
              <a:buNone/>
            </a:pPr>
            <a:r>
              <a:rPr lang="en-US" sz="2600" dirty="0" smtClean="0"/>
              <a:t>We now say things like:</a:t>
            </a:r>
          </a:p>
          <a:p>
            <a:pPr marL="457200" lvl="1" indent="0">
              <a:lnSpc>
                <a:spcPct val="150000"/>
              </a:lnSpc>
              <a:buNone/>
            </a:pPr>
            <a:r>
              <a:rPr lang="en-US" dirty="0" smtClean="0"/>
              <a:t>“It’s </a:t>
            </a:r>
            <a:r>
              <a:rPr lang="en-US" dirty="0"/>
              <a:t>just a backfill </a:t>
            </a:r>
            <a:r>
              <a:rPr lang="en-US" dirty="0" smtClean="0"/>
              <a:t>script.”</a:t>
            </a:r>
          </a:p>
          <a:p>
            <a:pPr marL="457200" lvl="1" indent="0">
              <a:lnSpc>
                <a:spcPct val="150000"/>
              </a:lnSpc>
              <a:buNone/>
            </a:pPr>
            <a:r>
              <a:rPr lang="en-US" dirty="0" smtClean="0"/>
              <a:t>“We just need to add a few columns.”</a:t>
            </a:r>
          </a:p>
          <a:p>
            <a:pPr marL="457200" lvl="1" indent="0">
              <a:lnSpc>
                <a:spcPct val="150000"/>
              </a:lnSpc>
              <a:buNone/>
            </a:pPr>
            <a:r>
              <a:rPr lang="en-US" dirty="0" smtClean="0"/>
              <a:t>“Just </a:t>
            </a:r>
            <a:r>
              <a:rPr lang="en-US" dirty="0"/>
              <a:t>drop the table and rebuild </a:t>
            </a:r>
            <a:r>
              <a:rPr lang="en-US" dirty="0" smtClean="0"/>
              <a:t>it.”</a:t>
            </a:r>
            <a:endParaRPr lang="en-US" dirty="0"/>
          </a:p>
        </p:txBody>
      </p:sp>
    </p:spTree>
    <p:extLst>
      <p:ext uri="{BB962C8B-B14F-4D97-AF65-F5344CB8AC3E}">
        <p14:creationId xmlns:p14="http://schemas.microsoft.com/office/powerpoint/2010/main" val="118235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2750299"/>
            <a:ext cx="10515600" cy="1499484"/>
          </a:xfrm>
        </p:spPr>
        <p:txBody>
          <a:bodyPr>
            <a:normAutofit/>
          </a:bodyPr>
          <a:lstStyle/>
          <a:p>
            <a:pPr marL="0" indent="0">
              <a:buNone/>
            </a:pPr>
            <a:r>
              <a:rPr lang="en-US" dirty="0" smtClean="0"/>
              <a:t>Mixed DLL and TSQL-base Transformations</a:t>
            </a:r>
          </a:p>
          <a:p>
            <a:pPr marL="0" indent="0">
              <a:buNone/>
            </a:pPr>
            <a:r>
              <a:rPr lang="en-US" dirty="0" smtClean="0"/>
              <a:t>Remove Database-level separation </a:t>
            </a:r>
          </a:p>
          <a:p>
            <a:pPr marL="0" indent="0">
              <a:buNone/>
            </a:pPr>
            <a:r>
              <a:rPr lang="en-US" dirty="0" smtClean="0"/>
              <a:t>Separate, configurable loggers for </a:t>
            </a:r>
            <a:r>
              <a:rPr lang="en-US" dirty="0" err="1" smtClean="0"/>
              <a:t>Teamcity</a:t>
            </a:r>
            <a:r>
              <a:rPr lang="en-US" dirty="0" smtClean="0"/>
              <a:t> and Octopus deploy</a:t>
            </a:r>
          </a:p>
          <a:p>
            <a:endParaRPr lang="en-US" dirty="0"/>
          </a:p>
        </p:txBody>
      </p:sp>
    </p:spTree>
    <p:extLst>
      <p:ext uri="{BB962C8B-B14F-4D97-AF65-F5344CB8AC3E}">
        <p14:creationId xmlns:p14="http://schemas.microsoft.com/office/powerpoint/2010/main" val="3917534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020" y="492785"/>
            <a:ext cx="10515600" cy="1325563"/>
          </a:xfrm>
        </p:spPr>
        <p:txBody>
          <a:bodyPr/>
          <a:lstStyle/>
          <a:p>
            <a:r>
              <a:rPr lang="en-US" dirty="0" smtClean="0"/>
              <a:t>The code is boring, but…</a:t>
            </a:r>
            <a:endParaRPr lang="en-US" dirty="0"/>
          </a:p>
        </p:txBody>
      </p:sp>
      <p:sp>
        <p:nvSpPr>
          <p:cNvPr id="3" name="Content Placeholder 2"/>
          <p:cNvSpPr>
            <a:spLocks noGrp="1"/>
          </p:cNvSpPr>
          <p:nvPr>
            <p:ph idx="1"/>
          </p:nvPr>
        </p:nvSpPr>
        <p:spPr>
          <a:xfrm>
            <a:off x="869020" y="2392401"/>
            <a:ext cx="10515600" cy="2765226"/>
          </a:xfrm>
        </p:spPr>
        <p:txBody>
          <a:bodyPr>
            <a:normAutofit/>
          </a:bodyPr>
          <a:lstStyle/>
          <a:p>
            <a:pPr marL="0" indent="0">
              <a:buNone/>
            </a:pPr>
            <a:r>
              <a:rPr lang="en-US" sz="3600" dirty="0" smtClean="0"/>
              <a:t>Github.com/</a:t>
            </a:r>
            <a:r>
              <a:rPr lang="en-US" sz="3600" dirty="0" err="1" smtClean="0"/>
              <a:t>twilsman</a:t>
            </a:r>
            <a:r>
              <a:rPr lang="en-US" sz="3600" dirty="0" smtClean="0"/>
              <a:t>/FAUST</a:t>
            </a:r>
          </a:p>
          <a:p>
            <a:pPr marL="0" indent="0">
              <a:buNone/>
            </a:pPr>
            <a:endParaRPr lang="en-US" sz="2600" dirty="0"/>
          </a:p>
          <a:p>
            <a:pPr marL="0" indent="0">
              <a:buNone/>
            </a:pPr>
            <a:r>
              <a:rPr lang="en-US" dirty="0" smtClean="0"/>
              <a:t>.DLL project</a:t>
            </a:r>
          </a:p>
          <a:p>
            <a:pPr marL="0" indent="0">
              <a:buNone/>
            </a:pPr>
            <a:r>
              <a:rPr lang="en-US" dirty="0" smtClean="0"/>
              <a:t>.EXE project</a:t>
            </a:r>
            <a:endParaRPr lang="en-US" dirty="0"/>
          </a:p>
        </p:txBody>
      </p:sp>
    </p:spTree>
    <p:extLst>
      <p:ext uri="{BB962C8B-B14F-4D97-AF65-F5344CB8AC3E}">
        <p14:creationId xmlns:p14="http://schemas.microsoft.com/office/powerpoint/2010/main" val="270681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925" y="1389530"/>
            <a:ext cx="11045191" cy="5095675"/>
          </a:xfrm>
        </p:spPr>
        <p:txBody>
          <a:bodyPr>
            <a:normAutofit fontScale="92500" lnSpcReduction="10000"/>
          </a:bodyPr>
          <a:lstStyle/>
          <a:p>
            <a:pPr marL="0" indent="0">
              <a:lnSpc>
                <a:spcPct val="150000"/>
              </a:lnSpc>
              <a:buNone/>
            </a:pPr>
            <a:r>
              <a:rPr lang="en-US" dirty="0" smtClean="0"/>
              <a:t>We process medical discharge records to prevent readmission</a:t>
            </a:r>
          </a:p>
          <a:p>
            <a:pPr marL="0" indent="0">
              <a:lnSpc>
                <a:spcPct val="150000"/>
              </a:lnSpc>
              <a:buNone/>
            </a:pPr>
            <a:r>
              <a:rPr lang="en-US" dirty="0" smtClean="0"/>
              <a:t>Ingest ~100K records per day</a:t>
            </a:r>
          </a:p>
          <a:p>
            <a:pPr marL="0" indent="0">
              <a:lnSpc>
                <a:spcPct val="120000"/>
              </a:lnSpc>
              <a:buNone/>
            </a:pPr>
            <a:r>
              <a:rPr lang="en-US" dirty="0" smtClean="0"/>
              <a:t>We schedule and receive the results of 8 - 10k automated phone calls and emails every day</a:t>
            </a:r>
          </a:p>
          <a:p>
            <a:pPr marL="0" indent="0">
              <a:lnSpc>
                <a:spcPct val="150000"/>
              </a:lnSpc>
              <a:buNone/>
            </a:pPr>
            <a:r>
              <a:rPr lang="en-US" dirty="0" smtClean="0"/>
              <a:t>3 Web portals</a:t>
            </a:r>
          </a:p>
          <a:p>
            <a:pPr marL="0" indent="0">
              <a:lnSpc>
                <a:spcPct val="150000"/>
              </a:lnSpc>
              <a:buNone/>
            </a:pPr>
            <a:r>
              <a:rPr lang="en-US" dirty="0" smtClean="0"/>
              <a:t>3 Web services</a:t>
            </a:r>
          </a:p>
          <a:p>
            <a:pPr marL="0" indent="0">
              <a:lnSpc>
                <a:spcPct val="150000"/>
              </a:lnSpc>
              <a:buNone/>
            </a:pPr>
            <a:r>
              <a:rPr lang="en-US" dirty="0" smtClean="0"/>
              <a:t>9 Windows Services</a:t>
            </a:r>
          </a:p>
          <a:p>
            <a:pPr marL="0" indent="0">
              <a:lnSpc>
                <a:spcPct val="150000"/>
              </a:lnSpc>
              <a:buNone/>
            </a:pPr>
            <a:r>
              <a:rPr lang="en-US" dirty="0" smtClean="0"/>
              <a:t>4 MSSQL Databases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943" y="234012"/>
            <a:ext cx="2689567" cy="864504"/>
          </a:xfrm>
          <a:prstGeom prst="rect">
            <a:avLst/>
          </a:prstGeom>
        </p:spPr>
      </p:pic>
    </p:spTree>
    <p:extLst>
      <p:ext uri="{BB962C8B-B14F-4D97-AF65-F5344CB8AC3E}">
        <p14:creationId xmlns:p14="http://schemas.microsoft.com/office/powerpoint/2010/main" val="346480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96509" y="237901"/>
            <a:ext cx="4714113" cy="953075"/>
          </a:xfrm>
        </p:spPr>
      </p:pic>
      <p:sp>
        <p:nvSpPr>
          <p:cNvPr id="7" name="TextBox 6"/>
          <p:cNvSpPr txBox="1"/>
          <p:nvPr/>
        </p:nvSpPr>
        <p:spPr>
          <a:xfrm>
            <a:off x="326571" y="1190976"/>
            <a:ext cx="11031917" cy="5293757"/>
          </a:xfrm>
          <a:prstGeom prst="rect">
            <a:avLst/>
          </a:prstGeom>
          <a:noFill/>
        </p:spPr>
        <p:txBody>
          <a:bodyPr wrap="square" rtlCol="0">
            <a:spAutoFit/>
          </a:bodyPr>
          <a:lstStyle/>
          <a:p>
            <a:r>
              <a:rPr lang="en-US" sz="2600" dirty="0">
                <a:solidFill>
                  <a:srgbClr val="00395A"/>
                </a:solidFill>
              </a:rPr>
              <a:t>Planning</a:t>
            </a:r>
          </a:p>
          <a:p>
            <a:r>
              <a:rPr lang="en-US" sz="2600" dirty="0">
                <a:solidFill>
                  <a:srgbClr val="00395A"/>
                </a:solidFill>
              </a:rPr>
              <a:t>Adoption of best practices, principles and patterns</a:t>
            </a:r>
          </a:p>
          <a:p>
            <a:r>
              <a:rPr lang="en-US" sz="2600" dirty="0">
                <a:solidFill>
                  <a:srgbClr val="00395A"/>
                </a:solidFill>
              </a:rPr>
              <a:t>Well designed architectures that allow for…</a:t>
            </a:r>
          </a:p>
          <a:p>
            <a:pPr lvl="1"/>
            <a:r>
              <a:rPr lang="en-US" sz="2600" dirty="0">
                <a:solidFill>
                  <a:prstClr val="black"/>
                </a:solidFill>
              </a:rPr>
              <a:t>Building complex software systems</a:t>
            </a:r>
          </a:p>
          <a:p>
            <a:pPr lvl="1"/>
            <a:r>
              <a:rPr lang="en-US" sz="2600" b="1" dirty="0">
                <a:solidFill>
                  <a:prstClr val="black"/>
                </a:solidFill>
              </a:rPr>
              <a:t>Teams of individuals working on the system</a:t>
            </a:r>
          </a:p>
          <a:p>
            <a:pPr lvl="1"/>
            <a:r>
              <a:rPr lang="en-US" sz="2600" b="1" dirty="0">
                <a:solidFill>
                  <a:prstClr val="black"/>
                </a:solidFill>
              </a:rPr>
              <a:t>Evolving / changing requirements</a:t>
            </a:r>
          </a:p>
          <a:p>
            <a:pPr lvl="1"/>
            <a:r>
              <a:rPr lang="en-US" sz="2600" dirty="0">
                <a:solidFill>
                  <a:prstClr val="black"/>
                </a:solidFill>
              </a:rPr>
              <a:t>Ease of extensibility / </a:t>
            </a:r>
            <a:r>
              <a:rPr lang="en-US" sz="2600" dirty="0" smtClean="0">
                <a:solidFill>
                  <a:prstClr val="black"/>
                </a:solidFill>
              </a:rPr>
              <a:t>maintainability</a:t>
            </a:r>
          </a:p>
          <a:p>
            <a:pPr lvl="1"/>
            <a:r>
              <a:rPr lang="en-US" sz="2600" dirty="0" smtClean="0">
                <a:solidFill>
                  <a:prstClr val="black"/>
                </a:solidFill>
              </a:rPr>
              <a:t>Containing volatility</a:t>
            </a:r>
            <a:endParaRPr lang="en-US" sz="2600" dirty="0">
              <a:solidFill>
                <a:prstClr val="black"/>
              </a:solidFill>
            </a:endParaRPr>
          </a:p>
          <a:p>
            <a:r>
              <a:rPr lang="en-US" sz="2600" dirty="0">
                <a:solidFill>
                  <a:srgbClr val="00395A"/>
                </a:solidFill>
              </a:rPr>
              <a:t>Agile Processes</a:t>
            </a:r>
          </a:p>
          <a:p>
            <a:pPr lvl="1"/>
            <a:r>
              <a:rPr lang="en-US" sz="2600" b="1" dirty="0">
                <a:solidFill>
                  <a:prstClr val="black"/>
                </a:solidFill>
              </a:rPr>
              <a:t>Allows for iterative design and emerging requirements</a:t>
            </a:r>
          </a:p>
          <a:p>
            <a:r>
              <a:rPr lang="en-US" sz="2600" dirty="0">
                <a:solidFill>
                  <a:srgbClr val="00395A"/>
                </a:solidFill>
              </a:rPr>
              <a:t>Implementation</a:t>
            </a:r>
          </a:p>
          <a:p>
            <a:pPr lvl="1"/>
            <a:r>
              <a:rPr lang="en-US" sz="2600" dirty="0">
                <a:solidFill>
                  <a:prstClr val="black"/>
                </a:solidFill>
              </a:rPr>
              <a:t>Unit test coverage / “Test-driven” development</a:t>
            </a:r>
          </a:p>
          <a:p>
            <a:pPr lvl="1"/>
            <a:r>
              <a:rPr lang="en-US" sz="2600" dirty="0">
                <a:solidFill>
                  <a:prstClr val="black"/>
                </a:solidFill>
              </a:rPr>
              <a:t>Ownership of quality at the developer</a:t>
            </a:r>
          </a:p>
        </p:txBody>
      </p:sp>
    </p:spTree>
    <p:extLst>
      <p:ext uri="{BB962C8B-B14F-4D97-AF65-F5344CB8AC3E}">
        <p14:creationId xmlns:p14="http://schemas.microsoft.com/office/powerpoint/2010/main" val="402878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Becoming the “Build Master”</a:t>
            </a:r>
            <a:endParaRPr lang="en-US" dirty="0"/>
          </a:p>
        </p:txBody>
      </p:sp>
      <p:sp>
        <p:nvSpPr>
          <p:cNvPr id="3" name="Content Placeholder 2"/>
          <p:cNvSpPr>
            <a:spLocks noGrp="1"/>
          </p:cNvSpPr>
          <p:nvPr>
            <p:ph idx="1"/>
          </p:nvPr>
        </p:nvSpPr>
        <p:spPr/>
        <p:txBody>
          <a:bodyPr/>
          <a:lstStyle/>
          <a:p>
            <a:pPr marL="0" indent="0">
              <a:buNone/>
            </a:pPr>
            <a:r>
              <a:rPr lang="en-US" dirty="0" smtClean="0"/>
              <a:t>&lt; Self-indulgent story goes here &gt;</a:t>
            </a:r>
          </a:p>
          <a:p>
            <a:endParaRPr lang="en-US" dirty="0"/>
          </a:p>
          <a:p>
            <a:pPr marL="0" indent="0">
              <a:buNone/>
            </a:pPr>
            <a:r>
              <a:rPr lang="en-US" dirty="0" smtClean="0"/>
              <a:t>Hourly automated builds</a:t>
            </a:r>
          </a:p>
          <a:p>
            <a:pPr marL="0" indent="0">
              <a:buNone/>
            </a:pPr>
            <a:r>
              <a:rPr lang="en-US" dirty="0" smtClean="0"/>
              <a:t>Run full unit test suite</a:t>
            </a:r>
          </a:p>
          <a:p>
            <a:pPr marL="0" indent="0">
              <a:buNone/>
            </a:pPr>
            <a:r>
              <a:rPr lang="en-US" dirty="0" smtClean="0"/>
              <a:t>Automatically deploy to Dev</a:t>
            </a:r>
          </a:p>
          <a:p>
            <a:pPr marL="0" indent="0">
              <a:buNone/>
            </a:pPr>
            <a:r>
              <a:rPr lang="en-US" dirty="0" smtClean="0"/>
              <a:t>I’m basically awesome</a:t>
            </a:r>
          </a:p>
          <a:p>
            <a:endParaRPr lang="en-US" dirty="0"/>
          </a:p>
          <a:p>
            <a:pPr marL="0" indent="0">
              <a:buNone/>
            </a:pPr>
            <a:r>
              <a:rPr lang="en-US" dirty="0" smtClean="0"/>
              <a:t>Except…</a:t>
            </a:r>
          </a:p>
        </p:txBody>
      </p:sp>
    </p:spTree>
    <p:extLst>
      <p:ext uri="{BB962C8B-B14F-4D97-AF65-F5344CB8AC3E}">
        <p14:creationId xmlns:p14="http://schemas.microsoft.com/office/powerpoint/2010/main" val="4017186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4537" y="0"/>
            <a:ext cx="12057463" cy="6858000"/>
          </a:xfrm>
          <a:prstGeom prst="rect">
            <a:avLst/>
          </a:prstGeom>
        </p:spPr>
      </p:pic>
    </p:spTree>
    <p:extLst>
      <p:ext uri="{BB962C8B-B14F-4D97-AF65-F5344CB8AC3E}">
        <p14:creationId xmlns:p14="http://schemas.microsoft.com/office/powerpoint/2010/main" val="1554680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3311"/>
          </a:xfrm>
        </p:spPr>
        <p:txBody>
          <a:bodyPr/>
          <a:lstStyle/>
          <a:p>
            <a:r>
              <a:rPr lang="en-US" dirty="0" smtClean="0"/>
              <a:t>Options</a:t>
            </a:r>
            <a:endParaRPr lang="en-US" dirty="0"/>
          </a:p>
        </p:txBody>
      </p:sp>
      <p:sp>
        <p:nvSpPr>
          <p:cNvPr id="3" name="Content Placeholder 2"/>
          <p:cNvSpPr>
            <a:spLocks noGrp="1"/>
          </p:cNvSpPr>
          <p:nvPr>
            <p:ph idx="1"/>
          </p:nvPr>
        </p:nvSpPr>
        <p:spPr>
          <a:xfrm>
            <a:off x="838200" y="1318437"/>
            <a:ext cx="11043557" cy="5408934"/>
          </a:xfrm>
        </p:spPr>
        <p:txBody>
          <a:bodyPr>
            <a:normAutofit/>
          </a:bodyPr>
          <a:lstStyle/>
          <a:p>
            <a:pPr marL="0" indent="0">
              <a:buNone/>
            </a:pPr>
            <a:r>
              <a:rPr lang="en-US" sz="2600" b="1" dirty="0" err="1"/>
              <a:t>VisualStudio</a:t>
            </a:r>
            <a:r>
              <a:rPr lang="en-US" sz="2600" b="1" dirty="0"/>
              <a:t> DB </a:t>
            </a:r>
            <a:r>
              <a:rPr lang="en-US" sz="2600" b="1" dirty="0" smtClean="0"/>
              <a:t>Project</a:t>
            </a:r>
          </a:p>
          <a:p>
            <a:pPr marL="0" indent="0">
              <a:buNone/>
            </a:pPr>
            <a:r>
              <a:rPr lang="en-US" sz="2600" dirty="0" smtClean="0"/>
              <a:t>	Great for schema/data changes</a:t>
            </a:r>
          </a:p>
          <a:p>
            <a:pPr marL="0" indent="0">
              <a:buNone/>
            </a:pPr>
            <a:r>
              <a:rPr lang="en-US" sz="2600" dirty="0"/>
              <a:t>	</a:t>
            </a:r>
            <a:r>
              <a:rPr lang="en-US" sz="2600" dirty="0" smtClean="0"/>
              <a:t>Not-ideal for administrative tasks</a:t>
            </a:r>
          </a:p>
          <a:p>
            <a:pPr marL="0" indent="0">
              <a:buNone/>
            </a:pPr>
            <a:endParaRPr lang="en-US" sz="2600" b="1" dirty="0" smtClean="0"/>
          </a:p>
          <a:p>
            <a:pPr marL="0" indent="0">
              <a:buNone/>
            </a:pPr>
            <a:r>
              <a:rPr lang="en-US" sz="2600" b="1" dirty="0" smtClean="0"/>
              <a:t>Schema Comparison (</a:t>
            </a:r>
            <a:r>
              <a:rPr lang="en-US" sz="2600" b="1" dirty="0" err="1" smtClean="0"/>
              <a:t>Redgate</a:t>
            </a:r>
            <a:r>
              <a:rPr lang="en-US" sz="2600" b="1" dirty="0" smtClean="0"/>
              <a:t>)</a:t>
            </a:r>
          </a:p>
          <a:p>
            <a:pPr marL="0" indent="0">
              <a:buNone/>
            </a:pPr>
            <a:r>
              <a:rPr lang="en-US" sz="2600" dirty="0" smtClean="0"/>
              <a:t>	Great for comparing two database instances</a:t>
            </a:r>
          </a:p>
          <a:p>
            <a:pPr marL="0" indent="0">
              <a:buNone/>
            </a:pPr>
            <a:r>
              <a:rPr lang="en-US" sz="2600" dirty="0"/>
              <a:t>	</a:t>
            </a:r>
            <a:r>
              <a:rPr lang="en-US" sz="2600" dirty="0" smtClean="0"/>
              <a:t>Not great for managing 10 databases in different states</a:t>
            </a:r>
          </a:p>
          <a:p>
            <a:pPr marL="0" indent="0">
              <a:buNone/>
            </a:pPr>
            <a:endParaRPr lang="en-US" sz="2600" b="1" dirty="0" smtClean="0"/>
          </a:p>
          <a:p>
            <a:pPr marL="0" indent="0">
              <a:buNone/>
            </a:pPr>
            <a:r>
              <a:rPr lang="en-US" sz="2600" b="1" dirty="0" smtClean="0"/>
              <a:t>T-SQL script-based migrations	</a:t>
            </a:r>
          </a:p>
          <a:p>
            <a:pPr marL="0" indent="0">
              <a:buNone/>
            </a:pPr>
            <a:r>
              <a:rPr lang="en-US" sz="2600" b="1" dirty="0"/>
              <a:t>	</a:t>
            </a:r>
            <a:r>
              <a:rPr lang="en-US" sz="2600" dirty="0" smtClean="0"/>
              <a:t>Existing team expertise</a:t>
            </a:r>
          </a:p>
          <a:p>
            <a:pPr marL="0" indent="0">
              <a:buNone/>
            </a:pPr>
            <a:r>
              <a:rPr lang="en-US" sz="2600" b="1" dirty="0"/>
              <a:t>	</a:t>
            </a:r>
            <a:r>
              <a:rPr lang="en-US" sz="2600" dirty="0" smtClean="0"/>
              <a:t>Right tool for the job</a:t>
            </a:r>
            <a:endParaRPr lang="en-US" sz="2600" b="1" dirty="0"/>
          </a:p>
        </p:txBody>
      </p:sp>
    </p:spTree>
    <p:extLst>
      <p:ext uri="{BB962C8B-B14F-4D97-AF65-F5344CB8AC3E}">
        <p14:creationId xmlns:p14="http://schemas.microsoft.com/office/powerpoint/2010/main" val="298126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73" y="-16320"/>
            <a:ext cx="10515600" cy="1325563"/>
          </a:xfrm>
        </p:spPr>
        <p:txBody>
          <a:bodyPr/>
          <a:lstStyle/>
          <a:p>
            <a:r>
              <a:rPr lang="en-US" dirty="0" smtClean="0"/>
              <a:t>Inspirations	</a:t>
            </a:r>
            <a:endParaRPr lang="en-US" dirty="0"/>
          </a:p>
        </p:txBody>
      </p:sp>
      <p:sp>
        <p:nvSpPr>
          <p:cNvPr id="3" name="Content Placeholder 2"/>
          <p:cNvSpPr>
            <a:spLocks noGrp="1"/>
          </p:cNvSpPr>
          <p:nvPr>
            <p:ph idx="1"/>
          </p:nvPr>
        </p:nvSpPr>
        <p:spPr>
          <a:xfrm>
            <a:off x="927719" y="1069975"/>
            <a:ext cx="10672394" cy="5788025"/>
          </a:xfrm>
        </p:spPr>
        <p:txBody>
          <a:bodyPr/>
          <a:lstStyle/>
          <a:p>
            <a:pPr marL="0" indent="0">
              <a:buNone/>
            </a:pPr>
            <a:r>
              <a:rPr lang="en-US" dirty="0"/>
              <a:t>Alex </a:t>
            </a:r>
            <a:r>
              <a:rPr lang="en-US" dirty="0" err="1"/>
              <a:t>Papadimoulis</a:t>
            </a:r>
            <a:r>
              <a:rPr lang="en-US" dirty="0"/>
              <a:t> – </a:t>
            </a:r>
            <a:r>
              <a:rPr lang="en-US" dirty="0" err="1"/>
              <a:t>Indeo,</a:t>
            </a:r>
            <a:r>
              <a:rPr lang="en-US" dirty="0"/>
              <a:t> thedailywtf.com - </a:t>
            </a:r>
            <a:r>
              <a:rPr lang="en-US" sz="2400" dirty="0"/>
              <a:t>Database Changes Done Right</a:t>
            </a:r>
            <a:br>
              <a:rPr lang="en-US" sz="2400" dirty="0"/>
            </a:br>
            <a:r>
              <a:rPr lang="en-US" sz="2400" dirty="0">
                <a:solidFill>
                  <a:srgbClr val="1E4E79"/>
                </a:solidFill>
                <a:latin typeface="Calibri" charset="0"/>
              </a:rPr>
              <a:t>http://thedailywtf.com/Articles/Database-Changes-Done-Right.aspx</a:t>
            </a:r>
          </a:p>
          <a:p>
            <a:pPr marL="457200" lvl="1" indent="0">
              <a:buNone/>
            </a:pPr>
            <a:r>
              <a:rPr lang="en-US" dirty="0"/>
              <a:t>Script-based changes</a:t>
            </a:r>
          </a:p>
          <a:p>
            <a:pPr marL="457200" lvl="1" indent="0">
              <a:buNone/>
            </a:pPr>
            <a:r>
              <a:rPr lang="en-US" dirty="0"/>
              <a:t>Track changes</a:t>
            </a:r>
          </a:p>
          <a:p>
            <a:pPr marL="457200" lvl="1" indent="0">
              <a:buNone/>
            </a:pPr>
            <a:r>
              <a:rPr lang="en-US" dirty="0"/>
              <a:t>Script may only run once!</a:t>
            </a:r>
          </a:p>
          <a:p>
            <a:pPr marL="0" indent="0">
              <a:buNone/>
            </a:pPr>
            <a:r>
              <a:rPr lang="en-US" dirty="0"/>
              <a:t>Martin Fowler – Author of </a:t>
            </a:r>
            <a:r>
              <a:rPr lang="en-US" i="1" dirty="0"/>
              <a:t>Refactoring </a:t>
            </a:r>
            <a:br>
              <a:rPr lang="en-US" i="1" dirty="0"/>
            </a:br>
            <a:r>
              <a:rPr lang="en-US" sz="2400" dirty="0">
                <a:solidFill>
                  <a:srgbClr val="1E4E79"/>
                </a:solidFill>
              </a:rPr>
              <a:t>http://martinfowler.com/articles/evodb.html</a:t>
            </a:r>
          </a:p>
          <a:p>
            <a:pPr marL="457200" lvl="1" indent="0">
              <a:buNone/>
            </a:pPr>
            <a:r>
              <a:rPr lang="en-US" dirty="0"/>
              <a:t>Local developer instances</a:t>
            </a:r>
          </a:p>
          <a:p>
            <a:pPr marL="457200" lvl="1" indent="0">
              <a:buNone/>
            </a:pPr>
            <a:r>
              <a:rPr lang="en-US" dirty="0"/>
              <a:t>Automated updates</a:t>
            </a:r>
          </a:p>
          <a:p>
            <a:pPr marL="0" indent="0">
              <a:buNone/>
            </a:pPr>
            <a:r>
              <a:rPr lang="en-US" dirty="0"/>
              <a:t>Beehive Industries</a:t>
            </a:r>
          </a:p>
          <a:p>
            <a:pPr marL="457200" lvl="1" indent="0">
              <a:buNone/>
            </a:pPr>
            <a:r>
              <a:rPr lang="en-US" dirty="0"/>
              <a:t>KADS</a:t>
            </a:r>
          </a:p>
          <a:p>
            <a:pPr marL="457200" lvl="1" indent="0">
              <a:buNone/>
            </a:pPr>
            <a:r>
              <a:rPr lang="en-US" dirty="0"/>
              <a:t>Full application deployment to any given version</a:t>
            </a:r>
          </a:p>
          <a:p>
            <a:pPr marL="457200" lvl="1" indent="0">
              <a:buNone/>
            </a:pPr>
            <a:r>
              <a:rPr lang="en-US" dirty="0"/>
              <a:t>Local developer instances</a:t>
            </a:r>
          </a:p>
        </p:txBody>
      </p:sp>
    </p:spTree>
    <p:extLst>
      <p:ext uri="{BB962C8B-B14F-4D97-AF65-F5344CB8AC3E}">
        <p14:creationId xmlns:p14="http://schemas.microsoft.com/office/powerpoint/2010/main" val="3971438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800" y="781758"/>
            <a:ext cx="7752898" cy="830630"/>
          </a:xfrm>
        </p:spPr>
        <p:txBody>
          <a:bodyPr/>
          <a:lstStyle/>
          <a:p>
            <a:r>
              <a:rPr lang="en-US" dirty="0" smtClean="0"/>
              <a:t>Criteria / Requirements</a:t>
            </a:r>
            <a:endParaRPr lang="en-US" dirty="0"/>
          </a:p>
        </p:txBody>
      </p:sp>
      <p:sp>
        <p:nvSpPr>
          <p:cNvPr id="3" name="Content Placeholder 2"/>
          <p:cNvSpPr>
            <a:spLocks noGrp="1"/>
          </p:cNvSpPr>
          <p:nvPr>
            <p:ph idx="1"/>
          </p:nvPr>
        </p:nvSpPr>
        <p:spPr>
          <a:xfrm>
            <a:off x="965800" y="1841811"/>
            <a:ext cx="10515600" cy="4542660"/>
          </a:xfrm>
        </p:spPr>
        <p:txBody>
          <a:bodyPr>
            <a:noAutofit/>
          </a:bodyPr>
          <a:lstStyle/>
          <a:p>
            <a:pPr marL="0" indent="0">
              <a:lnSpc>
                <a:spcPct val="150000"/>
              </a:lnSpc>
              <a:buNone/>
            </a:pPr>
            <a:r>
              <a:rPr lang="en-US" sz="2600" dirty="0">
                <a:latin typeface="Calibri"/>
              </a:rPr>
              <a:t>Work with source control</a:t>
            </a:r>
          </a:p>
          <a:p>
            <a:pPr marL="0" indent="0">
              <a:lnSpc>
                <a:spcPct val="150000"/>
              </a:lnSpc>
              <a:buNone/>
            </a:pPr>
            <a:r>
              <a:rPr lang="en-US" sz="2600" dirty="0">
                <a:latin typeface="Calibri"/>
              </a:rPr>
              <a:t>DB scripts need to be unattended / automatable</a:t>
            </a:r>
          </a:p>
          <a:p>
            <a:pPr marL="0" indent="0">
              <a:lnSpc>
                <a:spcPct val="150000"/>
              </a:lnSpc>
              <a:buNone/>
            </a:pPr>
            <a:r>
              <a:rPr lang="en-US" sz="2600" dirty="0">
                <a:latin typeface="Calibri"/>
              </a:rPr>
              <a:t>Update software needs to integrate with our CI/AD software</a:t>
            </a:r>
          </a:p>
          <a:p>
            <a:pPr marL="0" indent="0">
              <a:buNone/>
            </a:pPr>
            <a:r>
              <a:rPr lang="en-US" sz="2600" dirty="0">
                <a:latin typeface="Calibri"/>
              </a:rPr>
              <a:t>The solution needs to support our values:  </a:t>
            </a:r>
          </a:p>
          <a:p>
            <a:pPr marL="457200" lvl="1" indent="0">
              <a:buNone/>
            </a:pPr>
            <a:r>
              <a:rPr lang="en-US" sz="2600" dirty="0">
                <a:latin typeface="Calibri"/>
              </a:rPr>
              <a:t>Multiple </a:t>
            </a:r>
            <a:r>
              <a:rPr lang="en-US" sz="2600" dirty="0" err="1">
                <a:latin typeface="Calibri"/>
              </a:rPr>
              <a:t>devs</a:t>
            </a:r>
            <a:r>
              <a:rPr lang="en-US" sz="2600" dirty="0">
                <a:latin typeface="Calibri"/>
              </a:rPr>
              <a:t> working on the system simultaneously</a:t>
            </a:r>
          </a:p>
          <a:p>
            <a:pPr marL="457200" lvl="1" indent="0">
              <a:buNone/>
            </a:pPr>
            <a:r>
              <a:rPr lang="en-US" sz="2600" dirty="0">
                <a:latin typeface="Calibri"/>
              </a:rPr>
              <a:t>Local dev instances of the application</a:t>
            </a:r>
          </a:p>
          <a:p>
            <a:pPr marL="0" indent="0">
              <a:buNone/>
            </a:pPr>
            <a:endParaRPr lang="en-US" sz="3600" dirty="0">
              <a:latin typeface="Calibri"/>
            </a:endParaRPr>
          </a:p>
          <a:p>
            <a:pPr marL="0" indent="0">
              <a:buNone/>
            </a:pPr>
            <a:endParaRPr lang="en-US" sz="3600" dirty="0">
              <a:latin typeface="Calibri"/>
            </a:endParaRPr>
          </a:p>
        </p:txBody>
      </p:sp>
    </p:spTree>
    <p:extLst>
      <p:ext uri="{BB962C8B-B14F-4D97-AF65-F5344CB8AC3E}">
        <p14:creationId xmlns:p14="http://schemas.microsoft.com/office/powerpoint/2010/main" val="138346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614" y="2303262"/>
            <a:ext cx="9144000" cy="1042174"/>
          </a:xfrm>
        </p:spPr>
        <p:txBody>
          <a:bodyPr/>
          <a:lstStyle/>
          <a:p>
            <a:r>
              <a:rPr lang="en-US" dirty="0" smtClean="0"/>
              <a:t>FAUST</a:t>
            </a:r>
            <a:endParaRPr lang="en-US" dirty="0"/>
          </a:p>
        </p:txBody>
      </p:sp>
      <p:sp>
        <p:nvSpPr>
          <p:cNvPr id="3" name="Subtitle 2"/>
          <p:cNvSpPr>
            <a:spLocks noGrp="1"/>
          </p:cNvSpPr>
          <p:nvPr>
            <p:ph type="subTitle" idx="1"/>
          </p:nvPr>
        </p:nvSpPr>
        <p:spPr>
          <a:xfrm>
            <a:off x="1329303" y="3542758"/>
            <a:ext cx="9144000" cy="1655762"/>
          </a:xfrm>
        </p:spPr>
        <p:txBody>
          <a:bodyPr/>
          <a:lstStyle/>
          <a:p>
            <a:r>
              <a:rPr lang="en-US" dirty="0"/>
              <a:t>Fully Automated </a:t>
            </a:r>
            <a:r>
              <a:rPr lang="en-US" dirty="0" smtClean="0"/>
              <a:t>Update SQL </a:t>
            </a:r>
            <a:r>
              <a:rPr lang="en-US" dirty="0"/>
              <a:t>Tool</a:t>
            </a:r>
          </a:p>
        </p:txBody>
      </p:sp>
    </p:spTree>
    <p:extLst>
      <p:ext uri="{BB962C8B-B14F-4D97-AF65-F5344CB8AC3E}">
        <p14:creationId xmlns:p14="http://schemas.microsoft.com/office/powerpoint/2010/main" val="1177876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1026</Words>
  <Application>Microsoft Office PowerPoint</Application>
  <PresentationFormat>Widescreen</PresentationFormat>
  <Paragraphs>180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15</vt:i4>
      </vt:variant>
    </vt:vector>
  </HeadingPairs>
  <TitlesOfParts>
    <vt:vector size="26" baseType="lpstr">
      <vt:lpstr>Arial</vt:lpstr>
      <vt:lpstr>Calibri</vt:lpstr>
      <vt:lpstr>Calibri Light</vt:lpstr>
      <vt:lpstr>Consolas</vt:lpstr>
      <vt:lpstr>Office Theme</vt:lpstr>
      <vt:lpstr>1_Office Theme</vt:lpstr>
      <vt:lpstr>2_Office Theme</vt:lpstr>
      <vt:lpstr>3_Office Theme</vt:lpstr>
      <vt:lpstr>4_Office Theme</vt:lpstr>
      <vt:lpstr>5_Office Theme</vt:lpstr>
      <vt:lpstr>6_Office Theme</vt:lpstr>
      <vt:lpstr>Continuous Integration and Database change management made possible</vt:lpstr>
      <vt:lpstr>PowerPoint Presentation</vt:lpstr>
      <vt:lpstr>PowerPoint Presentation</vt:lpstr>
      <vt:lpstr>Becoming the “Build Master”</vt:lpstr>
      <vt:lpstr>PowerPoint Presentation</vt:lpstr>
      <vt:lpstr>Options</vt:lpstr>
      <vt:lpstr>Inspirations </vt:lpstr>
      <vt:lpstr>Criteria / Requirements</vt:lpstr>
      <vt:lpstr>FAUST</vt:lpstr>
      <vt:lpstr>PowerPoint Presentation</vt:lpstr>
      <vt:lpstr>PowerPoint Presentation</vt:lpstr>
      <vt:lpstr>PowerPoint Presentation</vt:lpstr>
      <vt:lpstr>Benefits</vt:lpstr>
      <vt:lpstr>Next Steps</vt:lpstr>
      <vt:lpstr>The code is boring, but…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Database change management made possible</dc:title>
  <dc:creator>Tony Wilsman</dc:creator>
  <cp:lastModifiedBy>Tony Wilsman</cp:lastModifiedBy>
  <cp:revision>24</cp:revision>
  <dcterms:created xsi:type="dcterms:W3CDTF">2014-09-03T14:25:34Z</dcterms:created>
  <dcterms:modified xsi:type="dcterms:W3CDTF">2015-03-21T02:15:07Z</dcterms:modified>
</cp:coreProperties>
</file>