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notesSlides/notesSlide3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44"/>
  </p:notesMasterIdLst>
  <p:handoutMasterIdLst>
    <p:handoutMasterId r:id="rId45"/>
  </p:handoutMasterIdLst>
  <p:sldIdLst>
    <p:sldId id="260" r:id="rId2"/>
    <p:sldId id="266" r:id="rId3"/>
    <p:sldId id="299" r:id="rId4"/>
    <p:sldId id="300" r:id="rId5"/>
    <p:sldId id="301" r:id="rId6"/>
    <p:sldId id="279" r:id="rId7"/>
    <p:sldId id="296" r:id="rId8"/>
    <p:sldId id="278" r:id="rId9"/>
    <p:sldId id="304" r:id="rId10"/>
    <p:sldId id="276" r:id="rId11"/>
    <p:sldId id="303" r:id="rId12"/>
    <p:sldId id="290" r:id="rId13"/>
    <p:sldId id="268" r:id="rId14"/>
    <p:sldId id="272" r:id="rId15"/>
    <p:sldId id="273" r:id="rId16"/>
    <p:sldId id="302" r:id="rId17"/>
    <p:sldId id="274" r:id="rId18"/>
    <p:sldId id="295" r:id="rId19"/>
    <p:sldId id="267" r:id="rId20"/>
    <p:sldId id="293" r:id="rId21"/>
    <p:sldId id="292" r:id="rId22"/>
    <p:sldId id="271" r:id="rId23"/>
    <p:sldId id="280" r:id="rId24"/>
    <p:sldId id="281" r:id="rId25"/>
    <p:sldId id="294" r:id="rId26"/>
    <p:sldId id="283" r:id="rId27"/>
    <p:sldId id="282" r:id="rId28"/>
    <p:sldId id="284" r:id="rId29"/>
    <p:sldId id="288" r:id="rId30"/>
    <p:sldId id="289" r:id="rId31"/>
    <p:sldId id="287" r:id="rId32"/>
    <p:sldId id="285" r:id="rId33"/>
    <p:sldId id="305" r:id="rId34"/>
    <p:sldId id="312" r:id="rId35"/>
    <p:sldId id="313" r:id="rId36"/>
    <p:sldId id="297" r:id="rId37"/>
    <p:sldId id="309" r:id="rId38"/>
    <p:sldId id="306" r:id="rId39"/>
    <p:sldId id="286" r:id="rId40"/>
    <p:sldId id="311" r:id="rId41"/>
    <p:sldId id="314" r:id="rId42"/>
    <p:sldId id="298" r:id="rId43"/>
  </p:sldIdLst>
  <p:sldSz cx="9144000" cy="6858000" type="screen4x3"/>
  <p:notesSz cx="7010400" cy="9296400"/>
  <p:defaultTextStyle>
    <a:defPPr>
      <a:defRPr lang="en-US"/>
    </a:defPPr>
    <a:lvl1pPr algn="l" rtl="0" fontAlgn="base">
      <a:spcBef>
        <a:spcPct val="20000"/>
      </a:spcBef>
      <a:spcAft>
        <a:spcPct val="0"/>
      </a:spcAft>
      <a:buChar char="•"/>
      <a:defRPr b="1" kern="1200" baseline="-25000">
        <a:solidFill>
          <a:schemeClr val="tx1"/>
        </a:solidFill>
        <a:latin typeface="Arial" charset="0"/>
        <a:ea typeface="+mn-ea"/>
        <a:cs typeface="+mn-cs"/>
      </a:defRPr>
    </a:lvl1pPr>
    <a:lvl2pPr marL="457200" algn="l" rtl="0" fontAlgn="base">
      <a:spcBef>
        <a:spcPct val="20000"/>
      </a:spcBef>
      <a:spcAft>
        <a:spcPct val="0"/>
      </a:spcAft>
      <a:buChar char="•"/>
      <a:defRPr b="1" kern="1200" baseline="-25000">
        <a:solidFill>
          <a:schemeClr val="tx1"/>
        </a:solidFill>
        <a:latin typeface="Arial" charset="0"/>
        <a:ea typeface="+mn-ea"/>
        <a:cs typeface="+mn-cs"/>
      </a:defRPr>
    </a:lvl2pPr>
    <a:lvl3pPr marL="914400" algn="l" rtl="0" fontAlgn="base">
      <a:spcBef>
        <a:spcPct val="20000"/>
      </a:spcBef>
      <a:spcAft>
        <a:spcPct val="0"/>
      </a:spcAft>
      <a:buChar char="•"/>
      <a:defRPr b="1" kern="1200" baseline="-25000">
        <a:solidFill>
          <a:schemeClr val="tx1"/>
        </a:solidFill>
        <a:latin typeface="Arial" charset="0"/>
        <a:ea typeface="+mn-ea"/>
        <a:cs typeface="+mn-cs"/>
      </a:defRPr>
    </a:lvl3pPr>
    <a:lvl4pPr marL="1371600" algn="l" rtl="0" fontAlgn="base">
      <a:spcBef>
        <a:spcPct val="20000"/>
      </a:spcBef>
      <a:spcAft>
        <a:spcPct val="0"/>
      </a:spcAft>
      <a:buChar char="•"/>
      <a:defRPr b="1" kern="1200" baseline="-25000">
        <a:solidFill>
          <a:schemeClr val="tx1"/>
        </a:solidFill>
        <a:latin typeface="Arial" charset="0"/>
        <a:ea typeface="+mn-ea"/>
        <a:cs typeface="+mn-cs"/>
      </a:defRPr>
    </a:lvl4pPr>
    <a:lvl5pPr marL="1828800" algn="l" rtl="0" fontAlgn="base">
      <a:spcBef>
        <a:spcPct val="20000"/>
      </a:spcBef>
      <a:spcAft>
        <a:spcPct val="0"/>
      </a:spcAft>
      <a:buChar char="•"/>
      <a:defRPr b="1" kern="1200" baseline="-25000">
        <a:solidFill>
          <a:schemeClr val="tx1"/>
        </a:solidFill>
        <a:latin typeface="Arial" charset="0"/>
        <a:ea typeface="+mn-ea"/>
        <a:cs typeface="+mn-cs"/>
      </a:defRPr>
    </a:lvl5pPr>
    <a:lvl6pPr marL="2286000" algn="l" defTabSz="914400" rtl="0" eaLnBrk="1" latinLnBrk="0" hangingPunct="1">
      <a:defRPr b="1" kern="1200" baseline="-25000">
        <a:solidFill>
          <a:schemeClr val="tx1"/>
        </a:solidFill>
        <a:latin typeface="Arial" charset="0"/>
        <a:ea typeface="+mn-ea"/>
        <a:cs typeface="+mn-cs"/>
      </a:defRPr>
    </a:lvl6pPr>
    <a:lvl7pPr marL="2743200" algn="l" defTabSz="914400" rtl="0" eaLnBrk="1" latinLnBrk="0" hangingPunct="1">
      <a:defRPr b="1" kern="1200" baseline="-25000">
        <a:solidFill>
          <a:schemeClr val="tx1"/>
        </a:solidFill>
        <a:latin typeface="Arial" charset="0"/>
        <a:ea typeface="+mn-ea"/>
        <a:cs typeface="+mn-cs"/>
      </a:defRPr>
    </a:lvl7pPr>
    <a:lvl8pPr marL="3200400" algn="l" defTabSz="914400" rtl="0" eaLnBrk="1" latinLnBrk="0" hangingPunct="1">
      <a:defRPr b="1" kern="1200" baseline="-25000">
        <a:solidFill>
          <a:schemeClr val="tx1"/>
        </a:solidFill>
        <a:latin typeface="Arial" charset="0"/>
        <a:ea typeface="+mn-ea"/>
        <a:cs typeface="+mn-cs"/>
      </a:defRPr>
    </a:lvl8pPr>
    <a:lvl9pPr marL="3657600" algn="l" defTabSz="914400" rtl="0" eaLnBrk="1" latinLnBrk="0" hangingPunct="1">
      <a:defRPr b="1" kern="1200" baseline="-25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A5C"/>
    <a:srgbClr val="003359"/>
    <a:srgbClr val="005958"/>
    <a:srgbClr val="CC0000"/>
    <a:srgbClr val="333333"/>
    <a:srgbClr val="DDDDDD"/>
    <a:srgbClr val="988642"/>
    <a:srgbClr val="7D828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146" autoAdjust="0"/>
    <p:restoredTop sz="78429" autoAdjust="0"/>
  </p:normalViewPr>
  <p:slideViewPr>
    <p:cSldViewPr snapToGrid="0" showGuides="1">
      <p:cViewPr varScale="1">
        <p:scale>
          <a:sx n="56" d="100"/>
          <a:sy n="56" d="100"/>
        </p:scale>
        <p:origin x="-1536" y="-102"/>
      </p:cViewPr>
      <p:guideLst>
        <p:guide orient="horz" pos="2160"/>
        <p:guide pos="2880"/>
      </p:guideLst>
    </p:cSldViewPr>
  </p:slideViewPr>
  <p:notesTextViewPr>
    <p:cViewPr>
      <p:scale>
        <a:sx n="100" d="100"/>
        <a:sy n="100" d="100"/>
      </p:scale>
      <p:origin x="0" y="228"/>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623A79-E22C-4BD1-A687-7D079D6A99A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5DB5329-0796-4179-AF2D-9478BE30ADB9}">
      <dgm:prSet phldrT="[Text]"/>
      <dgm:spPr/>
      <dgm:t>
        <a:bodyPr/>
        <a:lstStyle/>
        <a:p>
          <a:r>
            <a:rPr lang="en-US" dirty="0" smtClean="0"/>
            <a:t>Consumer</a:t>
          </a:r>
          <a:endParaRPr lang="en-US" dirty="0"/>
        </a:p>
      </dgm:t>
    </dgm:pt>
    <dgm:pt modelId="{D47340C7-5484-4F6F-BB8C-366B33F41CDB}" type="parTrans" cxnId="{F40CCAD0-A9CB-4CFA-8D04-F3EDD4F856B4}">
      <dgm:prSet/>
      <dgm:spPr/>
      <dgm:t>
        <a:bodyPr/>
        <a:lstStyle/>
        <a:p>
          <a:endParaRPr lang="en-US"/>
        </a:p>
      </dgm:t>
    </dgm:pt>
    <dgm:pt modelId="{82B9EDEF-B5C0-4F19-8BA7-D284CBA5DF5A}" type="sibTrans" cxnId="{F40CCAD0-A9CB-4CFA-8D04-F3EDD4F856B4}">
      <dgm:prSet/>
      <dgm:spPr/>
      <dgm:t>
        <a:bodyPr/>
        <a:lstStyle/>
        <a:p>
          <a:endParaRPr lang="en-US"/>
        </a:p>
      </dgm:t>
    </dgm:pt>
    <dgm:pt modelId="{54D9F9BD-9D88-4CE3-A024-916FF25DA047}">
      <dgm:prSet phldrT="[Text]"/>
      <dgm:spPr/>
      <dgm:t>
        <a:bodyPr/>
        <a:lstStyle/>
        <a:p>
          <a:r>
            <a:rPr lang="en-US" dirty="0" smtClean="0"/>
            <a:t>Create Request for profile</a:t>
          </a:r>
          <a:endParaRPr lang="en-US" dirty="0"/>
        </a:p>
      </dgm:t>
    </dgm:pt>
    <dgm:pt modelId="{CF0DC812-7A14-46DC-A0BA-417990186444}" type="parTrans" cxnId="{A60BC340-CC91-4F7C-8976-23212708FD86}">
      <dgm:prSet/>
      <dgm:spPr/>
      <dgm:t>
        <a:bodyPr/>
        <a:lstStyle/>
        <a:p>
          <a:endParaRPr lang="en-US"/>
        </a:p>
      </dgm:t>
    </dgm:pt>
    <dgm:pt modelId="{572651BA-937B-4C3B-B389-222A65FD6413}" type="sibTrans" cxnId="{A60BC340-CC91-4F7C-8976-23212708FD86}">
      <dgm:prSet/>
      <dgm:spPr/>
      <dgm:t>
        <a:bodyPr/>
        <a:lstStyle/>
        <a:p>
          <a:endParaRPr lang="en-US"/>
        </a:p>
      </dgm:t>
    </dgm:pt>
    <dgm:pt modelId="{4A861E70-6DF6-4CFB-B043-0E8799441DB4}">
      <dgm:prSet phldrT="[Text]"/>
      <dgm:spPr/>
      <dgm:t>
        <a:bodyPr/>
        <a:lstStyle/>
        <a:p>
          <a:r>
            <a:rPr lang="en-US" dirty="0" smtClean="0"/>
            <a:t>Service</a:t>
          </a:r>
          <a:endParaRPr lang="en-US" dirty="0"/>
        </a:p>
      </dgm:t>
    </dgm:pt>
    <dgm:pt modelId="{2753FFD0-C13A-43B3-A3C0-C4648483DA99}" type="parTrans" cxnId="{D7B472A2-B925-4BFC-B4B0-D793286929D4}">
      <dgm:prSet/>
      <dgm:spPr/>
      <dgm:t>
        <a:bodyPr/>
        <a:lstStyle/>
        <a:p>
          <a:endParaRPr lang="en-US"/>
        </a:p>
      </dgm:t>
    </dgm:pt>
    <dgm:pt modelId="{232E6A13-9072-4538-8214-14FBE947A4DE}" type="sibTrans" cxnId="{D7B472A2-B925-4BFC-B4B0-D793286929D4}">
      <dgm:prSet/>
      <dgm:spPr/>
      <dgm:t>
        <a:bodyPr/>
        <a:lstStyle/>
        <a:p>
          <a:endParaRPr lang="en-US"/>
        </a:p>
      </dgm:t>
    </dgm:pt>
    <dgm:pt modelId="{52D53BA1-188C-4F45-942D-FEBBB6D4BA53}">
      <dgm:prSet phldrT="[Text]"/>
      <dgm:spPr/>
      <dgm:t>
        <a:bodyPr/>
        <a:lstStyle/>
        <a:p>
          <a:r>
            <a:rPr lang="en-US" dirty="0" smtClean="0"/>
            <a:t>Send profile</a:t>
          </a:r>
          <a:endParaRPr lang="en-US" dirty="0"/>
        </a:p>
      </dgm:t>
    </dgm:pt>
    <dgm:pt modelId="{65DDF262-6AD7-4A70-8070-90A3A07C5919}" type="parTrans" cxnId="{4431BD4B-F8D0-4067-A748-6FF7CBA3A330}">
      <dgm:prSet/>
      <dgm:spPr/>
      <dgm:t>
        <a:bodyPr/>
        <a:lstStyle/>
        <a:p>
          <a:endParaRPr lang="en-US"/>
        </a:p>
      </dgm:t>
    </dgm:pt>
    <dgm:pt modelId="{1BB7E06A-C8A9-4B75-9877-14B3B1CE3C86}" type="sibTrans" cxnId="{4431BD4B-F8D0-4067-A748-6FF7CBA3A330}">
      <dgm:prSet/>
      <dgm:spPr/>
      <dgm:t>
        <a:bodyPr/>
        <a:lstStyle/>
        <a:p>
          <a:endParaRPr lang="en-US"/>
        </a:p>
      </dgm:t>
    </dgm:pt>
    <dgm:pt modelId="{A026785B-4F04-4A4C-A94C-2FCBAB042442}">
      <dgm:prSet phldrT="[Text]"/>
      <dgm:spPr/>
      <dgm:t>
        <a:bodyPr/>
        <a:lstStyle/>
        <a:p>
          <a:r>
            <a:rPr lang="en-US" dirty="0" smtClean="0"/>
            <a:t>Consumer</a:t>
          </a:r>
          <a:endParaRPr lang="en-US" dirty="0"/>
        </a:p>
      </dgm:t>
    </dgm:pt>
    <dgm:pt modelId="{BBFAFC66-9E59-4F1F-B338-2B5A322F7CEC}" type="parTrans" cxnId="{2B73B2DB-1E3E-43FA-9E32-A528A456E522}">
      <dgm:prSet/>
      <dgm:spPr/>
      <dgm:t>
        <a:bodyPr/>
        <a:lstStyle/>
        <a:p>
          <a:endParaRPr lang="en-US"/>
        </a:p>
      </dgm:t>
    </dgm:pt>
    <dgm:pt modelId="{F8905880-2C14-40CB-AF6B-DA05F35FAA28}" type="sibTrans" cxnId="{2B73B2DB-1E3E-43FA-9E32-A528A456E522}">
      <dgm:prSet/>
      <dgm:spPr/>
      <dgm:t>
        <a:bodyPr/>
        <a:lstStyle/>
        <a:p>
          <a:endParaRPr lang="en-US"/>
        </a:p>
      </dgm:t>
    </dgm:pt>
    <dgm:pt modelId="{45FA9B21-4CA5-4B8D-8715-2752D3F0B675}">
      <dgm:prSet phldrT="[Text]"/>
      <dgm:spPr/>
      <dgm:t>
        <a:bodyPr/>
        <a:lstStyle/>
        <a:p>
          <a:r>
            <a:rPr lang="en-US" dirty="0" smtClean="0"/>
            <a:t>Find URL for creating FTP request</a:t>
          </a:r>
          <a:endParaRPr lang="en-US" dirty="0"/>
        </a:p>
      </dgm:t>
    </dgm:pt>
    <dgm:pt modelId="{94C8D730-4385-414B-BAAD-64BFD6EBCACB}" type="parTrans" cxnId="{409B3BCD-A4A4-4068-87A5-7FE838D2DB11}">
      <dgm:prSet/>
      <dgm:spPr/>
      <dgm:t>
        <a:bodyPr/>
        <a:lstStyle/>
        <a:p>
          <a:endParaRPr lang="en-US"/>
        </a:p>
      </dgm:t>
    </dgm:pt>
    <dgm:pt modelId="{7FFE1BAD-AE19-472C-B0A1-62D732995AC2}" type="sibTrans" cxnId="{409B3BCD-A4A4-4068-87A5-7FE838D2DB11}">
      <dgm:prSet/>
      <dgm:spPr/>
      <dgm:t>
        <a:bodyPr/>
        <a:lstStyle/>
        <a:p>
          <a:endParaRPr lang="en-US"/>
        </a:p>
      </dgm:t>
    </dgm:pt>
    <dgm:pt modelId="{5F2C6B1F-EEC8-47CF-AFCF-173EBD5FE8A9}" type="pres">
      <dgm:prSet presAssocID="{49623A79-E22C-4BD1-A687-7D079D6A99A9}" presName="Name0" presStyleCnt="0">
        <dgm:presLayoutVars>
          <dgm:dir/>
          <dgm:animLvl val="lvl"/>
          <dgm:resizeHandles val="exact"/>
        </dgm:presLayoutVars>
      </dgm:prSet>
      <dgm:spPr/>
      <dgm:t>
        <a:bodyPr/>
        <a:lstStyle/>
        <a:p>
          <a:endParaRPr lang="en-US"/>
        </a:p>
      </dgm:t>
    </dgm:pt>
    <dgm:pt modelId="{E01B3BB2-62F0-4A0B-86A2-C8548206C230}" type="pres">
      <dgm:prSet presAssocID="{49623A79-E22C-4BD1-A687-7D079D6A99A9}" presName="tSp" presStyleCnt="0"/>
      <dgm:spPr/>
    </dgm:pt>
    <dgm:pt modelId="{701AB17C-0979-4F8A-9C58-F1887A1C0523}" type="pres">
      <dgm:prSet presAssocID="{49623A79-E22C-4BD1-A687-7D079D6A99A9}" presName="bSp" presStyleCnt="0"/>
      <dgm:spPr/>
    </dgm:pt>
    <dgm:pt modelId="{3049B363-7F3A-45C8-88A0-DD0348E5A6A4}" type="pres">
      <dgm:prSet presAssocID="{49623A79-E22C-4BD1-A687-7D079D6A99A9}" presName="process" presStyleCnt="0"/>
      <dgm:spPr/>
    </dgm:pt>
    <dgm:pt modelId="{EBE2C4F6-6DB2-463F-923F-0CA0D5DC8D4A}" type="pres">
      <dgm:prSet presAssocID="{F5DB5329-0796-4179-AF2D-9478BE30ADB9}" presName="composite1" presStyleCnt="0"/>
      <dgm:spPr/>
    </dgm:pt>
    <dgm:pt modelId="{128CA42B-AC79-4353-B0DD-1C9DFF3AC69D}" type="pres">
      <dgm:prSet presAssocID="{F5DB5329-0796-4179-AF2D-9478BE30ADB9}" presName="dummyNode1" presStyleLbl="node1" presStyleIdx="0" presStyleCnt="3"/>
      <dgm:spPr/>
    </dgm:pt>
    <dgm:pt modelId="{6EE815F1-6D64-4196-8401-9C0B24CE7363}" type="pres">
      <dgm:prSet presAssocID="{F5DB5329-0796-4179-AF2D-9478BE30ADB9}" presName="childNode1" presStyleLbl="bgAcc1" presStyleIdx="0" presStyleCnt="3">
        <dgm:presLayoutVars>
          <dgm:bulletEnabled val="1"/>
        </dgm:presLayoutVars>
      </dgm:prSet>
      <dgm:spPr/>
      <dgm:t>
        <a:bodyPr/>
        <a:lstStyle/>
        <a:p>
          <a:endParaRPr lang="en-US"/>
        </a:p>
      </dgm:t>
    </dgm:pt>
    <dgm:pt modelId="{758B2B73-B980-440E-AF57-2FE7464F11DE}" type="pres">
      <dgm:prSet presAssocID="{F5DB5329-0796-4179-AF2D-9478BE30ADB9}" presName="childNode1tx" presStyleLbl="bgAcc1" presStyleIdx="0" presStyleCnt="3">
        <dgm:presLayoutVars>
          <dgm:bulletEnabled val="1"/>
        </dgm:presLayoutVars>
      </dgm:prSet>
      <dgm:spPr/>
      <dgm:t>
        <a:bodyPr/>
        <a:lstStyle/>
        <a:p>
          <a:endParaRPr lang="en-US"/>
        </a:p>
      </dgm:t>
    </dgm:pt>
    <dgm:pt modelId="{69EE502B-58DE-44AF-ABA0-822DBC342A54}" type="pres">
      <dgm:prSet presAssocID="{F5DB5329-0796-4179-AF2D-9478BE30ADB9}" presName="parentNode1" presStyleLbl="node1" presStyleIdx="0" presStyleCnt="3">
        <dgm:presLayoutVars>
          <dgm:chMax val="1"/>
          <dgm:bulletEnabled val="1"/>
        </dgm:presLayoutVars>
      </dgm:prSet>
      <dgm:spPr/>
      <dgm:t>
        <a:bodyPr/>
        <a:lstStyle/>
        <a:p>
          <a:endParaRPr lang="en-US"/>
        </a:p>
      </dgm:t>
    </dgm:pt>
    <dgm:pt modelId="{DA7FCDA8-9F9D-4066-80DB-08E1B306B518}" type="pres">
      <dgm:prSet presAssocID="{F5DB5329-0796-4179-AF2D-9478BE30ADB9}" presName="connSite1" presStyleCnt="0"/>
      <dgm:spPr/>
    </dgm:pt>
    <dgm:pt modelId="{72BD51F2-6274-491B-8B03-E816D3636284}" type="pres">
      <dgm:prSet presAssocID="{82B9EDEF-B5C0-4F19-8BA7-D284CBA5DF5A}" presName="Name9" presStyleLbl="sibTrans2D1" presStyleIdx="0" presStyleCnt="2"/>
      <dgm:spPr/>
      <dgm:t>
        <a:bodyPr/>
        <a:lstStyle/>
        <a:p>
          <a:endParaRPr lang="en-US"/>
        </a:p>
      </dgm:t>
    </dgm:pt>
    <dgm:pt modelId="{2DA064AA-CB1D-40CF-BDDE-670F78438905}" type="pres">
      <dgm:prSet presAssocID="{4A861E70-6DF6-4CFB-B043-0E8799441DB4}" presName="composite2" presStyleCnt="0"/>
      <dgm:spPr/>
    </dgm:pt>
    <dgm:pt modelId="{64E30F28-2D4F-4941-8425-71FA7310DA0D}" type="pres">
      <dgm:prSet presAssocID="{4A861E70-6DF6-4CFB-B043-0E8799441DB4}" presName="dummyNode2" presStyleLbl="node1" presStyleIdx="0" presStyleCnt="3"/>
      <dgm:spPr/>
    </dgm:pt>
    <dgm:pt modelId="{5ED24A8C-48F7-42F7-9663-FD09B3C9E1F1}" type="pres">
      <dgm:prSet presAssocID="{4A861E70-6DF6-4CFB-B043-0E8799441DB4}" presName="childNode2" presStyleLbl="bgAcc1" presStyleIdx="1" presStyleCnt="3">
        <dgm:presLayoutVars>
          <dgm:bulletEnabled val="1"/>
        </dgm:presLayoutVars>
      </dgm:prSet>
      <dgm:spPr/>
      <dgm:t>
        <a:bodyPr/>
        <a:lstStyle/>
        <a:p>
          <a:endParaRPr lang="en-US"/>
        </a:p>
      </dgm:t>
    </dgm:pt>
    <dgm:pt modelId="{3E784D82-6AB6-4703-9FEA-B484AD689373}" type="pres">
      <dgm:prSet presAssocID="{4A861E70-6DF6-4CFB-B043-0E8799441DB4}" presName="childNode2tx" presStyleLbl="bgAcc1" presStyleIdx="1" presStyleCnt="3">
        <dgm:presLayoutVars>
          <dgm:bulletEnabled val="1"/>
        </dgm:presLayoutVars>
      </dgm:prSet>
      <dgm:spPr/>
      <dgm:t>
        <a:bodyPr/>
        <a:lstStyle/>
        <a:p>
          <a:endParaRPr lang="en-US"/>
        </a:p>
      </dgm:t>
    </dgm:pt>
    <dgm:pt modelId="{50BCD8B4-8C61-4CDE-A56B-06D0CA4C4B58}" type="pres">
      <dgm:prSet presAssocID="{4A861E70-6DF6-4CFB-B043-0E8799441DB4}" presName="parentNode2" presStyleLbl="node1" presStyleIdx="1" presStyleCnt="3">
        <dgm:presLayoutVars>
          <dgm:chMax val="0"/>
          <dgm:bulletEnabled val="1"/>
        </dgm:presLayoutVars>
      </dgm:prSet>
      <dgm:spPr/>
      <dgm:t>
        <a:bodyPr/>
        <a:lstStyle/>
        <a:p>
          <a:endParaRPr lang="en-US"/>
        </a:p>
      </dgm:t>
    </dgm:pt>
    <dgm:pt modelId="{640B8921-4D20-47C5-9244-6BC87EEEEE42}" type="pres">
      <dgm:prSet presAssocID="{4A861E70-6DF6-4CFB-B043-0E8799441DB4}" presName="connSite2" presStyleCnt="0"/>
      <dgm:spPr/>
    </dgm:pt>
    <dgm:pt modelId="{7D8BF6BB-FE5B-40FC-AD81-AEEFE9939CDB}" type="pres">
      <dgm:prSet presAssocID="{232E6A13-9072-4538-8214-14FBE947A4DE}" presName="Name18" presStyleLbl="sibTrans2D1" presStyleIdx="1" presStyleCnt="2"/>
      <dgm:spPr/>
      <dgm:t>
        <a:bodyPr/>
        <a:lstStyle/>
        <a:p>
          <a:endParaRPr lang="en-US"/>
        </a:p>
      </dgm:t>
    </dgm:pt>
    <dgm:pt modelId="{262FCD2A-A04A-47C1-9CE4-308AD39EEBE9}" type="pres">
      <dgm:prSet presAssocID="{A026785B-4F04-4A4C-A94C-2FCBAB042442}" presName="composite1" presStyleCnt="0"/>
      <dgm:spPr/>
    </dgm:pt>
    <dgm:pt modelId="{76DDE0FC-A47D-416A-912D-4F14D6124429}" type="pres">
      <dgm:prSet presAssocID="{A026785B-4F04-4A4C-A94C-2FCBAB042442}" presName="dummyNode1" presStyleLbl="node1" presStyleIdx="1" presStyleCnt="3"/>
      <dgm:spPr/>
    </dgm:pt>
    <dgm:pt modelId="{64FF0BBC-8AD4-4FCD-846E-B56658E731E0}" type="pres">
      <dgm:prSet presAssocID="{A026785B-4F04-4A4C-A94C-2FCBAB042442}" presName="childNode1" presStyleLbl="bgAcc1" presStyleIdx="2" presStyleCnt="3">
        <dgm:presLayoutVars>
          <dgm:bulletEnabled val="1"/>
        </dgm:presLayoutVars>
      </dgm:prSet>
      <dgm:spPr/>
      <dgm:t>
        <a:bodyPr/>
        <a:lstStyle/>
        <a:p>
          <a:endParaRPr lang="en-US"/>
        </a:p>
      </dgm:t>
    </dgm:pt>
    <dgm:pt modelId="{D19582C4-3FEC-4FD5-B0AE-8D9521942EA8}" type="pres">
      <dgm:prSet presAssocID="{A026785B-4F04-4A4C-A94C-2FCBAB042442}" presName="childNode1tx" presStyleLbl="bgAcc1" presStyleIdx="2" presStyleCnt="3">
        <dgm:presLayoutVars>
          <dgm:bulletEnabled val="1"/>
        </dgm:presLayoutVars>
      </dgm:prSet>
      <dgm:spPr/>
      <dgm:t>
        <a:bodyPr/>
        <a:lstStyle/>
        <a:p>
          <a:endParaRPr lang="en-US"/>
        </a:p>
      </dgm:t>
    </dgm:pt>
    <dgm:pt modelId="{17874885-AEE6-4AAD-A50E-85D17F2D7ADF}" type="pres">
      <dgm:prSet presAssocID="{A026785B-4F04-4A4C-A94C-2FCBAB042442}" presName="parentNode1" presStyleLbl="node1" presStyleIdx="2" presStyleCnt="3">
        <dgm:presLayoutVars>
          <dgm:chMax val="1"/>
          <dgm:bulletEnabled val="1"/>
        </dgm:presLayoutVars>
      </dgm:prSet>
      <dgm:spPr/>
      <dgm:t>
        <a:bodyPr/>
        <a:lstStyle/>
        <a:p>
          <a:endParaRPr lang="en-US"/>
        </a:p>
      </dgm:t>
    </dgm:pt>
    <dgm:pt modelId="{044B1FE9-B8A8-45D7-9843-106F953DE286}" type="pres">
      <dgm:prSet presAssocID="{A026785B-4F04-4A4C-A94C-2FCBAB042442}" presName="connSite1" presStyleCnt="0"/>
      <dgm:spPr/>
    </dgm:pt>
  </dgm:ptLst>
  <dgm:cxnLst>
    <dgm:cxn modelId="{2B73B2DB-1E3E-43FA-9E32-A528A456E522}" srcId="{49623A79-E22C-4BD1-A687-7D079D6A99A9}" destId="{A026785B-4F04-4A4C-A94C-2FCBAB042442}" srcOrd="2" destOrd="0" parTransId="{BBFAFC66-9E59-4F1F-B338-2B5A322F7CEC}" sibTransId="{F8905880-2C14-40CB-AF6B-DA05F35FAA28}"/>
    <dgm:cxn modelId="{18395408-A1C8-401D-95C8-81BA879E26C6}" type="presOf" srcId="{45FA9B21-4CA5-4B8D-8715-2752D3F0B675}" destId="{64FF0BBC-8AD4-4FCD-846E-B56658E731E0}" srcOrd="0" destOrd="0" presId="urn:microsoft.com/office/officeart/2005/8/layout/hProcess4"/>
    <dgm:cxn modelId="{F871BE0F-F607-4213-BEE1-491723044779}" type="presOf" srcId="{82B9EDEF-B5C0-4F19-8BA7-D284CBA5DF5A}" destId="{72BD51F2-6274-491B-8B03-E816D3636284}" srcOrd="0" destOrd="0" presId="urn:microsoft.com/office/officeart/2005/8/layout/hProcess4"/>
    <dgm:cxn modelId="{68750390-5B44-4765-BEFB-037472046B96}" type="presOf" srcId="{52D53BA1-188C-4F45-942D-FEBBB6D4BA53}" destId="{3E784D82-6AB6-4703-9FEA-B484AD689373}" srcOrd="1" destOrd="0" presId="urn:microsoft.com/office/officeart/2005/8/layout/hProcess4"/>
    <dgm:cxn modelId="{5BB693CC-912B-4D7E-8F21-ADAD3D164F22}" type="presOf" srcId="{F5DB5329-0796-4179-AF2D-9478BE30ADB9}" destId="{69EE502B-58DE-44AF-ABA0-822DBC342A54}" srcOrd="0" destOrd="0" presId="urn:microsoft.com/office/officeart/2005/8/layout/hProcess4"/>
    <dgm:cxn modelId="{35018292-33E7-4261-89D5-3F8277EE0F6C}" type="presOf" srcId="{232E6A13-9072-4538-8214-14FBE947A4DE}" destId="{7D8BF6BB-FE5B-40FC-AD81-AEEFE9939CDB}" srcOrd="0" destOrd="0" presId="urn:microsoft.com/office/officeart/2005/8/layout/hProcess4"/>
    <dgm:cxn modelId="{409B3BCD-A4A4-4068-87A5-7FE838D2DB11}" srcId="{A026785B-4F04-4A4C-A94C-2FCBAB042442}" destId="{45FA9B21-4CA5-4B8D-8715-2752D3F0B675}" srcOrd="0" destOrd="0" parTransId="{94C8D730-4385-414B-BAAD-64BFD6EBCACB}" sibTransId="{7FFE1BAD-AE19-472C-B0A1-62D732995AC2}"/>
    <dgm:cxn modelId="{1CF9BD55-AD93-453E-9855-912AF39EA23C}" type="presOf" srcId="{A026785B-4F04-4A4C-A94C-2FCBAB042442}" destId="{17874885-AEE6-4AAD-A50E-85D17F2D7ADF}" srcOrd="0" destOrd="0" presId="urn:microsoft.com/office/officeart/2005/8/layout/hProcess4"/>
    <dgm:cxn modelId="{3E1A2BE0-4B70-4ED8-8390-2A24FA3E2CB5}" type="presOf" srcId="{45FA9B21-4CA5-4B8D-8715-2752D3F0B675}" destId="{D19582C4-3FEC-4FD5-B0AE-8D9521942EA8}" srcOrd="1" destOrd="0" presId="urn:microsoft.com/office/officeart/2005/8/layout/hProcess4"/>
    <dgm:cxn modelId="{D7B472A2-B925-4BFC-B4B0-D793286929D4}" srcId="{49623A79-E22C-4BD1-A687-7D079D6A99A9}" destId="{4A861E70-6DF6-4CFB-B043-0E8799441DB4}" srcOrd="1" destOrd="0" parTransId="{2753FFD0-C13A-43B3-A3C0-C4648483DA99}" sibTransId="{232E6A13-9072-4538-8214-14FBE947A4DE}"/>
    <dgm:cxn modelId="{F26AABCE-F54B-4469-BC19-6D58F3C3429A}" type="presOf" srcId="{54D9F9BD-9D88-4CE3-A024-916FF25DA047}" destId="{758B2B73-B980-440E-AF57-2FE7464F11DE}" srcOrd="1" destOrd="0" presId="urn:microsoft.com/office/officeart/2005/8/layout/hProcess4"/>
    <dgm:cxn modelId="{A60BC340-CC91-4F7C-8976-23212708FD86}" srcId="{F5DB5329-0796-4179-AF2D-9478BE30ADB9}" destId="{54D9F9BD-9D88-4CE3-A024-916FF25DA047}" srcOrd="0" destOrd="0" parTransId="{CF0DC812-7A14-46DC-A0BA-417990186444}" sibTransId="{572651BA-937B-4C3B-B389-222A65FD6413}"/>
    <dgm:cxn modelId="{F63AC2F4-9AE8-47D2-91FA-99506BD87999}" type="presOf" srcId="{52D53BA1-188C-4F45-942D-FEBBB6D4BA53}" destId="{5ED24A8C-48F7-42F7-9663-FD09B3C9E1F1}" srcOrd="0" destOrd="0" presId="urn:microsoft.com/office/officeart/2005/8/layout/hProcess4"/>
    <dgm:cxn modelId="{7550023D-63FD-4B81-BC1F-27EA24056539}" type="presOf" srcId="{49623A79-E22C-4BD1-A687-7D079D6A99A9}" destId="{5F2C6B1F-EEC8-47CF-AFCF-173EBD5FE8A9}" srcOrd="0" destOrd="0" presId="urn:microsoft.com/office/officeart/2005/8/layout/hProcess4"/>
    <dgm:cxn modelId="{6E17DA94-386F-44B4-8628-717E2C00DE72}" type="presOf" srcId="{4A861E70-6DF6-4CFB-B043-0E8799441DB4}" destId="{50BCD8B4-8C61-4CDE-A56B-06D0CA4C4B58}" srcOrd="0" destOrd="0" presId="urn:microsoft.com/office/officeart/2005/8/layout/hProcess4"/>
    <dgm:cxn modelId="{F40CCAD0-A9CB-4CFA-8D04-F3EDD4F856B4}" srcId="{49623A79-E22C-4BD1-A687-7D079D6A99A9}" destId="{F5DB5329-0796-4179-AF2D-9478BE30ADB9}" srcOrd="0" destOrd="0" parTransId="{D47340C7-5484-4F6F-BB8C-366B33F41CDB}" sibTransId="{82B9EDEF-B5C0-4F19-8BA7-D284CBA5DF5A}"/>
    <dgm:cxn modelId="{4431BD4B-F8D0-4067-A748-6FF7CBA3A330}" srcId="{4A861E70-6DF6-4CFB-B043-0E8799441DB4}" destId="{52D53BA1-188C-4F45-942D-FEBBB6D4BA53}" srcOrd="0" destOrd="0" parTransId="{65DDF262-6AD7-4A70-8070-90A3A07C5919}" sibTransId="{1BB7E06A-C8A9-4B75-9877-14B3B1CE3C86}"/>
    <dgm:cxn modelId="{BC88D5CB-E0CF-4EAA-A973-2586FD4170D0}" type="presOf" srcId="{54D9F9BD-9D88-4CE3-A024-916FF25DA047}" destId="{6EE815F1-6D64-4196-8401-9C0B24CE7363}" srcOrd="0" destOrd="0" presId="urn:microsoft.com/office/officeart/2005/8/layout/hProcess4"/>
    <dgm:cxn modelId="{65840FB3-2C12-48D1-AB18-890EA0CB8112}" type="presParOf" srcId="{5F2C6B1F-EEC8-47CF-AFCF-173EBD5FE8A9}" destId="{E01B3BB2-62F0-4A0B-86A2-C8548206C230}" srcOrd="0" destOrd="0" presId="urn:microsoft.com/office/officeart/2005/8/layout/hProcess4"/>
    <dgm:cxn modelId="{103706FB-0FA4-4EE2-A3E3-4D32CF42A800}" type="presParOf" srcId="{5F2C6B1F-EEC8-47CF-AFCF-173EBD5FE8A9}" destId="{701AB17C-0979-4F8A-9C58-F1887A1C0523}" srcOrd="1" destOrd="0" presId="urn:microsoft.com/office/officeart/2005/8/layout/hProcess4"/>
    <dgm:cxn modelId="{BA5B73CE-5B63-4AB8-A8B3-C66CADF3214A}" type="presParOf" srcId="{5F2C6B1F-EEC8-47CF-AFCF-173EBD5FE8A9}" destId="{3049B363-7F3A-45C8-88A0-DD0348E5A6A4}" srcOrd="2" destOrd="0" presId="urn:microsoft.com/office/officeart/2005/8/layout/hProcess4"/>
    <dgm:cxn modelId="{7A01231C-F9FB-4103-8D8E-8438C0D0FA37}" type="presParOf" srcId="{3049B363-7F3A-45C8-88A0-DD0348E5A6A4}" destId="{EBE2C4F6-6DB2-463F-923F-0CA0D5DC8D4A}" srcOrd="0" destOrd="0" presId="urn:microsoft.com/office/officeart/2005/8/layout/hProcess4"/>
    <dgm:cxn modelId="{8FF6DFE6-7331-4F23-992D-93A2F89E2F50}" type="presParOf" srcId="{EBE2C4F6-6DB2-463F-923F-0CA0D5DC8D4A}" destId="{128CA42B-AC79-4353-B0DD-1C9DFF3AC69D}" srcOrd="0" destOrd="0" presId="urn:microsoft.com/office/officeart/2005/8/layout/hProcess4"/>
    <dgm:cxn modelId="{AC389D20-5B52-43B1-A80A-268E21D5D14D}" type="presParOf" srcId="{EBE2C4F6-6DB2-463F-923F-0CA0D5DC8D4A}" destId="{6EE815F1-6D64-4196-8401-9C0B24CE7363}" srcOrd="1" destOrd="0" presId="urn:microsoft.com/office/officeart/2005/8/layout/hProcess4"/>
    <dgm:cxn modelId="{F7C21F83-44F6-46FA-887A-3A1F58D6AD07}" type="presParOf" srcId="{EBE2C4F6-6DB2-463F-923F-0CA0D5DC8D4A}" destId="{758B2B73-B980-440E-AF57-2FE7464F11DE}" srcOrd="2" destOrd="0" presId="urn:microsoft.com/office/officeart/2005/8/layout/hProcess4"/>
    <dgm:cxn modelId="{8642D094-DC10-4BEA-925B-8F2C23548FE5}" type="presParOf" srcId="{EBE2C4F6-6DB2-463F-923F-0CA0D5DC8D4A}" destId="{69EE502B-58DE-44AF-ABA0-822DBC342A54}" srcOrd="3" destOrd="0" presId="urn:microsoft.com/office/officeart/2005/8/layout/hProcess4"/>
    <dgm:cxn modelId="{410299A5-B43E-4B6C-BB08-C14BF1FBD281}" type="presParOf" srcId="{EBE2C4F6-6DB2-463F-923F-0CA0D5DC8D4A}" destId="{DA7FCDA8-9F9D-4066-80DB-08E1B306B518}" srcOrd="4" destOrd="0" presId="urn:microsoft.com/office/officeart/2005/8/layout/hProcess4"/>
    <dgm:cxn modelId="{28316431-6D78-4B87-87D9-DD19BFDF58BF}" type="presParOf" srcId="{3049B363-7F3A-45C8-88A0-DD0348E5A6A4}" destId="{72BD51F2-6274-491B-8B03-E816D3636284}" srcOrd="1" destOrd="0" presId="urn:microsoft.com/office/officeart/2005/8/layout/hProcess4"/>
    <dgm:cxn modelId="{80CDB31E-F8CD-4569-B4A2-C145F19BCDF9}" type="presParOf" srcId="{3049B363-7F3A-45C8-88A0-DD0348E5A6A4}" destId="{2DA064AA-CB1D-40CF-BDDE-670F78438905}" srcOrd="2" destOrd="0" presId="urn:microsoft.com/office/officeart/2005/8/layout/hProcess4"/>
    <dgm:cxn modelId="{AB4C0C97-645E-4369-AF09-CA3F17103959}" type="presParOf" srcId="{2DA064AA-CB1D-40CF-BDDE-670F78438905}" destId="{64E30F28-2D4F-4941-8425-71FA7310DA0D}" srcOrd="0" destOrd="0" presId="urn:microsoft.com/office/officeart/2005/8/layout/hProcess4"/>
    <dgm:cxn modelId="{89FA2991-E69E-4D91-935C-70793D4F01E8}" type="presParOf" srcId="{2DA064AA-CB1D-40CF-BDDE-670F78438905}" destId="{5ED24A8C-48F7-42F7-9663-FD09B3C9E1F1}" srcOrd="1" destOrd="0" presId="urn:microsoft.com/office/officeart/2005/8/layout/hProcess4"/>
    <dgm:cxn modelId="{F1D26BC5-FB36-40EF-9E5D-5178E52ECD27}" type="presParOf" srcId="{2DA064AA-CB1D-40CF-BDDE-670F78438905}" destId="{3E784D82-6AB6-4703-9FEA-B484AD689373}" srcOrd="2" destOrd="0" presId="urn:microsoft.com/office/officeart/2005/8/layout/hProcess4"/>
    <dgm:cxn modelId="{E1862240-DB70-447B-9C53-35CFEC56C80A}" type="presParOf" srcId="{2DA064AA-CB1D-40CF-BDDE-670F78438905}" destId="{50BCD8B4-8C61-4CDE-A56B-06D0CA4C4B58}" srcOrd="3" destOrd="0" presId="urn:microsoft.com/office/officeart/2005/8/layout/hProcess4"/>
    <dgm:cxn modelId="{8DC6601B-E288-448E-BD40-15B07D48249D}" type="presParOf" srcId="{2DA064AA-CB1D-40CF-BDDE-670F78438905}" destId="{640B8921-4D20-47C5-9244-6BC87EEEEE42}" srcOrd="4" destOrd="0" presId="urn:microsoft.com/office/officeart/2005/8/layout/hProcess4"/>
    <dgm:cxn modelId="{17653419-0B88-455A-8BC2-56CD128EC956}" type="presParOf" srcId="{3049B363-7F3A-45C8-88A0-DD0348E5A6A4}" destId="{7D8BF6BB-FE5B-40FC-AD81-AEEFE9939CDB}" srcOrd="3" destOrd="0" presId="urn:microsoft.com/office/officeart/2005/8/layout/hProcess4"/>
    <dgm:cxn modelId="{BB83E02E-7156-4E8A-8521-A5C9759BB3F6}" type="presParOf" srcId="{3049B363-7F3A-45C8-88A0-DD0348E5A6A4}" destId="{262FCD2A-A04A-47C1-9CE4-308AD39EEBE9}" srcOrd="4" destOrd="0" presId="urn:microsoft.com/office/officeart/2005/8/layout/hProcess4"/>
    <dgm:cxn modelId="{E6967739-0B7C-4A5B-9626-2EBB99F3D1EF}" type="presParOf" srcId="{262FCD2A-A04A-47C1-9CE4-308AD39EEBE9}" destId="{76DDE0FC-A47D-416A-912D-4F14D6124429}" srcOrd="0" destOrd="0" presId="urn:microsoft.com/office/officeart/2005/8/layout/hProcess4"/>
    <dgm:cxn modelId="{971A104C-F278-4691-B59E-1DAD6CB80ED8}" type="presParOf" srcId="{262FCD2A-A04A-47C1-9CE4-308AD39EEBE9}" destId="{64FF0BBC-8AD4-4FCD-846E-B56658E731E0}" srcOrd="1" destOrd="0" presId="urn:microsoft.com/office/officeart/2005/8/layout/hProcess4"/>
    <dgm:cxn modelId="{772241B1-E314-4299-A0A9-ADD3AFD194B9}" type="presParOf" srcId="{262FCD2A-A04A-47C1-9CE4-308AD39EEBE9}" destId="{D19582C4-3FEC-4FD5-B0AE-8D9521942EA8}" srcOrd="2" destOrd="0" presId="urn:microsoft.com/office/officeart/2005/8/layout/hProcess4"/>
    <dgm:cxn modelId="{BB0C2BC4-DD65-47E2-AB22-63287E7AE6E5}" type="presParOf" srcId="{262FCD2A-A04A-47C1-9CE4-308AD39EEBE9}" destId="{17874885-AEE6-4AAD-A50E-85D17F2D7ADF}" srcOrd="3" destOrd="0" presId="urn:microsoft.com/office/officeart/2005/8/layout/hProcess4"/>
    <dgm:cxn modelId="{710B8759-B0AA-4616-B9D3-AC6042195519}" type="presParOf" srcId="{262FCD2A-A04A-47C1-9CE4-308AD39EEBE9}" destId="{044B1FE9-B8A8-45D7-9843-106F953DE286}"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623A79-E22C-4BD1-A687-7D079D6A99A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5DB5329-0796-4179-AF2D-9478BE30ADB9}">
      <dgm:prSet phldrT="[Text]"/>
      <dgm:spPr/>
      <dgm:t>
        <a:bodyPr/>
        <a:lstStyle/>
        <a:p>
          <a:r>
            <a:rPr lang="en-US" dirty="0" smtClean="0"/>
            <a:t>Consumer</a:t>
          </a:r>
          <a:endParaRPr lang="en-US" dirty="0"/>
        </a:p>
      </dgm:t>
    </dgm:pt>
    <dgm:pt modelId="{D47340C7-5484-4F6F-BB8C-366B33F41CDB}" type="parTrans" cxnId="{F40CCAD0-A9CB-4CFA-8D04-F3EDD4F856B4}">
      <dgm:prSet/>
      <dgm:spPr/>
      <dgm:t>
        <a:bodyPr/>
        <a:lstStyle/>
        <a:p>
          <a:endParaRPr lang="en-US"/>
        </a:p>
      </dgm:t>
    </dgm:pt>
    <dgm:pt modelId="{82B9EDEF-B5C0-4F19-8BA7-D284CBA5DF5A}" type="sibTrans" cxnId="{F40CCAD0-A9CB-4CFA-8D04-F3EDD4F856B4}">
      <dgm:prSet/>
      <dgm:spPr/>
      <dgm:t>
        <a:bodyPr/>
        <a:lstStyle/>
        <a:p>
          <a:endParaRPr lang="en-US"/>
        </a:p>
      </dgm:t>
    </dgm:pt>
    <dgm:pt modelId="{54D9F9BD-9D88-4CE3-A024-916FF25DA047}">
      <dgm:prSet phldrT="[Text]"/>
      <dgm:spPr/>
      <dgm:t>
        <a:bodyPr/>
        <a:lstStyle/>
        <a:p>
          <a:r>
            <a:rPr lang="en-US" dirty="0" smtClean="0"/>
            <a:t>Create Request</a:t>
          </a:r>
          <a:endParaRPr lang="en-US" dirty="0"/>
        </a:p>
      </dgm:t>
    </dgm:pt>
    <dgm:pt modelId="{CF0DC812-7A14-46DC-A0BA-417990186444}" type="parTrans" cxnId="{A60BC340-CC91-4F7C-8976-23212708FD86}">
      <dgm:prSet/>
      <dgm:spPr/>
      <dgm:t>
        <a:bodyPr/>
        <a:lstStyle/>
        <a:p>
          <a:endParaRPr lang="en-US"/>
        </a:p>
      </dgm:t>
    </dgm:pt>
    <dgm:pt modelId="{572651BA-937B-4C3B-B389-222A65FD6413}" type="sibTrans" cxnId="{A60BC340-CC91-4F7C-8976-23212708FD86}">
      <dgm:prSet/>
      <dgm:spPr/>
      <dgm:t>
        <a:bodyPr/>
        <a:lstStyle/>
        <a:p>
          <a:endParaRPr lang="en-US"/>
        </a:p>
      </dgm:t>
    </dgm:pt>
    <dgm:pt modelId="{4A861E70-6DF6-4CFB-B043-0E8799441DB4}">
      <dgm:prSet phldrT="[Text]"/>
      <dgm:spPr/>
      <dgm:t>
        <a:bodyPr/>
        <a:lstStyle/>
        <a:p>
          <a:r>
            <a:rPr lang="en-US" dirty="0" smtClean="0"/>
            <a:t>Service</a:t>
          </a:r>
          <a:endParaRPr lang="en-US" dirty="0"/>
        </a:p>
      </dgm:t>
    </dgm:pt>
    <dgm:pt modelId="{2753FFD0-C13A-43B3-A3C0-C4648483DA99}" type="parTrans" cxnId="{D7B472A2-B925-4BFC-B4B0-D793286929D4}">
      <dgm:prSet/>
      <dgm:spPr/>
      <dgm:t>
        <a:bodyPr/>
        <a:lstStyle/>
        <a:p>
          <a:endParaRPr lang="en-US"/>
        </a:p>
      </dgm:t>
    </dgm:pt>
    <dgm:pt modelId="{232E6A13-9072-4538-8214-14FBE947A4DE}" type="sibTrans" cxnId="{D7B472A2-B925-4BFC-B4B0-D793286929D4}">
      <dgm:prSet/>
      <dgm:spPr/>
      <dgm:t>
        <a:bodyPr/>
        <a:lstStyle/>
        <a:p>
          <a:endParaRPr lang="en-US"/>
        </a:p>
      </dgm:t>
    </dgm:pt>
    <dgm:pt modelId="{52D53BA1-188C-4F45-942D-FEBBB6D4BA53}">
      <dgm:prSet phldrT="[Text]"/>
      <dgm:spPr/>
      <dgm:t>
        <a:bodyPr/>
        <a:lstStyle/>
        <a:p>
          <a:r>
            <a:rPr lang="en-US" dirty="0" smtClean="0"/>
            <a:t>Create Unique ID</a:t>
          </a:r>
          <a:endParaRPr lang="en-US" dirty="0"/>
        </a:p>
      </dgm:t>
    </dgm:pt>
    <dgm:pt modelId="{65DDF262-6AD7-4A70-8070-90A3A07C5919}" type="parTrans" cxnId="{4431BD4B-F8D0-4067-A748-6FF7CBA3A330}">
      <dgm:prSet/>
      <dgm:spPr/>
      <dgm:t>
        <a:bodyPr/>
        <a:lstStyle/>
        <a:p>
          <a:endParaRPr lang="en-US"/>
        </a:p>
      </dgm:t>
    </dgm:pt>
    <dgm:pt modelId="{1BB7E06A-C8A9-4B75-9877-14B3B1CE3C86}" type="sibTrans" cxnId="{4431BD4B-F8D0-4067-A748-6FF7CBA3A330}">
      <dgm:prSet/>
      <dgm:spPr/>
      <dgm:t>
        <a:bodyPr/>
        <a:lstStyle/>
        <a:p>
          <a:endParaRPr lang="en-US"/>
        </a:p>
      </dgm:t>
    </dgm:pt>
    <dgm:pt modelId="{7F3C483A-ED8B-4802-ACD1-792DA5FBC49A}">
      <dgm:prSet phldrT="[Text]"/>
      <dgm:spPr/>
      <dgm:t>
        <a:bodyPr/>
        <a:lstStyle/>
        <a:p>
          <a:r>
            <a:rPr lang="en-US" dirty="0" smtClean="0"/>
            <a:t>Send command message to actor</a:t>
          </a:r>
          <a:endParaRPr lang="en-US" dirty="0"/>
        </a:p>
      </dgm:t>
    </dgm:pt>
    <dgm:pt modelId="{D370B50C-C888-4116-A85E-86217C5DB408}" type="parTrans" cxnId="{2800DF45-0D7D-4FAB-8681-2CD3F3DA8491}">
      <dgm:prSet/>
      <dgm:spPr/>
      <dgm:t>
        <a:bodyPr/>
        <a:lstStyle/>
        <a:p>
          <a:endParaRPr lang="en-US"/>
        </a:p>
      </dgm:t>
    </dgm:pt>
    <dgm:pt modelId="{D248365B-3992-4206-BB5F-4DC2258264AC}" type="sibTrans" cxnId="{2800DF45-0D7D-4FAB-8681-2CD3F3DA8491}">
      <dgm:prSet/>
      <dgm:spPr/>
      <dgm:t>
        <a:bodyPr/>
        <a:lstStyle/>
        <a:p>
          <a:endParaRPr lang="en-US"/>
        </a:p>
      </dgm:t>
    </dgm:pt>
    <dgm:pt modelId="{A026785B-4F04-4A4C-A94C-2FCBAB042442}">
      <dgm:prSet phldrT="[Text]"/>
      <dgm:spPr/>
      <dgm:t>
        <a:bodyPr/>
        <a:lstStyle/>
        <a:p>
          <a:r>
            <a:rPr lang="en-US" dirty="0" smtClean="0"/>
            <a:t>Consumer</a:t>
          </a:r>
          <a:endParaRPr lang="en-US" dirty="0"/>
        </a:p>
      </dgm:t>
    </dgm:pt>
    <dgm:pt modelId="{BBFAFC66-9E59-4F1F-B338-2B5A322F7CEC}" type="parTrans" cxnId="{2B73B2DB-1E3E-43FA-9E32-A528A456E522}">
      <dgm:prSet/>
      <dgm:spPr/>
      <dgm:t>
        <a:bodyPr/>
        <a:lstStyle/>
        <a:p>
          <a:endParaRPr lang="en-US"/>
        </a:p>
      </dgm:t>
    </dgm:pt>
    <dgm:pt modelId="{F8905880-2C14-40CB-AF6B-DA05F35FAA28}" type="sibTrans" cxnId="{2B73B2DB-1E3E-43FA-9E32-A528A456E522}">
      <dgm:prSet/>
      <dgm:spPr/>
      <dgm:t>
        <a:bodyPr/>
        <a:lstStyle/>
        <a:p>
          <a:endParaRPr lang="en-US"/>
        </a:p>
      </dgm:t>
    </dgm:pt>
    <dgm:pt modelId="{45FA9B21-4CA5-4B8D-8715-2752D3F0B675}">
      <dgm:prSet phldrT="[Text]"/>
      <dgm:spPr/>
      <dgm:t>
        <a:bodyPr/>
        <a:lstStyle/>
        <a:p>
          <a:r>
            <a:rPr lang="en-US" dirty="0" smtClean="0"/>
            <a:t>Poll for status</a:t>
          </a:r>
          <a:endParaRPr lang="en-US" dirty="0"/>
        </a:p>
      </dgm:t>
    </dgm:pt>
    <dgm:pt modelId="{94C8D730-4385-414B-BAAD-64BFD6EBCACB}" type="parTrans" cxnId="{409B3BCD-A4A4-4068-87A5-7FE838D2DB11}">
      <dgm:prSet/>
      <dgm:spPr/>
      <dgm:t>
        <a:bodyPr/>
        <a:lstStyle/>
        <a:p>
          <a:endParaRPr lang="en-US"/>
        </a:p>
      </dgm:t>
    </dgm:pt>
    <dgm:pt modelId="{7FFE1BAD-AE19-472C-B0A1-62D732995AC2}" type="sibTrans" cxnId="{409B3BCD-A4A4-4068-87A5-7FE838D2DB11}">
      <dgm:prSet/>
      <dgm:spPr/>
      <dgm:t>
        <a:bodyPr/>
        <a:lstStyle/>
        <a:p>
          <a:endParaRPr lang="en-US"/>
        </a:p>
      </dgm:t>
    </dgm:pt>
    <dgm:pt modelId="{E954F9C5-F2A9-45AA-A9CB-7B75ED723CBF}">
      <dgm:prSet phldrT="[Text]"/>
      <dgm:spPr/>
      <dgm:t>
        <a:bodyPr/>
        <a:lstStyle/>
        <a:p>
          <a:r>
            <a:rPr lang="en-US" dirty="0" smtClean="0"/>
            <a:t>Send reply with Polling URL</a:t>
          </a:r>
          <a:endParaRPr lang="en-US" dirty="0"/>
        </a:p>
      </dgm:t>
    </dgm:pt>
    <dgm:pt modelId="{813AB6F8-9996-472A-B803-215E5BA6A424}" type="parTrans" cxnId="{184EB654-3B0F-4DA5-A3D1-2BAC1893B52A}">
      <dgm:prSet/>
      <dgm:spPr/>
      <dgm:t>
        <a:bodyPr/>
        <a:lstStyle/>
        <a:p>
          <a:endParaRPr lang="en-US"/>
        </a:p>
      </dgm:t>
    </dgm:pt>
    <dgm:pt modelId="{4FF5F37B-B8D8-4C37-A6AE-A63E8C3AD7C5}" type="sibTrans" cxnId="{184EB654-3B0F-4DA5-A3D1-2BAC1893B52A}">
      <dgm:prSet/>
      <dgm:spPr/>
      <dgm:t>
        <a:bodyPr/>
        <a:lstStyle/>
        <a:p>
          <a:endParaRPr lang="en-US"/>
        </a:p>
      </dgm:t>
    </dgm:pt>
    <dgm:pt modelId="{5F2C6B1F-EEC8-47CF-AFCF-173EBD5FE8A9}" type="pres">
      <dgm:prSet presAssocID="{49623A79-E22C-4BD1-A687-7D079D6A99A9}" presName="Name0" presStyleCnt="0">
        <dgm:presLayoutVars>
          <dgm:dir/>
          <dgm:animLvl val="lvl"/>
          <dgm:resizeHandles val="exact"/>
        </dgm:presLayoutVars>
      </dgm:prSet>
      <dgm:spPr/>
      <dgm:t>
        <a:bodyPr/>
        <a:lstStyle/>
        <a:p>
          <a:endParaRPr lang="en-US"/>
        </a:p>
      </dgm:t>
    </dgm:pt>
    <dgm:pt modelId="{E01B3BB2-62F0-4A0B-86A2-C8548206C230}" type="pres">
      <dgm:prSet presAssocID="{49623A79-E22C-4BD1-A687-7D079D6A99A9}" presName="tSp" presStyleCnt="0"/>
      <dgm:spPr/>
    </dgm:pt>
    <dgm:pt modelId="{701AB17C-0979-4F8A-9C58-F1887A1C0523}" type="pres">
      <dgm:prSet presAssocID="{49623A79-E22C-4BD1-A687-7D079D6A99A9}" presName="bSp" presStyleCnt="0"/>
      <dgm:spPr/>
    </dgm:pt>
    <dgm:pt modelId="{3049B363-7F3A-45C8-88A0-DD0348E5A6A4}" type="pres">
      <dgm:prSet presAssocID="{49623A79-E22C-4BD1-A687-7D079D6A99A9}" presName="process" presStyleCnt="0"/>
      <dgm:spPr/>
    </dgm:pt>
    <dgm:pt modelId="{EBE2C4F6-6DB2-463F-923F-0CA0D5DC8D4A}" type="pres">
      <dgm:prSet presAssocID="{F5DB5329-0796-4179-AF2D-9478BE30ADB9}" presName="composite1" presStyleCnt="0"/>
      <dgm:spPr/>
    </dgm:pt>
    <dgm:pt modelId="{128CA42B-AC79-4353-B0DD-1C9DFF3AC69D}" type="pres">
      <dgm:prSet presAssocID="{F5DB5329-0796-4179-AF2D-9478BE30ADB9}" presName="dummyNode1" presStyleLbl="node1" presStyleIdx="0" presStyleCnt="3"/>
      <dgm:spPr/>
    </dgm:pt>
    <dgm:pt modelId="{6EE815F1-6D64-4196-8401-9C0B24CE7363}" type="pres">
      <dgm:prSet presAssocID="{F5DB5329-0796-4179-AF2D-9478BE30ADB9}" presName="childNode1" presStyleLbl="bgAcc1" presStyleIdx="0" presStyleCnt="3">
        <dgm:presLayoutVars>
          <dgm:bulletEnabled val="1"/>
        </dgm:presLayoutVars>
      </dgm:prSet>
      <dgm:spPr/>
      <dgm:t>
        <a:bodyPr/>
        <a:lstStyle/>
        <a:p>
          <a:endParaRPr lang="en-US"/>
        </a:p>
      </dgm:t>
    </dgm:pt>
    <dgm:pt modelId="{758B2B73-B980-440E-AF57-2FE7464F11DE}" type="pres">
      <dgm:prSet presAssocID="{F5DB5329-0796-4179-AF2D-9478BE30ADB9}" presName="childNode1tx" presStyleLbl="bgAcc1" presStyleIdx="0" presStyleCnt="3">
        <dgm:presLayoutVars>
          <dgm:bulletEnabled val="1"/>
        </dgm:presLayoutVars>
      </dgm:prSet>
      <dgm:spPr/>
      <dgm:t>
        <a:bodyPr/>
        <a:lstStyle/>
        <a:p>
          <a:endParaRPr lang="en-US"/>
        </a:p>
      </dgm:t>
    </dgm:pt>
    <dgm:pt modelId="{69EE502B-58DE-44AF-ABA0-822DBC342A54}" type="pres">
      <dgm:prSet presAssocID="{F5DB5329-0796-4179-AF2D-9478BE30ADB9}" presName="parentNode1" presStyleLbl="node1" presStyleIdx="0" presStyleCnt="3">
        <dgm:presLayoutVars>
          <dgm:chMax val="1"/>
          <dgm:bulletEnabled val="1"/>
        </dgm:presLayoutVars>
      </dgm:prSet>
      <dgm:spPr/>
      <dgm:t>
        <a:bodyPr/>
        <a:lstStyle/>
        <a:p>
          <a:endParaRPr lang="en-US"/>
        </a:p>
      </dgm:t>
    </dgm:pt>
    <dgm:pt modelId="{DA7FCDA8-9F9D-4066-80DB-08E1B306B518}" type="pres">
      <dgm:prSet presAssocID="{F5DB5329-0796-4179-AF2D-9478BE30ADB9}" presName="connSite1" presStyleCnt="0"/>
      <dgm:spPr/>
    </dgm:pt>
    <dgm:pt modelId="{72BD51F2-6274-491B-8B03-E816D3636284}" type="pres">
      <dgm:prSet presAssocID="{82B9EDEF-B5C0-4F19-8BA7-D284CBA5DF5A}" presName="Name9" presStyleLbl="sibTrans2D1" presStyleIdx="0" presStyleCnt="2"/>
      <dgm:spPr/>
      <dgm:t>
        <a:bodyPr/>
        <a:lstStyle/>
        <a:p>
          <a:endParaRPr lang="en-US"/>
        </a:p>
      </dgm:t>
    </dgm:pt>
    <dgm:pt modelId="{2DA064AA-CB1D-40CF-BDDE-670F78438905}" type="pres">
      <dgm:prSet presAssocID="{4A861E70-6DF6-4CFB-B043-0E8799441DB4}" presName="composite2" presStyleCnt="0"/>
      <dgm:spPr/>
    </dgm:pt>
    <dgm:pt modelId="{64E30F28-2D4F-4941-8425-71FA7310DA0D}" type="pres">
      <dgm:prSet presAssocID="{4A861E70-6DF6-4CFB-B043-0E8799441DB4}" presName="dummyNode2" presStyleLbl="node1" presStyleIdx="0" presStyleCnt="3"/>
      <dgm:spPr/>
    </dgm:pt>
    <dgm:pt modelId="{5ED24A8C-48F7-42F7-9663-FD09B3C9E1F1}" type="pres">
      <dgm:prSet presAssocID="{4A861E70-6DF6-4CFB-B043-0E8799441DB4}" presName="childNode2" presStyleLbl="bgAcc1" presStyleIdx="1" presStyleCnt="3">
        <dgm:presLayoutVars>
          <dgm:bulletEnabled val="1"/>
        </dgm:presLayoutVars>
      </dgm:prSet>
      <dgm:spPr/>
      <dgm:t>
        <a:bodyPr/>
        <a:lstStyle/>
        <a:p>
          <a:endParaRPr lang="en-US"/>
        </a:p>
      </dgm:t>
    </dgm:pt>
    <dgm:pt modelId="{3E784D82-6AB6-4703-9FEA-B484AD689373}" type="pres">
      <dgm:prSet presAssocID="{4A861E70-6DF6-4CFB-B043-0E8799441DB4}" presName="childNode2tx" presStyleLbl="bgAcc1" presStyleIdx="1" presStyleCnt="3">
        <dgm:presLayoutVars>
          <dgm:bulletEnabled val="1"/>
        </dgm:presLayoutVars>
      </dgm:prSet>
      <dgm:spPr/>
      <dgm:t>
        <a:bodyPr/>
        <a:lstStyle/>
        <a:p>
          <a:endParaRPr lang="en-US"/>
        </a:p>
      </dgm:t>
    </dgm:pt>
    <dgm:pt modelId="{50BCD8B4-8C61-4CDE-A56B-06D0CA4C4B58}" type="pres">
      <dgm:prSet presAssocID="{4A861E70-6DF6-4CFB-B043-0E8799441DB4}" presName="parentNode2" presStyleLbl="node1" presStyleIdx="1" presStyleCnt="3">
        <dgm:presLayoutVars>
          <dgm:chMax val="0"/>
          <dgm:bulletEnabled val="1"/>
        </dgm:presLayoutVars>
      </dgm:prSet>
      <dgm:spPr/>
      <dgm:t>
        <a:bodyPr/>
        <a:lstStyle/>
        <a:p>
          <a:endParaRPr lang="en-US"/>
        </a:p>
      </dgm:t>
    </dgm:pt>
    <dgm:pt modelId="{640B8921-4D20-47C5-9244-6BC87EEEEE42}" type="pres">
      <dgm:prSet presAssocID="{4A861E70-6DF6-4CFB-B043-0E8799441DB4}" presName="connSite2" presStyleCnt="0"/>
      <dgm:spPr/>
    </dgm:pt>
    <dgm:pt modelId="{7D8BF6BB-FE5B-40FC-AD81-AEEFE9939CDB}" type="pres">
      <dgm:prSet presAssocID="{232E6A13-9072-4538-8214-14FBE947A4DE}" presName="Name18" presStyleLbl="sibTrans2D1" presStyleIdx="1" presStyleCnt="2"/>
      <dgm:spPr/>
      <dgm:t>
        <a:bodyPr/>
        <a:lstStyle/>
        <a:p>
          <a:endParaRPr lang="en-US"/>
        </a:p>
      </dgm:t>
    </dgm:pt>
    <dgm:pt modelId="{262FCD2A-A04A-47C1-9CE4-308AD39EEBE9}" type="pres">
      <dgm:prSet presAssocID="{A026785B-4F04-4A4C-A94C-2FCBAB042442}" presName="composite1" presStyleCnt="0"/>
      <dgm:spPr/>
    </dgm:pt>
    <dgm:pt modelId="{76DDE0FC-A47D-416A-912D-4F14D6124429}" type="pres">
      <dgm:prSet presAssocID="{A026785B-4F04-4A4C-A94C-2FCBAB042442}" presName="dummyNode1" presStyleLbl="node1" presStyleIdx="1" presStyleCnt="3"/>
      <dgm:spPr/>
    </dgm:pt>
    <dgm:pt modelId="{64FF0BBC-8AD4-4FCD-846E-B56658E731E0}" type="pres">
      <dgm:prSet presAssocID="{A026785B-4F04-4A4C-A94C-2FCBAB042442}" presName="childNode1" presStyleLbl="bgAcc1" presStyleIdx="2" presStyleCnt="3">
        <dgm:presLayoutVars>
          <dgm:bulletEnabled val="1"/>
        </dgm:presLayoutVars>
      </dgm:prSet>
      <dgm:spPr/>
      <dgm:t>
        <a:bodyPr/>
        <a:lstStyle/>
        <a:p>
          <a:endParaRPr lang="en-US"/>
        </a:p>
      </dgm:t>
    </dgm:pt>
    <dgm:pt modelId="{D19582C4-3FEC-4FD5-B0AE-8D9521942EA8}" type="pres">
      <dgm:prSet presAssocID="{A026785B-4F04-4A4C-A94C-2FCBAB042442}" presName="childNode1tx" presStyleLbl="bgAcc1" presStyleIdx="2" presStyleCnt="3">
        <dgm:presLayoutVars>
          <dgm:bulletEnabled val="1"/>
        </dgm:presLayoutVars>
      </dgm:prSet>
      <dgm:spPr/>
      <dgm:t>
        <a:bodyPr/>
        <a:lstStyle/>
        <a:p>
          <a:endParaRPr lang="en-US"/>
        </a:p>
      </dgm:t>
    </dgm:pt>
    <dgm:pt modelId="{17874885-AEE6-4AAD-A50E-85D17F2D7ADF}" type="pres">
      <dgm:prSet presAssocID="{A026785B-4F04-4A4C-A94C-2FCBAB042442}" presName="parentNode1" presStyleLbl="node1" presStyleIdx="2" presStyleCnt="3">
        <dgm:presLayoutVars>
          <dgm:chMax val="1"/>
          <dgm:bulletEnabled val="1"/>
        </dgm:presLayoutVars>
      </dgm:prSet>
      <dgm:spPr/>
      <dgm:t>
        <a:bodyPr/>
        <a:lstStyle/>
        <a:p>
          <a:endParaRPr lang="en-US"/>
        </a:p>
      </dgm:t>
    </dgm:pt>
    <dgm:pt modelId="{044B1FE9-B8A8-45D7-9843-106F953DE286}" type="pres">
      <dgm:prSet presAssocID="{A026785B-4F04-4A4C-A94C-2FCBAB042442}" presName="connSite1" presStyleCnt="0"/>
      <dgm:spPr/>
    </dgm:pt>
  </dgm:ptLst>
  <dgm:cxnLst>
    <dgm:cxn modelId="{E2F54386-7DD9-445B-81B5-D5ABF20B5D2D}" type="presOf" srcId="{54D9F9BD-9D88-4CE3-A024-916FF25DA047}" destId="{6EE815F1-6D64-4196-8401-9C0B24CE7363}" srcOrd="0" destOrd="0" presId="urn:microsoft.com/office/officeart/2005/8/layout/hProcess4"/>
    <dgm:cxn modelId="{F40CCAD0-A9CB-4CFA-8D04-F3EDD4F856B4}" srcId="{49623A79-E22C-4BD1-A687-7D079D6A99A9}" destId="{F5DB5329-0796-4179-AF2D-9478BE30ADB9}" srcOrd="0" destOrd="0" parTransId="{D47340C7-5484-4F6F-BB8C-366B33F41CDB}" sibTransId="{82B9EDEF-B5C0-4F19-8BA7-D284CBA5DF5A}"/>
    <dgm:cxn modelId="{184EB654-3B0F-4DA5-A3D1-2BAC1893B52A}" srcId="{4A861E70-6DF6-4CFB-B043-0E8799441DB4}" destId="{E954F9C5-F2A9-45AA-A9CB-7B75ED723CBF}" srcOrd="2" destOrd="0" parTransId="{813AB6F8-9996-472A-B803-215E5BA6A424}" sibTransId="{4FF5F37B-B8D8-4C37-A6AE-A63E8C3AD7C5}"/>
    <dgm:cxn modelId="{2B73B2DB-1E3E-43FA-9E32-A528A456E522}" srcId="{49623A79-E22C-4BD1-A687-7D079D6A99A9}" destId="{A026785B-4F04-4A4C-A94C-2FCBAB042442}" srcOrd="2" destOrd="0" parTransId="{BBFAFC66-9E59-4F1F-B338-2B5A322F7CEC}" sibTransId="{F8905880-2C14-40CB-AF6B-DA05F35FAA28}"/>
    <dgm:cxn modelId="{A60BC340-CC91-4F7C-8976-23212708FD86}" srcId="{F5DB5329-0796-4179-AF2D-9478BE30ADB9}" destId="{54D9F9BD-9D88-4CE3-A024-916FF25DA047}" srcOrd="0" destOrd="0" parTransId="{CF0DC812-7A14-46DC-A0BA-417990186444}" sibTransId="{572651BA-937B-4C3B-B389-222A65FD6413}"/>
    <dgm:cxn modelId="{AEE0205C-898A-4350-B2BB-F023566636B2}" type="presOf" srcId="{45FA9B21-4CA5-4B8D-8715-2752D3F0B675}" destId="{D19582C4-3FEC-4FD5-B0AE-8D9521942EA8}" srcOrd="1" destOrd="0" presId="urn:microsoft.com/office/officeart/2005/8/layout/hProcess4"/>
    <dgm:cxn modelId="{D7B472A2-B925-4BFC-B4B0-D793286929D4}" srcId="{49623A79-E22C-4BD1-A687-7D079D6A99A9}" destId="{4A861E70-6DF6-4CFB-B043-0E8799441DB4}" srcOrd="1" destOrd="0" parTransId="{2753FFD0-C13A-43B3-A3C0-C4648483DA99}" sibTransId="{232E6A13-9072-4538-8214-14FBE947A4DE}"/>
    <dgm:cxn modelId="{BB744381-8690-4A29-94BB-3E7295357C95}" type="presOf" srcId="{52D53BA1-188C-4F45-942D-FEBBB6D4BA53}" destId="{3E784D82-6AB6-4703-9FEA-B484AD689373}" srcOrd="1" destOrd="0" presId="urn:microsoft.com/office/officeart/2005/8/layout/hProcess4"/>
    <dgm:cxn modelId="{8A2CF504-08A3-4D60-A8A7-A8C23244D10C}" type="presOf" srcId="{4A861E70-6DF6-4CFB-B043-0E8799441DB4}" destId="{50BCD8B4-8C61-4CDE-A56B-06D0CA4C4B58}" srcOrd="0" destOrd="0" presId="urn:microsoft.com/office/officeart/2005/8/layout/hProcess4"/>
    <dgm:cxn modelId="{409B3BCD-A4A4-4068-87A5-7FE838D2DB11}" srcId="{A026785B-4F04-4A4C-A94C-2FCBAB042442}" destId="{45FA9B21-4CA5-4B8D-8715-2752D3F0B675}" srcOrd="0" destOrd="0" parTransId="{94C8D730-4385-414B-BAAD-64BFD6EBCACB}" sibTransId="{7FFE1BAD-AE19-472C-B0A1-62D732995AC2}"/>
    <dgm:cxn modelId="{719EE768-051F-46CD-A9CB-0A543D2FC26A}" type="presOf" srcId="{F5DB5329-0796-4179-AF2D-9478BE30ADB9}" destId="{69EE502B-58DE-44AF-ABA0-822DBC342A54}" srcOrd="0" destOrd="0" presId="urn:microsoft.com/office/officeart/2005/8/layout/hProcess4"/>
    <dgm:cxn modelId="{69DB8ACE-0DB9-4154-9CBD-B1D293D32C1A}" type="presOf" srcId="{E954F9C5-F2A9-45AA-A9CB-7B75ED723CBF}" destId="{3E784D82-6AB6-4703-9FEA-B484AD689373}" srcOrd="1" destOrd="2" presId="urn:microsoft.com/office/officeart/2005/8/layout/hProcess4"/>
    <dgm:cxn modelId="{06190AE9-3652-4673-A89E-78E8D7C43AC4}" type="presOf" srcId="{82B9EDEF-B5C0-4F19-8BA7-D284CBA5DF5A}" destId="{72BD51F2-6274-491B-8B03-E816D3636284}" srcOrd="0" destOrd="0" presId="urn:microsoft.com/office/officeart/2005/8/layout/hProcess4"/>
    <dgm:cxn modelId="{B92446E4-CBAF-405D-A667-8E2077568C56}" type="presOf" srcId="{7F3C483A-ED8B-4802-ACD1-792DA5FBC49A}" destId="{5ED24A8C-48F7-42F7-9663-FD09B3C9E1F1}" srcOrd="0" destOrd="1" presId="urn:microsoft.com/office/officeart/2005/8/layout/hProcess4"/>
    <dgm:cxn modelId="{D519B125-416B-4D7C-8A4F-24789E766920}" type="presOf" srcId="{232E6A13-9072-4538-8214-14FBE947A4DE}" destId="{7D8BF6BB-FE5B-40FC-AD81-AEEFE9939CDB}" srcOrd="0" destOrd="0" presId="urn:microsoft.com/office/officeart/2005/8/layout/hProcess4"/>
    <dgm:cxn modelId="{2800DF45-0D7D-4FAB-8681-2CD3F3DA8491}" srcId="{4A861E70-6DF6-4CFB-B043-0E8799441DB4}" destId="{7F3C483A-ED8B-4802-ACD1-792DA5FBC49A}" srcOrd="1" destOrd="0" parTransId="{D370B50C-C888-4116-A85E-86217C5DB408}" sibTransId="{D248365B-3992-4206-BB5F-4DC2258264AC}"/>
    <dgm:cxn modelId="{26D38C03-E63F-4460-A814-45A6655B9814}" type="presOf" srcId="{7F3C483A-ED8B-4802-ACD1-792DA5FBC49A}" destId="{3E784D82-6AB6-4703-9FEA-B484AD689373}" srcOrd="1" destOrd="1" presId="urn:microsoft.com/office/officeart/2005/8/layout/hProcess4"/>
    <dgm:cxn modelId="{B3E71E44-7D0D-4D58-9DEB-FBC9AD22437D}" type="presOf" srcId="{52D53BA1-188C-4F45-942D-FEBBB6D4BA53}" destId="{5ED24A8C-48F7-42F7-9663-FD09B3C9E1F1}" srcOrd="0" destOrd="0" presId="urn:microsoft.com/office/officeart/2005/8/layout/hProcess4"/>
    <dgm:cxn modelId="{5B273C35-2010-4F8D-AD9E-D8EEE9A08DB6}" type="presOf" srcId="{45FA9B21-4CA5-4B8D-8715-2752D3F0B675}" destId="{64FF0BBC-8AD4-4FCD-846E-B56658E731E0}" srcOrd="0" destOrd="0" presId="urn:microsoft.com/office/officeart/2005/8/layout/hProcess4"/>
    <dgm:cxn modelId="{0EE6B562-FDD5-4673-ADEA-D7C04E55A951}" type="presOf" srcId="{49623A79-E22C-4BD1-A687-7D079D6A99A9}" destId="{5F2C6B1F-EEC8-47CF-AFCF-173EBD5FE8A9}" srcOrd="0" destOrd="0" presId="urn:microsoft.com/office/officeart/2005/8/layout/hProcess4"/>
    <dgm:cxn modelId="{467D3ABC-EC1F-4593-BCB7-CBF2B62C4098}" type="presOf" srcId="{E954F9C5-F2A9-45AA-A9CB-7B75ED723CBF}" destId="{5ED24A8C-48F7-42F7-9663-FD09B3C9E1F1}" srcOrd="0" destOrd="2" presId="urn:microsoft.com/office/officeart/2005/8/layout/hProcess4"/>
    <dgm:cxn modelId="{AE22C7D9-90A2-4CB6-8D13-A7C624E81FB3}" type="presOf" srcId="{A026785B-4F04-4A4C-A94C-2FCBAB042442}" destId="{17874885-AEE6-4AAD-A50E-85D17F2D7ADF}" srcOrd="0" destOrd="0" presId="urn:microsoft.com/office/officeart/2005/8/layout/hProcess4"/>
    <dgm:cxn modelId="{4431BD4B-F8D0-4067-A748-6FF7CBA3A330}" srcId="{4A861E70-6DF6-4CFB-B043-0E8799441DB4}" destId="{52D53BA1-188C-4F45-942D-FEBBB6D4BA53}" srcOrd="0" destOrd="0" parTransId="{65DDF262-6AD7-4A70-8070-90A3A07C5919}" sibTransId="{1BB7E06A-C8A9-4B75-9877-14B3B1CE3C86}"/>
    <dgm:cxn modelId="{FC8C3889-8036-4F2C-9A31-B1698274D03E}" type="presOf" srcId="{54D9F9BD-9D88-4CE3-A024-916FF25DA047}" destId="{758B2B73-B980-440E-AF57-2FE7464F11DE}" srcOrd="1" destOrd="0" presId="urn:microsoft.com/office/officeart/2005/8/layout/hProcess4"/>
    <dgm:cxn modelId="{EEA42155-7D49-49EF-91A6-CE98100C5675}" type="presParOf" srcId="{5F2C6B1F-EEC8-47CF-AFCF-173EBD5FE8A9}" destId="{E01B3BB2-62F0-4A0B-86A2-C8548206C230}" srcOrd="0" destOrd="0" presId="urn:microsoft.com/office/officeart/2005/8/layout/hProcess4"/>
    <dgm:cxn modelId="{CF82FCEE-9548-41DC-8B74-9761A5EC5D2B}" type="presParOf" srcId="{5F2C6B1F-EEC8-47CF-AFCF-173EBD5FE8A9}" destId="{701AB17C-0979-4F8A-9C58-F1887A1C0523}" srcOrd="1" destOrd="0" presId="urn:microsoft.com/office/officeart/2005/8/layout/hProcess4"/>
    <dgm:cxn modelId="{C1F2F2F5-10C5-4723-B926-646F5D61BC96}" type="presParOf" srcId="{5F2C6B1F-EEC8-47CF-AFCF-173EBD5FE8A9}" destId="{3049B363-7F3A-45C8-88A0-DD0348E5A6A4}" srcOrd="2" destOrd="0" presId="urn:microsoft.com/office/officeart/2005/8/layout/hProcess4"/>
    <dgm:cxn modelId="{A1B445E4-7E34-4DA7-9F00-39E448C46669}" type="presParOf" srcId="{3049B363-7F3A-45C8-88A0-DD0348E5A6A4}" destId="{EBE2C4F6-6DB2-463F-923F-0CA0D5DC8D4A}" srcOrd="0" destOrd="0" presId="urn:microsoft.com/office/officeart/2005/8/layout/hProcess4"/>
    <dgm:cxn modelId="{CD2C79A6-CBD3-4290-A231-6B4002E94DF7}" type="presParOf" srcId="{EBE2C4F6-6DB2-463F-923F-0CA0D5DC8D4A}" destId="{128CA42B-AC79-4353-B0DD-1C9DFF3AC69D}" srcOrd="0" destOrd="0" presId="urn:microsoft.com/office/officeart/2005/8/layout/hProcess4"/>
    <dgm:cxn modelId="{98523D25-044E-452B-B4AC-4D490A7A8063}" type="presParOf" srcId="{EBE2C4F6-6DB2-463F-923F-0CA0D5DC8D4A}" destId="{6EE815F1-6D64-4196-8401-9C0B24CE7363}" srcOrd="1" destOrd="0" presId="urn:microsoft.com/office/officeart/2005/8/layout/hProcess4"/>
    <dgm:cxn modelId="{63141B09-A2AB-4FB3-8822-A2AD7F488D17}" type="presParOf" srcId="{EBE2C4F6-6DB2-463F-923F-0CA0D5DC8D4A}" destId="{758B2B73-B980-440E-AF57-2FE7464F11DE}" srcOrd="2" destOrd="0" presId="urn:microsoft.com/office/officeart/2005/8/layout/hProcess4"/>
    <dgm:cxn modelId="{2C190A45-C326-4D18-8B83-0F88E99CD952}" type="presParOf" srcId="{EBE2C4F6-6DB2-463F-923F-0CA0D5DC8D4A}" destId="{69EE502B-58DE-44AF-ABA0-822DBC342A54}" srcOrd="3" destOrd="0" presId="urn:microsoft.com/office/officeart/2005/8/layout/hProcess4"/>
    <dgm:cxn modelId="{CF8073BB-ECB3-459D-A7E1-1D31A504D4A6}" type="presParOf" srcId="{EBE2C4F6-6DB2-463F-923F-0CA0D5DC8D4A}" destId="{DA7FCDA8-9F9D-4066-80DB-08E1B306B518}" srcOrd="4" destOrd="0" presId="urn:microsoft.com/office/officeart/2005/8/layout/hProcess4"/>
    <dgm:cxn modelId="{2EE44DC9-DE04-40F0-8A58-F45A3C20122F}" type="presParOf" srcId="{3049B363-7F3A-45C8-88A0-DD0348E5A6A4}" destId="{72BD51F2-6274-491B-8B03-E816D3636284}" srcOrd="1" destOrd="0" presId="urn:microsoft.com/office/officeart/2005/8/layout/hProcess4"/>
    <dgm:cxn modelId="{E340C618-3130-48E8-BDBF-8C15D3235F4F}" type="presParOf" srcId="{3049B363-7F3A-45C8-88A0-DD0348E5A6A4}" destId="{2DA064AA-CB1D-40CF-BDDE-670F78438905}" srcOrd="2" destOrd="0" presId="urn:microsoft.com/office/officeart/2005/8/layout/hProcess4"/>
    <dgm:cxn modelId="{4EB1596F-8790-4A16-9297-3C52EA876194}" type="presParOf" srcId="{2DA064AA-CB1D-40CF-BDDE-670F78438905}" destId="{64E30F28-2D4F-4941-8425-71FA7310DA0D}" srcOrd="0" destOrd="0" presId="urn:microsoft.com/office/officeart/2005/8/layout/hProcess4"/>
    <dgm:cxn modelId="{B548FCB5-5291-4F2A-B295-73E50A88390F}" type="presParOf" srcId="{2DA064AA-CB1D-40CF-BDDE-670F78438905}" destId="{5ED24A8C-48F7-42F7-9663-FD09B3C9E1F1}" srcOrd="1" destOrd="0" presId="urn:microsoft.com/office/officeart/2005/8/layout/hProcess4"/>
    <dgm:cxn modelId="{9864CF5A-0857-4E83-95B2-2DB9EA32F231}" type="presParOf" srcId="{2DA064AA-CB1D-40CF-BDDE-670F78438905}" destId="{3E784D82-6AB6-4703-9FEA-B484AD689373}" srcOrd="2" destOrd="0" presId="urn:microsoft.com/office/officeart/2005/8/layout/hProcess4"/>
    <dgm:cxn modelId="{B893B060-ED62-4700-86C6-BB098B7E6804}" type="presParOf" srcId="{2DA064AA-CB1D-40CF-BDDE-670F78438905}" destId="{50BCD8B4-8C61-4CDE-A56B-06D0CA4C4B58}" srcOrd="3" destOrd="0" presId="urn:microsoft.com/office/officeart/2005/8/layout/hProcess4"/>
    <dgm:cxn modelId="{F2C75F46-25DC-4085-A9F7-EA32A234E206}" type="presParOf" srcId="{2DA064AA-CB1D-40CF-BDDE-670F78438905}" destId="{640B8921-4D20-47C5-9244-6BC87EEEEE42}" srcOrd="4" destOrd="0" presId="urn:microsoft.com/office/officeart/2005/8/layout/hProcess4"/>
    <dgm:cxn modelId="{FB71D969-D87F-43EB-8388-526DBA49A42F}" type="presParOf" srcId="{3049B363-7F3A-45C8-88A0-DD0348E5A6A4}" destId="{7D8BF6BB-FE5B-40FC-AD81-AEEFE9939CDB}" srcOrd="3" destOrd="0" presId="urn:microsoft.com/office/officeart/2005/8/layout/hProcess4"/>
    <dgm:cxn modelId="{9F0DF04E-FA5F-445B-8050-AF355D1ED862}" type="presParOf" srcId="{3049B363-7F3A-45C8-88A0-DD0348E5A6A4}" destId="{262FCD2A-A04A-47C1-9CE4-308AD39EEBE9}" srcOrd="4" destOrd="0" presId="urn:microsoft.com/office/officeart/2005/8/layout/hProcess4"/>
    <dgm:cxn modelId="{10154BCA-3344-4887-88C5-A1D4EBF54BA3}" type="presParOf" srcId="{262FCD2A-A04A-47C1-9CE4-308AD39EEBE9}" destId="{76DDE0FC-A47D-416A-912D-4F14D6124429}" srcOrd="0" destOrd="0" presId="urn:microsoft.com/office/officeart/2005/8/layout/hProcess4"/>
    <dgm:cxn modelId="{23E9E52A-0973-4B0B-AEC2-E73D22A52B0C}" type="presParOf" srcId="{262FCD2A-A04A-47C1-9CE4-308AD39EEBE9}" destId="{64FF0BBC-8AD4-4FCD-846E-B56658E731E0}" srcOrd="1" destOrd="0" presId="urn:microsoft.com/office/officeart/2005/8/layout/hProcess4"/>
    <dgm:cxn modelId="{C7EA831F-5A40-44FA-8B46-37F80024528F}" type="presParOf" srcId="{262FCD2A-A04A-47C1-9CE4-308AD39EEBE9}" destId="{D19582C4-3FEC-4FD5-B0AE-8D9521942EA8}" srcOrd="2" destOrd="0" presId="urn:microsoft.com/office/officeart/2005/8/layout/hProcess4"/>
    <dgm:cxn modelId="{B0E4D58F-1306-49F6-90BD-A53E4655683C}" type="presParOf" srcId="{262FCD2A-A04A-47C1-9CE4-308AD39EEBE9}" destId="{17874885-AEE6-4AAD-A50E-85D17F2D7ADF}" srcOrd="3" destOrd="0" presId="urn:microsoft.com/office/officeart/2005/8/layout/hProcess4"/>
    <dgm:cxn modelId="{E9C37BE6-F76F-4555-AA91-D53DE49FFBDF}" type="presParOf" srcId="{262FCD2A-A04A-47C1-9CE4-308AD39EEBE9}" destId="{044B1FE9-B8A8-45D7-9843-106F953DE286}"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623A79-E22C-4BD1-A687-7D079D6A99A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5DB5329-0796-4179-AF2D-9478BE30ADB9}">
      <dgm:prSet phldrT="[Text]"/>
      <dgm:spPr/>
      <dgm:t>
        <a:bodyPr/>
        <a:lstStyle/>
        <a:p>
          <a:r>
            <a:rPr lang="en-US" dirty="0" smtClean="0"/>
            <a:t>Service</a:t>
          </a:r>
          <a:endParaRPr lang="en-US" dirty="0"/>
        </a:p>
      </dgm:t>
    </dgm:pt>
    <dgm:pt modelId="{D47340C7-5484-4F6F-BB8C-366B33F41CDB}" type="parTrans" cxnId="{F40CCAD0-A9CB-4CFA-8D04-F3EDD4F856B4}">
      <dgm:prSet/>
      <dgm:spPr/>
      <dgm:t>
        <a:bodyPr/>
        <a:lstStyle/>
        <a:p>
          <a:endParaRPr lang="en-US"/>
        </a:p>
      </dgm:t>
    </dgm:pt>
    <dgm:pt modelId="{82B9EDEF-B5C0-4F19-8BA7-D284CBA5DF5A}" type="sibTrans" cxnId="{F40CCAD0-A9CB-4CFA-8D04-F3EDD4F856B4}">
      <dgm:prSet/>
      <dgm:spPr/>
      <dgm:t>
        <a:bodyPr/>
        <a:lstStyle/>
        <a:p>
          <a:endParaRPr lang="en-US"/>
        </a:p>
      </dgm:t>
    </dgm:pt>
    <dgm:pt modelId="{54D9F9BD-9D88-4CE3-A024-916FF25DA047}">
      <dgm:prSet phldrT="[Text]"/>
      <dgm:spPr/>
      <dgm:t>
        <a:bodyPr/>
        <a:lstStyle/>
        <a:p>
          <a:r>
            <a:rPr lang="en-US" dirty="0" smtClean="0"/>
            <a:t>Create message with response URL</a:t>
          </a:r>
          <a:endParaRPr lang="en-US" dirty="0"/>
        </a:p>
      </dgm:t>
    </dgm:pt>
    <dgm:pt modelId="{CF0DC812-7A14-46DC-A0BA-417990186444}" type="parTrans" cxnId="{A60BC340-CC91-4F7C-8976-23212708FD86}">
      <dgm:prSet/>
      <dgm:spPr/>
      <dgm:t>
        <a:bodyPr/>
        <a:lstStyle/>
        <a:p>
          <a:endParaRPr lang="en-US"/>
        </a:p>
      </dgm:t>
    </dgm:pt>
    <dgm:pt modelId="{572651BA-937B-4C3B-B389-222A65FD6413}" type="sibTrans" cxnId="{A60BC340-CC91-4F7C-8976-23212708FD86}">
      <dgm:prSet/>
      <dgm:spPr/>
      <dgm:t>
        <a:bodyPr/>
        <a:lstStyle/>
        <a:p>
          <a:endParaRPr lang="en-US"/>
        </a:p>
      </dgm:t>
    </dgm:pt>
    <dgm:pt modelId="{4A861E70-6DF6-4CFB-B043-0E8799441DB4}">
      <dgm:prSet phldrT="[Text]"/>
      <dgm:spPr/>
      <dgm:t>
        <a:bodyPr/>
        <a:lstStyle/>
        <a:p>
          <a:r>
            <a:rPr lang="en-US" dirty="0" smtClean="0"/>
            <a:t>Actor</a:t>
          </a:r>
          <a:endParaRPr lang="en-US" dirty="0"/>
        </a:p>
      </dgm:t>
    </dgm:pt>
    <dgm:pt modelId="{2753FFD0-C13A-43B3-A3C0-C4648483DA99}" type="parTrans" cxnId="{D7B472A2-B925-4BFC-B4B0-D793286929D4}">
      <dgm:prSet/>
      <dgm:spPr/>
      <dgm:t>
        <a:bodyPr/>
        <a:lstStyle/>
        <a:p>
          <a:endParaRPr lang="en-US"/>
        </a:p>
      </dgm:t>
    </dgm:pt>
    <dgm:pt modelId="{232E6A13-9072-4538-8214-14FBE947A4DE}" type="sibTrans" cxnId="{D7B472A2-B925-4BFC-B4B0-D793286929D4}">
      <dgm:prSet/>
      <dgm:spPr/>
      <dgm:t>
        <a:bodyPr/>
        <a:lstStyle/>
        <a:p>
          <a:endParaRPr lang="en-US"/>
        </a:p>
      </dgm:t>
    </dgm:pt>
    <dgm:pt modelId="{52D53BA1-188C-4F45-942D-FEBBB6D4BA53}">
      <dgm:prSet phldrT="[Text]"/>
      <dgm:spPr/>
      <dgm:t>
        <a:bodyPr/>
        <a:lstStyle/>
        <a:p>
          <a:r>
            <a:rPr lang="en-US" dirty="0" smtClean="0"/>
            <a:t>Retrieve file through FTP</a:t>
          </a:r>
          <a:endParaRPr lang="en-US" dirty="0"/>
        </a:p>
      </dgm:t>
    </dgm:pt>
    <dgm:pt modelId="{65DDF262-6AD7-4A70-8070-90A3A07C5919}" type="parTrans" cxnId="{4431BD4B-F8D0-4067-A748-6FF7CBA3A330}">
      <dgm:prSet/>
      <dgm:spPr/>
      <dgm:t>
        <a:bodyPr/>
        <a:lstStyle/>
        <a:p>
          <a:endParaRPr lang="en-US"/>
        </a:p>
      </dgm:t>
    </dgm:pt>
    <dgm:pt modelId="{1BB7E06A-C8A9-4B75-9877-14B3B1CE3C86}" type="sibTrans" cxnId="{4431BD4B-F8D0-4067-A748-6FF7CBA3A330}">
      <dgm:prSet/>
      <dgm:spPr/>
      <dgm:t>
        <a:bodyPr/>
        <a:lstStyle/>
        <a:p>
          <a:endParaRPr lang="en-US"/>
        </a:p>
      </dgm:t>
    </dgm:pt>
    <dgm:pt modelId="{A026785B-4F04-4A4C-A94C-2FCBAB042442}">
      <dgm:prSet phldrT="[Text]"/>
      <dgm:spPr/>
      <dgm:t>
        <a:bodyPr/>
        <a:lstStyle/>
        <a:p>
          <a:r>
            <a:rPr lang="en-US" dirty="0" smtClean="0"/>
            <a:t>Service</a:t>
          </a:r>
          <a:endParaRPr lang="en-US" dirty="0"/>
        </a:p>
      </dgm:t>
    </dgm:pt>
    <dgm:pt modelId="{BBFAFC66-9E59-4F1F-B338-2B5A322F7CEC}" type="parTrans" cxnId="{2B73B2DB-1E3E-43FA-9E32-A528A456E522}">
      <dgm:prSet/>
      <dgm:spPr/>
      <dgm:t>
        <a:bodyPr/>
        <a:lstStyle/>
        <a:p>
          <a:endParaRPr lang="en-US"/>
        </a:p>
      </dgm:t>
    </dgm:pt>
    <dgm:pt modelId="{F8905880-2C14-40CB-AF6B-DA05F35FAA28}" type="sibTrans" cxnId="{2B73B2DB-1E3E-43FA-9E32-A528A456E522}">
      <dgm:prSet/>
      <dgm:spPr/>
      <dgm:t>
        <a:bodyPr/>
        <a:lstStyle/>
        <a:p>
          <a:endParaRPr lang="en-US"/>
        </a:p>
      </dgm:t>
    </dgm:pt>
    <dgm:pt modelId="{45FA9B21-4CA5-4B8D-8715-2752D3F0B675}">
      <dgm:prSet phldrT="[Text]"/>
      <dgm:spPr/>
      <dgm:t>
        <a:bodyPr/>
        <a:lstStyle/>
        <a:p>
          <a:r>
            <a:rPr lang="en-US" dirty="0" smtClean="0"/>
            <a:t>Update resource</a:t>
          </a:r>
          <a:endParaRPr lang="en-US" dirty="0"/>
        </a:p>
      </dgm:t>
    </dgm:pt>
    <dgm:pt modelId="{94C8D730-4385-414B-BAAD-64BFD6EBCACB}" type="parTrans" cxnId="{409B3BCD-A4A4-4068-87A5-7FE838D2DB11}">
      <dgm:prSet/>
      <dgm:spPr/>
      <dgm:t>
        <a:bodyPr/>
        <a:lstStyle/>
        <a:p>
          <a:endParaRPr lang="en-US"/>
        </a:p>
      </dgm:t>
    </dgm:pt>
    <dgm:pt modelId="{7FFE1BAD-AE19-472C-B0A1-62D732995AC2}" type="sibTrans" cxnId="{409B3BCD-A4A4-4068-87A5-7FE838D2DB11}">
      <dgm:prSet/>
      <dgm:spPr/>
      <dgm:t>
        <a:bodyPr/>
        <a:lstStyle/>
        <a:p>
          <a:endParaRPr lang="en-US"/>
        </a:p>
      </dgm:t>
    </dgm:pt>
    <dgm:pt modelId="{7800B9F2-70C8-4E18-97E6-383C8CA27081}">
      <dgm:prSet phldrT="[Text]"/>
      <dgm:spPr/>
      <dgm:t>
        <a:bodyPr/>
        <a:lstStyle/>
        <a:p>
          <a:r>
            <a:rPr lang="en-US" dirty="0" smtClean="0"/>
            <a:t>Send data to URL</a:t>
          </a:r>
          <a:endParaRPr lang="en-US" dirty="0"/>
        </a:p>
      </dgm:t>
    </dgm:pt>
    <dgm:pt modelId="{53C8E58F-0FBC-4D60-9E60-C2CC1E331BEF}" type="parTrans" cxnId="{5149EA22-6609-457C-BD37-BDB19012A7BD}">
      <dgm:prSet/>
      <dgm:spPr/>
      <dgm:t>
        <a:bodyPr/>
        <a:lstStyle/>
        <a:p>
          <a:endParaRPr lang="en-US"/>
        </a:p>
      </dgm:t>
    </dgm:pt>
    <dgm:pt modelId="{F02B79EA-F9F2-4710-A5A7-B4FD5D17F6B1}" type="sibTrans" cxnId="{5149EA22-6609-457C-BD37-BDB19012A7BD}">
      <dgm:prSet/>
      <dgm:spPr/>
      <dgm:t>
        <a:bodyPr/>
        <a:lstStyle/>
        <a:p>
          <a:endParaRPr lang="en-US"/>
        </a:p>
      </dgm:t>
    </dgm:pt>
    <dgm:pt modelId="{1541AD12-01B7-4080-8FE9-A296715F1D68}">
      <dgm:prSet phldrT="[Text]"/>
      <dgm:spPr/>
      <dgm:t>
        <a:bodyPr/>
        <a:lstStyle/>
        <a:p>
          <a:r>
            <a:rPr lang="en-US" dirty="0" smtClean="0"/>
            <a:t>Send event message</a:t>
          </a:r>
          <a:endParaRPr lang="en-US" dirty="0"/>
        </a:p>
      </dgm:t>
    </dgm:pt>
    <dgm:pt modelId="{7481D89B-840D-4426-944D-24ED41A62CF6}" type="parTrans" cxnId="{94AA7A38-C119-4D7F-9FDA-0F346B62F6D9}">
      <dgm:prSet/>
      <dgm:spPr/>
    </dgm:pt>
    <dgm:pt modelId="{E4466807-1625-4309-8332-9C973E88311C}" type="sibTrans" cxnId="{94AA7A38-C119-4D7F-9FDA-0F346B62F6D9}">
      <dgm:prSet/>
      <dgm:spPr/>
    </dgm:pt>
    <dgm:pt modelId="{DFCA338F-A154-4872-9312-9BDB850C404B}">
      <dgm:prSet phldrT="[Text]"/>
      <dgm:spPr/>
      <dgm:t>
        <a:bodyPr/>
        <a:lstStyle/>
        <a:p>
          <a:r>
            <a:rPr lang="en-US" dirty="0" smtClean="0"/>
            <a:t>Reply with URL for new resource</a:t>
          </a:r>
          <a:endParaRPr lang="en-US" dirty="0"/>
        </a:p>
      </dgm:t>
    </dgm:pt>
    <dgm:pt modelId="{4389C8DF-5BA4-492A-B206-71ACC1EA7E41}" type="parTrans" cxnId="{EA706D6C-7325-487B-B1E2-F99EB73530D8}">
      <dgm:prSet/>
      <dgm:spPr/>
    </dgm:pt>
    <dgm:pt modelId="{65F763CD-9586-44F0-8F03-001CC6598218}" type="sibTrans" cxnId="{EA706D6C-7325-487B-B1E2-F99EB73530D8}">
      <dgm:prSet/>
      <dgm:spPr/>
    </dgm:pt>
    <dgm:pt modelId="{5F2C6B1F-EEC8-47CF-AFCF-173EBD5FE8A9}" type="pres">
      <dgm:prSet presAssocID="{49623A79-E22C-4BD1-A687-7D079D6A99A9}" presName="Name0" presStyleCnt="0">
        <dgm:presLayoutVars>
          <dgm:dir/>
          <dgm:animLvl val="lvl"/>
          <dgm:resizeHandles val="exact"/>
        </dgm:presLayoutVars>
      </dgm:prSet>
      <dgm:spPr/>
      <dgm:t>
        <a:bodyPr/>
        <a:lstStyle/>
        <a:p>
          <a:endParaRPr lang="en-US"/>
        </a:p>
      </dgm:t>
    </dgm:pt>
    <dgm:pt modelId="{E01B3BB2-62F0-4A0B-86A2-C8548206C230}" type="pres">
      <dgm:prSet presAssocID="{49623A79-E22C-4BD1-A687-7D079D6A99A9}" presName="tSp" presStyleCnt="0"/>
      <dgm:spPr/>
    </dgm:pt>
    <dgm:pt modelId="{701AB17C-0979-4F8A-9C58-F1887A1C0523}" type="pres">
      <dgm:prSet presAssocID="{49623A79-E22C-4BD1-A687-7D079D6A99A9}" presName="bSp" presStyleCnt="0"/>
      <dgm:spPr/>
    </dgm:pt>
    <dgm:pt modelId="{3049B363-7F3A-45C8-88A0-DD0348E5A6A4}" type="pres">
      <dgm:prSet presAssocID="{49623A79-E22C-4BD1-A687-7D079D6A99A9}" presName="process" presStyleCnt="0"/>
      <dgm:spPr/>
    </dgm:pt>
    <dgm:pt modelId="{EBE2C4F6-6DB2-463F-923F-0CA0D5DC8D4A}" type="pres">
      <dgm:prSet presAssocID="{F5DB5329-0796-4179-AF2D-9478BE30ADB9}" presName="composite1" presStyleCnt="0"/>
      <dgm:spPr/>
    </dgm:pt>
    <dgm:pt modelId="{128CA42B-AC79-4353-B0DD-1C9DFF3AC69D}" type="pres">
      <dgm:prSet presAssocID="{F5DB5329-0796-4179-AF2D-9478BE30ADB9}" presName="dummyNode1" presStyleLbl="node1" presStyleIdx="0" presStyleCnt="3"/>
      <dgm:spPr/>
    </dgm:pt>
    <dgm:pt modelId="{6EE815F1-6D64-4196-8401-9C0B24CE7363}" type="pres">
      <dgm:prSet presAssocID="{F5DB5329-0796-4179-AF2D-9478BE30ADB9}" presName="childNode1" presStyleLbl="bgAcc1" presStyleIdx="0" presStyleCnt="3">
        <dgm:presLayoutVars>
          <dgm:bulletEnabled val="1"/>
        </dgm:presLayoutVars>
      </dgm:prSet>
      <dgm:spPr/>
      <dgm:t>
        <a:bodyPr/>
        <a:lstStyle/>
        <a:p>
          <a:endParaRPr lang="en-US"/>
        </a:p>
      </dgm:t>
    </dgm:pt>
    <dgm:pt modelId="{758B2B73-B980-440E-AF57-2FE7464F11DE}" type="pres">
      <dgm:prSet presAssocID="{F5DB5329-0796-4179-AF2D-9478BE30ADB9}" presName="childNode1tx" presStyleLbl="bgAcc1" presStyleIdx="0" presStyleCnt="3">
        <dgm:presLayoutVars>
          <dgm:bulletEnabled val="1"/>
        </dgm:presLayoutVars>
      </dgm:prSet>
      <dgm:spPr/>
      <dgm:t>
        <a:bodyPr/>
        <a:lstStyle/>
        <a:p>
          <a:endParaRPr lang="en-US"/>
        </a:p>
      </dgm:t>
    </dgm:pt>
    <dgm:pt modelId="{69EE502B-58DE-44AF-ABA0-822DBC342A54}" type="pres">
      <dgm:prSet presAssocID="{F5DB5329-0796-4179-AF2D-9478BE30ADB9}" presName="parentNode1" presStyleLbl="node1" presStyleIdx="0" presStyleCnt="3">
        <dgm:presLayoutVars>
          <dgm:chMax val="1"/>
          <dgm:bulletEnabled val="1"/>
        </dgm:presLayoutVars>
      </dgm:prSet>
      <dgm:spPr/>
      <dgm:t>
        <a:bodyPr/>
        <a:lstStyle/>
        <a:p>
          <a:endParaRPr lang="en-US"/>
        </a:p>
      </dgm:t>
    </dgm:pt>
    <dgm:pt modelId="{DA7FCDA8-9F9D-4066-80DB-08E1B306B518}" type="pres">
      <dgm:prSet presAssocID="{F5DB5329-0796-4179-AF2D-9478BE30ADB9}" presName="connSite1" presStyleCnt="0"/>
      <dgm:spPr/>
    </dgm:pt>
    <dgm:pt modelId="{72BD51F2-6274-491B-8B03-E816D3636284}" type="pres">
      <dgm:prSet presAssocID="{82B9EDEF-B5C0-4F19-8BA7-D284CBA5DF5A}" presName="Name9" presStyleLbl="sibTrans2D1" presStyleIdx="0" presStyleCnt="2"/>
      <dgm:spPr/>
      <dgm:t>
        <a:bodyPr/>
        <a:lstStyle/>
        <a:p>
          <a:endParaRPr lang="en-US"/>
        </a:p>
      </dgm:t>
    </dgm:pt>
    <dgm:pt modelId="{2DA064AA-CB1D-40CF-BDDE-670F78438905}" type="pres">
      <dgm:prSet presAssocID="{4A861E70-6DF6-4CFB-B043-0E8799441DB4}" presName="composite2" presStyleCnt="0"/>
      <dgm:spPr/>
    </dgm:pt>
    <dgm:pt modelId="{64E30F28-2D4F-4941-8425-71FA7310DA0D}" type="pres">
      <dgm:prSet presAssocID="{4A861E70-6DF6-4CFB-B043-0E8799441DB4}" presName="dummyNode2" presStyleLbl="node1" presStyleIdx="0" presStyleCnt="3"/>
      <dgm:spPr/>
    </dgm:pt>
    <dgm:pt modelId="{5ED24A8C-48F7-42F7-9663-FD09B3C9E1F1}" type="pres">
      <dgm:prSet presAssocID="{4A861E70-6DF6-4CFB-B043-0E8799441DB4}" presName="childNode2" presStyleLbl="bgAcc1" presStyleIdx="1" presStyleCnt="3">
        <dgm:presLayoutVars>
          <dgm:bulletEnabled val="1"/>
        </dgm:presLayoutVars>
      </dgm:prSet>
      <dgm:spPr/>
      <dgm:t>
        <a:bodyPr/>
        <a:lstStyle/>
        <a:p>
          <a:endParaRPr lang="en-US"/>
        </a:p>
      </dgm:t>
    </dgm:pt>
    <dgm:pt modelId="{3E784D82-6AB6-4703-9FEA-B484AD689373}" type="pres">
      <dgm:prSet presAssocID="{4A861E70-6DF6-4CFB-B043-0E8799441DB4}" presName="childNode2tx" presStyleLbl="bgAcc1" presStyleIdx="1" presStyleCnt="3">
        <dgm:presLayoutVars>
          <dgm:bulletEnabled val="1"/>
        </dgm:presLayoutVars>
      </dgm:prSet>
      <dgm:spPr/>
      <dgm:t>
        <a:bodyPr/>
        <a:lstStyle/>
        <a:p>
          <a:endParaRPr lang="en-US"/>
        </a:p>
      </dgm:t>
    </dgm:pt>
    <dgm:pt modelId="{50BCD8B4-8C61-4CDE-A56B-06D0CA4C4B58}" type="pres">
      <dgm:prSet presAssocID="{4A861E70-6DF6-4CFB-B043-0E8799441DB4}" presName="parentNode2" presStyleLbl="node1" presStyleIdx="1" presStyleCnt="3">
        <dgm:presLayoutVars>
          <dgm:chMax val="0"/>
          <dgm:bulletEnabled val="1"/>
        </dgm:presLayoutVars>
      </dgm:prSet>
      <dgm:spPr/>
      <dgm:t>
        <a:bodyPr/>
        <a:lstStyle/>
        <a:p>
          <a:endParaRPr lang="en-US"/>
        </a:p>
      </dgm:t>
    </dgm:pt>
    <dgm:pt modelId="{640B8921-4D20-47C5-9244-6BC87EEEEE42}" type="pres">
      <dgm:prSet presAssocID="{4A861E70-6DF6-4CFB-B043-0E8799441DB4}" presName="connSite2" presStyleCnt="0"/>
      <dgm:spPr/>
    </dgm:pt>
    <dgm:pt modelId="{7D8BF6BB-FE5B-40FC-AD81-AEEFE9939CDB}" type="pres">
      <dgm:prSet presAssocID="{232E6A13-9072-4538-8214-14FBE947A4DE}" presName="Name18" presStyleLbl="sibTrans2D1" presStyleIdx="1" presStyleCnt="2"/>
      <dgm:spPr/>
      <dgm:t>
        <a:bodyPr/>
        <a:lstStyle/>
        <a:p>
          <a:endParaRPr lang="en-US"/>
        </a:p>
      </dgm:t>
    </dgm:pt>
    <dgm:pt modelId="{262FCD2A-A04A-47C1-9CE4-308AD39EEBE9}" type="pres">
      <dgm:prSet presAssocID="{A026785B-4F04-4A4C-A94C-2FCBAB042442}" presName="composite1" presStyleCnt="0"/>
      <dgm:spPr/>
    </dgm:pt>
    <dgm:pt modelId="{76DDE0FC-A47D-416A-912D-4F14D6124429}" type="pres">
      <dgm:prSet presAssocID="{A026785B-4F04-4A4C-A94C-2FCBAB042442}" presName="dummyNode1" presStyleLbl="node1" presStyleIdx="1" presStyleCnt="3"/>
      <dgm:spPr/>
    </dgm:pt>
    <dgm:pt modelId="{64FF0BBC-8AD4-4FCD-846E-B56658E731E0}" type="pres">
      <dgm:prSet presAssocID="{A026785B-4F04-4A4C-A94C-2FCBAB042442}" presName="childNode1" presStyleLbl="bgAcc1" presStyleIdx="2" presStyleCnt="3">
        <dgm:presLayoutVars>
          <dgm:bulletEnabled val="1"/>
        </dgm:presLayoutVars>
      </dgm:prSet>
      <dgm:spPr/>
      <dgm:t>
        <a:bodyPr/>
        <a:lstStyle/>
        <a:p>
          <a:endParaRPr lang="en-US"/>
        </a:p>
      </dgm:t>
    </dgm:pt>
    <dgm:pt modelId="{D19582C4-3FEC-4FD5-B0AE-8D9521942EA8}" type="pres">
      <dgm:prSet presAssocID="{A026785B-4F04-4A4C-A94C-2FCBAB042442}" presName="childNode1tx" presStyleLbl="bgAcc1" presStyleIdx="2" presStyleCnt="3">
        <dgm:presLayoutVars>
          <dgm:bulletEnabled val="1"/>
        </dgm:presLayoutVars>
      </dgm:prSet>
      <dgm:spPr/>
      <dgm:t>
        <a:bodyPr/>
        <a:lstStyle/>
        <a:p>
          <a:endParaRPr lang="en-US"/>
        </a:p>
      </dgm:t>
    </dgm:pt>
    <dgm:pt modelId="{17874885-AEE6-4AAD-A50E-85D17F2D7ADF}" type="pres">
      <dgm:prSet presAssocID="{A026785B-4F04-4A4C-A94C-2FCBAB042442}" presName="parentNode1" presStyleLbl="node1" presStyleIdx="2" presStyleCnt="3">
        <dgm:presLayoutVars>
          <dgm:chMax val="1"/>
          <dgm:bulletEnabled val="1"/>
        </dgm:presLayoutVars>
      </dgm:prSet>
      <dgm:spPr/>
      <dgm:t>
        <a:bodyPr/>
        <a:lstStyle/>
        <a:p>
          <a:endParaRPr lang="en-US"/>
        </a:p>
      </dgm:t>
    </dgm:pt>
    <dgm:pt modelId="{044B1FE9-B8A8-45D7-9843-106F953DE286}" type="pres">
      <dgm:prSet presAssocID="{A026785B-4F04-4A4C-A94C-2FCBAB042442}" presName="connSite1" presStyleCnt="0"/>
      <dgm:spPr/>
    </dgm:pt>
  </dgm:ptLst>
  <dgm:cxnLst>
    <dgm:cxn modelId="{CA2E440F-F865-4CE2-A192-C1F9CDFFF42F}" type="presOf" srcId="{82B9EDEF-B5C0-4F19-8BA7-D284CBA5DF5A}" destId="{72BD51F2-6274-491B-8B03-E816D3636284}" srcOrd="0" destOrd="0" presId="urn:microsoft.com/office/officeart/2005/8/layout/hProcess4"/>
    <dgm:cxn modelId="{49D5DE8E-7C76-4DF2-8BDF-B4C27AA5F1BE}" type="presOf" srcId="{A026785B-4F04-4A4C-A94C-2FCBAB042442}" destId="{17874885-AEE6-4AAD-A50E-85D17F2D7ADF}" srcOrd="0" destOrd="0" presId="urn:microsoft.com/office/officeart/2005/8/layout/hProcess4"/>
    <dgm:cxn modelId="{F40CCAD0-A9CB-4CFA-8D04-F3EDD4F856B4}" srcId="{49623A79-E22C-4BD1-A687-7D079D6A99A9}" destId="{F5DB5329-0796-4179-AF2D-9478BE30ADB9}" srcOrd="0" destOrd="0" parTransId="{D47340C7-5484-4F6F-BB8C-366B33F41CDB}" sibTransId="{82B9EDEF-B5C0-4F19-8BA7-D284CBA5DF5A}"/>
    <dgm:cxn modelId="{3B83A716-73F1-48E0-B6D1-180D4EAA4454}" type="presOf" srcId="{1541AD12-01B7-4080-8FE9-A296715F1D68}" destId="{D19582C4-3FEC-4FD5-B0AE-8D9521942EA8}" srcOrd="1" destOrd="1" presId="urn:microsoft.com/office/officeart/2005/8/layout/hProcess4"/>
    <dgm:cxn modelId="{2B73B2DB-1E3E-43FA-9E32-A528A456E522}" srcId="{49623A79-E22C-4BD1-A687-7D079D6A99A9}" destId="{A026785B-4F04-4A4C-A94C-2FCBAB042442}" srcOrd="2" destOrd="0" parTransId="{BBFAFC66-9E59-4F1F-B338-2B5A322F7CEC}" sibTransId="{F8905880-2C14-40CB-AF6B-DA05F35FAA28}"/>
    <dgm:cxn modelId="{A60BC340-CC91-4F7C-8976-23212708FD86}" srcId="{F5DB5329-0796-4179-AF2D-9478BE30ADB9}" destId="{54D9F9BD-9D88-4CE3-A024-916FF25DA047}" srcOrd="0" destOrd="0" parTransId="{CF0DC812-7A14-46DC-A0BA-417990186444}" sibTransId="{572651BA-937B-4C3B-B389-222A65FD6413}"/>
    <dgm:cxn modelId="{959E05B1-0791-44DA-82A9-DB6378DC7024}" type="presOf" srcId="{45FA9B21-4CA5-4B8D-8715-2752D3F0B675}" destId="{D19582C4-3FEC-4FD5-B0AE-8D9521942EA8}" srcOrd="1" destOrd="0" presId="urn:microsoft.com/office/officeart/2005/8/layout/hProcess4"/>
    <dgm:cxn modelId="{D7B472A2-B925-4BFC-B4B0-D793286929D4}" srcId="{49623A79-E22C-4BD1-A687-7D079D6A99A9}" destId="{4A861E70-6DF6-4CFB-B043-0E8799441DB4}" srcOrd="1" destOrd="0" parTransId="{2753FFD0-C13A-43B3-A3C0-C4648483DA99}" sibTransId="{232E6A13-9072-4538-8214-14FBE947A4DE}"/>
    <dgm:cxn modelId="{86647B08-C713-4738-90AC-B3CD9A62F722}" type="presOf" srcId="{7800B9F2-70C8-4E18-97E6-383C8CA27081}" destId="{5ED24A8C-48F7-42F7-9663-FD09B3C9E1F1}" srcOrd="0" destOrd="1" presId="urn:microsoft.com/office/officeart/2005/8/layout/hProcess4"/>
    <dgm:cxn modelId="{409B3BCD-A4A4-4068-87A5-7FE838D2DB11}" srcId="{A026785B-4F04-4A4C-A94C-2FCBAB042442}" destId="{45FA9B21-4CA5-4B8D-8715-2752D3F0B675}" srcOrd="0" destOrd="0" parTransId="{94C8D730-4385-414B-BAAD-64BFD6EBCACB}" sibTransId="{7FFE1BAD-AE19-472C-B0A1-62D732995AC2}"/>
    <dgm:cxn modelId="{90F519C8-075B-40AF-8CF7-50D118CEDF20}" type="presOf" srcId="{4A861E70-6DF6-4CFB-B043-0E8799441DB4}" destId="{50BCD8B4-8C61-4CDE-A56B-06D0CA4C4B58}" srcOrd="0" destOrd="0" presId="urn:microsoft.com/office/officeart/2005/8/layout/hProcess4"/>
    <dgm:cxn modelId="{F728FB97-9511-486A-AB35-BFC4C2BF9AF0}" type="presOf" srcId="{1541AD12-01B7-4080-8FE9-A296715F1D68}" destId="{64FF0BBC-8AD4-4FCD-846E-B56658E731E0}" srcOrd="0" destOrd="1" presId="urn:microsoft.com/office/officeart/2005/8/layout/hProcess4"/>
    <dgm:cxn modelId="{DFAFCDFD-DFF5-463D-8FD9-8560971357DF}" type="presOf" srcId="{52D53BA1-188C-4F45-942D-FEBBB6D4BA53}" destId="{5ED24A8C-48F7-42F7-9663-FD09B3C9E1F1}" srcOrd="0" destOrd="0" presId="urn:microsoft.com/office/officeart/2005/8/layout/hProcess4"/>
    <dgm:cxn modelId="{42AF2B15-A04C-464D-A671-E214D4D2D751}" type="presOf" srcId="{54D9F9BD-9D88-4CE3-A024-916FF25DA047}" destId="{6EE815F1-6D64-4196-8401-9C0B24CE7363}" srcOrd="0" destOrd="0" presId="urn:microsoft.com/office/officeart/2005/8/layout/hProcess4"/>
    <dgm:cxn modelId="{E739A6A6-74A4-4CDA-A071-D4028FAE569A}" type="presOf" srcId="{52D53BA1-188C-4F45-942D-FEBBB6D4BA53}" destId="{3E784D82-6AB6-4703-9FEA-B484AD689373}" srcOrd="1" destOrd="0" presId="urn:microsoft.com/office/officeart/2005/8/layout/hProcess4"/>
    <dgm:cxn modelId="{E31CC6B2-CDCC-4EEB-AAD4-687853195BA8}" type="presOf" srcId="{7800B9F2-70C8-4E18-97E6-383C8CA27081}" destId="{3E784D82-6AB6-4703-9FEA-B484AD689373}" srcOrd="1" destOrd="1" presId="urn:microsoft.com/office/officeart/2005/8/layout/hProcess4"/>
    <dgm:cxn modelId="{94AA7A38-C119-4D7F-9FDA-0F346B62F6D9}" srcId="{A026785B-4F04-4A4C-A94C-2FCBAB042442}" destId="{1541AD12-01B7-4080-8FE9-A296715F1D68}" srcOrd="1" destOrd="0" parTransId="{7481D89B-840D-4426-944D-24ED41A62CF6}" sibTransId="{E4466807-1625-4309-8332-9C973E88311C}"/>
    <dgm:cxn modelId="{5E715202-7161-4F5E-9A12-CC520F811953}" type="presOf" srcId="{DFCA338F-A154-4872-9312-9BDB850C404B}" destId="{D19582C4-3FEC-4FD5-B0AE-8D9521942EA8}" srcOrd="1" destOrd="2" presId="urn:microsoft.com/office/officeart/2005/8/layout/hProcess4"/>
    <dgm:cxn modelId="{D750E11F-A104-43B9-8C77-B485E4476761}" type="presOf" srcId="{F5DB5329-0796-4179-AF2D-9478BE30ADB9}" destId="{69EE502B-58DE-44AF-ABA0-822DBC342A54}" srcOrd="0" destOrd="0" presId="urn:microsoft.com/office/officeart/2005/8/layout/hProcess4"/>
    <dgm:cxn modelId="{CD66AF4B-F77B-4CF6-B227-5F1A84C405C6}" type="presOf" srcId="{49623A79-E22C-4BD1-A687-7D079D6A99A9}" destId="{5F2C6B1F-EEC8-47CF-AFCF-173EBD5FE8A9}" srcOrd="0" destOrd="0" presId="urn:microsoft.com/office/officeart/2005/8/layout/hProcess4"/>
    <dgm:cxn modelId="{F7D77A0F-AF91-431A-8BFF-3E61EA87E038}" type="presOf" srcId="{54D9F9BD-9D88-4CE3-A024-916FF25DA047}" destId="{758B2B73-B980-440E-AF57-2FE7464F11DE}" srcOrd="1" destOrd="0" presId="urn:microsoft.com/office/officeart/2005/8/layout/hProcess4"/>
    <dgm:cxn modelId="{D4C76D73-C014-4BF6-842D-04664E2460B8}" type="presOf" srcId="{DFCA338F-A154-4872-9312-9BDB850C404B}" destId="{64FF0BBC-8AD4-4FCD-846E-B56658E731E0}" srcOrd="0" destOrd="2" presId="urn:microsoft.com/office/officeart/2005/8/layout/hProcess4"/>
    <dgm:cxn modelId="{228A20F9-6EEF-4A0A-87C5-8771E86D4D27}" type="presOf" srcId="{232E6A13-9072-4538-8214-14FBE947A4DE}" destId="{7D8BF6BB-FE5B-40FC-AD81-AEEFE9939CDB}" srcOrd="0" destOrd="0" presId="urn:microsoft.com/office/officeart/2005/8/layout/hProcess4"/>
    <dgm:cxn modelId="{5149EA22-6609-457C-BD37-BDB19012A7BD}" srcId="{4A861E70-6DF6-4CFB-B043-0E8799441DB4}" destId="{7800B9F2-70C8-4E18-97E6-383C8CA27081}" srcOrd="1" destOrd="0" parTransId="{53C8E58F-0FBC-4D60-9E60-C2CC1E331BEF}" sibTransId="{F02B79EA-F9F2-4710-A5A7-B4FD5D17F6B1}"/>
    <dgm:cxn modelId="{4431BD4B-F8D0-4067-A748-6FF7CBA3A330}" srcId="{4A861E70-6DF6-4CFB-B043-0E8799441DB4}" destId="{52D53BA1-188C-4F45-942D-FEBBB6D4BA53}" srcOrd="0" destOrd="0" parTransId="{65DDF262-6AD7-4A70-8070-90A3A07C5919}" sibTransId="{1BB7E06A-C8A9-4B75-9877-14B3B1CE3C86}"/>
    <dgm:cxn modelId="{EA706D6C-7325-487B-B1E2-F99EB73530D8}" srcId="{A026785B-4F04-4A4C-A94C-2FCBAB042442}" destId="{DFCA338F-A154-4872-9312-9BDB850C404B}" srcOrd="2" destOrd="0" parTransId="{4389C8DF-5BA4-492A-B206-71ACC1EA7E41}" sibTransId="{65F763CD-9586-44F0-8F03-001CC6598218}"/>
    <dgm:cxn modelId="{2DC82F8F-353B-400E-BA99-CEDC55A2EC2E}" type="presOf" srcId="{45FA9B21-4CA5-4B8D-8715-2752D3F0B675}" destId="{64FF0BBC-8AD4-4FCD-846E-B56658E731E0}" srcOrd="0" destOrd="0" presId="urn:microsoft.com/office/officeart/2005/8/layout/hProcess4"/>
    <dgm:cxn modelId="{61CB8231-FFD2-46E8-B383-0B5B40BE9813}" type="presParOf" srcId="{5F2C6B1F-EEC8-47CF-AFCF-173EBD5FE8A9}" destId="{E01B3BB2-62F0-4A0B-86A2-C8548206C230}" srcOrd="0" destOrd="0" presId="urn:microsoft.com/office/officeart/2005/8/layout/hProcess4"/>
    <dgm:cxn modelId="{11D170B2-7F0B-48DD-9640-6270CF8D42A7}" type="presParOf" srcId="{5F2C6B1F-EEC8-47CF-AFCF-173EBD5FE8A9}" destId="{701AB17C-0979-4F8A-9C58-F1887A1C0523}" srcOrd="1" destOrd="0" presId="urn:microsoft.com/office/officeart/2005/8/layout/hProcess4"/>
    <dgm:cxn modelId="{AF8D7458-CAEE-4780-A553-3C3657E36895}" type="presParOf" srcId="{5F2C6B1F-EEC8-47CF-AFCF-173EBD5FE8A9}" destId="{3049B363-7F3A-45C8-88A0-DD0348E5A6A4}" srcOrd="2" destOrd="0" presId="urn:microsoft.com/office/officeart/2005/8/layout/hProcess4"/>
    <dgm:cxn modelId="{23EF1615-4B32-434C-B477-2D7F1DC29AC7}" type="presParOf" srcId="{3049B363-7F3A-45C8-88A0-DD0348E5A6A4}" destId="{EBE2C4F6-6DB2-463F-923F-0CA0D5DC8D4A}" srcOrd="0" destOrd="0" presId="urn:microsoft.com/office/officeart/2005/8/layout/hProcess4"/>
    <dgm:cxn modelId="{AC68697F-E4F7-4A4B-AB79-3853BB5D7D7A}" type="presParOf" srcId="{EBE2C4F6-6DB2-463F-923F-0CA0D5DC8D4A}" destId="{128CA42B-AC79-4353-B0DD-1C9DFF3AC69D}" srcOrd="0" destOrd="0" presId="urn:microsoft.com/office/officeart/2005/8/layout/hProcess4"/>
    <dgm:cxn modelId="{A3356343-DD92-4E74-B60E-1766EA815E54}" type="presParOf" srcId="{EBE2C4F6-6DB2-463F-923F-0CA0D5DC8D4A}" destId="{6EE815F1-6D64-4196-8401-9C0B24CE7363}" srcOrd="1" destOrd="0" presId="urn:microsoft.com/office/officeart/2005/8/layout/hProcess4"/>
    <dgm:cxn modelId="{54058C66-6633-4387-B691-49B656AACE0C}" type="presParOf" srcId="{EBE2C4F6-6DB2-463F-923F-0CA0D5DC8D4A}" destId="{758B2B73-B980-440E-AF57-2FE7464F11DE}" srcOrd="2" destOrd="0" presId="urn:microsoft.com/office/officeart/2005/8/layout/hProcess4"/>
    <dgm:cxn modelId="{57DCF0EF-C00E-4839-BDF8-F0FDCDFB0A5B}" type="presParOf" srcId="{EBE2C4F6-6DB2-463F-923F-0CA0D5DC8D4A}" destId="{69EE502B-58DE-44AF-ABA0-822DBC342A54}" srcOrd="3" destOrd="0" presId="urn:microsoft.com/office/officeart/2005/8/layout/hProcess4"/>
    <dgm:cxn modelId="{8574BD2B-CA26-43E6-9E38-B822EAAB5182}" type="presParOf" srcId="{EBE2C4F6-6DB2-463F-923F-0CA0D5DC8D4A}" destId="{DA7FCDA8-9F9D-4066-80DB-08E1B306B518}" srcOrd="4" destOrd="0" presId="urn:microsoft.com/office/officeart/2005/8/layout/hProcess4"/>
    <dgm:cxn modelId="{9E1E0E96-525B-4647-BA99-9DB6C6AEA178}" type="presParOf" srcId="{3049B363-7F3A-45C8-88A0-DD0348E5A6A4}" destId="{72BD51F2-6274-491B-8B03-E816D3636284}" srcOrd="1" destOrd="0" presId="urn:microsoft.com/office/officeart/2005/8/layout/hProcess4"/>
    <dgm:cxn modelId="{CB92E17E-6BD1-4AF8-9260-6A24897964E9}" type="presParOf" srcId="{3049B363-7F3A-45C8-88A0-DD0348E5A6A4}" destId="{2DA064AA-CB1D-40CF-BDDE-670F78438905}" srcOrd="2" destOrd="0" presId="urn:microsoft.com/office/officeart/2005/8/layout/hProcess4"/>
    <dgm:cxn modelId="{C3AC7731-4E59-4434-A6E0-C38E9A704266}" type="presParOf" srcId="{2DA064AA-CB1D-40CF-BDDE-670F78438905}" destId="{64E30F28-2D4F-4941-8425-71FA7310DA0D}" srcOrd="0" destOrd="0" presId="urn:microsoft.com/office/officeart/2005/8/layout/hProcess4"/>
    <dgm:cxn modelId="{21B5594F-FEAE-4726-9F82-88ABF04B7C2E}" type="presParOf" srcId="{2DA064AA-CB1D-40CF-BDDE-670F78438905}" destId="{5ED24A8C-48F7-42F7-9663-FD09B3C9E1F1}" srcOrd="1" destOrd="0" presId="urn:microsoft.com/office/officeart/2005/8/layout/hProcess4"/>
    <dgm:cxn modelId="{4E8AC846-A90D-4226-8769-A373BA1AE3B8}" type="presParOf" srcId="{2DA064AA-CB1D-40CF-BDDE-670F78438905}" destId="{3E784D82-6AB6-4703-9FEA-B484AD689373}" srcOrd="2" destOrd="0" presId="urn:microsoft.com/office/officeart/2005/8/layout/hProcess4"/>
    <dgm:cxn modelId="{CF25999D-978A-40C9-8C3F-B7DDE2F43BCC}" type="presParOf" srcId="{2DA064AA-CB1D-40CF-BDDE-670F78438905}" destId="{50BCD8B4-8C61-4CDE-A56B-06D0CA4C4B58}" srcOrd="3" destOrd="0" presId="urn:microsoft.com/office/officeart/2005/8/layout/hProcess4"/>
    <dgm:cxn modelId="{2BB8B10E-08C8-4A68-BD7F-54CF000ED9DE}" type="presParOf" srcId="{2DA064AA-CB1D-40CF-BDDE-670F78438905}" destId="{640B8921-4D20-47C5-9244-6BC87EEEEE42}" srcOrd="4" destOrd="0" presId="urn:microsoft.com/office/officeart/2005/8/layout/hProcess4"/>
    <dgm:cxn modelId="{211686FB-AD79-43EA-8AED-B4D100CF23B8}" type="presParOf" srcId="{3049B363-7F3A-45C8-88A0-DD0348E5A6A4}" destId="{7D8BF6BB-FE5B-40FC-AD81-AEEFE9939CDB}" srcOrd="3" destOrd="0" presId="urn:microsoft.com/office/officeart/2005/8/layout/hProcess4"/>
    <dgm:cxn modelId="{DDFE3076-9C07-4B4C-989D-0484D49D1375}" type="presParOf" srcId="{3049B363-7F3A-45C8-88A0-DD0348E5A6A4}" destId="{262FCD2A-A04A-47C1-9CE4-308AD39EEBE9}" srcOrd="4" destOrd="0" presId="urn:microsoft.com/office/officeart/2005/8/layout/hProcess4"/>
    <dgm:cxn modelId="{0CBB445D-430F-4564-A47B-00DE91B2F8BD}" type="presParOf" srcId="{262FCD2A-A04A-47C1-9CE4-308AD39EEBE9}" destId="{76DDE0FC-A47D-416A-912D-4F14D6124429}" srcOrd="0" destOrd="0" presId="urn:microsoft.com/office/officeart/2005/8/layout/hProcess4"/>
    <dgm:cxn modelId="{CE15183E-B58D-4503-B065-9C1A4FFC9736}" type="presParOf" srcId="{262FCD2A-A04A-47C1-9CE4-308AD39EEBE9}" destId="{64FF0BBC-8AD4-4FCD-846E-B56658E731E0}" srcOrd="1" destOrd="0" presId="urn:microsoft.com/office/officeart/2005/8/layout/hProcess4"/>
    <dgm:cxn modelId="{6D55CE9E-FAAD-47D9-9120-A2A767DE22B2}" type="presParOf" srcId="{262FCD2A-A04A-47C1-9CE4-308AD39EEBE9}" destId="{D19582C4-3FEC-4FD5-B0AE-8D9521942EA8}" srcOrd="2" destOrd="0" presId="urn:microsoft.com/office/officeart/2005/8/layout/hProcess4"/>
    <dgm:cxn modelId="{AED433DA-3A20-4968-AAD0-FBADE43DCF55}" type="presParOf" srcId="{262FCD2A-A04A-47C1-9CE4-308AD39EEBE9}" destId="{17874885-AEE6-4AAD-A50E-85D17F2D7ADF}" srcOrd="3" destOrd="0" presId="urn:microsoft.com/office/officeart/2005/8/layout/hProcess4"/>
    <dgm:cxn modelId="{FF49ED70-2ECF-4AD9-9160-74681D29C2E4}" type="presParOf" srcId="{262FCD2A-A04A-47C1-9CE4-308AD39EEBE9}" destId="{044B1FE9-B8A8-45D7-9843-106F953DE286}"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E815F1-6D64-4196-8401-9C0B24CE7363}">
      <dsp:nvSpPr>
        <dsp:cNvPr id="0" name=""/>
        <dsp:cNvSpPr/>
      </dsp:nvSpPr>
      <dsp:spPr>
        <a:xfrm>
          <a:off x="1842" y="1376749"/>
          <a:ext cx="2225975" cy="18359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Create Request for profile</a:t>
          </a:r>
          <a:endParaRPr lang="en-US" sz="2800" kern="1200" dirty="0"/>
        </a:p>
      </dsp:txBody>
      <dsp:txXfrm>
        <a:off x="1842" y="1376749"/>
        <a:ext cx="2225975" cy="1442543"/>
      </dsp:txXfrm>
    </dsp:sp>
    <dsp:sp modelId="{72BD51F2-6274-491B-8B03-E816D3636284}">
      <dsp:nvSpPr>
        <dsp:cNvPr id="0" name=""/>
        <dsp:cNvSpPr/>
      </dsp:nvSpPr>
      <dsp:spPr>
        <a:xfrm>
          <a:off x="1264508" y="1856131"/>
          <a:ext cx="2392624" cy="2392624"/>
        </a:xfrm>
        <a:prstGeom prst="leftCircularArrow">
          <a:avLst>
            <a:gd name="adj1" fmla="val 2896"/>
            <a:gd name="adj2" fmla="val 354252"/>
            <a:gd name="adj3" fmla="val 2129763"/>
            <a:gd name="adj4" fmla="val 9024489"/>
            <a:gd name="adj5" fmla="val 337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EE502B-58DE-44AF-ABA0-822DBC342A54}">
      <dsp:nvSpPr>
        <dsp:cNvPr id="0" name=""/>
        <dsp:cNvSpPr/>
      </dsp:nvSpPr>
      <dsp:spPr>
        <a:xfrm>
          <a:off x="496503" y="2819292"/>
          <a:ext cx="1978645" cy="786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Consumer</a:t>
          </a:r>
          <a:endParaRPr lang="en-US" sz="3400" kern="1200" dirty="0"/>
        </a:p>
      </dsp:txBody>
      <dsp:txXfrm>
        <a:off x="496503" y="2819292"/>
        <a:ext cx="1978645" cy="786841"/>
      </dsp:txXfrm>
    </dsp:sp>
    <dsp:sp modelId="{5ED24A8C-48F7-42F7-9663-FD09B3C9E1F1}">
      <dsp:nvSpPr>
        <dsp:cNvPr id="0" name=""/>
        <dsp:cNvSpPr/>
      </dsp:nvSpPr>
      <dsp:spPr>
        <a:xfrm>
          <a:off x="2805121" y="1376749"/>
          <a:ext cx="2225975" cy="18359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Send profile</a:t>
          </a:r>
          <a:endParaRPr lang="en-US" sz="2800" kern="1200" dirty="0"/>
        </a:p>
      </dsp:txBody>
      <dsp:txXfrm>
        <a:off x="2805121" y="1770170"/>
        <a:ext cx="2225975" cy="1442543"/>
      </dsp:txXfrm>
    </dsp:sp>
    <dsp:sp modelId="{7D8BF6BB-FE5B-40FC-AD81-AEEFE9939CDB}">
      <dsp:nvSpPr>
        <dsp:cNvPr id="0" name=""/>
        <dsp:cNvSpPr/>
      </dsp:nvSpPr>
      <dsp:spPr>
        <a:xfrm>
          <a:off x="4049237" y="268719"/>
          <a:ext cx="2677055" cy="2677055"/>
        </a:xfrm>
        <a:prstGeom prst="circularArrow">
          <a:avLst>
            <a:gd name="adj1" fmla="val 2588"/>
            <a:gd name="adj2" fmla="val 314348"/>
            <a:gd name="adj3" fmla="val 19510141"/>
            <a:gd name="adj4" fmla="val 12575511"/>
            <a:gd name="adj5" fmla="val 302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BCD8B4-8C61-4CDE-A56B-06D0CA4C4B58}">
      <dsp:nvSpPr>
        <dsp:cNvPr id="0" name=""/>
        <dsp:cNvSpPr/>
      </dsp:nvSpPr>
      <dsp:spPr>
        <a:xfrm>
          <a:off x="3299783" y="983328"/>
          <a:ext cx="1978645" cy="786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Service</a:t>
          </a:r>
          <a:endParaRPr lang="en-US" sz="3400" kern="1200" dirty="0"/>
        </a:p>
      </dsp:txBody>
      <dsp:txXfrm>
        <a:off x="3299783" y="983328"/>
        <a:ext cx="1978645" cy="786841"/>
      </dsp:txXfrm>
    </dsp:sp>
    <dsp:sp modelId="{64FF0BBC-8AD4-4FCD-846E-B56658E731E0}">
      <dsp:nvSpPr>
        <dsp:cNvPr id="0" name=""/>
        <dsp:cNvSpPr/>
      </dsp:nvSpPr>
      <dsp:spPr>
        <a:xfrm>
          <a:off x="5608401" y="1376749"/>
          <a:ext cx="2225975" cy="18359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Find URL for creating FTP request</a:t>
          </a:r>
          <a:endParaRPr lang="en-US" sz="2800" kern="1200" dirty="0"/>
        </a:p>
      </dsp:txBody>
      <dsp:txXfrm>
        <a:off x="5608401" y="1376749"/>
        <a:ext cx="2225975" cy="1442543"/>
      </dsp:txXfrm>
    </dsp:sp>
    <dsp:sp modelId="{17874885-AEE6-4AAD-A50E-85D17F2D7ADF}">
      <dsp:nvSpPr>
        <dsp:cNvPr id="0" name=""/>
        <dsp:cNvSpPr/>
      </dsp:nvSpPr>
      <dsp:spPr>
        <a:xfrm>
          <a:off x="6103062" y="2819292"/>
          <a:ext cx="1978645" cy="786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Consumer</a:t>
          </a:r>
          <a:endParaRPr lang="en-US" sz="3400" kern="1200" dirty="0"/>
        </a:p>
      </dsp:txBody>
      <dsp:txXfrm>
        <a:off x="6103062" y="2819292"/>
        <a:ext cx="1978645" cy="78684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E815F1-6D64-4196-8401-9C0B24CE7363}">
      <dsp:nvSpPr>
        <dsp:cNvPr id="0" name=""/>
        <dsp:cNvSpPr/>
      </dsp:nvSpPr>
      <dsp:spPr>
        <a:xfrm>
          <a:off x="1842" y="1376749"/>
          <a:ext cx="2225975" cy="18359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Create Request</a:t>
          </a:r>
          <a:endParaRPr lang="en-US" sz="1700" kern="1200" dirty="0"/>
        </a:p>
      </dsp:txBody>
      <dsp:txXfrm>
        <a:off x="1842" y="1376749"/>
        <a:ext cx="2225975" cy="1442543"/>
      </dsp:txXfrm>
    </dsp:sp>
    <dsp:sp modelId="{72BD51F2-6274-491B-8B03-E816D3636284}">
      <dsp:nvSpPr>
        <dsp:cNvPr id="0" name=""/>
        <dsp:cNvSpPr/>
      </dsp:nvSpPr>
      <dsp:spPr>
        <a:xfrm>
          <a:off x="1264508" y="1856131"/>
          <a:ext cx="2392624" cy="2392624"/>
        </a:xfrm>
        <a:prstGeom prst="leftCircularArrow">
          <a:avLst>
            <a:gd name="adj1" fmla="val 2896"/>
            <a:gd name="adj2" fmla="val 354252"/>
            <a:gd name="adj3" fmla="val 2129763"/>
            <a:gd name="adj4" fmla="val 9024489"/>
            <a:gd name="adj5" fmla="val 337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EE502B-58DE-44AF-ABA0-822DBC342A54}">
      <dsp:nvSpPr>
        <dsp:cNvPr id="0" name=""/>
        <dsp:cNvSpPr/>
      </dsp:nvSpPr>
      <dsp:spPr>
        <a:xfrm>
          <a:off x="496503" y="2819292"/>
          <a:ext cx="1978645" cy="786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Consumer</a:t>
          </a:r>
          <a:endParaRPr lang="en-US" sz="3400" kern="1200" dirty="0"/>
        </a:p>
      </dsp:txBody>
      <dsp:txXfrm>
        <a:off x="496503" y="2819292"/>
        <a:ext cx="1978645" cy="786841"/>
      </dsp:txXfrm>
    </dsp:sp>
    <dsp:sp modelId="{5ED24A8C-48F7-42F7-9663-FD09B3C9E1F1}">
      <dsp:nvSpPr>
        <dsp:cNvPr id="0" name=""/>
        <dsp:cNvSpPr/>
      </dsp:nvSpPr>
      <dsp:spPr>
        <a:xfrm>
          <a:off x="2805121" y="1376749"/>
          <a:ext cx="2225975" cy="18359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Create Unique ID</a:t>
          </a:r>
          <a:endParaRPr lang="en-US" sz="1700" kern="1200" dirty="0"/>
        </a:p>
        <a:p>
          <a:pPr marL="171450" lvl="1" indent="-171450" algn="l" defTabSz="755650">
            <a:lnSpc>
              <a:spcPct val="90000"/>
            </a:lnSpc>
            <a:spcBef>
              <a:spcPct val="0"/>
            </a:spcBef>
            <a:spcAft>
              <a:spcPct val="15000"/>
            </a:spcAft>
            <a:buChar char="••"/>
          </a:pPr>
          <a:r>
            <a:rPr lang="en-US" sz="1700" kern="1200" dirty="0" smtClean="0"/>
            <a:t>Send command message to actor</a:t>
          </a:r>
          <a:endParaRPr lang="en-US" sz="1700" kern="1200" dirty="0"/>
        </a:p>
        <a:p>
          <a:pPr marL="171450" lvl="1" indent="-171450" algn="l" defTabSz="755650">
            <a:lnSpc>
              <a:spcPct val="90000"/>
            </a:lnSpc>
            <a:spcBef>
              <a:spcPct val="0"/>
            </a:spcBef>
            <a:spcAft>
              <a:spcPct val="15000"/>
            </a:spcAft>
            <a:buChar char="••"/>
          </a:pPr>
          <a:r>
            <a:rPr lang="en-US" sz="1700" kern="1200" dirty="0" smtClean="0"/>
            <a:t>Send reply with Polling URL</a:t>
          </a:r>
          <a:endParaRPr lang="en-US" sz="1700" kern="1200" dirty="0"/>
        </a:p>
      </dsp:txBody>
      <dsp:txXfrm>
        <a:off x="2805121" y="1770170"/>
        <a:ext cx="2225975" cy="1442543"/>
      </dsp:txXfrm>
    </dsp:sp>
    <dsp:sp modelId="{7D8BF6BB-FE5B-40FC-AD81-AEEFE9939CDB}">
      <dsp:nvSpPr>
        <dsp:cNvPr id="0" name=""/>
        <dsp:cNvSpPr/>
      </dsp:nvSpPr>
      <dsp:spPr>
        <a:xfrm>
          <a:off x="4049237" y="268719"/>
          <a:ext cx="2677055" cy="2677055"/>
        </a:xfrm>
        <a:prstGeom prst="circularArrow">
          <a:avLst>
            <a:gd name="adj1" fmla="val 2588"/>
            <a:gd name="adj2" fmla="val 314348"/>
            <a:gd name="adj3" fmla="val 19510141"/>
            <a:gd name="adj4" fmla="val 12575511"/>
            <a:gd name="adj5" fmla="val 302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BCD8B4-8C61-4CDE-A56B-06D0CA4C4B58}">
      <dsp:nvSpPr>
        <dsp:cNvPr id="0" name=""/>
        <dsp:cNvSpPr/>
      </dsp:nvSpPr>
      <dsp:spPr>
        <a:xfrm>
          <a:off x="3299783" y="983328"/>
          <a:ext cx="1978645" cy="786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Service</a:t>
          </a:r>
          <a:endParaRPr lang="en-US" sz="3400" kern="1200" dirty="0"/>
        </a:p>
      </dsp:txBody>
      <dsp:txXfrm>
        <a:off x="3299783" y="983328"/>
        <a:ext cx="1978645" cy="786841"/>
      </dsp:txXfrm>
    </dsp:sp>
    <dsp:sp modelId="{64FF0BBC-8AD4-4FCD-846E-B56658E731E0}">
      <dsp:nvSpPr>
        <dsp:cNvPr id="0" name=""/>
        <dsp:cNvSpPr/>
      </dsp:nvSpPr>
      <dsp:spPr>
        <a:xfrm>
          <a:off x="5608401" y="1376749"/>
          <a:ext cx="2225975" cy="18359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Poll for status</a:t>
          </a:r>
          <a:endParaRPr lang="en-US" sz="1700" kern="1200" dirty="0"/>
        </a:p>
      </dsp:txBody>
      <dsp:txXfrm>
        <a:off x="5608401" y="1376749"/>
        <a:ext cx="2225975" cy="1442543"/>
      </dsp:txXfrm>
    </dsp:sp>
    <dsp:sp modelId="{17874885-AEE6-4AAD-A50E-85D17F2D7ADF}">
      <dsp:nvSpPr>
        <dsp:cNvPr id="0" name=""/>
        <dsp:cNvSpPr/>
      </dsp:nvSpPr>
      <dsp:spPr>
        <a:xfrm>
          <a:off x="6103062" y="2819292"/>
          <a:ext cx="1978645" cy="786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lvl="0" algn="ctr" defTabSz="1511300">
            <a:lnSpc>
              <a:spcPct val="90000"/>
            </a:lnSpc>
            <a:spcBef>
              <a:spcPct val="0"/>
            </a:spcBef>
            <a:spcAft>
              <a:spcPct val="35000"/>
            </a:spcAft>
          </a:pPr>
          <a:r>
            <a:rPr lang="en-US" sz="3400" kern="1200" dirty="0" smtClean="0"/>
            <a:t>Consumer</a:t>
          </a:r>
          <a:endParaRPr lang="en-US" sz="3400" kern="1200" dirty="0"/>
        </a:p>
      </dsp:txBody>
      <dsp:txXfrm>
        <a:off x="6103062" y="2819292"/>
        <a:ext cx="1978645" cy="78684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E815F1-6D64-4196-8401-9C0B24CE7363}">
      <dsp:nvSpPr>
        <dsp:cNvPr id="0" name=""/>
        <dsp:cNvSpPr/>
      </dsp:nvSpPr>
      <dsp:spPr>
        <a:xfrm>
          <a:off x="1842" y="1376749"/>
          <a:ext cx="2225975" cy="18359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Create message with response URL</a:t>
          </a:r>
          <a:endParaRPr lang="en-US" sz="1800" kern="1200" dirty="0"/>
        </a:p>
      </dsp:txBody>
      <dsp:txXfrm>
        <a:off x="1842" y="1376749"/>
        <a:ext cx="2225975" cy="1442543"/>
      </dsp:txXfrm>
    </dsp:sp>
    <dsp:sp modelId="{72BD51F2-6274-491B-8B03-E816D3636284}">
      <dsp:nvSpPr>
        <dsp:cNvPr id="0" name=""/>
        <dsp:cNvSpPr/>
      </dsp:nvSpPr>
      <dsp:spPr>
        <a:xfrm>
          <a:off x="1264508" y="1856131"/>
          <a:ext cx="2392624" cy="2392624"/>
        </a:xfrm>
        <a:prstGeom prst="leftCircularArrow">
          <a:avLst>
            <a:gd name="adj1" fmla="val 2896"/>
            <a:gd name="adj2" fmla="val 354252"/>
            <a:gd name="adj3" fmla="val 2129763"/>
            <a:gd name="adj4" fmla="val 9024489"/>
            <a:gd name="adj5" fmla="val 337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EE502B-58DE-44AF-ABA0-822DBC342A54}">
      <dsp:nvSpPr>
        <dsp:cNvPr id="0" name=""/>
        <dsp:cNvSpPr/>
      </dsp:nvSpPr>
      <dsp:spPr>
        <a:xfrm>
          <a:off x="496503" y="2819292"/>
          <a:ext cx="1978645" cy="786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en-US" sz="4400" kern="1200" dirty="0" smtClean="0"/>
            <a:t>Service</a:t>
          </a:r>
          <a:endParaRPr lang="en-US" sz="4400" kern="1200" dirty="0"/>
        </a:p>
      </dsp:txBody>
      <dsp:txXfrm>
        <a:off x="496503" y="2819292"/>
        <a:ext cx="1978645" cy="786841"/>
      </dsp:txXfrm>
    </dsp:sp>
    <dsp:sp modelId="{5ED24A8C-48F7-42F7-9663-FD09B3C9E1F1}">
      <dsp:nvSpPr>
        <dsp:cNvPr id="0" name=""/>
        <dsp:cNvSpPr/>
      </dsp:nvSpPr>
      <dsp:spPr>
        <a:xfrm>
          <a:off x="2805121" y="1376749"/>
          <a:ext cx="2225975" cy="18359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Retrieve file through FTP</a:t>
          </a:r>
          <a:endParaRPr lang="en-US" sz="1800" kern="1200" dirty="0"/>
        </a:p>
        <a:p>
          <a:pPr marL="171450" lvl="1" indent="-171450" algn="l" defTabSz="800100">
            <a:lnSpc>
              <a:spcPct val="90000"/>
            </a:lnSpc>
            <a:spcBef>
              <a:spcPct val="0"/>
            </a:spcBef>
            <a:spcAft>
              <a:spcPct val="15000"/>
            </a:spcAft>
            <a:buChar char="••"/>
          </a:pPr>
          <a:r>
            <a:rPr lang="en-US" sz="1800" kern="1200" dirty="0" smtClean="0"/>
            <a:t>Send data to URL</a:t>
          </a:r>
          <a:endParaRPr lang="en-US" sz="1800" kern="1200" dirty="0"/>
        </a:p>
      </dsp:txBody>
      <dsp:txXfrm>
        <a:off x="2805121" y="1770170"/>
        <a:ext cx="2225975" cy="1442543"/>
      </dsp:txXfrm>
    </dsp:sp>
    <dsp:sp modelId="{7D8BF6BB-FE5B-40FC-AD81-AEEFE9939CDB}">
      <dsp:nvSpPr>
        <dsp:cNvPr id="0" name=""/>
        <dsp:cNvSpPr/>
      </dsp:nvSpPr>
      <dsp:spPr>
        <a:xfrm>
          <a:off x="4049237" y="268719"/>
          <a:ext cx="2677055" cy="2677055"/>
        </a:xfrm>
        <a:prstGeom prst="circularArrow">
          <a:avLst>
            <a:gd name="adj1" fmla="val 2588"/>
            <a:gd name="adj2" fmla="val 314348"/>
            <a:gd name="adj3" fmla="val 19510141"/>
            <a:gd name="adj4" fmla="val 12575511"/>
            <a:gd name="adj5" fmla="val 302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BCD8B4-8C61-4CDE-A56B-06D0CA4C4B58}">
      <dsp:nvSpPr>
        <dsp:cNvPr id="0" name=""/>
        <dsp:cNvSpPr/>
      </dsp:nvSpPr>
      <dsp:spPr>
        <a:xfrm>
          <a:off x="3299783" y="983328"/>
          <a:ext cx="1978645" cy="786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en-US" sz="4400" kern="1200" dirty="0" smtClean="0"/>
            <a:t>Actor</a:t>
          </a:r>
          <a:endParaRPr lang="en-US" sz="4400" kern="1200" dirty="0"/>
        </a:p>
      </dsp:txBody>
      <dsp:txXfrm>
        <a:off x="3299783" y="983328"/>
        <a:ext cx="1978645" cy="786841"/>
      </dsp:txXfrm>
    </dsp:sp>
    <dsp:sp modelId="{64FF0BBC-8AD4-4FCD-846E-B56658E731E0}">
      <dsp:nvSpPr>
        <dsp:cNvPr id="0" name=""/>
        <dsp:cNvSpPr/>
      </dsp:nvSpPr>
      <dsp:spPr>
        <a:xfrm>
          <a:off x="5608401" y="1376749"/>
          <a:ext cx="2225975" cy="183596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Update resource</a:t>
          </a:r>
          <a:endParaRPr lang="en-US" sz="1800" kern="1200" dirty="0"/>
        </a:p>
        <a:p>
          <a:pPr marL="171450" lvl="1" indent="-171450" algn="l" defTabSz="800100">
            <a:lnSpc>
              <a:spcPct val="90000"/>
            </a:lnSpc>
            <a:spcBef>
              <a:spcPct val="0"/>
            </a:spcBef>
            <a:spcAft>
              <a:spcPct val="15000"/>
            </a:spcAft>
            <a:buChar char="••"/>
          </a:pPr>
          <a:r>
            <a:rPr lang="en-US" sz="1800" kern="1200" dirty="0" smtClean="0"/>
            <a:t>Send event message</a:t>
          </a:r>
          <a:endParaRPr lang="en-US" sz="1800" kern="1200" dirty="0"/>
        </a:p>
        <a:p>
          <a:pPr marL="171450" lvl="1" indent="-171450" algn="l" defTabSz="800100">
            <a:lnSpc>
              <a:spcPct val="90000"/>
            </a:lnSpc>
            <a:spcBef>
              <a:spcPct val="0"/>
            </a:spcBef>
            <a:spcAft>
              <a:spcPct val="15000"/>
            </a:spcAft>
            <a:buChar char="••"/>
          </a:pPr>
          <a:r>
            <a:rPr lang="en-US" sz="1800" kern="1200" dirty="0" smtClean="0"/>
            <a:t>Reply with URL for new resource</a:t>
          </a:r>
          <a:endParaRPr lang="en-US" sz="1800" kern="1200" dirty="0"/>
        </a:p>
      </dsp:txBody>
      <dsp:txXfrm>
        <a:off x="5608401" y="1376749"/>
        <a:ext cx="2225975" cy="1442543"/>
      </dsp:txXfrm>
    </dsp:sp>
    <dsp:sp modelId="{17874885-AEE6-4AAD-A50E-85D17F2D7ADF}">
      <dsp:nvSpPr>
        <dsp:cNvPr id="0" name=""/>
        <dsp:cNvSpPr/>
      </dsp:nvSpPr>
      <dsp:spPr>
        <a:xfrm>
          <a:off x="6103062" y="2819292"/>
          <a:ext cx="1978645" cy="78684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en-US" sz="4400" kern="1200" dirty="0" smtClean="0"/>
            <a:t>Service</a:t>
          </a:r>
          <a:endParaRPr lang="en-US" sz="4400" kern="1200" dirty="0"/>
        </a:p>
      </dsp:txBody>
      <dsp:txXfrm>
        <a:off x="6103062" y="2819292"/>
        <a:ext cx="1978645" cy="7868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88791" tIns="44396" rIns="88791" bIns="44396" numCol="1" anchor="t" anchorCtr="0" compatLnSpc="1">
            <a:prstTxWarp prst="textNoShape">
              <a:avLst/>
            </a:prstTxWarp>
          </a:bodyPr>
          <a:lstStyle>
            <a:lvl1pPr defTabSz="887413">
              <a:spcBef>
                <a:spcPct val="0"/>
              </a:spcBef>
              <a:buFontTx/>
              <a:buNone/>
              <a:defRPr sz="1200" b="0" baseline="0" smtClean="0"/>
            </a:lvl1pPr>
          </a:lstStyle>
          <a:p>
            <a:pPr>
              <a:defRPr/>
            </a:pPr>
            <a:endParaRPr lang="en-US"/>
          </a:p>
        </p:txBody>
      </p:sp>
      <p:sp>
        <p:nvSpPr>
          <p:cNvPr id="57347" name="Rectangle 3"/>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88791" tIns="44396" rIns="88791" bIns="44396" numCol="1" anchor="t" anchorCtr="0" compatLnSpc="1">
            <a:prstTxWarp prst="textNoShape">
              <a:avLst/>
            </a:prstTxWarp>
          </a:bodyPr>
          <a:lstStyle>
            <a:lvl1pPr algn="r" defTabSz="887413">
              <a:spcBef>
                <a:spcPct val="0"/>
              </a:spcBef>
              <a:buFontTx/>
              <a:buNone/>
              <a:defRPr sz="1200" b="0" baseline="0" smtClean="0"/>
            </a:lvl1pPr>
          </a:lstStyle>
          <a:p>
            <a:pPr>
              <a:defRPr/>
            </a:pPr>
            <a:endParaRPr lang="en-US"/>
          </a:p>
        </p:txBody>
      </p:sp>
      <p:sp>
        <p:nvSpPr>
          <p:cNvPr id="57348"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88791" tIns="44396" rIns="88791" bIns="44396" numCol="1" anchor="b" anchorCtr="0" compatLnSpc="1">
            <a:prstTxWarp prst="textNoShape">
              <a:avLst/>
            </a:prstTxWarp>
          </a:bodyPr>
          <a:lstStyle>
            <a:lvl1pPr defTabSz="887413">
              <a:spcBef>
                <a:spcPct val="0"/>
              </a:spcBef>
              <a:buFontTx/>
              <a:buNone/>
              <a:defRPr sz="1200" b="0" baseline="0" smtClean="0"/>
            </a:lvl1pPr>
          </a:lstStyle>
          <a:p>
            <a:pPr>
              <a:defRPr/>
            </a:pPr>
            <a:endParaRPr lang="en-US"/>
          </a:p>
        </p:txBody>
      </p:sp>
      <p:sp>
        <p:nvSpPr>
          <p:cNvPr id="57349" name="Rectangle 5"/>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88791" tIns="44396" rIns="88791" bIns="44396" numCol="1" anchor="b" anchorCtr="0" compatLnSpc="1">
            <a:prstTxWarp prst="textNoShape">
              <a:avLst/>
            </a:prstTxWarp>
          </a:bodyPr>
          <a:lstStyle>
            <a:lvl1pPr algn="r" defTabSz="887413">
              <a:spcBef>
                <a:spcPct val="0"/>
              </a:spcBef>
              <a:buFontTx/>
              <a:buNone/>
              <a:defRPr sz="1200" b="0" baseline="0" smtClean="0"/>
            </a:lvl1pPr>
          </a:lstStyle>
          <a:p>
            <a:pPr>
              <a:defRPr/>
            </a:pPr>
            <a:fld id="{DD6979E6-6B5B-490A-B1B9-519DCA0CBCE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117" tIns="46058" rIns="92117" bIns="46058" numCol="1" anchor="t" anchorCtr="0" compatLnSpc="1">
            <a:prstTxWarp prst="textNoShape">
              <a:avLst/>
            </a:prstTxWarp>
          </a:bodyPr>
          <a:lstStyle>
            <a:lvl1pPr defTabSz="920750">
              <a:spcBef>
                <a:spcPct val="0"/>
              </a:spcBef>
              <a:buFontTx/>
              <a:buNone/>
              <a:defRPr sz="1200" b="0" baseline="0" smtClean="0"/>
            </a:lvl1pPr>
          </a:lstStyle>
          <a:p>
            <a:pPr>
              <a:defRPr/>
            </a:pPr>
            <a:endParaRPr lang="en-US"/>
          </a:p>
        </p:txBody>
      </p:sp>
      <p:sp>
        <p:nvSpPr>
          <p:cNvPr id="22937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2117" tIns="46058" rIns="92117" bIns="46058" numCol="1" anchor="t" anchorCtr="0" compatLnSpc="1">
            <a:prstTxWarp prst="textNoShape">
              <a:avLst/>
            </a:prstTxWarp>
          </a:bodyPr>
          <a:lstStyle>
            <a:lvl1pPr algn="r" defTabSz="920750">
              <a:spcBef>
                <a:spcPct val="0"/>
              </a:spcBef>
              <a:buFontTx/>
              <a:buNone/>
              <a:defRPr sz="1200" b="0" baseline="0" smtClean="0"/>
            </a:lvl1pPr>
          </a:lstStyle>
          <a:p>
            <a:pPr>
              <a:defRPr/>
            </a:pPr>
            <a:endParaRPr lang="en-US"/>
          </a:p>
        </p:txBody>
      </p:sp>
      <p:sp>
        <p:nvSpPr>
          <p:cNvPr id="512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2938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2117" tIns="46058" rIns="92117" bIns="460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938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2117" tIns="46058" rIns="92117" bIns="46058" numCol="1" anchor="b" anchorCtr="0" compatLnSpc="1">
            <a:prstTxWarp prst="textNoShape">
              <a:avLst/>
            </a:prstTxWarp>
          </a:bodyPr>
          <a:lstStyle>
            <a:lvl1pPr defTabSz="920750">
              <a:spcBef>
                <a:spcPct val="0"/>
              </a:spcBef>
              <a:buFontTx/>
              <a:buNone/>
              <a:defRPr sz="1200" b="0" baseline="0" smtClean="0"/>
            </a:lvl1pPr>
          </a:lstStyle>
          <a:p>
            <a:pPr>
              <a:defRPr/>
            </a:pPr>
            <a:endParaRPr lang="en-US"/>
          </a:p>
        </p:txBody>
      </p:sp>
      <p:sp>
        <p:nvSpPr>
          <p:cNvPr id="22938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2117" tIns="46058" rIns="92117" bIns="46058" numCol="1" anchor="b" anchorCtr="0" compatLnSpc="1">
            <a:prstTxWarp prst="textNoShape">
              <a:avLst/>
            </a:prstTxWarp>
          </a:bodyPr>
          <a:lstStyle>
            <a:lvl1pPr algn="r" defTabSz="920750">
              <a:spcBef>
                <a:spcPct val="0"/>
              </a:spcBef>
              <a:buFontTx/>
              <a:buNone/>
              <a:defRPr sz="1200" b="0" baseline="0" smtClean="0"/>
            </a:lvl1pPr>
          </a:lstStyle>
          <a:p>
            <a:pPr>
              <a:defRPr/>
            </a:pPr>
            <a:fld id="{D8E518F3-3D5D-45A1-B859-9B19517CC0E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www.reactivemanifesto.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Introductions:</a:t>
            </a:r>
            <a:r>
              <a:rPr lang="en-US" baseline="0" dirty="0" smtClean="0"/>
              <a:t> Tim is a senior developer with the Bank. Marco is software architect.</a:t>
            </a:r>
          </a:p>
          <a:p>
            <a:endParaRPr lang="en-US" baseline="0" dirty="0" smtClean="0"/>
          </a:p>
          <a:p>
            <a:r>
              <a:rPr lang="en-US" baseline="0" dirty="0" smtClean="0"/>
              <a:t>Disclaimer: this presentation is based upon our personal view of software architecture, it is not officially endorsed by the bank. Just so you know </a:t>
            </a:r>
            <a:r>
              <a:rPr lang="en-US" baseline="0" dirty="0" smtClean="0">
                <a:sym typeface="Wingdings" pitchFamily="2" charset="2"/>
              </a:rPr>
              <a:t>.</a:t>
            </a:r>
            <a:endParaRPr lang="en-US" baseline="0" dirty="0" smtClean="0"/>
          </a:p>
          <a:p>
            <a:endParaRPr lang="en-US" baseline="0" dirty="0" smtClean="0"/>
          </a:p>
          <a:p>
            <a:r>
              <a:rPr lang="en-US" baseline="0" dirty="0" smtClean="0"/>
              <a:t>[Marco] I started with the bank as a software architect about a year ago. It wasn’t long until THE question was asked: what is THE architecture. As anyone would, I tried to side step that question by asking what the system or product was that we were trying to find an architecture for. The answer was simple: EVERYTHING. What is THE architecture for everything we do. </a:t>
            </a:r>
            <a:r>
              <a:rPr lang="en-US" baseline="0" dirty="0" smtClean="0"/>
              <a:t>This </a:t>
            </a:r>
            <a:r>
              <a:rPr lang="en-US" baseline="0" dirty="0" smtClean="0"/>
              <a:t>question kept popping </a:t>
            </a:r>
            <a:r>
              <a:rPr lang="en-US" baseline="0" dirty="0" smtClean="0"/>
              <a:t>up in subsequent meetings. </a:t>
            </a:r>
            <a:r>
              <a:rPr lang="en-US" baseline="0" dirty="0" smtClean="0"/>
              <a:t>So I started thinking about what the underlying architecture is for everything we are trying to accomplish. And the following is what I came up with.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Being evolvable is about the ability to acquire novel functions that help an organism survive in a changing environment. Software is in its nature static. But most enterprise software is required to adapt to a changing environment over time. Most of these changes are incremental and relatively small. Most of the time a business will evolve it’s systems rather than revolutionize it’s systems.</a:t>
            </a:r>
          </a:p>
          <a:p>
            <a:endParaRPr lang="en-US" baseline="0" dirty="0" smtClean="0"/>
          </a:p>
          <a:p>
            <a:r>
              <a:rPr lang="en-US" baseline="0" dirty="0" smtClean="0"/>
              <a:t> If the change is localized to a single system, life is usually not that complicated. However, we are talking about services here that are inherently open to a wide variety of consumers. What we want to avoid is having to:</a:t>
            </a:r>
          </a:p>
          <a:p>
            <a:pPr>
              <a:buFont typeface="Arial" pitchFamily="34" charset="0"/>
              <a:buChar char="•"/>
            </a:pPr>
            <a:r>
              <a:rPr lang="en-US" baseline="0" dirty="0" smtClean="0"/>
              <a:t>Rewrite the service and all its consumers.</a:t>
            </a:r>
          </a:p>
          <a:p>
            <a:pPr>
              <a:buFont typeface="Arial" pitchFamily="34" charset="0"/>
              <a:buChar char="•"/>
            </a:pPr>
            <a:r>
              <a:rPr lang="en-US" baseline="0" dirty="0" smtClean="0"/>
              <a:t>Pretend the change never happened and provide the new functionality through a new ‘splinter service’, ‘band-aid’ or ‘hack’.</a:t>
            </a:r>
          </a:p>
          <a:p>
            <a:pPr>
              <a:buFont typeface="Arial" pitchFamily="34" charset="0"/>
              <a:buNone/>
            </a:pPr>
            <a:r>
              <a:rPr lang="en-US" baseline="0" dirty="0" smtClean="0"/>
              <a:t>The service has to be able to survive in a changing environment.</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mn-ea"/>
                <a:cs typeface="+mn-cs"/>
              </a:rPr>
              <a:t>There is a strong connection between a product’s architecture and the ease with which it can be evolved into future generations of products. Modular design is used in many industries, including electronics and car manufacturing. Utilizing a modular design to software increases </a:t>
            </a:r>
            <a:r>
              <a:rPr lang="en-US" sz="1200" kern="1200" baseline="0" dirty="0" err="1" smtClean="0">
                <a:solidFill>
                  <a:schemeClr val="tx1"/>
                </a:solidFill>
                <a:latin typeface="Arial" charset="0"/>
                <a:ea typeface="+mn-ea"/>
                <a:cs typeface="+mn-cs"/>
              </a:rPr>
              <a:t>evolvability</a:t>
            </a:r>
            <a:r>
              <a:rPr lang="en-US" sz="1200" kern="1200" baseline="0" dirty="0" smtClean="0">
                <a:solidFill>
                  <a:schemeClr val="tx1"/>
                </a:solidFill>
                <a:latin typeface="Arial" charset="0"/>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We are all familiar with the term ‘platform’ referring to a raised, horizontal</a:t>
            </a:r>
            <a:r>
              <a:rPr lang="en-US" baseline="0" dirty="0" smtClean="0"/>
              <a:t> surface. But what does it mean to us from an engineering perspective? It is something to build upon. We do not go below the platform, the platform is our base.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baseline="0" dirty="0" smtClean="0"/>
              <a:t>Now, I do not typically like comparing software development to mass production. Mass production is tuned toward making the same product over-and-over again with very little variation. That problem at it’s core does not exist in software development. But when it comes to building platforms, software developers actually face some of the same challenges as car manufactures:</a:t>
            </a:r>
          </a:p>
          <a:p>
            <a:pPr marL="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 Designing the base components is expensive. A significant cost reduction can be achieved through re-use of components.</a:t>
            </a:r>
          </a:p>
          <a:p>
            <a:pPr marL="0" marR="0" lvl="2"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baseline="0" dirty="0" smtClean="0"/>
              <a:t>Over time, the demand changes. People want a different product or new features. Those demands however impact components at a different rate. Many components are not impacted by a change.</a:t>
            </a: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rtl="0"/>
            <a:r>
              <a:rPr lang="en-US" dirty="0" smtClean="0"/>
              <a:t>Vehicle platform-sharing combined with advanced and flexible-manufacturing technology enables automakers to sharply reduce product development and changeover times, while modular design and assembly allow building a greater variety of vehicles from one basic set of engineered components.</a:t>
            </a:r>
            <a:r>
              <a:rPr lang="en-US" baseline="0" dirty="0" smtClean="0"/>
              <a:t> Mass manufacturing of cars started out with very static designs. For example the Ford T, with few variations and colors. When they had to switch over to a new model, it took many months to change the production line. In the 70’s many automakers switched to utilizing a shared platform across multiple models.</a:t>
            </a:r>
          </a:p>
          <a:p>
            <a:pPr rtl="0"/>
            <a:endParaRPr lang="en-US" dirty="0" smtClean="0"/>
          </a:p>
          <a:p>
            <a:pPr rtl="0"/>
            <a:r>
              <a:rPr lang="en-US" dirty="0" smtClean="0"/>
              <a:t>Many vendors refer to this as </a:t>
            </a:r>
            <a:r>
              <a:rPr lang="en-US" b="1" dirty="0" smtClean="0"/>
              <a:t>product or vehicle architecture</a:t>
            </a:r>
            <a:r>
              <a:rPr lang="en-US" dirty="0" smtClean="0"/>
              <a:t>. The concept of product architecture is the scheme by which the function of a product is allocated to physical components.</a:t>
            </a:r>
            <a:r>
              <a:rPr lang="en-US" baseline="0" dirty="0" smtClean="0"/>
              <a:t> Please note that architecture is here defined as the way in which you utilize components.</a:t>
            </a:r>
            <a:endParaRPr lang="en-US" dirty="0" smtClean="0"/>
          </a:p>
          <a:p>
            <a:pPr rtl="0"/>
            <a:endParaRPr lang="en-US" dirty="0" smtClean="0"/>
          </a:p>
          <a:p>
            <a:pPr rtl="0"/>
            <a:r>
              <a:rPr lang="en-US" dirty="0" smtClean="0"/>
              <a:t>The use of a platform strategy provides several benefits</a:t>
            </a:r>
            <a:r>
              <a:rPr lang="en-US" dirty="0" smtClean="0"/>
              <a:t>:</a:t>
            </a:r>
            <a:endParaRPr lang="en-US" dirty="0" smtClean="0"/>
          </a:p>
          <a:p>
            <a:pPr rtl="0"/>
            <a:endParaRPr lang="en-US" dirty="0" smtClean="0"/>
          </a:p>
          <a:p>
            <a:pPr rtl="0">
              <a:buFont typeface="Arial" pitchFamily="34" charset="0"/>
              <a:buChar char="•"/>
            </a:pPr>
            <a:r>
              <a:rPr lang="en-US" dirty="0" smtClean="0"/>
              <a:t>Greater flexibility between plants (the possibility of transferring production from one plant to another due to standardization</a:t>
            </a:r>
            <a:r>
              <a:rPr lang="en-US" dirty="0" smtClean="0"/>
              <a:t>),</a:t>
            </a:r>
          </a:p>
          <a:p>
            <a:pPr rtl="0">
              <a:buFont typeface="Arial" pitchFamily="34" charset="0"/>
              <a:buChar char="•"/>
            </a:pPr>
            <a:r>
              <a:rPr lang="en-US" dirty="0" smtClean="0"/>
              <a:t>Cost </a:t>
            </a:r>
            <a:r>
              <a:rPr lang="en-US" dirty="0" smtClean="0"/>
              <a:t>reduction achieved through using resources on a global </a:t>
            </a:r>
            <a:r>
              <a:rPr lang="en-US" dirty="0" smtClean="0"/>
              <a:t>scale,</a:t>
            </a:r>
          </a:p>
          <a:p>
            <a:pPr rtl="0">
              <a:buFont typeface="Arial" pitchFamily="34" charset="0"/>
              <a:buChar char="•"/>
            </a:pPr>
            <a:r>
              <a:rPr lang="en-US" dirty="0" smtClean="0"/>
              <a:t>Increased </a:t>
            </a:r>
            <a:r>
              <a:rPr lang="en-US" dirty="0" smtClean="0"/>
              <a:t>use of plants (higher productivity due to the reduction in the number of differences), </a:t>
            </a:r>
            <a:r>
              <a:rPr lang="en-US" dirty="0" smtClean="0"/>
              <a:t>and</a:t>
            </a:r>
          </a:p>
          <a:p>
            <a:pPr rtl="0">
              <a:buFont typeface="Arial" pitchFamily="34" charset="0"/>
              <a:buChar char="•"/>
            </a:pPr>
            <a:r>
              <a:rPr lang="en-US" dirty="0" smtClean="0"/>
              <a:t>Reduction </a:t>
            </a:r>
            <a:r>
              <a:rPr lang="en-US" dirty="0" smtClean="0"/>
              <a:t>of the number of platforms as a result of their localization on a worldwide basis.</a:t>
            </a:r>
          </a:p>
          <a:p>
            <a:pPr rtl="0"/>
            <a:endParaRPr lang="en-US" dirty="0" smtClean="0"/>
          </a:p>
          <a:p>
            <a:pPr rtl="0"/>
            <a:r>
              <a:rPr lang="en-US" dirty="0" smtClean="0"/>
              <a:t>The automobile platform strategy has become important in new product development and in the innovation </a:t>
            </a:r>
            <a:r>
              <a:rPr lang="en-US" dirty="0" smtClean="0"/>
              <a:t>process. The </a:t>
            </a:r>
            <a:r>
              <a:rPr lang="en-US" dirty="0" smtClean="0"/>
              <a:t>finished products have to be responsive to market needs and to demonstrate distinctiveness while — at the same time — they must be developed and produced at low cost</a:t>
            </a:r>
            <a:r>
              <a:rPr lang="en-US" dirty="0" smtClean="0"/>
              <a:t>. </a:t>
            </a:r>
            <a:r>
              <a:rPr lang="en-US" dirty="0" smtClean="0"/>
              <a:t>Adopting such a strategy affects the development process and also has an important impact on an automaker's organizational structure</a:t>
            </a:r>
            <a:r>
              <a:rPr lang="en-US" dirty="0" smtClean="0"/>
              <a:t>. </a:t>
            </a:r>
            <a:r>
              <a:rPr lang="en-US" dirty="0" smtClean="0"/>
              <a:t>A platform strategy also offers advantages for the globalization process of automobile firms</a:t>
            </a:r>
            <a:r>
              <a:rPr lang="en-U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result is that one …</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Is just like the other.</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Advantages</a:t>
            </a:r>
            <a:r>
              <a:rPr lang="en-US" baseline="0" dirty="0" smtClean="0"/>
              <a:t> of platforms are;</a:t>
            </a:r>
            <a:endParaRPr lang="en-US" dirty="0" smtClean="0"/>
          </a:p>
          <a:p>
            <a:pPr>
              <a:buFont typeface="Arial" pitchFamily="34" charset="0"/>
              <a:buChar char="•"/>
            </a:pPr>
            <a:r>
              <a:rPr lang="en-US" dirty="0" smtClean="0"/>
              <a:t>Easier inventory management/smaller number of parts.</a:t>
            </a:r>
            <a:r>
              <a:rPr lang="en-US" baseline="0" dirty="0" smtClean="0"/>
              <a:t> </a:t>
            </a:r>
            <a:r>
              <a:rPr lang="en-US" dirty="0" smtClean="0"/>
              <a:t>Platform sharing allows for fewer parts for different models of vehicles and therefore the task of inventorying those parts is greatly reduced.</a:t>
            </a:r>
            <a:endParaRPr lang="en-US" baseline="30000" dirty="0" smtClean="0"/>
          </a:p>
          <a:p>
            <a:pPr>
              <a:buFont typeface="Arial" pitchFamily="34" charset="0"/>
              <a:buChar char="•"/>
            </a:pPr>
            <a:r>
              <a:rPr lang="en-US" dirty="0" smtClean="0"/>
              <a:t>Lower development costs.</a:t>
            </a:r>
            <a:r>
              <a:rPr lang="en-US" baseline="0" dirty="0" smtClean="0"/>
              <a:t> </a:t>
            </a:r>
            <a:r>
              <a:rPr lang="en-US" dirty="0" smtClean="0"/>
              <a:t>Platform sharing allows manufacturers to cover many different market segments when a platform sharing strategy is implemented. </a:t>
            </a:r>
            <a:endParaRPr lang="en-US" baseline="30000" dirty="0" smtClean="0"/>
          </a:p>
          <a:p>
            <a:pPr>
              <a:buFont typeface="Arial" pitchFamily="34" charset="0"/>
              <a:buChar char="•"/>
            </a:pPr>
            <a:r>
              <a:rPr lang="en-US" dirty="0" smtClean="0"/>
              <a:t>Increased quality and innovation: Platform sharing allows manufacturers to design parts with fewer variation. A byproduct of this is increased quality, which results in lower defect rates.</a:t>
            </a:r>
            <a:endParaRPr lang="en-US" baseline="30000" dirty="0" smtClean="0"/>
          </a:p>
          <a:p>
            <a:pPr>
              <a:buFont typeface="Arial" pitchFamily="34" charset="0"/>
              <a:buChar char="•"/>
            </a:pPr>
            <a:r>
              <a:rPr lang="en-US" dirty="0" smtClean="0"/>
              <a:t>Global standardization. Platform sharing allows manufacturers to design flexible platforms that can be tailored to a country's specific needs without compromising quality. It also allows for manufacturing standardization and improved logistics.</a:t>
            </a:r>
            <a:endParaRPr lang="en-US" baseline="30000" dirty="0" smtClean="0"/>
          </a:p>
          <a:p>
            <a:pPr>
              <a:buFont typeface="Arial" pitchFamily="34" charset="0"/>
              <a:buChar char="•"/>
            </a:pPr>
            <a:r>
              <a:rPr lang="en-US" dirty="0" smtClean="0"/>
              <a:t>Greater product variety. Platform sharing allows manufacturers to build/design differentiated products faster and cheaper. This is possible because the development and cost of the original platform have already been paid for.</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well executed platform strategy is one of the key drivers behind the success of one of the </a:t>
            </a:r>
            <a:r>
              <a:rPr lang="en-US" dirty="0" smtClean="0"/>
              <a:t>world’s </a:t>
            </a:r>
            <a:r>
              <a:rPr lang="en-US" dirty="0" smtClean="0"/>
              <a:t>largest car </a:t>
            </a:r>
            <a:r>
              <a:rPr lang="en-US" dirty="0" err="1" smtClean="0"/>
              <a:t>manufacterers</a:t>
            </a:r>
            <a:r>
              <a:rPr lang="en-US" dirty="0" smtClean="0"/>
              <a:t>: </a:t>
            </a:r>
            <a:r>
              <a:rPr lang="en-US" dirty="0" smtClean="0"/>
              <a:t>Volkswagen.</a:t>
            </a:r>
          </a:p>
          <a:p>
            <a:endParaRPr lang="en-US" dirty="0" smtClean="0"/>
          </a:p>
          <a:p>
            <a:r>
              <a:rPr lang="en-US" dirty="0" smtClean="0"/>
              <a:t>http://fortune.com/2012/07/10/volkswagen-das-auto-giant/</a:t>
            </a:r>
          </a:p>
          <a:p>
            <a:r>
              <a:rPr lang="en-US" dirty="0" smtClean="0"/>
              <a:t>http://autoweek.com/article/car-news/vws-new-modular-platform-could-spark-revolution</a:t>
            </a:r>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Architecture is the scheme by which the function is allocated to the components. </a:t>
            </a:r>
            <a:r>
              <a:rPr lang="en-US" baseline="0" dirty="0" smtClean="0"/>
              <a:t> Architecture is about the utilization of components to create functionality.</a:t>
            </a:r>
            <a:endParaRPr lang="en-US" dirty="0" smtClean="0"/>
          </a:p>
          <a:p>
            <a:pPr lvl="1"/>
            <a:endParaRPr lang="en-US" dirty="0" smtClean="0"/>
          </a:p>
          <a:p>
            <a:pPr lvl="1"/>
            <a:r>
              <a:rPr lang="en-US" dirty="0" smtClean="0"/>
              <a:t>You should decompose your system based upon areas of potential change (volatility).  Decomposition based upon domain functionality results in systems with low re-usability,</a:t>
            </a:r>
            <a:r>
              <a:rPr lang="en-US" baseline="0" dirty="0" smtClean="0"/>
              <a:t> usually decomposed in CRUD style.</a:t>
            </a:r>
            <a:r>
              <a:rPr lang="en-US" dirty="0" smtClean="0"/>
              <a:t> </a:t>
            </a:r>
          </a:p>
          <a:p>
            <a:endParaRPr lang="en-US" dirty="0" smtClean="0"/>
          </a:p>
          <a:p>
            <a:r>
              <a:rPr lang="en-US" dirty="0" smtClean="0"/>
              <a:t>Please note that an architecture with volatility</a:t>
            </a:r>
            <a:r>
              <a:rPr lang="en-US" baseline="0" dirty="0" smtClean="0"/>
              <a:t> based decomposition is also advocated by </a:t>
            </a:r>
            <a:r>
              <a:rPr lang="en-US" baseline="0" dirty="0" err="1" smtClean="0"/>
              <a:t>Juval</a:t>
            </a:r>
            <a:r>
              <a:rPr lang="en-US" baseline="0" dirty="0" smtClean="0"/>
              <a:t> Lowy ( for example http://www.oreilly.com/pub/e/3281 )</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Anyone here familiar with </a:t>
            </a:r>
            <a:r>
              <a:rPr lang="en-US" sz="1200" b="1" kern="1200" dirty="0" smtClean="0">
                <a:solidFill>
                  <a:schemeClr val="tx1"/>
                </a:solidFill>
                <a:latin typeface="Arial" charset="0"/>
                <a:ea typeface="+mn-ea"/>
                <a:cs typeface="+mn-cs"/>
              </a:rPr>
              <a:t>Steve </a:t>
            </a:r>
            <a:r>
              <a:rPr lang="en-US" sz="1200" b="1" kern="1200" dirty="0" err="1" smtClean="0">
                <a:solidFill>
                  <a:schemeClr val="tx1"/>
                </a:solidFill>
                <a:latin typeface="Arial" charset="0"/>
                <a:ea typeface="+mn-ea"/>
                <a:cs typeface="+mn-cs"/>
              </a:rPr>
              <a:t>Yegge’s</a:t>
            </a:r>
            <a:r>
              <a:rPr lang="en-US" sz="1200" b="1" kern="1200" dirty="0" smtClean="0">
                <a:solidFill>
                  <a:schemeClr val="tx1"/>
                </a:solidFill>
                <a:latin typeface="Arial" charset="0"/>
                <a:ea typeface="+mn-ea"/>
                <a:cs typeface="+mn-cs"/>
              </a:rPr>
              <a:t> Platform Rant </a:t>
            </a:r>
            <a:r>
              <a:rPr lang="en-US" sz="1200" b="0" kern="1200" dirty="0" smtClean="0">
                <a:solidFill>
                  <a:schemeClr val="tx1"/>
                </a:solidFill>
                <a:latin typeface="Arial" charset="0"/>
                <a:ea typeface="+mn-ea"/>
                <a:cs typeface="+mn-cs"/>
              </a:rPr>
              <a:t>? https://plus.google.com/+RipRowan/posts/eVeouesvaVX</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kern="1200" baseline="0" dirty="0" smtClean="0">
                <a:solidFill>
                  <a:schemeClr val="tx1"/>
                </a:solidFill>
                <a:latin typeface="Arial" charset="0"/>
                <a:ea typeface="+mn-ea"/>
                <a:cs typeface="+mn-cs"/>
              </a:rPr>
              <a:t> In short Steve </a:t>
            </a:r>
            <a:r>
              <a:rPr lang="en-US" sz="1200" b="0" kern="1200" baseline="0" dirty="0" err="1" smtClean="0">
                <a:solidFill>
                  <a:schemeClr val="tx1"/>
                </a:solidFill>
                <a:latin typeface="Arial" charset="0"/>
                <a:ea typeface="+mn-ea"/>
                <a:cs typeface="+mn-cs"/>
              </a:rPr>
              <a:t>Yegge</a:t>
            </a:r>
            <a:r>
              <a:rPr lang="en-US" sz="1200" b="0" kern="1200" baseline="0" dirty="0" smtClean="0">
                <a:solidFill>
                  <a:schemeClr val="tx1"/>
                </a:solidFill>
                <a:latin typeface="Arial" charset="0"/>
                <a:ea typeface="+mn-ea"/>
                <a:cs typeface="+mn-cs"/>
              </a:rPr>
              <a:t> is a software engineer who worked for about six and a half years at Amazon before going to Google. Although Amazon seems to do everything wrong, where Google does everything right, he notices Amazon has one big leg up: a mandate.</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His Big Mandate went something along these lines: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1) All teams will henceforth expose their data and functionality through service interfaces.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2) Teams must communicate with each other through these interfaces.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3) There will be no other form of </a:t>
            </a:r>
            <a:r>
              <a:rPr lang="en-US" sz="1200" kern="1200" dirty="0" err="1" smtClean="0">
                <a:solidFill>
                  <a:schemeClr val="tx1"/>
                </a:solidFill>
                <a:latin typeface="Arial" charset="0"/>
                <a:ea typeface="+mn-ea"/>
                <a:cs typeface="+mn-cs"/>
              </a:rPr>
              <a:t>interprocess</a:t>
            </a:r>
            <a:r>
              <a:rPr lang="en-US" sz="1200" kern="1200" dirty="0" smtClean="0">
                <a:solidFill>
                  <a:schemeClr val="tx1"/>
                </a:solidFill>
                <a:latin typeface="Arial" charset="0"/>
                <a:ea typeface="+mn-ea"/>
                <a:cs typeface="+mn-cs"/>
              </a:rPr>
              <a:t> communication allowed: no direct linking, no direct reads of another team's data store, no shared-memory model, no back-doors whatsoever. The only communication allowed is via service interface calls over the network.</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4) It doesn't matter what technology they use. HTTP, </a:t>
            </a:r>
            <a:r>
              <a:rPr lang="en-US" sz="1200" kern="1200" dirty="0" err="1" smtClean="0">
                <a:solidFill>
                  <a:schemeClr val="tx1"/>
                </a:solidFill>
                <a:latin typeface="Arial" charset="0"/>
                <a:ea typeface="+mn-ea"/>
                <a:cs typeface="+mn-cs"/>
              </a:rPr>
              <a:t>Corba</a:t>
            </a:r>
            <a:r>
              <a:rPr lang="en-US" sz="1200" kern="1200" dirty="0" smtClean="0">
                <a:solidFill>
                  <a:schemeClr val="tx1"/>
                </a:solidFill>
                <a:latin typeface="Arial" charset="0"/>
                <a:ea typeface="+mn-ea"/>
                <a:cs typeface="+mn-cs"/>
              </a:rPr>
              <a:t>, </a:t>
            </a:r>
            <a:r>
              <a:rPr lang="en-US" sz="1200" kern="1200" dirty="0" err="1" smtClean="0">
                <a:solidFill>
                  <a:schemeClr val="tx1"/>
                </a:solidFill>
                <a:latin typeface="Arial" charset="0"/>
                <a:ea typeface="+mn-ea"/>
                <a:cs typeface="+mn-cs"/>
              </a:rPr>
              <a:t>Pubsub</a:t>
            </a:r>
            <a:r>
              <a:rPr lang="en-US" sz="1200" kern="1200" dirty="0" smtClean="0">
                <a:solidFill>
                  <a:schemeClr val="tx1"/>
                </a:solidFill>
                <a:latin typeface="Arial" charset="0"/>
                <a:ea typeface="+mn-ea"/>
                <a:cs typeface="+mn-cs"/>
              </a:rPr>
              <a:t>, custom protocols -- doesn't matter. </a:t>
            </a:r>
            <a:r>
              <a:rPr lang="en-US" sz="1200" kern="1200" dirty="0" err="1" smtClean="0">
                <a:solidFill>
                  <a:schemeClr val="tx1"/>
                </a:solidFill>
                <a:latin typeface="Arial" charset="0"/>
                <a:ea typeface="+mn-ea"/>
                <a:cs typeface="+mn-cs"/>
              </a:rPr>
              <a:t>Bezos</a:t>
            </a:r>
            <a:r>
              <a:rPr lang="en-US" sz="1200" kern="1200" dirty="0" smtClean="0">
                <a:solidFill>
                  <a:schemeClr val="tx1"/>
                </a:solidFill>
                <a:latin typeface="Arial" charset="0"/>
                <a:ea typeface="+mn-ea"/>
                <a:cs typeface="+mn-cs"/>
              </a:rPr>
              <a:t> doesn't care.</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5) All service interfaces, without exception, must be designed from the ground up to be </a:t>
            </a:r>
            <a:r>
              <a:rPr lang="en-US" sz="1200" kern="1200" dirty="0" err="1" smtClean="0">
                <a:solidFill>
                  <a:schemeClr val="tx1"/>
                </a:solidFill>
                <a:latin typeface="Arial" charset="0"/>
                <a:ea typeface="+mn-ea"/>
                <a:cs typeface="+mn-cs"/>
              </a:rPr>
              <a:t>externalizable</a:t>
            </a:r>
            <a:r>
              <a:rPr lang="en-US" sz="1200" kern="1200" dirty="0" smtClean="0">
                <a:solidFill>
                  <a:schemeClr val="tx1"/>
                </a:solidFill>
                <a:latin typeface="Arial" charset="0"/>
                <a:ea typeface="+mn-ea"/>
                <a:cs typeface="+mn-cs"/>
              </a:rPr>
              <a:t>. That is to say, the team must plan and design to be able to expose the interface to developers in the outside world. No exceptions.</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 6) Anyone who doesn't do this will be fired.</a:t>
            </a:r>
          </a:p>
          <a:p>
            <a:endParaRPr lang="en-US" sz="1200" kern="1200" dirty="0" smtClean="0">
              <a:solidFill>
                <a:srgbClr val="FF0000"/>
              </a:solidFill>
              <a:latin typeface="Arial" charset="0"/>
              <a:ea typeface="+mn-ea"/>
              <a:cs typeface="+mn-cs"/>
            </a:endParaRPr>
          </a:p>
          <a:p>
            <a:r>
              <a:rPr lang="en-US" sz="1200" kern="1200" dirty="0" smtClean="0">
                <a:solidFill>
                  <a:srgbClr val="FF0000"/>
                </a:solidFill>
                <a:latin typeface="Arial" charset="0"/>
                <a:ea typeface="+mn-ea"/>
                <a:cs typeface="+mn-cs"/>
              </a:rPr>
              <a:t>He</a:t>
            </a:r>
            <a:r>
              <a:rPr lang="en-US" sz="1200" kern="1200" baseline="0" dirty="0" smtClean="0">
                <a:solidFill>
                  <a:srgbClr val="FF0000"/>
                </a:solidFill>
                <a:latin typeface="Arial" charset="0"/>
                <a:ea typeface="+mn-ea"/>
                <a:cs typeface="+mn-cs"/>
              </a:rPr>
              <a:t> goes on to note that Google does not understand platforms, they think in products.</a:t>
            </a:r>
            <a:r>
              <a:rPr lang="en-US" sz="1200" kern="1200" baseline="0" dirty="0" smtClean="0">
                <a:solidFill>
                  <a:schemeClr val="tx1"/>
                </a:solidFill>
                <a:latin typeface="Arial" charset="0"/>
                <a:ea typeface="+mn-ea"/>
                <a:cs typeface="+mn-cs"/>
              </a:rPr>
              <a:t> </a:t>
            </a:r>
            <a:r>
              <a:rPr lang="en-US" sz="1200" kern="1200" dirty="0" smtClean="0">
                <a:solidFill>
                  <a:schemeClr val="tx1"/>
                </a:solidFill>
                <a:latin typeface="Arial" charset="0"/>
                <a:ea typeface="+mn-ea"/>
                <a:cs typeface="+mn-cs"/>
              </a:rPr>
              <a:t>It's a big stretch even to get most teams to offer a stubby service to get programmatic access to their data and computations. Most of them think they're building products. And a stubby service is a pretty pathetic service. </a:t>
            </a:r>
            <a:r>
              <a:rPr lang="en-US" sz="1200" kern="1200" dirty="0" err="1" smtClean="0">
                <a:solidFill>
                  <a:schemeClr val="tx1"/>
                </a:solidFill>
                <a:latin typeface="Arial" charset="0"/>
                <a:ea typeface="+mn-ea"/>
                <a:cs typeface="+mn-cs"/>
              </a:rPr>
              <a:t>Stubby's</a:t>
            </a:r>
            <a:r>
              <a:rPr lang="en-US" sz="1200" kern="1200" dirty="0" smtClean="0">
                <a:solidFill>
                  <a:schemeClr val="tx1"/>
                </a:solidFill>
                <a:latin typeface="Arial" charset="0"/>
                <a:ea typeface="+mn-ea"/>
                <a:cs typeface="+mn-cs"/>
              </a:rPr>
              <a:t> great, but it's like parts when you need a car.</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A product is useless without a platform, or more precisely and accurately, a platform-less product will always be replaced by an equivalent platform-</a:t>
            </a:r>
            <a:r>
              <a:rPr lang="en-US" sz="1200" kern="1200" dirty="0" err="1" smtClean="0">
                <a:solidFill>
                  <a:schemeClr val="tx1"/>
                </a:solidFill>
                <a:latin typeface="Arial" charset="0"/>
                <a:ea typeface="+mn-ea"/>
                <a:cs typeface="+mn-cs"/>
              </a:rPr>
              <a:t>ized</a:t>
            </a:r>
            <a:r>
              <a:rPr lang="en-US" sz="1200" kern="1200" dirty="0" smtClean="0">
                <a:solidFill>
                  <a:schemeClr val="tx1"/>
                </a:solidFill>
                <a:latin typeface="Arial" charset="0"/>
                <a:ea typeface="+mn-ea"/>
                <a:cs typeface="+mn-cs"/>
              </a:rPr>
              <a:t> product.</a:t>
            </a:r>
          </a:p>
          <a:p>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When developing a platform,</a:t>
            </a:r>
            <a:r>
              <a:rPr lang="en-US" sz="1200" kern="1200" baseline="0" dirty="0" smtClean="0">
                <a:solidFill>
                  <a:schemeClr val="tx1"/>
                </a:solidFill>
                <a:latin typeface="Arial" charset="0"/>
                <a:ea typeface="+mn-ea"/>
                <a:cs typeface="+mn-cs"/>
              </a:rPr>
              <a:t> you have to build on that platform yourself. Eat your own dog food. </a:t>
            </a:r>
            <a:r>
              <a:rPr lang="en-US" sz="1200" kern="1200" dirty="0" smtClean="0">
                <a:solidFill>
                  <a:schemeClr val="tx1"/>
                </a:solidFill>
                <a:latin typeface="Arial" charset="0"/>
                <a:ea typeface="+mn-ea"/>
                <a:cs typeface="+mn-cs"/>
              </a:rPr>
              <a:t>Platforms are all about long-term thinking.</a:t>
            </a:r>
          </a:p>
          <a:p>
            <a:r>
              <a:rPr lang="en-US" sz="1200" kern="1200" dirty="0" smtClean="0">
                <a:solidFill>
                  <a:schemeClr val="tx1"/>
                </a:solidFill>
                <a:latin typeface="Arial" charset="0"/>
                <a:ea typeface="+mn-ea"/>
                <a:cs typeface="+mn-cs"/>
              </a:rPr>
              <a:t>  Amazon was a product company too, so it took an out-of-band force to make </a:t>
            </a:r>
            <a:r>
              <a:rPr lang="en-US" sz="1200" kern="1200" dirty="0" err="1" smtClean="0">
                <a:solidFill>
                  <a:schemeClr val="tx1"/>
                </a:solidFill>
                <a:latin typeface="Arial" charset="0"/>
                <a:ea typeface="+mn-ea"/>
                <a:cs typeface="+mn-cs"/>
              </a:rPr>
              <a:t>Bezos</a:t>
            </a:r>
            <a:r>
              <a:rPr lang="en-US" sz="1200" kern="1200" dirty="0" smtClean="0">
                <a:solidFill>
                  <a:schemeClr val="tx1"/>
                </a:solidFill>
                <a:latin typeface="Arial" charset="0"/>
                <a:ea typeface="+mn-ea"/>
                <a:cs typeface="+mn-cs"/>
              </a:rPr>
              <a:t> understand the need for a platform. That force was their evaporating margins; he was cornered and had to think of a way out. But all he had was a bunch of engineers and all these computers... if only they could be monetized somehow... you can see how he arrived at AWS, in hindsight.</a:t>
            </a:r>
          </a:p>
          <a:p>
            <a:r>
              <a:rPr lang="en-US" sz="1200" kern="1200" dirty="0" smtClean="0">
                <a:solidFill>
                  <a:schemeClr val="tx1"/>
                </a:solidFill>
                <a:latin typeface="Arial" charset="0"/>
                <a:ea typeface="+mn-ea"/>
                <a:cs typeface="+mn-cs"/>
              </a:rPr>
              <a:t> </a:t>
            </a:r>
          </a:p>
          <a:p>
            <a:r>
              <a:rPr lang="en-US" sz="1200" kern="1200" dirty="0" smtClean="0">
                <a:solidFill>
                  <a:schemeClr val="tx1"/>
                </a:solidFill>
                <a:latin typeface="Arial" charset="0"/>
                <a:ea typeface="+mn-ea"/>
                <a:cs typeface="+mn-cs"/>
              </a:rPr>
              <a:t>The Golden Rule of Platforms, "Eat Your Own </a:t>
            </a:r>
            <a:r>
              <a:rPr lang="en-US" sz="1200" kern="1200" dirty="0" err="1" smtClean="0">
                <a:solidFill>
                  <a:schemeClr val="tx1"/>
                </a:solidFill>
                <a:latin typeface="Arial" charset="0"/>
                <a:ea typeface="+mn-ea"/>
                <a:cs typeface="+mn-cs"/>
              </a:rPr>
              <a:t>Dogfood</a:t>
            </a:r>
            <a:r>
              <a:rPr lang="en-US" sz="1200" kern="1200" dirty="0" smtClean="0">
                <a:solidFill>
                  <a:schemeClr val="tx1"/>
                </a:solidFill>
                <a:latin typeface="Arial" charset="0"/>
                <a:ea typeface="+mn-ea"/>
                <a:cs typeface="+mn-cs"/>
              </a:rPr>
              <a:t>", can be rephrased as "Start with a Platform, and Then Use it for Everything." You can't just bolt it on later. Certainly not easily at any rate -- ask anyone who worked on </a:t>
            </a:r>
            <a:r>
              <a:rPr lang="en-US" sz="1200" kern="1200" dirty="0" err="1" smtClean="0">
                <a:solidFill>
                  <a:schemeClr val="tx1"/>
                </a:solidFill>
                <a:latin typeface="Arial" charset="0"/>
                <a:ea typeface="+mn-ea"/>
                <a:cs typeface="+mn-cs"/>
              </a:rPr>
              <a:t>platformizing</a:t>
            </a:r>
            <a:r>
              <a:rPr lang="en-US" sz="1200" kern="1200" dirty="0" smtClean="0">
                <a:solidFill>
                  <a:schemeClr val="tx1"/>
                </a:solidFill>
                <a:latin typeface="Arial" charset="0"/>
                <a:ea typeface="+mn-ea"/>
                <a:cs typeface="+mn-cs"/>
              </a:rPr>
              <a:t> MS Office. Or anyone who worked on </a:t>
            </a:r>
            <a:r>
              <a:rPr lang="en-US" sz="1200" kern="1200" dirty="0" err="1" smtClean="0">
                <a:solidFill>
                  <a:schemeClr val="tx1"/>
                </a:solidFill>
                <a:latin typeface="Arial" charset="0"/>
                <a:ea typeface="+mn-ea"/>
                <a:cs typeface="+mn-cs"/>
              </a:rPr>
              <a:t>platformizing</a:t>
            </a:r>
            <a:r>
              <a:rPr lang="en-US" sz="1200" kern="1200" dirty="0" smtClean="0">
                <a:solidFill>
                  <a:schemeClr val="tx1"/>
                </a:solidFill>
                <a:latin typeface="Arial" charset="0"/>
                <a:ea typeface="+mn-ea"/>
                <a:cs typeface="+mn-cs"/>
              </a:rPr>
              <a:t> Amazon. If you delay it, it'll be ten times as much work as just doing it correctly up front. You can't cheat. You can't have secret back doors for internal apps to get special priority access, not for ANY reason. You need to solve the hard problems up front.</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There were</a:t>
            </a:r>
            <a:r>
              <a:rPr lang="en-US" baseline="0" dirty="0" smtClean="0"/>
              <a:t> definite signs of service oriented architecture when I started at the bank. They made heavy use of a message bus for integration and there were some web services. However, there were challenges: many of the integrations seemed brittle, cumbersome and messaging did not seem to work well. It was </a:t>
            </a:r>
            <a:r>
              <a:rPr lang="en-US" baseline="0" dirty="0" smtClean="0"/>
              <a:t>perceived </a:t>
            </a:r>
            <a:r>
              <a:rPr lang="en-US" baseline="0" dirty="0" smtClean="0"/>
              <a:t>as slow and difficult to maintain.</a:t>
            </a:r>
          </a:p>
          <a:p>
            <a:endParaRPr lang="en-US" baseline="0" dirty="0" smtClean="0"/>
          </a:p>
          <a:p>
            <a:r>
              <a:rPr lang="en-US" baseline="0" dirty="0" smtClean="0"/>
              <a:t>What we are presenting today is the result of about a year of work on defining and implementing a service oriented architecture across several of our projects.</a:t>
            </a:r>
          </a:p>
          <a:p>
            <a:endParaRPr lang="en-US" dirty="0" smtClean="0"/>
          </a:p>
          <a:p>
            <a:r>
              <a:rPr lang="en-US" dirty="0" smtClean="0"/>
              <a:t>We came to the conclusion that most</a:t>
            </a:r>
            <a:r>
              <a:rPr lang="en-US" baseline="0" dirty="0" smtClean="0"/>
              <a:t> of our systems evolved over a long period of time. We had very few revolutions, but a lot of evolutionary work. So we started thinking about what it would take to build</a:t>
            </a:r>
            <a:r>
              <a:rPr lang="en-US" dirty="0" smtClean="0"/>
              <a:t> an Evolvable Service</a:t>
            </a:r>
            <a:r>
              <a:rPr lang="en-US" baseline="0" dirty="0" smtClean="0"/>
              <a:t> Oriented Platform. Lets break down how we got there. We will first look at what </a:t>
            </a:r>
            <a:r>
              <a:rPr lang="en-US" baseline="0" dirty="0" smtClean="0"/>
              <a:t>it means to be an </a:t>
            </a:r>
            <a:r>
              <a:rPr lang="en-US" baseline="0" dirty="0" smtClean="0"/>
              <a:t>evolvable service oriented </a:t>
            </a:r>
            <a:r>
              <a:rPr lang="en-US" baseline="0" dirty="0" smtClean="0"/>
              <a:t>platform. </a:t>
            </a:r>
            <a:r>
              <a:rPr lang="en-US" baseline="0" dirty="0" smtClean="0"/>
              <a:t>Secondly we will look for a suitable technology stack to implement the architecture with. Finally we will give a practical example.</a:t>
            </a:r>
          </a:p>
          <a:p>
            <a:endParaRPr lang="en-US" baseline="0" dirty="0" smtClean="0"/>
          </a:p>
          <a:p>
            <a:r>
              <a:rPr lang="en-US" baseline="0" dirty="0" smtClean="0"/>
              <a:t>Of course, as far as a title for a presentation goes, this is about as bad as it gets.</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happens when you allow back</a:t>
            </a:r>
            <a:r>
              <a:rPr lang="en-US" baseline="0" dirty="0" smtClean="0"/>
              <a:t> doors? An example from our environment: we have a system write to a table in a database. The system sends out a message. The system that receives the message then also writes to the same table, assuming that the previous write has taken place. This turned out to be rather disastrous design once change came along. Although the systems appear to be loosely coupled through a message, they are actually very tightly coupled at database level</a:t>
            </a:r>
            <a:r>
              <a:rPr lang="en-US" baseline="0" dirty="0" smtClean="0"/>
              <a:t>.</a:t>
            </a:r>
          </a:p>
          <a:p>
            <a:endParaRPr lang="en-US" baseline="0" dirty="0" smtClean="0"/>
          </a:p>
          <a:p>
            <a:r>
              <a:rPr lang="en-US" baseline="0" dirty="0" smtClean="0"/>
              <a:t>Another example from our environment: a message is received and data is stored in the database. Later on, a stored procedure is used to copy data from this table to another system.</a:t>
            </a:r>
            <a:endParaRPr lang="en-US" baseline="0" dirty="0" smtClean="0"/>
          </a:p>
          <a:p>
            <a:endParaRPr lang="en-US" baseline="0" dirty="0" smtClean="0"/>
          </a:p>
          <a:p>
            <a:r>
              <a:rPr lang="en-US" baseline="0" dirty="0" smtClean="0"/>
              <a:t>If you are building a service oriented platform, do NOT cause tight coupling beneath the platform.</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quick</a:t>
            </a:r>
            <a:r>
              <a:rPr lang="en-US" baseline="0" dirty="0" smtClean="0"/>
              <a:t> recap of what an evolvable service oriented platform is</a:t>
            </a:r>
            <a:r>
              <a:rPr lang="en-US" baseline="0" dirty="0" smtClean="0"/>
              <a:t>. Not only will a service oriented platform adapt to change, it will drive change. </a:t>
            </a:r>
          </a:p>
          <a:p>
            <a:endParaRPr lang="en-US" baseline="0" dirty="0" smtClean="0"/>
          </a:p>
          <a:p>
            <a:r>
              <a:rPr lang="en-US" baseline="0" dirty="0" smtClean="0"/>
              <a:t>If your reaction to a request for change is “ how can we accomplish this change without actually changing anything? “, your systems are probably not allowing for growth and innovation.</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are we implementing our service oriented platform?</a:t>
            </a:r>
            <a:r>
              <a:rPr lang="en-US" baseline="0" dirty="0" smtClean="0"/>
              <a:t> We have chosen </a:t>
            </a:r>
            <a:r>
              <a:rPr lang="en-US" baseline="0" dirty="0" err="1" smtClean="0"/>
              <a:t>RESTful</a:t>
            </a:r>
            <a:r>
              <a:rPr lang="en-US" baseline="0" dirty="0" smtClean="0"/>
              <a:t> web services (based upon Web API) combined with messaging (utilizing </a:t>
            </a:r>
            <a:r>
              <a:rPr lang="en-US" baseline="0" dirty="0" err="1" smtClean="0"/>
              <a:t>nServiceBus</a:t>
            </a:r>
            <a:r>
              <a:rPr lang="en-US" baseline="0" dirty="0" smtClean="0"/>
              <a:t> and </a:t>
            </a:r>
            <a:r>
              <a:rPr lang="en-US" baseline="0" dirty="0" err="1" smtClean="0"/>
              <a:t>SignalR</a:t>
            </a:r>
            <a:r>
              <a:rPr lang="en-US" baseline="0" dirty="0" smtClean="0"/>
              <a:t>). We will now dive deeper into why we use these technologies and what our guidelines are.</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RESTful</a:t>
            </a:r>
            <a:r>
              <a:rPr lang="en-US" baseline="0" dirty="0" smtClean="0"/>
              <a:t> web services are evolvable since they are:</a:t>
            </a:r>
            <a:endParaRPr lang="en-US" dirty="0" smtClean="0"/>
          </a:p>
          <a:p>
            <a:pPr>
              <a:buFontTx/>
              <a:buChar char="-"/>
            </a:pPr>
            <a:r>
              <a:rPr lang="en-US" dirty="0" smtClean="0"/>
              <a:t>not operation, but resource oriented. Operation</a:t>
            </a:r>
            <a:r>
              <a:rPr lang="en-US" baseline="0" dirty="0" smtClean="0"/>
              <a:t> oriented interfaces will be more highly impacted by changes than resources.</a:t>
            </a:r>
            <a:endParaRPr lang="en-US" dirty="0" smtClean="0"/>
          </a:p>
          <a:p>
            <a:pPr>
              <a:buFontTx/>
              <a:buChar char="-"/>
            </a:pPr>
            <a:r>
              <a:rPr lang="en-US" dirty="0" smtClean="0"/>
              <a:t>-self</a:t>
            </a:r>
            <a:r>
              <a:rPr lang="en-US" baseline="0" dirty="0" smtClean="0"/>
              <a:t> describing (links HATEOAS Hypermedia As The Engine of Application State). Resources describe their own interactions and capabilities.</a:t>
            </a:r>
          </a:p>
          <a:p>
            <a:pPr>
              <a:buFontTx/>
              <a:buNone/>
            </a:pPr>
            <a:r>
              <a:rPr lang="en-US" dirty="0" smtClean="0"/>
              <a:t>In order to achieve </a:t>
            </a:r>
            <a:r>
              <a:rPr lang="en-US" dirty="0" err="1" smtClean="0"/>
              <a:t>evolvability</a:t>
            </a:r>
            <a:r>
              <a:rPr lang="en-US" dirty="0" smtClean="0"/>
              <a:t>, the REST constraints prevent our client applications from making certain assumptions. We cannot allow the client to know in advance about the resources that are available on the server. They must be discovered at runtime based on a single entry point URL. </a:t>
            </a:r>
          </a:p>
          <a:p>
            <a:endParaRPr lang="en-US" dirty="0" smtClean="0"/>
          </a:p>
          <a:p>
            <a:r>
              <a:rPr lang="en-US" dirty="0" smtClean="0"/>
              <a:t>Once the client has discovered the URL for a resource, it cannot make any assumptions about what types of representations might be returned. The client must use metadata returned in the response to identify the type of information that is being returned.</a:t>
            </a:r>
          </a:p>
          <a:p>
            <a:r>
              <a:rPr lang="en-US" dirty="0" smtClean="0"/>
              <a:t>These limitations require building clients that are far more dynamic than a traditional client/server client. Clients must do a form of "feature detection" to determine what is possible, and they must be reactive to the responses that are returned.</a:t>
            </a:r>
          </a:p>
          <a:p>
            <a:pPr>
              <a:buFontTx/>
              <a:buChar char="-"/>
            </a:pPr>
            <a:endParaRPr lang="en-US" dirty="0" smtClean="0"/>
          </a:p>
          <a:p>
            <a:pPr>
              <a:buFontTx/>
              <a:buChar char="-"/>
            </a:pPr>
            <a:r>
              <a:rPr lang="en-US" dirty="0" smtClean="0"/>
              <a:t>Do NOT violate this principal, if you want to ensure </a:t>
            </a:r>
            <a:r>
              <a:rPr lang="en-US" dirty="0" err="1" smtClean="0"/>
              <a:t>evolvability</a:t>
            </a:r>
            <a:r>
              <a:rPr lang="en-US" dirty="0" smtClean="0"/>
              <a:t>.</a:t>
            </a:r>
          </a:p>
          <a:p>
            <a:pPr>
              <a:buFontTx/>
              <a:buChar char="-"/>
            </a:pPr>
            <a:endParaRPr lang="en-US" baseline="0" dirty="0" smtClean="0"/>
          </a:p>
          <a:p>
            <a:pPr>
              <a:buFontTx/>
              <a:buNone/>
            </a:pPr>
            <a:endParaRPr lang="en-US" baseline="0" dirty="0" smtClean="0"/>
          </a:p>
          <a:p>
            <a:pPr>
              <a:buFontTx/>
              <a:buChar char="-"/>
            </a:pPr>
            <a:r>
              <a:rPr lang="en-US" baseline="0" dirty="0" smtClean="0"/>
              <a:t>High interoperability: built on core HTTP concepts. Can be accessed from a large variety of consumers.</a:t>
            </a:r>
          </a:p>
          <a:p>
            <a:pPr>
              <a:buFontTx/>
              <a:buChar char="-"/>
            </a:pPr>
            <a:endParaRPr lang="en-US" baseline="0" dirty="0" smtClean="0"/>
          </a:p>
          <a:p>
            <a:pPr>
              <a:buFontTx/>
              <a:buChar char="-"/>
            </a:pP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Stateless</a:t>
            </a:r>
            <a:r>
              <a:rPr lang="en-US" baseline="0" dirty="0" smtClean="0"/>
              <a:t> is a core architectural constraint of </a:t>
            </a:r>
            <a:r>
              <a:rPr lang="en-US" baseline="0" dirty="0" err="1" smtClean="0"/>
              <a:t>RESTful</a:t>
            </a:r>
            <a:r>
              <a:rPr lang="en-US" baseline="0" dirty="0" smtClean="0"/>
              <a:t> services. </a:t>
            </a:r>
            <a:r>
              <a:rPr lang="en-US" dirty="0" smtClean="0"/>
              <a:t>The client–server communication is constrained by no client context being stored on the server between requests. Each request from any client contains all the information necessary to service the request, and session state is held in the client. The session state can be transferred by the server to another service such as a database to maintain a persistent state for a period and allow authentication. The client begins sending requests when it is ready to make the transition to a new state. While one or more requests are outstanding, the client is considered to be </a:t>
            </a:r>
            <a:r>
              <a:rPr lang="en-US" i="1" dirty="0" smtClean="0"/>
              <a:t>in transition</a:t>
            </a:r>
            <a:r>
              <a:rPr lang="en-US" dirty="0" smtClean="0"/>
              <a:t>. The representation of each application state contains links that may be used the next time the client chooses to initiate a new state-transition.</a:t>
            </a:r>
          </a:p>
          <a:p>
            <a:endParaRPr lang="en-US" dirty="0" smtClean="0"/>
          </a:p>
          <a:p>
            <a:r>
              <a:rPr lang="en-US" dirty="0" smtClean="0"/>
              <a:t>Caching</a:t>
            </a:r>
            <a:r>
              <a:rPr lang="en-US" baseline="0" dirty="0" smtClean="0"/>
              <a:t> is also a key architectural component of </a:t>
            </a:r>
            <a:r>
              <a:rPr lang="en-US" baseline="0" dirty="0" err="1" smtClean="0"/>
              <a:t>RESTful</a:t>
            </a:r>
            <a:r>
              <a:rPr lang="en-US" baseline="0" dirty="0" smtClean="0"/>
              <a:t> services. Not only does it improve performance, it also allows us to manage the expiration of local copies of the data. Currently we already have many systems receiving local copies of data from other systems. But we have no way of managing the expiration. Once the consumer receives the local copy, the consumer has full control and the originating system looses all control. Caching allows us to specify that the consumer SHOULD check back with the originating system to check on the expiration, thus giving the origin server some control over expiration of the local copy. This is a key issue we hit in many systems.</a:t>
            </a:r>
          </a:p>
          <a:p>
            <a:endParaRPr lang="en-US" baseline="0" dirty="0" smtClean="0"/>
          </a:p>
          <a:p>
            <a:r>
              <a:rPr lang="en-US" baseline="0" dirty="0" smtClean="0"/>
              <a:t>Support for conditional requests allows us to use optimistic concurrency control and helps us prevent simultaneous updates of a resource overwriting each other.</a:t>
            </a:r>
          </a:p>
          <a:p>
            <a:endParaRPr lang="en-US" baseline="0" dirty="0" smtClean="0"/>
          </a:p>
          <a:p>
            <a:r>
              <a:rPr lang="en-US" baseline="0" dirty="0" smtClean="0"/>
              <a:t>Ranges allow us to implement paging in a universal standardized pattern understood by intermediate caching solutions.</a:t>
            </a:r>
          </a:p>
          <a:p>
            <a:endParaRPr lang="en-US" baseline="0" dirty="0" smtClean="0"/>
          </a:p>
          <a:p>
            <a:r>
              <a:rPr lang="en-US" baseline="0" dirty="0" smtClean="0"/>
              <a:t>The really neat thing: all these features exist out of the box in </a:t>
            </a:r>
            <a:r>
              <a:rPr lang="en-US" baseline="0" dirty="0" err="1" smtClean="0"/>
              <a:t>RESTful</a:t>
            </a:r>
            <a:r>
              <a:rPr lang="en-US" baseline="0" dirty="0" smtClean="0"/>
              <a:t> services an are highly interoperable. You don’t need to define your approach to paging or optimistic concurrency.</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Forget your specific application or database. Think about the service as a</a:t>
            </a:r>
            <a:r>
              <a:rPr lang="en-US" baseline="0" dirty="0" smtClean="0"/>
              <a:t> stand alone entity.</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Logical coupling: creating strong</a:t>
            </a:r>
            <a:r>
              <a:rPr lang="en-US" baseline="0" dirty="0" smtClean="0"/>
              <a:t> coupling between concepts that are not strongly coupled to start with. For example: the relationship between an order and its shipping address us much looser than the relationship between an order and the order details. If you include the order and shipping address in a single resource, you created a coupling that will potential limit the changes you can make to the system over time.</a:t>
            </a:r>
            <a:endParaRPr lang="en-US" dirty="0" smtClean="0"/>
          </a:p>
          <a:p>
            <a:endParaRPr lang="en-US" dirty="0" smtClean="0"/>
          </a:p>
          <a:p>
            <a:r>
              <a:rPr lang="en-US" dirty="0" smtClean="0"/>
              <a:t>Every time I</a:t>
            </a:r>
            <a:r>
              <a:rPr lang="en-US" baseline="0" dirty="0" smtClean="0"/>
              <a:t> mention performance, people seem to get highly defensive: performance is not a problem, we don’t have a high volume like that, you should not optimize for </a:t>
            </a:r>
            <a:r>
              <a:rPr lang="en-US" baseline="0" dirty="0" smtClean="0"/>
              <a:t>performance when you don’t have to.</a:t>
            </a:r>
            <a:endParaRPr lang="en-US" baseline="0" dirty="0" smtClean="0"/>
          </a:p>
          <a:p>
            <a:endParaRPr lang="en-US" baseline="0" dirty="0" smtClean="0"/>
          </a:p>
          <a:p>
            <a:r>
              <a:rPr lang="en-US" baseline="0" dirty="0" smtClean="0"/>
              <a:t>Yes, you shouldn’t optimize for performance when you do not have to, but not designing for performance is just plain silly. Remember: the service oriented platform is our world. Services are the platform, the one and only thing that we are building upon. Not ever will you be able to bypass the services to get to a resource. You will want performance and you will truly want to consider:</a:t>
            </a:r>
          </a:p>
          <a:p>
            <a:pPr>
              <a:buFontTx/>
              <a:buChar char="-"/>
            </a:pPr>
            <a:r>
              <a:rPr lang="en-US" baseline="0" dirty="0" smtClean="0"/>
              <a:t>Fast binary protocols for internal service calls (for example </a:t>
            </a:r>
            <a:r>
              <a:rPr lang="en-US" baseline="0" dirty="0" err="1" smtClean="0"/>
              <a:t>protobuf</a:t>
            </a:r>
            <a:r>
              <a:rPr lang="en-US" baseline="0" dirty="0" smtClean="0"/>
              <a:t>)</a:t>
            </a:r>
          </a:p>
          <a:p>
            <a:pPr>
              <a:buFontTx/>
              <a:buChar char="-"/>
            </a:pPr>
            <a:r>
              <a:rPr lang="en-US" baseline="0" dirty="0" smtClean="0"/>
              <a:t>Caching support (</a:t>
            </a:r>
            <a:r>
              <a:rPr lang="en-US" baseline="0" dirty="0" err="1" smtClean="0"/>
              <a:t>RESTful</a:t>
            </a:r>
            <a:r>
              <a:rPr lang="en-US" baseline="0" dirty="0" smtClean="0"/>
              <a:t> API’s have very rich caching semantics, use them). Do not pre-exclude caching support from your stack. Although caching is difficult, it is a key part of </a:t>
            </a:r>
            <a:r>
              <a:rPr lang="en-US" baseline="0" dirty="0" err="1" smtClean="0"/>
              <a:t>RESTful</a:t>
            </a:r>
            <a:r>
              <a:rPr lang="en-US" baseline="0" dirty="0" smtClean="0"/>
              <a:t> API’s.</a:t>
            </a:r>
          </a:p>
          <a:p>
            <a:pPr>
              <a:buFontTx/>
              <a:buChar char="-"/>
            </a:pPr>
            <a:r>
              <a:rPr lang="en-US" baseline="0" dirty="0" smtClean="0"/>
              <a:t>Horizontal scalability. Do not ever break the paradigm that services are stateless.</a:t>
            </a:r>
          </a:p>
          <a:p>
            <a:pPr>
              <a:buFontTx/>
              <a:buChar char="-"/>
            </a:pPr>
            <a:endParaRPr lang="en-US" baseline="0" dirty="0" smtClean="0"/>
          </a:p>
          <a:p>
            <a:pPr>
              <a:buFontTx/>
              <a:buNone/>
            </a:pPr>
            <a:r>
              <a:rPr lang="en-US" baseline="0" dirty="0" smtClean="0"/>
              <a:t>Database as a service: your service is a simple CRUD representation of the database. It kills your ability to evolve the service over time. No discoverability included: the client can’t detect features based upon metadata. </a:t>
            </a:r>
          </a:p>
          <a:p>
            <a:pPr>
              <a:buFontTx/>
              <a:buNone/>
            </a:pPr>
            <a:endParaRPr lang="en-US" baseline="0" dirty="0" smtClean="0"/>
          </a:p>
          <a:p>
            <a:pPr>
              <a:buFontTx/>
              <a:buNone/>
            </a:pPr>
            <a:r>
              <a:rPr lang="en-US" baseline="0" dirty="0" smtClean="0"/>
              <a:t>Over constrained means you put limitations on data or operations when not needed, requiring optional elements, …</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Messaging allows us to push events or commands.</a:t>
            </a:r>
            <a:r>
              <a:rPr lang="en-US" baseline="0" dirty="0" smtClean="0"/>
              <a:t> Messaging provides us the duality of web services. At the Bank messaging was a very common pattern, but there were very few web service built. This caused a rather unbalanced architecture where senders controlled everything and consumers were more or less ‘slaves’. For example: the sender creates a request to perform an action and sends along exactly the data needed for that operation. This creates a rather inflexible design where a change in a one single consumer (for example requiring an additional piece of data) potentially causes a change in the sender (and maybe even all other consumers).</a:t>
            </a:r>
          </a:p>
          <a:p>
            <a:endParaRPr lang="en-US" baseline="0" dirty="0" smtClean="0"/>
          </a:p>
          <a:p>
            <a:r>
              <a:rPr lang="en-US" baseline="0" dirty="0" smtClean="0"/>
              <a:t>We support two scenario’s: enterprise level (transactional, fault tolerant) MSMQ and client facing (</a:t>
            </a:r>
            <a:r>
              <a:rPr lang="en-US" baseline="0" dirty="0" err="1" smtClean="0"/>
              <a:t>SignalR</a:t>
            </a:r>
            <a:r>
              <a:rPr lang="en-US" baseline="0" dirty="0" smtClean="0"/>
              <a:t>, less fault tolerant).</a:t>
            </a:r>
          </a:p>
          <a:p>
            <a:endParaRPr lang="en-US" baseline="0" dirty="0" smtClean="0"/>
          </a:p>
          <a:p>
            <a:r>
              <a:rPr lang="en-US" baseline="0" dirty="0" smtClean="0"/>
              <a:t>Although messaging might sound like an IBM mainframe concept, messaging it is a hot topic in cloud computing right now for reactive actor based architectures. http://www.infoq.com/articles/reactive-cloud-actors</a:t>
            </a:r>
          </a:p>
          <a:p>
            <a:endParaRPr lang="en-US" baseline="0" dirty="0" smtClean="0"/>
          </a:p>
          <a:p>
            <a:r>
              <a:rPr lang="en-US" dirty="0" smtClean="0"/>
              <a:t>By reducing dependency, coupling of the elements of the system diminishes allowing for </a:t>
            </a:r>
            <a:r>
              <a:rPr lang="en-US" dirty="0" err="1" smtClean="0"/>
              <a:t>evolvability</a:t>
            </a:r>
            <a:r>
              <a:rPr lang="en-US" dirty="0" smtClean="0"/>
              <a:t> of the system. </a:t>
            </a:r>
            <a:r>
              <a:rPr lang="en-US" dirty="0" err="1" smtClean="0"/>
              <a:t>Behaviour</a:t>
            </a:r>
            <a:r>
              <a:rPr lang="en-US" dirty="0" smtClean="0"/>
              <a:t> of each actor can be independently modified and in fact, each actor can be deployed independently of others. </a:t>
            </a:r>
            <a:r>
              <a:rPr lang="en-US" b="1" dirty="0" smtClean="0"/>
              <a:t>Reduced dependency is one of the most important virtues of an actor-based system.</a:t>
            </a:r>
            <a:r>
              <a:rPr lang="en-US" dirty="0" smtClean="0"/>
              <a:t> It leads to the simplification of design, reducing dependency and decoupling elements comprising an application.</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Dependency Injection (DI) is a mainstay of conventional software development and is a pattern of achieving the Inversion of Control principle. Events in a loosely-coupled architecture achieve the same goal that DI achieves in a piece of software. By removing the knowledge of the consumers from the producer of an event, we achieve the same degree of decoupling.</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basically the same </a:t>
            </a:r>
            <a:r>
              <a:rPr lang="en-US" dirty="0" smtClean="0"/>
              <a:t>Hollywood</a:t>
            </a:r>
            <a:r>
              <a:rPr lang="en-US" baseline="0" dirty="0" smtClean="0"/>
              <a:t> Principle "</a:t>
            </a:r>
            <a:r>
              <a:rPr lang="en-US" i="1" baseline="0" dirty="0" smtClean="0"/>
              <a:t>Don't</a:t>
            </a:r>
            <a:r>
              <a:rPr lang="en-US" i="1" dirty="0" smtClean="0"/>
              <a:t> </a:t>
            </a:r>
            <a:r>
              <a:rPr lang="en-US" i="1" dirty="0" smtClean="0"/>
              <a:t>call us, we'll call you"</a:t>
            </a:r>
            <a:r>
              <a:rPr lang="en-US" dirty="0" smtClean="0"/>
              <a:t> that is used in dependency injection. Using events lead to reactive programming that has been gaining popularity over the last few years. Using Reactive Programming (such as Reactive Extensions - Rx) simplifies dependency networks in a complex software, while using Reactive and event-driven architecture (as described in the </a:t>
            </a:r>
            <a:r>
              <a:rPr lang="en-US" dirty="0" smtClean="0">
                <a:hlinkClick r:id="rId3"/>
              </a:rPr>
              <a:t>Reactive Manifesto</a:t>
            </a:r>
            <a:r>
              <a:rPr lang="en-US" dirty="0" smtClean="0"/>
              <a:t>) can lead to a highly decoupled and evolvable architecture.</a:t>
            </a:r>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seriously wanted this one.</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Transporting large amounts of data through messages:</a:t>
            </a:r>
            <a:r>
              <a:rPr lang="en-US" baseline="0" dirty="0" smtClean="0"/>
              <a:t> although it seems like a great way of guaranteed delivery of your data, messaging system have not been built to handle a large number of messages that each have a large data content. </a:t>
            </a:r>
            <a:r>
              <a:rPr lang="en-US" baseline="0" dirty="0" smtClean="0"/>
              <a:t>An example from our environment: sending 12000 messages each night to copy 12000 rows of data between two databases.</a:t>
            </a:r>
          </a:p>
          <a:p>
            <a:endParaRPr lang="en-US" baseline="0" dirty="0" smtClean="0"/>
          </a:p>
          <a:p>
            <a:r>
              <a:rPr lang="en-US" baseline="0" dirty="0" smtClean="0"/>
              <a:t>It </a:t>
            </a:r>
            <a:r>
              <a:rPr lang="en-US" baseline="0" dirty="0" smtClean="0"/>
              <a:t>is an easy trap to think about a message as a transactional mechanism for copying data between two databases. It is however more appropriate to think of messaging as an asynchronous event system, although that does come with some complications around timing: you have to ensure that the data retrieved by the consumer of the message is consistent with the state of the data when the message was sent. For example: if the data was changed while the message was in transit, you might have to ensure that you can identify the original data (for example through version stamp). This will differ by scenario, but it is obviously easier when the message contains a snapshot of all relevant data at the point in time that the message was created. That approach is just not very practical.</a:t>
            </a:r>
          </a:p>
          <a:p>
            <a:endParaRPr lang="en-US" baseline="0" dirty="0" smtClean="0"/>
          </a:p>
          <a:p>
            <a:r>
              <a:rPr lang="en-US" baseline="0" dirty="0" smtClean="0"/>
              <a:t>Logical coupling: do not include details of a the order and the shipping address in the same message. A message should only contain the minimum identifying information needed. For example: an order id, a timestamp and URI’s for accessing the data. See Andreas </a:t>
            </a:r>
            <a:r>
              <a:rPr lang="en-US" baseline="0" dirty="0" err="1" smtClean="0"/>
              <a:t>Ohlund</a:t>
            </a:r>
            <a:r>
              <a:rPr lang="en-US" baseline="0" dirty="0" smtClean="0"/>
              <a:t>, chief engineer at </a:t>
            </a:r>
            <a:r>
              <a:rPr lang="en-US" baseline="0" dirty="0" err="1" smtClean="0"/>
              <a:t>nServiceBus,talk</a:t>
            </a:r>
            <a:r>
              <a:rPr lang="en-US" baseline="0" dirty="0" smtClean="0"/>
              <a:t> about this: https://skillsmatter.com/skillscasts/2990-events-diet</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Advantages: any client can start</a:t>
            </a:r>
            <a:r>
              <a:rPr lang="en-US" baseline="0" dirty="0" smtClean="0"/>
              <a:t> this process (from a browser, phone, …) and the service knows a request is outstanding (can for example change state to reflect the data is in the process of being updated, change cache, …)</a:t>
            </a:r>
          </a:p>
          <a:p>
            <a:endParaRPr lang="en-US" baseline="0" dirty="0" smtClean="0"/>
          </a:p>
          <a:p>
            <a:r>
              <a:rPr lang="en-US" baseline="0" dirty="0" smtClean="0"/>
              <a:t>A POST is not safe and not idempotent.  The service can however choose to track for example the number of outstanding requests per user or system requesting the data or throttle the number of requests.</a:t>
            </a:r>
          </a:p>
          <a:p>
            <a:endParaRPr lang="en-US" baseline="0" dirty="0" smtClean="0"/>
          </a:p>
          <a:p>
            <a:pPr lvl="2"/>
            <a:r>
              <a:rPr lang="en-US" dirty="0" smtClean="0"/>
              <a:t>Based upon metadata from the web service, the requestor finds out the URI for the resource to request processing.</a:t>
            </a:r>
          </a:p>
          <a:p>
            <a:pPr lvl="2"/>
            <a:r>
              <a:rPr lang="en-US" dirty="0" smtClean="0"/>
              <a:t>Web service sends a message to start the processing by the actor. The message includes an ID for the initial request and a URI to post the result to.</a:t>
            </a:r>
          </a:p>
          <a:p>
            <a:pPr lvl="2"/>
            <a:r>
              <a:rPr lang="en-US" dirty="0" smtClean="0"/>
              <a:t>Web API updates internal state to reflect the request was queued.</a:t>
            </a:r>
          </a:p>
          <a:p>
            <a:pPr lvl="2"/>
            <a:r>
              <a:rPr lang="en-US" dirty="0" smtClean="0"/>
              <a:t>Web API returns 202 (Accepted) status and a URL for monitoring the current status (and any additional info like an identifier if needed)</a:t>
            </a:r>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polling is completely optional. If you have a very simple consumer,</a:t>
            </a:r>
            <a:r>
              <a:rPr lang="en-US" baseline="0" dirty="0" smtClean="0"/>
              <a:t> polling might be the only option. If you have a client that can receive messages, you can also not poll and simply handle the message stating the data has been loaded.</a:t>
            </a:r>
          </a:p>
          <a:p>
            <a:endParaRPr lang="en-US" dirty="0" smtClean="0"/>
          </a:p>
          <a:p>
            <a:r>
              <a:rPr lang="en-US" dirty="0" smtClean="0"/>
              <a:t>A note</a:t>
            </a:r>
            <a:r>
              <a:rPr lang="en-US" baseline="0" dirty="0" smtClean="0"/>
              <a:t> on profiles: there is no widely accepted standard around web service profiles for Web API. You can look at Google’s discovery service https://developers.google.com/discovery/v1/using  or for example the HAL browser http://haltalk.herokuapp.com/explorer/browser.html#/ </a:t>
            </a:r>
          </a:p>
          <a:p>
            <a:endParaRPr lang="en-US" baseline="0" dirty="0" smtClean="0"/>
          </a:p>
          <a:p>
            <a:r>
              <a:rPr lang="en-US" baseline="0" dirty="0" smtClean="0"/>
              <a:t>The core </a:t>
            </a:r>
            <a:r>
              <a:rPr lang="en-US" baseline="0" dirty="0" smtClean="0"/>
              <a:t>concept is named </a:t>
            </a:r>
            <a:r>
              <a:rPr lang="en-US" baseline="0" dirty="0" smtClean="0"/>
              <a:t>links: links with an associated name. </a:t>
            </a:r>
            <a:r>
              <a:rPr lang="en-US" baseline="0" dirty="0" smtClean="0"/>
              <a:t>You look for a link with the given name. Yes, we are now hard coding dependencies upon the name of a link. But a completely flexible discovery is complicated, because it includes semantics that are difficult to infer. You </a:t>
            </a:r>
            <a:r>
              <a:rPr lang="en-US" baseline="0" dirty="0" smtClean="0"/>
              <a:t>are however </a:t>
            </a:r>
            <a:r>
              <a:rPr lang="en-US" baseline="0" dirty="0" smtClean="0"/>
              <a:t>still achieving decoupling from physical </a:t>
            </a:r>
            <a:r>
              <a:rPr lang="en-US" baseline="0" dirty="0" smtClean="0"/>
              <a:t>URL’s. </a:t>
            </a:r>
            <a:endParaRPr lang="en-US" baseline="0" dirty="0" smtClean="0"/>
          </a:p>
          <a:p>
            <a:endParaRPr lang="en-US" baseline="0" dirty="0" smtClean="0"/>
          </a:p>
          <a:p>
            <a:r>
              <a:rPr lang="en-US" baseline="0" dirty="0" smtClean="0"/>
              <a:t>You will also need to be able to handle </a:t>
            </a:r>
            <a:r>
              <a:rPr lang="en-US" baseline="0" dirty="0" err="1" smtClean="0"/>
              <a:t>templated</a:t>
            </a:r>
            <a:r>
              <a:rPr lang="en-US" baseline="0" dirty="0" smtClean="0"/>
              <a:t> URL’s: there are some open source implementations of RFC6570 (for example https://www.nuget.org/packages/Resta.UriTemplates/ )</a:t>
            </a:r>
          </a:p>
          <a:p>
            <a:endParaRPr lang="en-US" baseline="0" dirty="0" smtClean="0"/>
          </a:p>
          <a:p>
            <a:r>
              <a:rPr lang="en-US" baseline="0" dirty="0" smtClean="0"/>
              <a:t>Lastly you will want to hook in to Web API’s routing and be able to generate these links based upon either named routes or lambda’s over action methods inside your Web API controllers. We have implemented this, please ask for details if you are interested.</a:t>
            </a:r>
          </a:p>
          <a:p>
            <a:endParaRPr lang="en-US" baseline="0" dirty="0" smtClean="0"/>
          </a:p>
          <a:p>
            <a:r>
              <a:rPr lang="en-US" baseline="0" dirty="0" smtClean="0"/>
              <a:t>Finally: how do you send links? Again, there is no single standard, but we allow a LINK header and also handle a _links collections in the JSON document (supported through a single ‘</a:t>
            </a:r>
            <a:r>
              <a:rPr lang="en-US" baseline="0" dirty="0" err="1" smtClean="0"/>
              <a:t>IHaveLinks</a:t>
            </a:r>
            <a:r>
              <a:rPr lang="en-US" baseline="0" dirty="0" smtClean="0"/>
              <a:t>’ interface for objects in .NET).</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we</a:t>
            </a:r>
            <a:r>
              <a:rPr lang="en-US" baseline="0" dirty="0" smtClean="0"/>
              <a:t> create a recoverable message, so we can guarantee the request is completed eventually, even when servers go down.</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Please note that the windows</a:t>
            </a:r>
            <a:r>
              <a:rPr lang="en-US" baseline="0" dirty="0" smtClean="0"/>
              <a:t> service and the Web API function independently. </a:t>
            </a:r>
          </a:p>
          <a:p>
            <a:endParaRPr lang="en-US" baseline="0" dirty="0" smtClean="0"/>
          </a:p>
          <a:p>
            <a:r>
              <a:rPr lang="en-US" baseline="0" dirty="0" smtClean="0"/>
              <a:t>You can send a request to the Windows Service to get the FTP file outside of the Web API.</a:t>
            </a:r>
          </a:p>
          <a:p>
            <a:r>
              <a:rPr lang="en-US" baseline="0" dirty="0" smtClean="0"/>
              <a:t>You can update the resource on the Web API without utilizing the Windows Service.</a:t>
            </a:r>
          </a:p>
          <a:p>
            <a:endParaRPr lang="en-US" baseline="0" dirty="0" smtClean="0"/>
          </a:p>
          <a:p>
            <a:r>
              <a:rPr lang="en-US" baseline="0" dirty="0" smtClean="0"/>
              <a:t>But you can also dedicate the windows service completely to the Web API (for example through security settings).</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Thought about this for a moment,</a:t>
            </a:r>
            <a:r>
              <a:rPr lang="en-US" baseline="0" dirty="0" smtClean="0"/>
              <a:t> since we are looking for an architecture for life, the universe and everything.</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what did</a:t>
            </a:r>
            <a:r>
              <a:rPr lang="en-US" baseline="0" dirty="0" smtClean="0"/>
              <a:t> we accomplish in this example?</a:t>
            </a:r>
          </a:p>
          <a:p>
            <a:endParaRPr lang="en-US" baseline="0" dirty="0" smtClean="0"/>
          </a:p>
          <a:p>
            <a:r>
              <a:rPr lang="en-US" baseline="0" dirty="0" smtClean="0"/>
              <a:t>We utilized clearly defined components, decomposed based upon volatility (changes in the retrieved file from the 3</a:t>
            </a:r>
            <a:r>
              <a:rPr lang="en-US" baseline="30000" dirty="0" smtClean="0"/>
              <a:t>rd</a:t>
            </a:r>
            <a:r>
              <a:rPr lang="en-US" baseline="0" dirty="0" smtClean="0"/>
              <a:t> party impact only the actor and not the web service).</a:t>
            </a:r>
          </a:p>
          <a:p>
            <a:endParaRPr lang="en-US" baseline="0" dirty="0" smtClean="0"/>
          </a:p>
          <a:p>
            <a:r>
              <a:rPr lang="en-US" baseline="0" dirty="0" smtClean="0"/>
              <a:t>A discoverable service. The Web API service sends the actor and consumer in each step the URL of the resources involved. The location of the service profile was the only assumption made.</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were a couple of things we needed to implement this architecture. We would love to walk through each of these items with you and talk code, but that would probably take a whole day </a:t>
            </a:r>
            <a:r>
              <a:rPr lang="en-US" baseline="0" dirty="0" smtClean="0">
                <a:sym typeface="Wingdings" pitchFamily="2" charset="2"/>
              </a:rPr>
              <a:t>.</a:t>
            </a:r>
          </a:p>
          <a:p>
            <a:endParaRPr lang="en-US" baseline="0" dirty="0">
              <a:sym typeface="Wingdings" pitchFamily="2" charset="2"/>
            </a:endParaRPr>
          </a:p>
          <a:p>
            <a:r>
              <a:rPr lang="en-US" baseline="0" dirty="0" smtClean="0">
                <a:sym typeface="Wingdings" pitchFamily="2" charset="2"/>
              </a:rPr>
              <a:t>We </a:t>
            </a:r>
            <a:r>
              <a:rPr lang="en-US" baseline="0" dirty="0" smtClean="0">
                <a:sym typeface="Wingdings" pitchFamily="2" charset="2"/>
              </a:rPr>
              <a:t>hope that </a:t>
            </a:r>
            <a:r>
              <a:rPr lang="en-US" baseline="0" dirty="0" smtClean="0">
                <a:sym typeface="Wingdings" pitchFamily="2" charset="2"/>
              </a:rPr>
              <a:t>the design philosophy and architecture we shared today will inspire and help you.</a:t>
            </a:r>
          </a:p>
          <a:p>
            <a:endParaRPr lang="en-US" baseline="0" dirty="0" smtClean="0">
              <a:sym typeface="Wingdings" pitchFamily="2" charset="2"/>
            </a:endParaRPr>
          </a:p>
          <a:p>
            <a:r>
              <a:rPr lang="en-US" baseline="0" dirty="0" smtClean="0">
                <a:sym typeface="Wingdings" pitchFamily="2" charset="2"/>
              </a:rPr>
              <a:t>Please feel free to contact me, marco.rentier@fhlbtopeka.com</a:t>
            </a:r>
          </a:p>
          <a:p>
            <a:endParaRPr lang="en-US" baseline="0" dirty="0" smtClean="0">
              <a:sym typeface="Wingdings" pitchFamily="2" charset="2"/>
            </a:endParaRPr>
          </a:p>
          <a:p>
            <a:r>
              <a:rPr lang="en-US" baseline="0" dirty="0" smtClean="0">
                <a:sym typeface="Wingdings" pitchFamily="2" charset="2"/>
              </a:rPr>
              <a:t>Keep coding .</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42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finally Tim’s title for this presentation: stuff my architect says.</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buFontTx/>
              <a:buNone/>
            </a:pPr>
            <a:r>
              <a:rPr lang="en-US" dirty="0" smtClean="0"/>
              <a:t>Lets</a:t>
            </a:r>
            <a:r>
              <a:rPr lang="en-US" baseline="0" dirty="0" smtClean="0"/>
              <a:t> start with the service oriented manifesto.</a:t>
            </a:r>
          </a:p>
          <a:p>
            <a:pPr>
              <a:buFontTx/>
              <a:buNone/>
            </a:pPr>
            <a:endParaRPr lang="en-US" dirty="0" smtClean="0"/>
          </a:p>
          <a:p>
            <a:pPr rtl="0"/>
            <a:r>
              <a:rPr lang="en-US" dirty="0" smtClean="0"/>
              <a:t>The manifesto provides a broad definition of SOA, the values it represents for the signatories and some guiding principles. The manifesto prioritizes:</a:t>
            </a:r>
          </a:p>
          <a:p>
            <a:pPr rtl="0">
              <a:buFont typeface="Arial" pitchFamily="34" charset="0"/>
              <a:buChar char="•"/>
            </a:pPr>
            <a:r>
              <a:rPr lang="en-US" dirty="0" smtClean="0"/>
              <a:t>Business value over technical strategy: do not create services that might</a:t>
            </a:r>
            <a:r>
              <a:rPr lang="en-US" baseline="0" dirty="0" smtClean="0"/>
              <a:t> be useful in some distant future. Create services that are useful now and ensure they are useful by eating your own dog food.</a:t>
            </a:r>
            <a:endParaRPr lang="en-US" dirty="0" smtClean="0"/>
          </a:p>
          <a:p>
            <a:pPr rtl="0">
              <a:buFont typeface="Arial" pitchFamily="34" charset="0"/>
              <a:buChar char="•"/>
            </a:pPr>
            <a:r>
              <a:rPr lang="en-US" dirty="0" smtClean="0"/>
              <a:t>Strategic goals over project-specific benefits: </a:t>
            </a:r>
            <a:r>
              <a:rPr lang="en-US" baseline="0" dirty="0" smtClean="0"/>
              <a:t>Do not go over board: obviously the project specific benefits are here and now. But a service oriented architecture is a recognition of larger enterprise goals over time.</a:t>
            </a:r>
            <a:endParaRPr lang="en-US" dirty="0" smtClean="0"/>
          </a:p>
          <a:p>
            <a:pPr rtl="0">
              <a:buFont typeface="Arial" pitchFamily="34" charset="0"/>
              <a:buChar char="•"/>
            </a:pPr>
            <a:r>
              <a:rPr lang="en-US" dirty="0" smtClean="0"/>
              <a:t>Intrinsic interoperability over custom integration</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buFont typeface="Arial" pitchFamily="34" charset="0"/>
              <a:buChar char="•"/>
            </a:pPr>
            <a:r>
              <a:rPr lang="en-US" dirty="0" smtClean="0"/>
              <a:t>Shared services over specific-purpose implementations</a:t>
            </a:r>
          </a:p>
          <a:p>
            <a:pPr rtl="0">
              <a:buFont typeface="Arial" pitchFamily="34" charset="0"/>
              <a:buChar char="•"/>
            </a:pPr>
            <a:r>
              <a:rPr lang="en-US" dirty="0" smtClean="0"/>
              <a:t>Flexibility over optimization</a:t>
            </a:r>
          </a:p>
          <a:p>
            <a:pPr rtl="0">
              <a:buFont typeface="Arial" pitchFamily="34" charset="0"/>
              <a:buChar char="•"/>
            </a:pPr>
            <a:r>
              <a:rPr lang="en-US" dirty="0" smtClean="0"/>
              <a:t>Evolutionary refinement over pursuit of initial perfection:</a:t>
            </a:r>
            <a:r>
              <a:rPr lang="en-US" baseline="0" dirty="0" smtClean="0"/>
              <a:t> we will later dive in to the evolutionary refinement: the ability to evolve these services over time. </a:t>
            </a:r>
          </a:p>
          <a:p>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Arial" charset="0"/>
                <a:ea typeface="+mn-ea"/>
                <a:cs typeface="+mn-cs"/>
              </a:rPr>
              <a:t>As a consumer of a service I get the following benefits:</a:t>
            </a:r>
          </a:p>
          <a:p>
            <a:endParaRPr lang="en-US" sz="1200" kern="1200" dirty="0" smtClean="0">
              <a:solidFill>
                <a:schemeClr val="tx1"/>
              </a:solidFill>
              <a:latin typeface="Arial" charset="0"/>
              <a:ea typeface="+mn-ea"/>
              <a:cs typeface="+mn-cs"/>
            </a:endParaRPr>
          </a:p>
          <a:p>
            <a:pPr>
              <a:buFontTx/>
              <a:buChar char="-"/>
            </a:pPr>
            <a:r>
              <a:rPr lang="en-US" sz="1200" kern="1200" dirty="0" smtClean="0">
                <a:solidFill>
                  <a:schemeClr val="tx1"/>
                </a:solidFill>
                <a:latin typeface="Arial" charset="0"/>
                <a:ea typeface="+mn-ea"/>
                <a:cs typeface="+mn-cs"/>
              </a:rPr>
              <a:t>Simplify code writing. When you consume a service you focus</a:t>
            </a:r>
            <a:r>
              <a:rPr lang="en-US" sz="1200" kern="1200" baseline="0" dirty="0" smtClean="0">
                <a:solidFill>
                  <a:schemeClr val="tx1"/>
                </a:solidFill>
                <a:latin typeface="Arial" charset="0"/>
                <a:ea typeface="+mn-ea"/>
                <a:cs typeface="+mn-cs"/>
              </a:rPr>
              <a:t> on what, rather than plumbing.</a:t>
            </a:r>
          </a:p>
          <a:p>
            <a:pPr>
              <a:buFontTx/>
              <a:buChar char="-"/>
            </a:pPr>
            <a:r>
              <a:rPr lang="en-US" dirty="0" smtClean="0"/>
              <a:t>SOA promotes the goal of separating users (consumers) from the service implementations. </a:t>
            </a:r>
          </a:p>
          <a:p>
            <a:pPr>
              <a:buFontTx/>
              <a:buChar char="-"/>
            </a:pPr>
            <a:r>
              <a:rPr lang="en-US" dirty="0" smtClean="0"/>
              <a:t>An indirect benefit of SOA involves dramatically simplified testing. Services are autonomous, stateless, with fully documented interfaces, and separate from the cross-cutting concerns of the implementation.</a:t>
            </a:r>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design for </a:t>
            </a:r>
            <a:r>
              <a:rPr lang="en-US" baseline="0" dirty="0" err="1" smtClean="0"/>
              <a:t>evolvability</a:t>
            </a:r>
            <a:r>
              <a:rPr lang="en-US" baseline="0" dirty="0" smtClean="0"/>
              <a:t>. There are different design approaches, each valid in </a:t>
            </a:r>
            <a:r>
              <a:rPr lang="en-US" baseline="0" dirty="0" smtClean="0"/>
              <a:t>their </a:t>
            </a:r>
            <a:r>
              <a:rPr lang="en-US" baseline="0" dirty="0" smtClean="0"/>
              <a:t>own right. </a:t>
            </a:r>
          </a:p>
          <a:p>
            <a:endParaRPr lang="en-US" baseline="0" dirty="0" smtClean="0"/>
          </a:p>
          <a:p>
            <a:r>
              <a:rPr lang="en-US" baseline="0" dirty="0" smtClean="0"/>
              <a:t>A clean sheet design might be very valid for a product that can be designed quickly. Each time an unanticipated change occurs, you redesign your product to meet the needs.</a:t>
            </a:r>
          </a:p>
          <a:p>
            <a:endParaRPr lang="en-US" baseline="0" dirty="0" smtClean="0"/>
          </a:p>
          <a:p>
            <a:r>
              <a:rPr lang="en-US" baseline="0" dirty="0" smtClean="0"/>
              <a:t>An over-designed product will short term cover many needs you foresaw. But over time it will run out of steam.</a:t>
            </a:r>
          </a:p>
          <a:p>
            <a:endParaRPr lang="en-US" baseline="0" dirty="0" smtClean="0"/>
          </a:p>
          <a:p>
            <a:r>
              <a:rPr lang="en-US" baseline="0" dirty="0" smtClean="0"/>
              <a:t>An evolvable product can be adapted to changes over time. An evolvable design is for example a great match for a product that is complex and requires a large investment (knowledge, time) to design.</a:t>
            </a:r>
          </a:p>
          <a:p>
            <a:endParaRPr lang="en-US" baseline="0" dirty="0" smtClean="0"/>
          </a:p>
          <a:p>
            <a:r>
              <a:rPr lang="en-US" baseline="0" dirty="0" smtClean="0"/>
              <a:t>We will argue that software falls in the last category of products: complex and time intensive to design.</a:t>
            </a:r>
            <a:endParaRPr lang="en-US" dirty="0"/>
          </a:p>
        </p:txBody>
      </p:sp>
      <p:sp>
        <p:nvSpPr>
          <p:cNvPr id="4" name="Slide Number Placeholder 3"/>
          <p:cNvSpPr>
            <a:spLocks noGrp="1"/>
          </p:cNvSpPr>
          <p:nvPr>
            <p:ph type="sldNum" sz="quarter" idx="10"/>
          </p:nvPr>
        </p:nvSpPr>
        <p:spPr/>
        <p:txBody>
          <a:bodyPr/>
          <a:lstStyle/>
          <a:p>
            <a:pPr>
              <a:defRPr/>
            </a:pPr>
            <a:fld id="{D8E518F3-3D5D-45A1-B859-9B19517CC0E8}"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CB3B400-240A-4CA1-BC81-7A378AC7388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E175C39D-26EE-4311-BF85-B03B6A0DA0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sp>
        <p:nvSpPr>
          <p:cNvPr id="1026" name="Rectangle 18"/>
          <p:cNvSpPr>
            <a:spLocks noGrp="1" noChangeArrowheads="1"/>
          </p:cNvSpPr>
          <p:nvPr>
            <p:ph type="body" idx="1"/>
          </p:nvPr>
        </p:nvSpPr>
        <p:spPr bwMode="auto">
          <a:xfrm>
            <a:off x="742950" y="1638300"/>
            <a:ext cx="8083550" cy="4589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7" name="Rectangle 2"/>
          <p:cNvSpPr>
            <a:spLocks noGrp="1" noChangeArrowheads="1"/>
          </p:cNvSpPr>
          <p:nvPr>
            <p:ph type="title"/>
          </p:nvPr>
        </p:nvSpPr>
        <p:spPr bwMode="auto">
          <a:xfrm>
            <a:off x="742950" y="581025"/>
            <a:ext cx="808355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59397" name="Rectangle 5"/>
          <p:cNvSpPr>
            <a:spLocks noGrp="1" noChangeArrowheads="1"/>
          </p:cNvSpPr>
          <p:nvPr>
            <p:ph type="ftr" sz="quarter" idx="3"/>
          </p:nvPr>
        </p:nvSpPr>
        <p:spPr bwMode="auto">
          <a:xfrm>
            <a:off x="952500" y="6464300"/>
            <a:ext cx="6418263"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800" baseline="0" smtClean="0">
                <a:solidFill>
                  <a:srgbClr val="003359"/>
                </a:solidFill>
              </a:defRPr>
            </a:lvl1pPr>
          </a:lstStyle>
          <a:p>
            <a:pPr>
              <a:defRPr/>
            </a:pPr>
            <a:endParaRPr lang="en-US"/>
          </a:p>
        </p:txBody>
      </p:sp>
      <p:sp>
        <p:nvSpPr>
          <p:cNvPr id="59398" name="Rectangle 6"/>
          <p:cNvSpPr>
            <a:spLocks noGrp="1" noChangeArrowheads="1"/>
          </p:cNvSpPr>
          <p:nvPr>
            <p:ph type="sldNum" sz="quarter" idx="4"/>
          </p:nvPr>
        </p:nvSpPr>
        <p:spPr bwMode="auto">
          <a:xfrm>
            <a:off x="8509000" y="6442075"/>
            <a:ext cx="369888"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000" b="0" baseline="0" smtClean="0">
                <a:solidFill>
                  <a:srgbClr val="565A5C"/>
                </a:solidFill>
              </a:defRPr>
            </a:lvl1pPr>
          </a:lstStyle>
          <a:p>
            <a:pPr>
              <a:defRPr/>
            </a:pPr>
            <a:fld id="{FE4E07AE-A1BD-4B90-A3C5-76588690EC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3200" b="1">
          <a:solidFill>
            <a:srgbClr val="003359"/>
          </a:solidFill>
          <a:latin typeface="+mj-lt"/>
          <a:ea typeface="+mj-ea"/>
          <a:cs typeface="+mj-cs"/>
        </a:defRPr>
      </a:lvl1pPr>
      <a:lvl2pPr algn="l" rtl="0" eaLnBrk="1" fontAlgn="base" hangingPunct="1">
        <a:lnSpc>
          <a:spcPct val="90000"/>
        </a:lnSpc>
        <a:spcBef>
          <a:spcPct val="0"/>
        </a:spcBef>
        <a:spcAft>
          <a:spcPct val="0"/>
        </a:spcAft>
        <a:defRPr sz="3200" b="1">
          <a:solidFill>
            <a:srgbClr val="003359"/>
          </a:solidFill>
          <a:latin typeface="Calibri" pitchFamily="34" charset="0"/>
        </a:defRPr>
      </a:lvl2pPr>
      <a:lvl3pPr algn="l" rtl="0" eaLnBrk="1" fontAlgn="base" hangingPunct="1">
        <a:lnSpc>
          <a:spcPct val="90000"/>
        </a:lnSpc>
        <a:spcBef>
          <a:spcPct val="0"/>
        </a:spcBef>
        <a:spcAft>
          <a:spcPct val="0"/>
        </a:spcAft>
        <a:defRPr sz="3200" b="1">
          <a:solidFill>
            <a:srgbClr val="003359"/>
          </a:solidFill>
          <a:latin typeface="Calibri" pitchFamily="34" charset="0"/>
        </a:defRPr>
      </a:lvl3pPr>
      <a:lvl4pPr algn="l" rtl="0" eaLnBrk="1" fontAlgn="base" hangingPunct="1">
        <a:lnSpc>
          <a:spcPct val="90000"/>
        </a:lnSpc>
        <a:spcBef>
          <a:spcPct val="0"/>
        </a:spcBef>
        <a:spcAft>
          <a:spcPct val="0"/>
        </a:spcAft>
        <a:defRPr sz="3200" b="1">
          <a:solidFill>
            <a:srgbClr val="003359"/>
          </a:solidFill>
          <a:latin typeface="Calibri" pitchFamily="34" charset="0"/>
        </a:defRPr>
      </a:lvl4pPr>
      <a:lvl5pPr algn="l" rtl="0" eaLnBrk="1" fontAlgn="base" hangingPunct="1">
        <a:lnSpc>
          <a:spcPct val="90000"/>
        </a:lnSpc>
        <a:spcBef>
          <a:spcPct val="0"/>
        </a:spcBef>
        <a:spcAft>
          <a:spcPct val="0"/>
        </a:spcAft>
        <a:defRPr sz="3200" b="1">
          <a:solidFill>
            <a:srgbClr val="003359"/>
          </a:solidFill>
          <a:latin typeface="Calibri" pitchFamily="34" charset="0"/>
        </a:defRPr>
      </a:lvl5pPr>
      <a:lvl6pPr marL="457200" algn="l" rtl="0" eaLnBrk="1" fontAlgn="base" hangingPunct="1">
        <a:lnSpc>
          <a:spcPct val="90000"/>
        </a:lnSpc>
        <a:spcBef>
          <a:spcPct val="0"/>
        </a:spcBef>
        <a:spcAft>
          <a:spcPct val="0"/>
        </a:spcAft>
        <a:defRPr sz="3200" b="1">
          <a:solidFill>
            <a:srgbClr val="003359"/>
          </a:solidFill>
          <a:latin typeface="Calibri" pitchFamily="34" charset="0"/>
        </a:defRPr>
      </a:lvl6pPr>
      <a:lvl7pPr marL="914400" algn="l" rtl="0" eaLnBrk="1" fontAlgn="base" hangingPunct="1">
        <a:lnSpc>
          <a:spcPct val="90000"/>
        </a:lnSpc>
        <a:spcBef>
          <a:spcPct val="0"/>
        </a:spcBef>
        <a:spcAft>
          <a:spcPct val="0"/>
        </a:spcAft>
        <a:defRPr sz="3200" b="1">
          <a:solidFill>
            <a:srgbClr val="003359"/>
          </a:solidFill>
          <a:latin typeface="Calibri" pitchFamily="34" charset="0"/>
        </a:defRPr>
      </a:lvl7pPr>
      <a:lvl8pPr marL="1371600" algn="l" rtl="0" eaLnBrk="1" fontAlgn="base" hangingPunct="1">
        <a:lnSpc>
          <a:spcPct val="90000"/>
        </a:lnSpc>
        <a:spcBef>
          <a:spcPct val="0"/>
        </a:spcBef>
        <a:spcAft>
          <a:spcPct val="0"/>
        </a:spcAft>
        <a:defRPr sz="3200" b="1">
          <a:solidFill>
            <a:srgbClr val="003359"/>
          </a:solidFill>
          <a:latin typeface="Calibri" pitchFamily="34" charset="0"/>
        </a:defRPr>
      </a:lvl8pPr>
      <a:lvl9pPr marL="1828800" algn="l" rtl="0" eaLnBrk="1" fontAlgn="base" hangingPunct="1">
        <a:lnSpc>
          <a:spcPct val="90000"/>
        </a:lnSpc>
        <a:spcBef>
          <a:spcPct val="0"/>
        </a:spcBef>
        <a:spcAft>
          <a:spcPct val="0"/>
        </a:spcAft>
        <a:defRPr sz="3200" b="1">
          <a:solidFill>
            <a:srgbClr val="003359"/>
          </a:solidFill>
          <a:latin typeface="Calibri" pitchFamily="34" charset="0"/>
        </a:defRPr>
      </a:lvl9pPr>
    </p:titleStyle>
    <p:bodyStyle>
      <a:lvl1pPr marL="342900" indent="-342900" algn="l" rtl="0" eaLnBrk="1" fontAlgn="base" hangingPunct="1">
        <a:spcBef>
          <a:spcPct val="20000"/>
        </a:spcBef>
        <a:spcAft>
          <a:spcPct val="0"/>
        </a:spcAft>
        <a:buClr>
          <a:srgbClr val="7D8285"/>
        </a:buClr>
        <a:buFont typeface="Arial" charset="0"/>
        <a:buChar char="▪"/>
        <a:defRPr sz="2800" b="1">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rgbClr val="003359"/>
          </a:solidFill>
          <a:latin typeface="+mn-lt"/>
        </a:defRPr>
      </a:lvl2pPr>
      <a:lvl3pPr marL="1143000" indent="-228600" algn="l" rtl="0" eaLnBrk="1" fontAlgn="base" hangingPunct="1">
        <a:spcBef>
          <a:spcPct val="20000"/>
        </a:spcBef>
        <a:spcAft>
          <a:spcPct val="0"/>
        </a:spcAft>
        <a:buFont typeface="Arial" charset="0"/>
        <a:buChar char="▪"/>
        <a:defRPr sz="2200">
          <a:solidFill>
            <a:srgbClr val="003359"/>
          </a:solidFill>
          <a:latin typeface="+mn-lt"/>
        </a:defRPr>
      </a:lvl3pPr>
      <a:lvl4pPr marL="1600200" indent="-228600" algn="l" rtl="0" eaLnBrk="1" fontAlgn="base" hangingPunct="1">
        <a:spcBef>
          <a:spcPct val="20000"/>
        </a:spcBef>
        <a:spcAft>
          <a:spcPct val="0"/>
        </a:spcAft>
        <a:buChar char="–"/>
        <a:defRPr>
          <a:solidFill>
            <a:srgbClr val="003359"/>
          </a:solidFill>
          <a:latin typeface="+mn-lt"/>
        </a:defRPr>
      </a:lvl4pPr>
      <a:lvl5pPr marL="2057400" indent="-228600" algn="l" rtl="0" eaLnBrk="1" fontAlgn="base" hangingPunct="1">
        <a:spcBef>
          <a:spcPct val="20000"/>
        </a:spcBef>
        <a:spcAft>
          <a:spcPct val="0"/>
        </a:spcAft>
        <a:buChar char="»"/>
        <a:defRPr>
          <a:solidFill>
            <a:srgbClr val="003359"/>
          </a:solidFill>
          <a:latin typeface="+mn-lt"/>
        </a:defRPr>
      </a:lvl5pPr>
      <a:lvl6pPr marL="2514600" indent="-228600" algn="l" rtl="0" eaLnBrk="1" fontAlgn="base" hangingPunct="1">
        <a:spcBef>
          <a:spcPct val="20000"/>
        </a:spcBef>
        <a:spcAft>
          <a:spcPct val="0"/>
        </a:spcAft>
        <a:buChar char="»"/>
        <a:defRPr>
          <a:solidFill>
            <a:srgbClr val="003359"/>
          </a:solidFill>
          <a:latin typeface="+mn-lt"/>
        </a:defRPr>
      </a:lvl6pPr>
      <a:lvl7pPr marL="2971800" indent="-228600" algn="l" rtl="0" eaLnBrk="1" fontAlgn="base" hangingPunct="1">
        <a:spcBef>
          <a:spcPct val="20000"/>
        </a:spcBef>
        <a:spcAft>
          <a:spcPct val="0"/>
        </a:spcAft>
        <a:buChar char="»"/>
        <a:defRPr>
          <a:solidFill>
            <a:srgbClr val="003359"/>
          </a:solidFill>
          <a:latin typeface="+mn-lt"/>
        </a:defRPr>
      </a:lvl7pPr>
      <a:lvl8pPr marL="3429000" indent="-228600" algn="l" rtl="0" eaLnBrk="1" fontAlgn="base" hangingPunct="1">
        <a:spcBef>
          <a:spcPct val="20000"/>
        </a:spcBef>
        <a:spcAft>
          <a:spcPct val="0"/>
        </a:spcAft>
        <a:buChar char="»"/>
        <a:defRPr>
          <a:solidFill>
            <a:srgbClr val="003359"/>
          </a:solidFill>
          <a:latin typeface="+mn-lt"/>
        </a:defRPr>
      </a:lvl8pPr>
      <a:lvl9pPr marL="3886200" indent="-228600" algn="l" rtl="0" eaLnBrk="1" fontAlgn="base" hangingPunct="1">
        <a:spcBef>
          <a:spcPct val="20000"/>
        </a:spcBef>
        <a:spcAft>
          <a:spcPct val="0"/>
        </a:spcAft>
        <a:buChar char="»"/>
        <a:defRPr>
          <a:solidFill>
            <a:srgbClr val="00335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a:noFill/>
        </p:spPr>
        <p:txBody>
          <a:bodyPr/>
          <a:lstStyle/>
          <a:p>
            <a:fld id="{149C0F56-9C72-4100-B47D-34EE4C4F5313}" type="slidenum">
              <a:rPr lang="en-US"/>
              <a:pPr/>
              <a:t>1</a:t>
            </a:fld>
            <a:endParaRPr lang="en-US"/>
          </a:p>
        </p:txBody>
      </p:sp>
      <p:sp>
        <p:nvSpPr>
          <p:cNvPr id="2051" name="Rectangle 2"/>
          <p:cNvSpPr>
            <a:spLocks noGrp="1" noChangeArrowheads="1"/>
          </p:cNvSpPr>
          <p:nvPr>
            <p:ph type="ctrTitle"/>
          </p:nvPr>
        </p:nvSpPr>
        <p:spPr>
          <a:xfrm>
            <a:off x="3400425" y="1798638"/>
            <a:ext cx="5157788" cy="1008062"/>
          </a:xfrm>
          <a:noFill/>
        </p:spPr>
        <p:txBody>
          <a:bodyPr anchor="ctr"/>
          <a:lstStyle/>
          <a:p>
            <a:r>
              <a:rPr lang="en-US" dirty="0" smtClean="0">
                <a:solidFill>
                  <a:srgbClr val="00446A"/>
                </a:solidFill>
              </a:rPr>
              <a:t>FHLBank Topeka</a:t>
            </a:r>
            <a:br>
              <a:rPr lang="en-US" dirty="0" smtClean="0">
                <a:solidFill>
                  <a:srgbClr val="00446A"/>
                </a:solidFill>
              </a:rPr>
            </a:br>
            <a:r>
              <a:rPr lang="en-US" sz="2400" b="0" dirty="0" smtClean="0">
                <a:solidFill>
                  <a:schemeClr val="bg2"/>
                </a:solidFill>
              </a:rPr>
              <a:t>Service Oriented Architecture</a:t>
            </a:r>
          </a:p>
        </p:txBody>
      </p:sp>
      <p:sp>
        <p:nvSpPr>
          <p:cNvPr id="2052" name="Rectangle 3"/>
          <p:cNvSpPr>
            <a:spLocks noGrp="1" noChangeArrowheads="1"/>
          </p:cNvSpPr>
          <p:nvPr>
            <p:ph type="subTitle" idx="1"/>
          </p:nvPr>
        </p:nvSpPr>
        <p:spPr>
          <a:xfrm>
            <a:off x="3332163" y="3305175"/>
            <a:ext cx="5494337" cy="3089275"/>
          </a:xfrm>
          <a:noFill/>
        </p:spPr>
        <p:txBody>
          <a:bodyPr/>
          <a:lstStyle/>
          <a:p>
            <a:pPr algn="l"/>
            <a:r>
              <a:rPr lang="en-US" sz="2400" dirty="0" smtClean="0">
                <a:solidFill>
                  <a:schemeClr val="bg2"/>
                </a:solidFill>
              </a:rPr>
              <a:t>Tim Kinker|  </a:t>
            </a:r>
            <a:r>
              <a:rPr lang="en-US" sz="2400" b="0" dirty="0" smtClean="0">
                <a:solidFill>
                  <a:schemeClr val="bg2"/>
                </a:solidFill>
              </a:rPr>
              <a:t>Senior Developer</a:t>
            </a:r>
          </a:p>
          <a:p>
            <a:pPr algn="l"/>
            <a:r>
              <a:rPr lang="en-US" sz="2400" dirty="0" smtClean="0">
                <a:solidFill>
                  <a:schemeClr val="bg2"/>
                </a:solidFill>
              </a:rPr>
              <a:t>Marco Rentier</a:t>
            </a:r>
            <a:r>
              <a:rPr lang="en-US" sz="2400" b="0" dirty="0" smtClean="0">
                <a:solidFill>
                  <a:schemeClr val="bg2"/>
                </a:solidFill>
              </a:rPr>
              <a:t>|</a:t>
            </a:r>
            <a:r>
              <a:rPr lang="en-US" sz="2400" dirty="0" smtClean="0">
                <a:solidFill>
                  <a:schemeClr val="bg2"/>
                </a:solidFill>
              </a:rPr>
              <a:t>  </a:t>
            </a:r>
            <a:r>
              <a:rPr lang="en-US" sz="2400" b="0" dirty="0" smtClean="0">
                <a:solidFill>
                  <a:schemeClr val="bg2"/>
                </a:solidFill>
              </a:rPr>
              <a:t>Software Architect</a:t>
            </a:r>
          </a:p>
          <a:p>
            <a:pPr algn="l"/>
            <a:r>
              <a:rPr lang="en-US" sz="2000" b="0" dirty="0" smtClean="0">
                <a:solidFill>
                  <a:schemeClr val="bg2"/>
                </a:solidFill>
              </a:rPr>
              <a:t>Nebraska.Code(),  03/21/2015</a:t>
            </a:r>
          </a:p>
        </p:txBody>
      </p:sp>
      <p:sp>
        <p:nvSpPr>
          <p:cNvPr id="2053" name="Line 6"/>
          <p:cNvSpPr>
            <a:spLocks noChangeAspect="1" noChangeShapeType="1"/>
          </p:cNvSpPr>
          <p:nvPr/>
        </p:nvSpPr>
        <p:spPr bwMode="auto">
          <a:xfrm flipV="1">
            <a:off x="3233738" y="1836738"/>
            <a:ext cx="0" cy="935037"/>
          </a:xfrm>
          <a:prstGeom prst="line">
            <a:avLst/>
          </a:prstGeom>
          <a:noFill/>
          <a:ln w="9525">
            <a:solidFill>
              <a:schemeClr val="tx1"/>
            </a:solidFill>
            <a:round/>
            <a:headEnd/>
            <a:tailEnd/>
          </a:ln>
        </p:spPr>
        <p:txBody>
          <a:bodyPr/>
          <a:lstStyle/>
          <a:p>
            <a:endParaRPr lang="en-US"/>
          </a:p>
        </p:txBody>
      </p:sp>
      <p:pic>
        <p:nvPicPr>
          <p:cNvPr id="2054" name="Picture 9" descr="FHLB_VertLogo180"/>
          <p:cNvPicPr>
            <a:picLocks noChangeAspect="1" noChangeArrowheads="1"/>
          </p:cNvPicPr>
          <p:nvPr/>
        </p:nvPicPr>
        <p:blipFill>
          <a:blip r:embed="rId4" cstate="print"/>
          <a:srcRect/>
          <a:stretch>
            <a:fillRect/>
          </a:stretch>
        </p:blipFill>
        <p:spPr bwMode="auto">
          <a:xfrm>
            <a:off x="1273175" y="1819275"/>
            <a:ext cx="1746250" cy="649288"/>
          </a:xfrm>
          <a:prstGeom prst="rect">
            <a:avLst/>
          </a:prstGeom>
          <a:noFill/>
          <a:ln w="9525">
            <a:noFill/>
            <a:miter lim="800000"/>
            <a:headEnd/>
            <a:tailEnd/>
          </a:ln>
        </p:spPr>
      </p:pic>
      <p:grpSp>
        <p:nvGrpSpPr>
          <p:cNvPr id="2055" name="Group 11"/>
          <p:cNvGrpSpPr>
            <a:grpSpLocks/>
          </p:cNvGrpSpPr>
          <p:nvPr/>
        </p:nvGrpSpPr>
        <p:grpSpPr bwMode="auto">
          <a:xfrm>
            <a:off x="5045075" y="6240463"/>
            <a:ext cx="4089400" cy="608012"/>
            <a:chOff x="3184" y="3937"/>
            <a:chExt cx="2576" cy="383"/>
          </a:xfrm>
        </p:grpSpPr>
        <p:sp>
          <p:nvSpPr>
            <p:cNvPr id="2056" name="Rectangle 10"/>
            <p:cNvSpPr>
              <a:spLocks noChangeArrowheads="1"/>
            </p:cNvSpPr>
            <p:nvPr/>
          </p:nvSpPr>
          <p:spPr bwMode="auto">
            <a:xfrm>
              <a:off x="3184" y="3937"/>
              <a:ext cx="2576" cy="383"/>
            </a:xfrm>
            <a:prstGeom prst="rect">
              <a:avLst/>
            </a:prstGeom>
            <a:solidFill>
              <a:schemeClr val="bg1"/>
            </a:solidFill>
            <a:ln w="9525" algn="ctr">
              <a:solidFill>
                <a:schemeClr val="bg1"/>
              </a:solidFill>
              <a:miter lim="800000"/>
              <a:headEnd/>
              <a:tailEnd/>
            </a:ln>
          </p:spPr>
          <p:txBody>
            <a:bodyPr wrap="none" anchor="ctr"/>
            <a:lstStyle/>
            <a:p>
              <a:endParaRPr lang="en-US"/>
            </a:p>
          </p:txBody>
        </p:sp>
        <p:pic>
          <p:nvPicPr>
            <p:cNvPr id="2057" name="Picture 7" descr="ServingStates"/>
            <p:cNvPicPr>
              <a:picLocks noChangeAspect="1" noChangeArrowheads="1"/>
            </p:cNvPicPr>
            <p:nvPr/>
          </p:nvPicPr>
          <p:blipFill>
            <a:blip r:embed="rId5" cstate="print"/>
            <a:srcRect/>
            <a:stretch>
              <a:fillRect/>
            </a:stretch>
          </p:blipFill>
          <p:spPr bwMode="auto">
            <a:xfrm>
              <a:off x="3259" y="4027"/>
              <a:ext cx="2385" cy="221"/>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Evolvable</a:t>
            </a:r>
            <a:endParaRPr lang="en-US" dirty="0"/>
          </a:p>
        </p:txBody>
      </p:sp>
      <p:sp>
        <p:nvSpPr>
          <p:cNvPr id="3" name="Content Placeholder 2"/>
          <p:cNvSpPr>
            <a:spLocks noGrp="1"/>
          </p:cNvSpPr>
          <p:nvPr>
            <p:ph idx="1"/>
          </p:nvPr>
        </p:nvSpPr>
        <p:spPr/>
        <p:txBody>
          <a:bodyPr/>
          <a:lstStyle/>
          <a:p>
            <a:r>
              <a:rPr lang="en-US" b="0" dirty="0" smtClean="0"/>
              <a:t>an entity’s ability to “alter their structure or function so as to adapt to changing circumstances”</a:t>
            </a:r>
          </a:p>
          <a:p>
            <a:pPr lvl="1"/>
            <a:r>
              <a:rPr lang="en-US" b="0" dirty="0" smtClean="0"/>
              <a:t>Robustness: Feature persistence under specified and unforeseen perturbations</a:t>
            </a:r>
          </a:p>
          <a:p>
            <a:pPr lvl="1"/>
            <a:r>
              <a:rPr lang="en-US" b="0" dirty="0" smtClean="0"/>
              <a:t>Resilience: the ability to tolerate (or even profit from) the on-set of unanticipated changes and environmental conditions that might otherwise cause a loss of acceptable service</a:t>
            </a:r>
          </a:p>
          <a:p>
            <a:pPr lvl="1"/>
            <a:endParaRPr lang="en-US" b="0"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Evolvable</a:t>
            </a:r>
            <a:endParaRPr lang="en-US" dirty="0"/>
          </a:p>
        </p:txBody>
      </p:sp>
      <p:sp>
        <p:nvSpPr>
          <p:cNvPr id="3" name="Content Placeholder 2"/>
          <p:cNvSpPr>
            <a:spLocks noGrp="1"/>
          </p:cNvSpPr>
          <p:nvPr>
            <p:ph idx="1"/>
          </p:nvPr>
        </p:nvSpPr>
        <p:spPr>
          <a:xfrm>
            <a:off x="742950" y="1097280"/>
            <a:ext cx="8083550" cy="5130484"/>
          </a:xfrm>
        </p:spPr>
        <p:txBody>
          <a:bodyPr/>
          <a:lstStyle/>
          <a:p>
            <a:r>
              <a:rPr lang="en-US" dirty="0" smtClean="0"/>
              <a:t>There is a strong connection between architecture and </a:t>
            </a:r>
            <a:r>
              <a:rPr lang="en-US" dirty="0" err="1" smtClean="0"/>
              <a:t>evolvability</a:t>
            </a:r>
            <a:endParaRPr lang="en-US" dirty="0" smtClean="0"/>
          </a:p>
          <a:p>
            <a:pPr lvl="1"/>
            <a:r>
              <a:rPr lang="en-US" dirty="0" smtClean="0"/>
              <a:t>Modular architecture increases ability to adapt:</a:t>
            </a:r>
          </a:p>
          <a:p>
            <a:pPr lvl="2"/>
            <a:r>
              <a:rPr lang="en-US" dirty="0" smtClean="0"/>
              <a:t>Separate modules for functions not closely related</a:t>
            </a:r>
          </a:p>
          <a:p>
            <a:pPr lvl="2"/>
            <a:r>
              <a:rPr lang="en-US" dirty="0" smtClean="0"/>
              <a:t>Confine each function to a single module and as few unique components as possible (change in a function is likely to impact all components providing that function)</a:t>
            </a:r>
          </a:p>
          <a:p>
            <a:pPr lvl="2"/>
            <a:r>
              <a:rPr lang="en-US" dirty="0" smtClean="0"/>
              <a:t>Reduce nesting of modules</a:t>
            </a:r>
          </a:p>
          <a:p>
            <a:pPr lvl="2"/>
            <a:r>
              <a:rPr lang="en-US" dirty="0" smtClean="0"/>
              <a:t>Collect functionality which is not anticipated to change into separate modules: decompose based upon volatility</a:t>
            </a:r>
          </a:p>
          <a:p>
            <a:pPr lvl="2"/>
            <a:r>
              <a:rPr lang="en-US" dirty="0" smtClean="0"/>
              <a:t>Standardize and reduce number of interactions between modules</a:t>
            </a:r>
          </a:p>
          <a:p>
            <a:pPr lvl="2"/>
            <a:r>
              <a:rPr lang="en-US" dirty="0" smtClean="0"/>
              <a:t>Support multiple representations (flexible shapes)</a:t>
            </a:r>
          </a:p>
          <a:p>
            <a:pPr lvl="2"/>
            <a:endParaRPr lang="en-US"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a moving target</a:t>
            </a:r>
            <a:endParaRPr lang="en-US" dirty="0"/>
          </a:p>
        </p:txBody>
      </p:sp>
      <p:sp>
        <p:nvSpPr>
          <p:cNvPr id="3" name="Content Placeholder 2"/>
          <p:cNvSpPr>
            <a:spLocks noGrp="1"/>
          </p:cNvSpPr>
          <p:nvPr>
            <p:ph idx="1"/>
          </p:nvPr>
        </p:nvSpPr>
        <p:spPr>
          <a:xfrm>
            <a:off x="742950" y="1343608"/>
            <a:ext cx="8083550" cy="4884155"/>
          </a:xfrm>
        </p:spPr>
        <p:txBody>
          <a:bodyPr/>
          <a:lstStyle/>
          <a:p>
            <a:r>
              <a:rPr lang="en-US" dirty="0" smtClean="0"/>
              <a:t>Vehicle platform-sharing [….] enables automakers to </a:t>
            </a:r>
            <a:r>
              <a:rPr lang="en-US" i="1" dirty="0" smtClean="0"/>
              <a:t>sharply reduce product development and changeover times</a:t>
            </a:r>
            <a:r>
              <a:rPr lang="en-US" dirty="0" smtClean="0"/>
              <a:t>, while modular design and assembly allow </a:t>
            </a:r>
            <a:r>
              <a:rPr lang="en-US" i="1" dirty="0" smtClean="0"/>
              <a:t>building a greater variety of vehicles from one basic set of engineered components</a:t>
            </a:r>
            <a:r>
              <a:rPr lang="en-US" dirty="0" smtClean="0"/>
              <a:t>. Many vendors refer to this as </a:t>
            </a:r>
            <a:r>
              <a:rPr lang="en-US" i="1" dirty="0" smtClean="0"/>
              <a:t>product or vehicle architecture</a:t>
            </a:r>
            <a:r>
              <a:rPr lang="en-US" dirty="0" smtClean="0"/>
              <a:t> […]: </a:t>
            </a:r>
            <a:r>
              <a:rPr lang="en-US" i="1" dirty="0" smtClean="0"/>
              <a:t>the scheme by which the function of a product is allocated to physical components</a:t>
            </a:r>
            <a:r>
              <a:rPr lang="en-US" dirty="0" smtClean="0"/>
              <a:t>.</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Cadillac BLS is …</a:t>
            </a:r>
            <a:endParaRPr lang="en-US" dirty="0"/>
          </a:p>
        </p:txBody>
      </p:sp>
      <p:pic>
        <p:nvPicPr>
          <p:cNvPr id="5" name="Content Placeholder 4" descr="cadillac.png"/>
          <p:cNvPicPr>
            <a:picLocks noGrp="1" noChangeAspect="1"/>
          </p:cNvPicPr>
          <p:nvPr>
            <p:ph idx="1"/>
          </p:nvPr>
        </p:nvPicPr>
        <p:blipFill>
          <a:blip r:embed="rId3" cstate="print"/>
          <a:stretch>
            <a:fillRect/>
          </a:stretch>
        </p:blipFill>
        <p:spPr>
          <a:xfrm>
            <a:off x="742950" y="1814145"/>
            <a:ext cx="8083550" cy="4237772"/>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13</a:t>
            </a:fld>
            <a:endParaRPr lang="en-US"/>
          </a:p>
        </p:txBody>
      </p:sp>
      <p:pic>
        <p:nvPicPr>
          <p:cNvPr id="6" name="Picture 5" descr="cadillacinterior.jpg"/>
          <p:cNvPicPr>
            <a:picLocks noChangeAspect="1"/>
          </p:cNvPicPr>
          <p:nvPr/>
        </p:nvPicPr>
        <p:blipFill>
          <a:blip r:embed="rId4" cstate="print"/>
          <a:stretch>
            <a:fillRect/>
          </a:stretch>
        </p:blipFill>
        <p:spPr>
          <a:xfrm>
            <a:off x="3424572" y="4764181"/>
            <a:ext cx="2466975" cy="18478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Fiat </a:t>
            </a:r>
            <a:r>
              <a:rPr lang="en-US" dirty="0" err="1" smtClean="0"/>
              <a:t>Croma</a:t>
            </a:r>
            <a:endParaRPr lang="en-US" dirty="0"/>
          </a:p>
        </p:txBody>
      </p:sp>
      <p:pic>
        <p:nvPicPr>
          <p:cNvPr id="5" name="Content Placeholder 4" descr="fiatcroma.png"/>
          <p:cNvPicPr>
            <a:picLocks noGrp="1" noChangeAspect="1"/>
          </p:cNvPicPr>
          <p:nvPr>
            <p:ph idx="1"/>
          </p:nvPr>
        </p:nvPicPr>
        <p:blipFill>
          <a:blip r:embed="rId3" cstate="print"/>
          <a:stretch>
            <a:fillRect/>
          </a:stretch>
        </p:blipFill>
        <p:spPr>
          <a:xfrm>
            <a:off x="742950" y="1936832"/>
            <a:ext cx="8083550" cy="3992399"/>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14</a:t>
            </a:fld>
            <a:endParaRPr lang="en-US"/>
          </a:p>
        </p:txBody>
      </p:sp>
      <p:pic>
        <p:nvPicPr>
          <p:cNvPr id="6" name="Picture 5" descr="fiatcromainterior.jpg"/>
          <p:cNvPicPr>
            <a:picLocks noChangeAspect="1"/>
          </p:cNvPicPr>
          <p:nvPr/>
        </p:nvPicPr>
        <p:blipFill>
          <a:blip r:embed="rId4" cstate="print"/>
          <a:stretch>
            <a:fillRect/>
          </a:stretch>
        </p:blipFill>
        <p:spPr>
          <a:xfrm>
            <a:off x="3238052" y="4694816"/>
            <a:ext cx="2801022" cy="186734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a moving target</a:t>
            </a:r>
            <a:endParaRPr lang="en-US" dirty="0"/>
          </a:p>
        </p:txBody>
      </p:sp>
      <p:sp>
        <p:nvSpPr>
          <p:cNvPr id="3" name="Content Placeholder 2"/>
          <p:cNvSpPr>
            <a:spLocks noGrp="1"/>
          </p:cNvSpPr>
          <p:nvPr>
            <p:ph idx="1"/>
          </p:nvPr>
        </p:nvSpPr>
        <p:spPr>
          <a:xfrm>
            <a:off x="742950" y="1247888"/>
            <a:ext cx="8083550" cy="4979876"/>
          </a:xfrm>
        </p:spPr>
        <p:txBody>
          <a:bodyPr/>
          <a:lstStyle/>
          <a:p>
            <a:r>
              <a:rPr lang="en-US" dirty="0" smtClean="0"/>
              <a:t>Advantages:</a:t>
            </a:r>
          </a:p>
          <a:p>
            <a:pPr lvl="1"/>
            <a:r>
              <a:rPr lang="en-US" dirty="0" smtClean="0"/>
              <a:t>Lower development costs</a:t>
            </a:r>
          </a:p>
          <a:p>
            <a:pPr lvl="1"/>
            <a:r>
              <a:rPr lang="en-US" dirty="0" smtClean="0"/>
              <a:t>Increased quality and innovation</a:t>
            </a:r>
          </a:p>
          <a:p>
            <a:pPr lvl="1"/>
            <a:r>
              <a:rPr lang="en-US" dirty="0" smtClean="0"/>
              <a:t>Greater product variety: platform sharing allows manufacturers to build and design differentiated products faster and cheaper. </a:t>
            </a:r>
          </a:p>
          <a:p>
            <a:pPr lvl="2"/>
            <a:r>
              <a:rPr lang="en-US" dirty="0" smtClean="0"/>
              <a:t>Focus on consumer demand in different market segments (luxury versus mass-market) and in different global markets with the same platform.</a:t>
            </a:r>
          </a:p>
          <a:p>
            <a:pPr lvl="2"/>
            <a:r>
              <a:rPr lang="en-US" dirty="0" smtClean="0"/>
              <a:t>Developing a new car from scratch is time, labor and knowledge intensive. Many cycles of design, prototyping and testing. Monetize that investment to the best of your ability.</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a:t>
            </a:r>
            <a:endParaRPr lang="en-US" dirty="0"/>
          </a:p>
        </p:txBody>
      </p:sp>
      <p:sp>
        <p:nvSpPr>
          <p:cNvPr id="3" name="Content Placeholder 2"/>
          <p:cNvSpPr>
            <a:spLocks noGrp="1"/>
          </p:cNvSpPr>
          <p:nvPr>
            <p:ph idx="1"/>
          </p:nvPr>
        </p:nvSpPr>
        <p:spPr/>
        <p:txBody>
          <a:bodyPr/>
          <a:lstStyle/>
          <a:p>
            <a:r>
              <a:rPr lang="en-US" dirty="0" smtClean="0"/>
              <a:t> Disadvantages:</a:t>
            </a:r>
          </a:p>
          <a:p>
            <a:pPr lvl="1"/>
            <a:r>
              <a:rPr lang="en-US" dirty="0" smtClean="0"/>
              <a:t>Incompatible changes to platforms</a:t>
            </a:r>
          </a:p>
          <a:p>
            <a:pPr lvl="2"/>
            <a:r>
              <a:rPr lang="en-US" dirty="0" smtClean="0"/>
              <a:t>regression test!</a:t>
            </a:r>
          </a:p>
          <a:p>
            <a:pPr lvl="1"/>
            <a:r>
              <a:rPr lang="en-US" dirty="0" smtClean="0"/>
              <a:t>Risk concentration </a:t>
            </a:r>
          </a:p>
          <a:p>
            <a:pPr lvl="2"/>
            <a:r>
              <a:rPr lang="en-US" dirty="0" smtClean="0"/>
              <a:t>a defective component impacts multiple product</a:t>
            </a:r>
          </a:p>
          <a:p>
            <a:pPr lvl="2"/>
            <a:endParaRPr lang="en-US" dirty="0" smtClean="0"/>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driving success</a:t>
            </a:r>
            <a:endParaRPr lang="en-US" dirty="0"/>
          </a:p>
        </p:txBody>
      </p:sp>
      <p:sp>
        <p:nvSpPr>
          <p:cNvPr id="3" name="Content Placeholder 2"/>
          <p:cNvSpPr>
            <a:spLocks noGrp="1"/>
          </p:cNvSpPr>
          <p:nvPr>
            <p:ph idx="1"/>
          </p:nvPr>
        </p:nvSpPr>
        <p:spPr/>
        <p:txBody>
          <a:bodyPr/>
          <a:lstStyle/>
          <a:p>
            <a:r>
              <a:rPr lang="en-US" dirty="0" smtClean="0"/>
              <a:t>Volkswagen: </a:t>
            </a:r>
          </a:p>
          <a:p>
            <a:pPr lvl="1"/>
            <a:r>
              <a:rPr lang="en-US" dirty="0" smtClean="0"/>
              <a:t>245 models, 10 brands, 8.4 million vehicles sold in 2011</a:t>
            </a:r>
          </a:p>
          <a:p>
            <a:pPr lvl="1"/>
            <a:r>
              <a:rPr lang="en-US" dirty="0" smtClean="0"/>
              <a:t>A refined modular strategy: standardizing parts across 40 small car models including engine mounts  and ability to build on the same assembly lines.</a:t>
            </a:r>
            <a:endParaRPr lang="en-US" smtClean="0"/>
          </a:p>
          <a:p>
            <a:pPr lvl="1"/>
            <a:r>
              <a:rPr lang="en-US" smtClean="0"/>
              <a:t>Product </a:t>
            </a:r>
            <a:r>
              <a:rPr lang="en-US" dirty="0" smtClean="0"/>
              <a:t>development costs cut by 20%, parts cost cut by 20%, production time cut by 30%.</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Architecture</a:t>
            </a:r>
            <a:endParaRPr lang="en-US" dirty="0"/>
          </a:p>
        </p:txBody>
      </p:sp>
      <p:sp>
        <p:nvSpPr>
          <p:cNvPr id="3" name="Content Placeholder 2"/>
          <p:cNvSpPr>
            <a:spLocks noGrp="1"/>
          </p:cNvSpPr>
          <p:nvPr>
            <p:ph idx="1"/>
          </p:nvPr>
        </p:nvSpPr>
        <p:spPr/>
        <p:txBody>
          <a:bodyPr/>
          <a:lstStyle/>
          <a:p>
            <a:r>
              <a:rPr lang="en-US" dirty="0" smtClean="0"/>
              <a:t>Arrangement of functional elements</a:t>
            </a:r>
          </a:p>
          <a:p>
            <a:pPr lvl="1"/>
            <a:r>
              <a:rPr lang="en-US" dirty="0" smtClean="0"/>
              <a:t>Decompose by volatility, not domain functionality</a:t>
            </a:r>
          </a:p>
          <a:p>
            <a:r>
              <a:rPr lang="en-US" dirty="0" smtClean="0"/>
              <a:t>Mapping from functional elements to components</a:t>
            </a:r>
          </a:p>
          <a:p>
            <a:pPr lvl="1"/>
            <a:r>
              <a:rPr lang="en-US" dirty="0" smtClean="0"/>
              <a:t>Component standardization</a:t>
            </a:r>
          </a:p>
          <a:p>
            <a:r>
              <a:rPr lang="en-US" dirty="0" smtClean="0"/>
              <a:t>Specification of interfaces among interacting components</a:t>
            </a:r>
          </a:p>
          <a:p>
            <a:pPr lvl="1"/>
            <a:r>
              <a:rPr lang="en-US" dirty="0" smtClean="0"/>
              <a:t>Interface standardization</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software</a:t>
            </a:r>
            <a:endParaRPr lang="en-US" dirty="0"/>
          </a:p>
        </p:txBody>
      </p:sp>
      <p:sp>
        <p:nvSpPr>
          <p:cNvPr id="3" name="Content Placeholder 2"/>
          <p:cNvSpPr>
            <a:spLocks noGrp="1"/>
          </p:cNvSpPr>
          <p:nvPr>
            <p:ph idx="1"/>
          </p:nvPr>
        </p:nvSpPr>
        <p:spPr/>
        <p:txBody>
          <a:bodyPr/>
          <a:lstStyle/>
          <a:p>
            <a:r>
              <a:rPr lang="en-US" dirty="0" smtClean="0"/>
              <a:t>Steve </a:t>
            </a:r>
            <a:r>
              <a:rPr lang="en-US" dirty="0" err="1" smtClean="0"/>
              <a:t>Yegge’s</a:t>
            </a:r>
            <a:r>
              <a:rPr lang="en-US" dirty="0" smtClean="0"/>
              <a:t> platform rant</a:t>
            </a:r>
          </a:p>
          <a:p>
            <a:pPr lvl="1"/>
            <a:r>
              <a:rPr lang="en-US" dirty="0" smtClean="0"/>
              <a:t>All teams will expose their data and functionality through service interfaces</a:t>
            </a:r>
          </a:p>
          <a:p>
            <a:pPr lvl="1"/>
            <a:r>
              <a:rPr lang="en-US" dirty="0" smtClean="0"/>
              <a:t>Teams must communicate with each other through these interfaces.</a:t>
            </a:r>
          </a:p>
          <a:p>
            <a:pPr lvl="1"/>
            <a:r>
              <a:rPr lang="en-US" dirty="0" smtClean="0"/>
              <a:t>No other form of communication will be allowed. </a:t>
            </a:r>
          </a:p>
          <a:p>
            <a:pPr lvl="1"/>
            <a:r>
              <a:rPr lang="en-US" dirty="0" smtClean="0"/>
              <a:t>All service interfaces must be </a:t>
            </a:r>
            <a:r>
              <a:rPr lang="en-US" dirty="0" err="1" smtClean="0"/>
              <a:t>externalizable</a:t>
            </a:r>
            <a:r>
              <a:rPr lang="en-US" dirty="0" smtClean="0"/>
              <a:t>. You must plan and design to be able to expose the interface to the outside world.</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t>EVOLVABLE</a:t>
            </a:r>
          </a:p>
          <a:p>
            <a:pPr algn="ctr">
              <a:buNone/>
            </a:pPr>
            <a:r>
              <a:rPr lang="en-US" sz="5400" dirty="0" smtClean="0"/>
              <a:t>SERVICE ORIENTED PLATFORM ARCHITECTURE</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Anyone who doesn’t do this will be fired</a:t>
            </a:r>
          </a:p>
        </p:txBody>
      </p:sp>
      <p:pic>
        <p:nvPicPr>
          <p:cNvPr id="5" name="Content Placeholder 4" descr="have-a-nice-day-o.jpg"/>
          <p:cNvPicPr>
            <a:picLocks noGrp="1" noChangeAspect="1"/>
          </p:cNvPicPr>
          <p:nvPr>
            <p:ph idx="1"/>
          </p:nvPr>
        </p:nvPicPr>
        <p:blipFill>
          <a:blip r:embed="rId3" cstate="print"/>
          <a:stretch>
            <a:fillRect/>
          </a:stretch>
        </p:blipFill>
        <p:spPr>
          <a:xfrm>
            <a:off x="2403475" y="2147094"/>
            <a:ext cx="4762500" cy="3571875"/>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software</a:t>
            </a:r>
            <a:endParaRPr lang="en-US" dirty="0"/>
          </a:p>
        </p:txBody>
      </p:sp>
      <p:sp>
        <p:nvSpPr>
          <p:cNvPr id="3" name="Content Placeholder 2"/>
          <p:cNvSpPr>
            <a:spLocks noGrp="1"/>
          </p:cNvSpPr>
          <p:nvPr>
            <p:ph idx="1"/>
          </p:nvPr>
        </p:nvSpPr>
        <p:spPr/>
        <p:txBody>
          <a:bodyPr/>
          <a:lstStyle/>
          <a:p>
            <a:pPr lvl="1"/>
            <a:r>
              <a:rPr lang="en-US" dirty="0" smtClean="0"/>
              <a:t>A product is useless without a platform</a:t>
            </a:r>
          </a:p>
          <a:p>
            <a:pPr lvl="2"/>
            <a:r>
              <a:rPr lang="en-US" dirty="0" smtClean="0"/>
              <a:t>a platform-less product will always be replaced by an equivalent platform-</a:t>
            </a:r>
            <a:r>
              <a:rPr lang="en-US" dirty="0" err="1" smtClean="0"/>
              <a:t>ized</a:t>
            </a:r>
            <a:r>
              <a:rPr lang="en-US" dirty="0" smtClean="0"/>
              <a:t> product</a:t>
            </a:r>
          </a:p>
          <a:p>
            <a:pPr lvl="1"/>
            <a:r>
              <a:rPr lang="en-US" dirty="0" smtClean="0"/>
              <a:t>Eat Your </a:t>
            </a:r>
            <a:r>
              <a:rPr lang="en-US" smtClean="0"/>
              <a:t>Own Dog </a:t>
            </a:r>
            <a:r>
              <a:rPr lang="en-US" dirty="0" smtClean="0"/>
              <a:t>Food</a:t>
            </a:r>
          </a:p>
          <a:p>
            <a:pPr lvl="2"/>
            <a:r>
              <a:rPr lang="en-US" dirty="0" smtClean="0"/>
              <a:t>Start with a Platform, and then Use it for Everything</a:t>
            </a:r>
          </a:p>
          <a:p>
            <a:pPr lvl="2"/>
            <a:r>
              <a:rPr lang="en-US" dirty="0" smtClean="0"/>
              <a:t>No bolting on later</a:t>
            </a:r>
          </a:p>
          <a:p>
            <a:pPr lvl="2"/>
            <a:r>
              <a:rPr lang="en-US" dirty="0" smtClean="0"/>
              <a:t>No secret backdoors for your internal applications</a:t>
            </a:r>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Evolvable Service Oriented Platform …</a:t>
            </a:r>
            <a:endParaRPr lang="en-US" dirty="0"/>
          </a:p>
        </p:txBody>
      </p:sp>
      <p:sp>
        <p:nvSpPr>
          <p:cNvPr id="3" name="Content Placeholder 2"/>
          <p:cNvSpPr>
            <a:spLocks noGrp="1"/>
          </p:cNvSpPr>
          <p:nvPr>
            <p:ph idx="1"/>
          </p:nvPr>
        </p:nvSpPr>
        <p:spPr/>
        <p:txBody>
          <a:bodyPr/>
          <a:lstStyle/>
          <a:p>
            <a:r>
              <a:rPr lang="en-US" dirty="0" smtClean="0"/>
              <a:t>Is reusable</a:t>
            </a:r>
          </a:p>
          <a:p>
            <a:r>
              <a:rPr lang="en-US" dirty="0" smtClean="0"/>
              <a:t>Is evolvable</a:t>
            </a:r>
          </a:p>
          <a:p>
            <a:pPr lvl="1"/>
            <a:r>
              <a:rPr lang="en-US" dirty="0" smtClean="0"/>
              <a:t>Can be adapted to changes</a:t>
            </a:r>
          </a:p>
          <a:p>
            <a:r>
              <a:rPr lang="en-US" dirty="0" smtClean="0"/>
              <a:t>Allows new variations</a:t>
            </a:r>
          </a:p>
          <a:p>
            <a:pPr lvl="1"/>
            <a:r>
              <a:rPr lang="en-US" dirty="0" smtClean="0"/>
              <a:t>long-term thinking, monetize your current investment in the future</a:t>
            </a:r>
          </a:p>
          <a:p>
            <a:pPr lvl="1"/>
            <a:r>
              <a:rPr lang="en-US" dirty="0" smtClean="0"/>
              <a:t>Can drive innovation and change</a:t>
            </a:r>
          </a:p>
          <a:p>
            <a:r>
              <a:rPr lang="en-US" dirty="0" smtClean="0"/>
              <a:t>Is the world your products, and thus your consumers, live in</a:t>
            </a:r>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 Service Oriented Platform</a:t>
            </a:r>
            <a:endParaRPr lang="en-US" dirty="0"/>
          </a:p>
        </p:txBody>
      </p:sp>
      <p:sp>
        <p:nvSpPr>
          <p:cNvPr id="3" name="Content Placeholder 2"/>
          <p:cNvSpPr>
            <a:spLocks noGrp="1"/>
          </p:cNvSpPr>
          <p:nvPr>
            <p:ph idx="1"/>
          </p:nvPr>
        </p:nvSpPr>
        <p:spPr/>
        <p:txBody>
          <a:bodyPr/>
          <a:lstStyle/>
          <a:p>
            <a:r>
              <a:rPr lang="en-US" dirty="0" smtClean="0"/>
              <a:t>Technology stack:</a:t>
            </a:r>
          </a:p>
          <a:p>
            <a:pPr lvl="1"/>
            <a:r>
              <a:rPr lang="en-US" dirty="0" err="1" smtClean="0"/>
              <a:t>RESTful</a:t>
            </a:r>
            <a:r>
              <a:rPr lang="en-US" dirty="0" smtClean="0"/>
              <a:t> web service (on top of Web API)</a:t>
            </a:r>
          </a:p>
          <a:p>
            <a:pPr lvl="1"/>
            <a:r>
              <a:rPr lang="en-US" dirty="0" smtClean="0"/>
              <a:t>Messaging </a:t>
            </a:r>
            <a:r>
              <a:rPr lang="en-US" b="0" dirty="0" smtClean="0"/>
              <a:t>(</a:t>
            </a:r>
            <a:r>
              <a:rPr lang="en-US" b="0" dirty="0" err="1" smtClean="0"/>
              <a:t>nServiceBus</a:t>
            </a:r>
            <a:r>
              <a:rPr lang="en-US" b="0" dirty="0" smtClean="0"/>
              <a:t>, </a:t>
            </a:r>
            <a:r>
              <a:rPr lang="en-US" b="0" dirty="0" err="1" smtClean="0"/>
              <a:t>SignalR</a:t>
            </a:r>
            <a:r>
              <a:rPr lang="en-US" b="0" dirty="0" smtClean="0"/>
              <a:t>)</a:t>
            </a:r>
            <a:endParaRPr lang="en-US" b="0"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a:t>
            </a:r>
            <a:endParaRPr lang="en-US" dirty="0"/>
          </a:p>
        </p:txBody>
      </p:sp>
      <p:sp>
        <p:nvSpPr>
          <p:cNvPr id="3" name="Content Placeholder 2"/>
          <p:cNvSpPr>
            <a:spLocks noGrp="1"/>
          </p:cNvSpPr>
          <p:nvPr>
            <p:ph idx="1"/>
          </p:nvPr>
        </p:nvSpPr>
        <p:spPr>
          <a:xfrm>
            <a:off x="742950" y="1242204"/>
            <a:ext cx="8083550" cy="4985559"/>
          </a:xfrm>
        </p:spPr>
        <p:txBody>
          <a:bodyPr/>
          <a:lstStyle/>
          <a:p>
            <a:r>
              <a:rPr lang="en-US" dirty="0" smtClean="0"/>
              <a:t>Are evolvable:</a:t>
            </a:r>
          </a:p>
          <a:p>
            <a:pPr lvl="1"/>
            <a:r>
              <a:rPr lang="en-US" dirty="0" smtClean="0"/>
              <a:t>They are resource oriented, not operation oriented</a:t>
            </a:r>
          </a:p>
          <a:p>
            <a:pPr lvl="1"/>
            <a:r>
              <a:rPr lang="en-US" dirty="0" smtClean="0"/>
              <a:t>They are discoverable</a:t>
            </a:r>
          </a:p>
          <a:p>
            <a:pPr lvl="2"/>
            <a:r>
              <a:rPr lang="en-US" dirty="0" smtClean="0"/>
              <a:t> self describing services: client application makes minimal assumptions about the resources available. </a:t>
            </a:r>
          </a:p>
          <a:p>
            <a:pPr lvl="2"/>
            <a:r>
              <a:rPr lang="en-US" dirty="0" smtClean="0"/>
              <a:t>Client performs feature detection at run-time based upon a single entry point URL</a:t>
            </a:r>
          </a:p>
          <a:p>
            <a:pPr lvl="2"/>
            <a:r>
              <a:rPr lang="en-US" dirty="0" smtClean="0"/>
              <a:t>Discoverability is necessary, HATEOAS (</a:t>
            </a:r>
            <a:r>
              <a:rPr lang="en-US" dirty="0" err="1" smtClean="0"/>
              <a:t>HyperMedia</a:t>
            </a:r>
            <a:r>
              <a:rPr lang="en-US" dirty="0" smtClean="0"/>
              <a:t> As The Engine of Application State) is not very practical in its extreme form</a:t>
            </a:r>
          </a:p>
          <a:p>
            <a:pPr>
              <a:buNone/>
            </a:pPr>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services (cont’d)</a:t>
            </a:r>
            <a:endParaRPr lang="en-US" dirty="0"/>
          </a:p>
        </p:txBody>
      </p:sp>
      <p:sp>
        <p:nvSpPr>
          <p:cNvPr id="3" name="Content Placeholder 2"/>
          <p:cNvSpPr>
            <a:spLocks noGrp="1"/>
          </p:cNvSpPr>
          <p:nvPr>
            <p:ph idx="1"/>
          </p:nvPr>
        </p:nvSpPr>
        <p:spPr>
          <a:xfrm>
            <a:off x="742950" y="1345722"/>
            <a:ext cx="8083550" cy="4882042"/>
          </a:xfrm>
        </p:spPr>
        <p:txBody>
          <a:bodyPr/>
          <a:lstStyle/>
          <a:p>
            <a:r>
              <a:rPr lang="en-US" dirty="0" smtClean="0"/>
              <a:t>They are highly Interoperable</a:t>
            </a:r>
          </a:p>
          <a:p>
            <a:pPr lvl="1"/>
            <a:r>
              <a:rPr lang="en-US" dirty="0" smtClean="0"/>
              <a:t>Built upon core HTTP concepts, supported by a wide range of infrastructure components and consumers</a:t>
            </a:r>
          </a:p>
          <a:p>
            <a:r>
              <a:rPr lang="en-US" dirty="0" smtClean="0"/>
              <a:t>They are stateless, client has state</a:t>
            </a:r>
          </a:p>
          <a:p>
            <a:r>
              <a:rPr lang="en-US" dirty="0" smtClean="0"/>
              <a:t>They have standardized support for:</a:t>
            </a:r>
          </a:p>
          <a:p>
            <a:pPr lvl="1"/>
            <a:r>
              <a:rPr lang="en-US" dirty="0" smtClean="0"/>
              <a:t>caching</a:t>
            </a:r>
          </a:p>
          <a:p>
            <a:pPr lvl="2"/>
            <a:r>
              <a:rPr lang="en-US" dirty="0" smtClean="0"/>
              <a:t>Key for performance</a:t>
            </a:r>
          </a:p>
          <a:p>
            <a:pPr lvl="2"/>
            <a:r>
              <a:rPr lang="en-US" dirty="0" smtClean="0"/>
              <a:t>Key for managing the expiration of local copies of data</a:t>
            </a:r>
          </a:p>
          <a:p>
            <a:pPr lvl="1"/>
            <a:r>
              <a:rPr lang="en-US" dirty="0" smtClean="0"/>
              <a:t>conditional requests </a:t>
            </a:r>
          </a:p>
          <a:p>
            <a:pPr lvl="1"/>
            <a:r>
              <a:rPr lang="en-US" dirty="0" smtClean="0"/>
              <a:t>Optimistic concurrency control through </a:t>
            </a:r>
            <a:r>
              <a:rPr lang="en-US" dirty="0" err="1" smtClean="0"/>
              <a:t>Etags</a:t>
            </a:r>
            <a:endParaRPr lang="en-US" dirty="0" smtClean="0"/>
          </a:p>
          <a:p>
            <a:pPr lvl="1"/>
            <a:r>
              <a:rPr lang="en-US" dirty="0" smtClean="0"/>
              <a:t>Ranges (Paging)</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design guidelines</a:t>
            </a:r>
            <a:endParaRPr lang="en-US" dirty="0"/>
          </a:p>
        </p:txBody>
      </p:sp>
      <p:sp>
        <p:nvSpPr>
          <p:cNvPr id="3" name="Content Placeholder 2"/>
          <p:cNvSpPr>
            <a:spLocks noGrp="1"/>
          </p:cNvSpPr>
          <p:nvPr>
            <p:ph idx="1"/>
          </p:nvPr>
        </p:nvSpPr>
        <p:spPr>
          <a:xfrm>
            <a:off x="742950" y="1366222"/>
            <a:ext cx="8083550" cy="4861542"/>
          </a:xfrm>
        </p:spPr>
        <p:txBody>
          <a:bodyPr/>
          <a:lstStyle/>
          <a:p>
            <a:r>
              <a:rPr lang="en-US" dirty="0" smtClean="0"/>
              <a:t>Define the minimal set of information required</a:t>
            </a:r>
          </a:p>
          <a:p>
            <a:pPr lvl="1"/>
            <a:r>
              <a:rPr lang="en-US" dirty="0" smtClean="0"/>
              <a:t>Do not include information just because it is in the database</a:t>
            </a:r>
          </a:p>
          <a:p>
            <a:r>
              <a:rPr lang="en-US" dirty="0" smtClean="0"/>
              <a:t>Define a core set of information that is commonly used</a:t>
            </a:r>
          </a:p>
          <a:p>
            <a:r>
              <a:rPr lang="en-US" dirty="0" smtClean="0"/>
              <a:t>Identify relationships between the information</a:t>
            </a:r>
          </a:p>
          <a:p>
            <a:pPr lvl="1"/>
            <a:r>
              <a:rPr lang="en-US" dirty="0" smtClean="0"/>
              <a:t>Relationships become discoverable links</a:t>
            </a:r>
          </a:p>
          <a:p>
            <a:r>
              <a:rPr lang="en-US" dirty="0" smtClean="0"/>
              <a:t>Classify the types of aggregations, filtering, and statistics needed</a:t>
            </a:r>
          </a:p>
          <a:p>
            <a:pPr lvl="1"/>
            <a:r>
              <a:rPr lang="en-US" dirty="0" smtClean="0"/>
              <a:t>Avoid consumer having to aggregate or filter large amounts of data</a:t>
            </a:r>
          </a:p>
          <a:p>
            <a:pPr lvl="1"/>
            <a:endParaRPr lang="en-US"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 pitfalls</a:t>
            </a:r>
            <a:endParaRPr lang="en-US" dirty="0"/>
          </a:p>
        </p:txBody>
      </p:sp>
      <p:sp>
        <p:nvSpPr>
          <p:cNvPr id="3" name="Content Placeholder 2"/>
          <p:cNvSpPr>
            <a:spLocks noGrp="1"/>
          </p:cNvSpPr>
          <p:nvPr>
            <p:ph idx="1"/>
          </p:nvPr>
        </p:nvSpPr>
        <p:spPr/>
        <p:txBody>
          <a:bodyPr/>
          <a:lstStyle/>
          <a:p>
            <a:r>
              <a:rPr lang="en-US" dirty="0" smtClean="0"/>
              <a:t>Logical coupling</a:t>
            </a:r>
          </a:p>
          <a:p>
            <a:r>
              <a:rPr lang="en-US" dirty="0" smtClean="0"/>
              <a:t>Performance</a:t>
            </a:r>
          </a:p>
          <a:p>
            <a:pPr lvl="1"/>
            <a:r>
              <a:rPr lang="en-US" dirty="0" smtClean="0"/>
              <a:t>Binary protocols, caching, horizontal scalability</a:t>
            </a:r>
          </a:p>
          <a:p>
            <a:r>
              <a:rPr lang="en-US" dirty="0" smtClean="0"/>
              <a:t>Database as a service</a:t>
            </a:r>
          </a:p>
          <a:p>
            <a:pPr lvl="1"/>
            <a:r>
              <a:rPr lang="en-US" dirty="0" smtClean="0"/>
              <a:t>Thinking in operations, CRUD, tables</a:t>
            </a:r>
          </a:p>
          <a:p>
            <a:r>
              <a:rPr lang="en-US" dirty="0" smtClean="0"/>
              <a:t>No discoverability</a:t>
            </a:r>
          </a:p>
          <a:p>
            <a:r>
              <a:rPr lang="en-US" dirty="0" smtClean="0"/>
              <a:t>Over constrained</a:t>
            </a:r>
          </a:p>
          <a:p>
            <a:pPr lvl="1"/>
            <a:r>
              <a:rPr lang="en-US" dirty="0" smtClean="0"/>
              <a:t>Requiring optional elements, limit operations</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a:t>
            </a:r>
            <a:endParaRPr lang="en-US" dirty="0"/>
          </a:p>
        </p:txBody>
      </p:sp>
      <p:sp>
        <p:nvSpPr>
          <p:cNvPr id="3" name="Content Placeholder 2"/>
          <p:cNvSpPr>
            <a:spLocks noGrp="1"/>
          </p:cNvSpPr>
          <p:nvPr>
            <p:ph idx="1"/>
          </p:nvPr>
        </p:nvSpPr>
        <p:spPr/>
        <p:txBody>
          <a:bodyPr/>
          <a:lstStyle/>
          <a:p>
            <a:r>
              <a:rPr lang="en-US" dirty="0" smtClean="0"/>
              <a:t>Push  (events, commands)</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28</a:t>
            </a:fld>
            <a:endParaRPr lang="en-US"/>
          </a:p>
        </p:txBody>
      </p:sp>
      <p:sp>
        <p:nvSpPr>
          <p:cNvPr id="5" name="Rectangle 4"/>
          <p:cNvSpPr/>
          <p:nvPr/>
        </p:nvSpPr>
        <p:spPr>
          <a:xfrm>
            <a:off x="1206137" y="3499758"/>
            <a:ext cx="7105106" cy="1405513"/>
          </a:xfrm>
          <a:prstGeom prst="rect">
            <a:avLst/>
          </a:prstGeom>
        </p:spPr>
        <p:txBody>
          <a:bodyPr wrap="square">
            <a:spAutoFit/>
          </a:bodyPr>
          <a:lstStyle/>
          <a:p>
            <a:pPr>
              <a:buNone/>
            </a:pPr>
            <a:r>
              <a:rPr lang="en-US" sz="3200" dirty="0" smtClean="0">
                <a:latin typeface="+mn-lt"/>
              </a:rPr>
              <a:t>a paradigm of breaking business processes to an "evolvable web of events" in which any "significant" business step generates a durable event that can be further processed independently.</a:t>
            </a:r>
            <a:endParaRPr lang="en-US" sz="3200"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events</a:t>
            </a:r>
            <a:endParaRPr lang="en-US" dirty="0"/>
          </a:p>
        </p:txBody>
      </p:sp>
      <p:pic>
        <p:nvPicPr>
          <p:cNvPr id="5" name="Content Placeholder 4" descr="1fig2small.jpg"/>
          <p:cNvPicPr>
            <a:picLocks noGrp="1" noChangeAspect="1"/>
          </p:cNvPicPr>
          <p:nvPr>
            <p:ph idx="1"/>
          </p:nvPr>
        </p:nvPicPr>
        <p:blipFill>
          <a:blip r:embed="rId3" cstate="print"/>
          <a:stretch>
            <a:fillRect/>
          </a:stretch>
        </p:blipFill>
        <p:spPr>
          <a:xfrm>
            <a:off x="1931987" y="2437606"/>
            <a:ext cx="5705475" cy="2990850"/>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5400" dirty="0" smtClean="0"/>
              <a:t>PURE AWESOMENESS</a:t>
            </a:r>
          </a:p>
          <a:p>
            <a:pPr algn="ctr">
              <a:buNone/>
            </a:pPr>
            <a:r>
              <a:rPr lang="en-US" sz="1600" dirty="0" smtClean="0"/>
              <a:t>I come up with when asked what architecture thinks about things</a:t>
            </a:r>
            <a:endParaRPr lang="en-US" sz="1600"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commands</a:t>
            </a:r>
            <a:endParaRPr lang="en-US" dirty="0"/>
          </a:p>
        </p:txBody>
      </p:sp>
      <p:pic>
        <p:nvPicPr>
          <p:cNvPr id="5" name="Content Placeholder 4" descr="Command.jpg"/>
          <p:cNvPicPr>
            <a:picLocks noGrp="1" noChangeAspect="1"/>
          </p:cNvPicPr>
          <p:nvPr>
            <p:ph idx="1"/>
          </p:nvPr>
        </p:nvPicPr>
        <p:blipFill>
          <a:blip r:embed="rId3" cstate="print"/>
          <a:stretch>
            <a:fillRect/>
          </a:stretch>
        </p:blipFill>
        <p:spPr>
          <a:xfrm>
            <a:off x="2503487" y="3371056"/>
            <a:ext cx="4562475" cy="1123950"/>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pitfalls</a:t>
            </a:r>
            <a:endParaRPr lang="en-US" dirty="0"/>
          </a:p>
        </p:txBody>
      </p:sp>
      <p:sp>
        <p:nvSpPr>
          <p:cNvPr id="3" name="Content Placeholder 2"/>
          <p:cNvSpPr>
            <a:spLocks noGrp="1"/>
          </p:cNvSpPr>
          <p:nvPr>
            <p:ph idx="1"/>
          </p:nvPr>
        </p:nvSpPr>
        <p:spPr/>
        <p:txBody>
          <a:bodyPr/>
          <a:lstStyle/>
          <a:p>
            <a:r>
              <a:rPr lang="en-US" dirty="0" smtClean="0"/>
              <a:t>Message for transporting data</a:t>
            </a:r>
          </a:p>
          <a:p>
            <a:pPr lvl="1"/>
            <a:r>
              <a:rPr lang="en-US" dirty="0" smtClean="0"/>
              <a:t>Message is not a web service</a:t>
            </a:r>
          </a:p>
          <a:p>
            <a:pPr lvl="2"/>
            <a:r>
              <a:rPr lang="en-US" dirty="0" smtClean="0"/>
              <a:t>No caching</a:t>
            </a:r>
          </a:p>
          <a:p>
            <a:pPr lvl="2"/>
            <a:r>
              <a:rPr lang="en-US" dirty="0" smtClean="0"/>
              <a:t>No expiration</a:t>
            </a:r>
          </a:p>
          <a:p>
            <a:pPr lvl="2"/>
            <a:r>
              <a:rPr lang="en-US" dirty="0" smtClean="0"/>
              <a:t>No ability to retrieve data when the CONSUMER needs it</a:t>
            </a:r>
          </a:p>
          <a:p>
            <a:pPr lvl="2"/>
            <a:r>
              <a:rPr lang="en-US" dirty="0" smtClean="0"/>
              <a:t>No flexibility for the consumer to change the content or format of the data received.</a:t>
            </a:r>
          </a:p>
          <a:p>
            <a:pPr lvl="2"/>
            <a:r>
              <a:rPr lang="en-US" dirty="0" smtClean="0"/>
              <a:t>Web services are consumer driven, messages are publisher driven.</a:t>
            </a:r>
          </a:p>
          <a:p>
            <a:r>
              <a:rPr lang="en-US" dirty="0" smtClean="0"/>
              <a:t>Logical coupling</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Retrieving data through FTP</a:t>
            </a:r>
            <a:endParaRPr lang="en-US" dirty="0"/>
          </a:p>
        </p:txBody>
      </p:sp>
      <p:sp>
        <p:nvSpPr>
          <p:cNvPr id="3" name="Content Placeholder 2"/>
          <p:cNvSpPr>
            <a:spLocks noGrp="1"/>
          </p:cNvSpPr>
          <p:nvPr>
            <p:ph idx="1"/>
          </p:nvPr>
        </p:nvSpPr>
        <p:spPr/>
        <p:txBody>
          <a:bodyPr/>
          <a:lstStyle/>
          <a:p>
            <a:r>
              <a:rPr lang="en-US" dirty="0" smtClean="0"/>
              <a:t>On demand, get data from an outside entity (through FTP in this particular case)</a:t>
            </a:r>
          </a:p>
          <a:p>
            <a:pPr lvl="1"/>
            <a:r>
              <a:rPr lang="en-US" dirty="0" smtClean="0"/>
              <a:t>A consumer requests new data. This data has to be retrieved from an external party through FTP.</a:t>
            </a:r>
          </a:p>
          <a:p>
            <a:r>
              <a:rPr lang="en-US" dirty="0" smtClean="0"/>
              <a:t>Architecture components</a:t>
            </a:r>
          </a:p>
          <a:p>
            <a:pPr lvl="1"/>
            <a:r>
              <a:rPr lang="en-US" dirty="0" smtClean="0"/>
              <a:t>A web service that the consumer can send the request to and retrieve the data from</a:t>
            </a:r>
          </a:p>
          <a:p>
            <a:pPr lvl="2"/>
            <a:r>
              <a:rPr lang="en-US" dirty="0" smtClean="0"/>
              <a:t>Accessible for a wide range of consumers</a:t>
            </a:r>
          </a:p>
          <a:p>
            <a:pPr lvl="1"/>
            <a:r>
              <a:rPr lang="en-US" dirty="0" smtClean="0"/>
              <a:t>An actor for retrieving the FTP file (Windows Service)</a:t>
            </a:r>
          </a:p>
          <a:p>
            <a:pPr lvl="2"/>
            <a:r>
              <a:rPr lang="en-US" dirty="0" smtClean="0"/>
              <a:t>Long running process, encapsulate actual communication </a:t>
            </a:r>
            <a:r>
              <a:rPr lang="en-US" smtClean="0"/>
              <a:t>protocol used (FTP</a:t>
            </a:r>
            <a:r>
              <a:rPr lang="en-US" dirty="0" smtClean="0"/>
              <a:t>)</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Consumer request</a:t>
            </a:r>
            <a:endParaRPr lang="en-US" dirty="0"/>
          </a:p>
        </p:txBody>
      </p:sp>
      <p:sp>
        <p:nvSpPr>
          <p:cNvPr id="3" name="Content Placeholder 2"/>
          <p:cNvSpPr>
            <a:spLocks noGrp="1"/>
          </p:cNvSpPr>
          <p:nvPr>
            <p:ph idx="1"/>
          </p:nvPr>
        </p:nvSpPr>
        <p:spPr/>
        <p:txBody>
          <a:bodyPr/>
          <a:lstStyle/>
          <a:p>
            <a:pPr lvl="1"/>
            <a:r>
              <a:rPr lang="en-US" dirty="0" smtClean="0"/>
              <a:t>Consumer/client calls Web API for discovery of available functionality</a:t>
            </a:r>
          </a:p>
          <a:p>
            <a:pPr lvl="2"/>
            <a:r>
              <a:rPr lang="en-US" dirty="0" smtClean="0"/>
              <a:t>Retrieve profile with links from Web API</a:t>
            </a:r>
          </a:p>
          <a:p>
            <a:pPr lvl="1"/>
            <a:r>
              <a:rPr lang="en-US" dirty="0" smtClean="0"/>
              <a:t>Consumer finds the URL for requesting the new data</a:t>
            </a:r>
          </a:p>
          <a:p>
            <a:pPr lvl="1"/>
            <a:r>
              <a:rPr lang="en-US" dirty="0" smtClean="0"/>
              <a:t>Consumer/client POST’s a request for pulling new data to a Web API. Consumer receives as a reply:</a:t>
            </a:r>
          </a:p>
          <a:p>
            <a:pPr lvl="2"/>
            <a:r>
              <a:rPr lang="en-US" dirty="0" smtClean="0"/>
              <a:t>A 202 (Accepted)  status code indicating the request was received and processing started</a:t>
            </a:r>
          </a:p>
          <a:p>
            <a:pPr lvl="2"/>
            <a:r>
              <a:rPr lang="en-US" dirty="0" smtClean="0"/>
              <a:t>A URL to poll for the status (optional, client can poll, fire-and-forget or, if supported, wait for a message to notify that request was completed)</a:t>
            </a:r>
          </a:p>
          <a:p>
            <a:pPr lvl="2"/>
            <a:endParaRPr lang="en-US"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Consumer request</a:t>
            </a:r>
            <a:endParaRPr lang="en-US" dirty="0"/>
          </a:p>
        </p:txBody>
      </p:sp>
      <p:sp>
        <p:nvSpPr>
          <p:cNvPr id="3" name="Content Placeholder 2"/>
          <p:cNvSpPr>
            <a:spLocks noGrp="1"/>
          </p:cNvSpPr>
          <p:nvPr>
            <p:ph idx="1"/>
          </p:nvPr>
        </p:nvSpPr>
        <p:spPr/>
        <p:txBody>
          <a:bodyPr/>
          <a:lstStyle/>
          <a:p>
            <a:pPr lvl="2"/>
            <a:r>
              <a:rPr lang="en-US" dirty="0" smtClean="0"/>
              <a:t>POST is not idempotent: if the service fails, consumer will have to retry by creating a new request</a:t>
            </a:r>
          </a:p>
          <a:p>
            <a:pPr lvl="2"/>
            <a:r>
              <a:rPr lang="en-US" dirty="0" smtClean="0"/>
              <a:t>There is a potential that the request was created but the service failed before sending a reply. </a:t>
            </a:r>
          </a:p>
          <a:p>
            <a:pPr lvl="3"/>
            <a:r>
              <a:rPr lang="en-US" dirty="0" smtClean="0"/>
              <a:t>Either accept  in this scenario the potential for multiple requests </a:t>
            </a:r>
          </a:p>
          <a:p>
            <a:pPr lvl="3">
              <a:buNone/>
            </a:pPr>
            <a:r>
              <a:rPr lang="en-US" dirty="0" smtClean="0"/>
              <a:t>or </a:t>
            </a:r>
          </a:p>
          <a:p>
            <a:pPr lvl="3"/>
            <a:r>
              <a:rPr lang="en-US" dirty="0" smtClean="0"/>
              <a:t>The web services tracks outstanding requests per consumer (for example user identifier, consumer license key, …) and re-uses those when needed</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discovery</a:t>
            </a:r>
            <a:endParaRPr lang="en-US" dirty="0"/>
          </a:p>
        </p:txBody>
      </p:sp>
      <p:graphicFrame>
        <p:nvGraphicFramePr>
          <p:cNvPr id="6" name="Content Placeholder 5"/>
          <p:cNvGraphicFramePr>
            <a:graphicFrameLocks noGrp="1"/>
          </p:cNvGraphicFramePr>
          <p:nvPr>
            <p:ph idx="1"/>
          </p:nvPr>
        </p:nvGraphicFramePr>
        <p:xfrm>
          <a:off x="742950" y="1638300"/>
          <a:ext cx="8083550" cy="4589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Web API request handling</a:t>
            </a:r>
            <a:endParaRPr lang="en-US" dirty="0"/>
          </a:p>
        </p:txBody>
      </p:sp>
      <p:sp>
        <p:nvSpPr>
          <p:cNvPr id="3" name="Content Placeholder 2"/>
          <p:cNvSpPr>
            <a:spLocks noGrp="1"/>
          </p:cNvSpPr>
          <p:nvPr>
            <p:ph idx="1"/>
          </p:nvPr>
        </p:nvSpPr>
        <p:spPr/>
        <p:txBody>
          <a:bodyPr/>
          <a:lstStyle/>
          <a:p>
            <a:pPr lvl="1"/>
            <a:r>
              <a:rPr lang="en-US" dirty="0" smtClean="0"/>
              <a:t>Web API receives a request for new data</a:t>
            </a:r>
          </a:p>
          <a:p>
            <a:pPr lvl="2"/>
            <a:r>
              <a:rPr lang="en-US" dirty="0" smtClean="0"/>
              <a:t>Creates a unique id for the request</a:t>
            </a:r>
          </a:p>
          <a:p>
            <a:pPr lvl="2"/>
            <a:r>
              <a:rPr lang="en-US" dirty="0" smtClean="0"/>
              <a:t>Sends a message to the actor, requesting retrieval of the FTP file. The request contains a URL to post the result to. The URL includes the unique ID.</a:t>
            </a:r>
          </a:p>
          <a:p>
            <a:pPr lvl="2"/>
            <a:r>
              <a:rPr lang="en-US" dirty="0" smtClean="0"/>
              <a:t>Sends a 202 (Accepted) status back to the consumer/client, which includes a URL for polling the status of the request. The URL includes the unique ID</a:t>
            </a:r>
          </a:p>
          <a:p>
            <a:pPr lvl="2"/>
            <a:r>
              <a:rPr lang="en-US" dirty="0" smtClean="0"/>
              <a:t>Polling requests are answered based upon whether a resource exists for the unique ID. </a:t>
            </a:r>
          </a:p>
          <a:p>
            <a:pPr lvl="3"/>
            <a:r>
              <a:rPr lang="en-US" dirty="0" smtClean="0"/>
              <a:t>If exists, reply 303 (</a:t>
            </a:r>
            <a:r>
              <a:rPr lang="en-US" smtClean="0"/>
              <a:t>See Other) with a </a:t>
            </a:r>
            <a:r>
              <a:rPr lang="en-US" dirty="0" smtClean="0"/>
              <a:t>URL for the created resource</a:t>
            </a:r>
          </a:p>
          <a:p>
            <a:pPr lvl="3"/>
            <a:r>
              <a:rPr lang="en-US" dirty="0" smtClean="0"/>
              <a:t>Else reply 200 (OK) to indicate still waiting</a:t>
            </a:r>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send request</a:t>
            </a:r>
            <a:endParaRPr lang="en-US" dirty="0"/>
          </a:p>
        </p:txBody>
      </p:sp>
      <p:graphicFrame>
        <p:nvGraphicFramePr>
          <p:cNvPr id="6" name="Content Placeholder 5"/>
          <p:cNvGraphicFramePr>
            <a:graphicFrameLocks noGrp="1"/>
          </p:cNvGraphicFramePr>
          <p:nvPr>
            <p:ph idx="1"/>
          </p:nvPr>
        </p:nvGraphicFramePr>
        <p:xfrm>
          <a:off x="742950" y="1638300"/>
          <a:ext cx="8083550" cy="4589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Actor </a:t>
            </a:r>
            <a:endParaRPr lang="en-US" dirty="0"/>
          </a:p>
        </p:txBody>
      </p:sp>
      <p:sp>
        <p:nvSpPr>
          <p:cNvPr id="3" name="Content Placeholder 2"/>
          <p:cNvSpPr>
            <a:spLocks noGrp="1"/>
          </p:cNvSpPr>
          <p:nvPr>
            <p:ph idx="1"/>
          </p:nvPr>
        </p:nvSpPr>
        <p:spPr>
          <a:xfrm>
            <a:off x="742950" y="1190446"/>
            <a:ext cx="8083550" cy="5037318"/>
          </a:xfrm>
        </p:spPr>
        <p:txBody>
          <a:bodyPr/>
          <a:lstStyle/>
          <a:p>
            <a:r>
              <a:rPr lang="en-US" dirty="0" smtClean="0"/>
              <a:t>Receives message.</a:t>
            </a:r>
          </a:p>
          <a:p>
            <a:r>
              <a:rPr lang="en-US" dirty="0" smtClean="0"/>
              <a:t>Gets the data across FTP.</a:t>
            </a:r>
          </a:p>
          <a:p>
            <a:r>
              <a:rPr lang="en-US" dirty="0" smtClean="0"/>
              <a:t>The actor sends the data to the URL given in the message (PUT)</a:t>
            </a:r>
          </a:p>
          <a:p>
            <a:pPr lvl="1"/>
            <a:r>
              <a:rPr lang="en-US" dirty="0" smtClean="0"/>
              <a:t>Receives from the web service a status code 201 (Created) and the URL for the created resource</a:t>
            </a:r>
          </a:p>
          <a:p>
            <a:pPr lvl="1"/>
            <a:r>
              <a:rPr lang="en-US" dirty="0" smtClean="0"/>
              <a:t>When operation fails, the actor needs retry logic.</a:t>
            </a:r>
          </a:p>
          <a:p>
            <a:pPr lvl="2"/>
            <a:r>
              <a:rPr lang="en-US" dirty="0" smtClean="0"/>
              <a:t>PUT is idempotent (using a unique ID, multiple calls have same result), so even if web service failed after creating resource, but before sending response, there is no problem</a:t>
            </a:r>
          </a:p>
          <a:p>
            <a:pPr lvl="2"/>
            <a:r>
              <a:rPr lang="en-US" dirty="0" smtClean="0"/>
              <a:t>Actor is transactional: if the FTP retrieval fails, the command message remains in the queue</a:t>
            </a:r>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Web API result handling</a:t>
            </a:r>
            <a:endParaRPr lang="en-US" dirty="0"/>
          </a:p>
        </p:txBody>
      </p:sp>
      <p:sp>
        <p:nvSpPr>
          <p:cNvPr id="3" name="Content Placeholder 2"/>
          <p:cNvSpPr>
            <a:spLocks noGrp="1"/>
          </p:cNvSpPr>
          <p:nvPr>
            <p:ph idx="1"/>
          </p:nvPr>
        </p:nvSpPr>
        <p:spPr>
          <a:xfrm>
            <a:off x="742950" y="1212980"/>
            <a:ext cx="8083550" cy="5014783"/>
          </a:xfrm>
        </p:spPr>
        <p:txBody>
          <a:bodyPr/>
          <a:lstStyle/>
          <a:p>
            <a:r>
              <a:rPr lang="en-US" dirty="0" smtClean="0"/>
              <a:t>The Web API then</a:t>
            </a:r>
          </a:p>
          <a:p>
            <a:pPr lvl="1"/>
            <a:r>
              <a:rPr lang="en-US" dirty="0" smtClean="0"/>
              <a:t>Exposes the updated resource.</a:t>
            </a:r>
          </a:p>
          <a:p>
            <a:pPr lvl="1"/>
            <a:r>
              <a:rPr lang="en-US" dirty="0" smtClean="0"/>
              <a:t>Publishes an event message to notify actors that the resource was updated,  including the URL for the resource. </a:t>
            </a:r>
          </a:p>
          <a:p>
            <a:pPr lvl="2"/>
            <a:r>
              <a:rPr lang="en-US" dirty="0" err="1" smtClean="0"/>
              <a:t>nServiceBus</a:t>
            </a:r>
            <a:r>
              <a:rPr lang="en-US" dirty="0" smtClean="0"/>
              <a:t> and/or </a:t>
            </a:r>
            <a:r>
              <a:rPr lang="en-US" dirty="0" err="1" smtClean="0"/>
              <a:t>SignalR</a:t>
            </a:r>
            <a:endParaRPr lang="en-US" dirty="0" smtClean="0"/>
          </a:p>
          <a:p>
            <a:pPr lvl="1"/>
            <a:r>
              <a:rPr lang="en-US" dirty="0" smtClean="0"/>
              <a:t>replies to any polling requests on the state of the particular load that the data has been loaded with a link to the created resource.</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9600" dirty="0" smtClean="0"/>
              <a:t>42</a:t>
            </a:r>
            <a:endParaRPr lang="en-US" sz="9600"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retrieve file</a:t>
            </a:r>
            <a:endParaRPr lang="en-US" dirty="0"/>
          </a:p>
        </p:txBody>
      </p:sp>
      <p:graphicFrame>
        <p:nvGraphicFramePr>
          <p:cNvPr id="6" name="Content Placeholder 5"/>
          <p:cNvGraphicFramePr>
            <a:graphicFrameLocks noGrp="1"/>
          </p:cNvGraphicFramePr>
          <p:nvPr>
            <p:ph idx="1"/>
          </p:nvPr>
        </p:nvGraphicFramePr>
        <p:xfrm>
          <a:off x="742950" y="1638300"/>
          <a:ext cx="8083550" cy="4589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recap</a:t>
            </a:r>
            <a:endParaRPr lang="en-US" dirty="0"/>
          </a:p>
        </p:txBody>
      </p:sp>
      <p:sp>
        <p:nvSpPr>
          <p:cNvPr id="3" name="Content Placeholder 2"/>
          <p:cNvSpPr>
            <a:spLocks noGrp="1"/>
          </p:cNvSpPr>
          <p:nvPr>
            <p:ph idx="1"/>
          </p:nvPr>
        </p:nvSpPr>
        <p:spPr>
          <a:xfrm>
            <a:off x="742950" y="1185334"/>
            <a:ext cx="8083550" cy="5042430"/>
          </a:xfrm>
        </p:spPr>
        <p:txBody>
          <a:bodyPr/>
          <a:lstStyle/>
          <a:p>
            <a:r>
              <a:rPr lang="en-US" dirty="0" smtClean="0"/>
              <a:t>Use of components </a:t>
            </a:r>
          </a:p>
          <a:p>
            <a:pPr lvl="1"/>
            <a:r>
              <a:rPr lang="en-US" dirty="0" smtClean="0"/>
              <a:t>FTP access separated from web service</a:t>
            </a:r>
          </a:p>
          <a:p>
            <a:pPr lvl="1"/>
            <a:r>
              <a:rPr lang="en-US" dirty="0" smtClean="0"/>
              <a:t>Actor sends FTP data to the web service, not a database</a:t>
            </a:r>
          </a:p>
          <a:p>
            <a:r>
              <a:rPr lang="en-US" dirty="0" smtClean="0"/>
              <a:t>Discoverability</a:t>
            </a:r>
          </a:p>
          <a:p>
            <a:pPr lvl="1"/>
            <a:r>
              <a:rPr lang="en-US" dirty="0" smtClean="0"/>
              <a:t>Location of the service profile was the only assumption made about a </a:t>
            </a:r>
            <a:r>
              <a:rPr lang="en-US" smtClean="0"/>
              <a:t>resource location</a:t>
            </a:r>
            <a:endParaRPr lang="en-US" dirty="0" smtClean="0"/>
          </a:p>
          <a:p>
            <a:r>
              <a:rPr lang="en-US" dirty="0" smtClean="0"/>
              <a:t>Evolvable</a:t>
            </a:r>
          </a:p>
          <a:p>
            <a:pPr lvl="1"/>
            <a:r>
              <a:rPr lang="en-US" dirty="0" smtClean="0"/>
              <a:t>Combination of web service and messaging provides extensibility (resilient to change) and robustness (functionality of public interface can be provided unchanged by many different implementations)</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Stuff we needed …</a:t>
            </a:r>
            <a:endParaRPr lang="en-US" dirty="0"/>
          </a:p>
        </p:txBody>
      </p:sp>
      <p:sp>
        <p:nvSpPr>
          <p:cNvPr id="3" name="Content Placeholder 2"/>
          <p:cNvSpPr>
            <a:spLocks noGrp="1"/>
          </p:cNvSpPr>
          <p:nvPr>
            <p:ph idx="1"/>
          </p:nvPr>
        </p:nvSpPr>
        <p:spPr/>
        <p:txBody>
          <a:bodyPr/>
          <a:lstStyle/>
          <a:p>
            <a:r>
              <a:rPr lang="en-US" dirty="0" smtClean="0"/>
              <a:t>Framework we have implemented:</a:t>
            </a:r>
          </a:p>
          <a:p>
            <a:pPr lvl="1"/>
            <a:r>
              <a:rPr lang="en-US" dirty="0" smtClean="0"/>
              <a:t>Highly scalable WEB API Cache and 2</a:t>
            </a:r>
            <a:r>
              <a:rPr lang="en-US" baseline="30000" dirty="0" smtClean="0"/>
              <a:t>nd</a:t>
            </a:r>
            <a:r>
              <a:rPr lang="en-US" dirty="0" smtClean="0"/>
              <a:t> level ORM cache using </a:t>
            </a:r>
            <a:r>
              <a:rPr lang="en-US" dirty="0" err="1" smtClean="0"/>
              <a:t>Couchbase</a:t>
            </a:r>
            <a:endParaRPr lang="en-US" dirty="0" smtClean="0"/>
          </a:p>
          <a:p>
            <a:pPr lvl="1"/>
            <a:r>
              <a:rPr lang="en-US" dirty="0" smtClean="0"/>
              <a:t>Discoverability (service profile, link sharing, link </a:t>
            </a:r>
            <a:r>
              <a:rPr lang="en-US" dirty="0" err="1" smtClean="0"/>
              <a:t>templating</a:t>
            </a:r>
            <a:r>
              <a:rPr lang="en-US" dirty="0" smtClean="0"/>
              <a:t>)</a:t>
            </a:r>
          </a:p>
          <a:p>
            <a:pPr lvl="1"/>
            <a:r>
              <a:rPr lang="en-US" dirty="0" smtClean="0"/>
              <a:t>Validation (validation results accessible for client)</a:t>
            </a:r>
          </a:p>
          <a:p>
            <a:pPr lvl="1"/>
            <a:r>
              <a:rPr lang="en-US" dirty="0" smtClean="0"/>
              <a:t>Extensions for status codes, ranges, conditional requests</a:t>
            </a:r>
            <a:r>
              <a:rPr lang="en-US" smtClean="0"/>
              <a:t>, </a:t>
            </a:r>
            <a:r>
              <a:rPr lang="en-US" smtClean="0"/>
              <a:t>strategy </a:t>
            </a:r>
            <a:r>
              <a:rPr lang="en-US" dirty="0" smtClean="0"/>
              <a:t>for generating </a:t>
            </a:r>
            <a:r>
              <a:rPr lang="en-US" dirty="0" err="1" smtClean="0"/>
              <a:t>ETags</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hit_My_Dad_Says_2010_Intertitle.png"/>
          <p:cNvPicPr>
            <a:picLocks noGrp="1" noChangeAspect="1"/>
          </p:cNvPicPr>
          <p:nvPr>
            <p:ph idx="1"/>
          </p:nvPr>
        </p:nvPicPr>
        <p:blipFill>
          <a:blip r:embed="rId3" cstate="print"/>
          <a:stretch>
            <a:fillRect/>
          </a:stretch>
        </p:blipFill>
        <p:spPr>
          <a:xfrm>
            <a:off x="763627" y="1167928"/>
            <a:ext cx="8094497" cy="4566126"/>
          </a:xfrm>
        </p:spPr>
      </p:pic>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Oriented Manifesto</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Business value over technical strategy</a:t>
            </a:r>
          </a:p>
          <a:p>
            <a:pPr>
              <a:buFont typeface="Arial" pitchFamily="34" charset="0"/>
              <a:buChar char="•"/>
            </a:pPr>
            <a:r>
              <a:rPr lang="en-US" dirty="0" smtClean="0"/>
              <a:t>Strategic goals over project-specific benefits</a:t>
            </a:r>
          </a:p>
          <a:p>
            <a:pPr lvl="1">
              <a:buFont typeface="Arial" pitchFamily="34" charset="0"/>
              <a:buChar char="•"/>
            </a:pPr>
            <a:r>
              <a:rPr lang="en-US" dirty="0" smtClean="0"/>
              <a:t>Ask ‘How does it benefit the business?’ rather than ‘How does it benefit the customer of this product?’</a:t>
            </a:r>
          </a:p>
          <a:p>
            <a:pPr>
              <a:buFont typeface="Arial" pitchFamily="34" charset="0"/>
              <a:buChar char="•"/>
            </a:pPr>
            <a:r>
              <a:rPr lang="en-US" dirty="0" smtClean="0"/>
              <a:t>Intrinsic interoperability over custom integration</a:t>
            </a:r>
          </a:p>
          <a:p>
            <a:pPr lvl="1">
              <a:buFont typeface="Arial" pitchFamily="34" charset="0"/>
              <a:buChar char="•"/>
            </a:pPr>
            <a:r>
              <a:rPr lang="en-US" dirty="0" smtClean="0"/>
              <a:t>Keep services coherent</a:t>
            </a:r>
          </a:p>
          <a:p>
            <a:pPr lvl="1">
              <a:buFont typeface="Arial" pitchFamily="34" charset="0"/>
              <a:buChar char="•"/>
            </a:pPr>
            <a:r>
              <a:rPr lang="en-US" dirty="0" smtClean="0"/>
              <a:t>No magic: a service should be consumable by anyone, without having to know secret parameters, formats or conventions</a:t>
            </a:r>
          </a:p>
          <a:p>
            <a:pPr lvl="1">
              <a:buFont typeface="Arial" pitchFamily="34" charset="0"/>
              <a:buChar char="•"/>
            </a:pPr>
            <a:endParaRPr lang="en-US" dirty="0" smtClean="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Oriented Manifesto (cont’d)</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Shared services over specific-purpose implementations</a:t>
            </a:r>
          </a:p>
          <a:p>
            <a:pPr lvl="1">
              <a:buFont typeface="Arial" pitchFamily="34" charset="0"/>
              <a:buChar char="•"/>
            </a:pPr>
            <a:r>
              <a:rPr lang="en-US" dirty="0" smtClean="0"/>
              <a:t>Your team or your product is not a silo</a:t>
            </a:r>
          </a:p>
          <a:p>
            <a:pPr lvl="1">
              <a:buFont typeface="Arial" pitchFamily="34" charset="0"/>
              <a:buChar char="•"/>
            </a:pPr>
            <a:r>
              <a:rPr lang="en-US" dirty="0" smtClean="0"/>
              <a:t>Avoid redundant code</a:t>
            </a:r>
          </a:p>
          <a:p>
            <a:pPr lvl="1">
              <a:buFont typeface="Arial" pitchFamily="34" charset="0"/>
              <a:buChar char="•"/>
            </a:pPr>
            <a:r>
              <a:rPr lang="en-US" dirty="0" smtClean="0"/>
              <a:t>Make reusable assets visible</a:t>
            </a:r>
          </a:p>
          <a:p>
            <a:pPr>
              <a:buFont typeface="Arial" pitchFamily="34" charset="0"/>
              <a:buChar char="•"/>
            </a:pPr>
            <a:r>
              <a:rPr lang="en-US" dirty="0" smtClean="0"/>
              <a:t>Flexibility over optimization</a:t>
            </a:r>
          </a:p>
          <a:p>
            <a:pPr>
              <a:buFont typeface="Arial" pitchFamily="34" charset="0"/>
              <a:buChar char="•"/>
            </a:pPr>
            <a:r>
              <a:rPr lang="en-US" dirty="0" smtClean="0"/>
              <a:t>Evolutionary refinement over pursuit of initial perfection</a:t>
            </a:r>
          </a:p>
          <a:p>
            <a:pPr lvl="1">
              <a:buFont typeface="Arial" pitchFamily="34" charset="0"/>
              <a:buChar char="•"/>
            </a:pPr>
            <a:r>
              <a:rPr lang="en-US" dirty="0" smtClean="0"/>
              <a:t>Service stability is key</a:t>
            </a:r>
          </a:p>
          <a:p>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 consumer of a service …</a:t>
            </a:r>
            <a:endParaRPr lang="en-US" dirty="0"/>
          </a:p>
        </p:txBody>
      </p:sp>
      <p:sp>
        <p:nvSpPr>
          <p:cNvPr id="3" name="Content Placeholder 2"/>
          <p:cNvSpPr>
            <a:spLocks noGrp="1"/>
          </p:cNvSpPr>
          <p:nvPr>
            <p:ph idx="1"/>
          </p:nvPr>
        </p:nvSpPr>
        <p:spPr>
          <a:xfrm>
            <a:off x="742950" y="1507068"/>
            <a:ext cx="8083550" cy="4720696"/>
          </a:xfrm>
        </p:spPr>
        <p:txBody>
          <a:bodyPr/>
          <a:lstStyle/>
          <a:p>
            <a:r>
              <a:rPr lang="en-US" dirty="0" smtClean="0"/>
              <a:t>I do not have to know ‘how’ and ‘where’  </a:t>
            </a:r>
          </a:p>
          <a:p>
            <a:r>
              <a:rPr lang="en-US" dirty="0" smtClean="0"/>
              <a:t>I keep track of my own state, since the server is ‘stateless’</a:t>
            </a:r>
          </a:p>
          <a:p>
            <a:pPr lvl="1"/>
            <a:r>
              <a:rPr lang="en-US" dirty="0" smtClean="0"/>
              <a:t>No consumer/client sessions (usually helps in achieving horizontal scalability)</a:t>
            </a:r>
          </a:p>
          <a:p>
            <a:pPr lvl="1"/>
            <a:r>
              <a:rPr lang="en-US" dirty="0" smtClean="0"/>
              <a:t>Obviously the service has internal state (for example data) that is (eventually) consistent across all instances of the service</a:t>
            </a:r>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Evolvable</a:t>
            </a:r>
            <a:endParaRPr lang="en-US" dirty="0"/>
          </a:p>
        </p:txBody>
      </p:sp>
      <p:sp>
        <p:nvSpPr>
          <p:cNvPr id="4" name="Slide Number Placeholder 3"/>
          <p:cNvSpPr>
            <a:spLocks noGrp="1"/>
          </p:cNvSpPr>
          <p:nvPr>
            <p:ph type="sldNum" sz="quarter" idx="11"/>
          </p:nvPr>
        </p:nvSpPr>
        <p:spPr/>
        <p:txBody>
          <a:bodyPr/>
          <a:lstStyle/>
          <a:p>
            <a:pPr>
              <a:defRPr/>
            </a:pPr>
            <a:fld id="{E175C39D-26EE-4311-BF85-B03B6A0DA0BB}" type="slidenum">
              <a:rPr lang="en-US" smtClean="0"/>
              <a:pPr>
                <a:defRPr/>
              </a:pPr>
              <a:t>9</a:t>
            </a:fld>
            <a:endParaRPr 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1500561" y="1405153"/>
            <a:ext cx="6353175" cy="3743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HLBank Topeka power point">
  <a:themeElements>
    <a:clrScheme name="Custom Design 2">
      <a:dk1>
        <a:srgbClr val="7D8285"/>
      </a:dk1>
      <a:lt1>
        <a:srgbClr val="FFFFFF"/>
      </a:lt1>
      <a:dk2>
        <a:srgbClr val="003359"/>
      </a:dk2>
      <a:lt2>
        <a:srgbClr val="7D8285"/>
      </a:lt2>
      <a:accent1>
        <a:srgbClr val="BBE0E3"/>
      </a:accent1>
      <a:accent2>
        <a:srgbClr val="93B1CC"/>
      </a:accent2>
      <a:accent3>
        <a:srgbClr val="FFFFFF"/>
      </a:accent3>
      <a:accent4>
        <a:srgbClr val="6A6E71"/>
      </a:accent4>
      <a:accent5>
        <a:srgbClr val="DAEDEF"/>
      </a:accent5>
      <a:accent6>
        <a:srgbClr val="85A0B9"/>
      </a:accent6>
      <a:hlink>
        <a:srgbClr val="003359"/>
      </a:hlink>
      <a:folHlink>
        <a:srgbClr val="93B1CC"/>
      </a:folHlink>
    </a:clrScheme>
    <a:fontScheme name="Custom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tab pos="1546225" algn="l"/>
          </a:tabLst>
          <a:defRPr kumimoji="0" lang="en-US" sz="1800" b="1" i="0" u="none" strike="noStrike" cap="none" normalizeH="0" baseline="-25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tab pos="1546225" algn="l"/>
          </a:tabLst>
          <a:defRPr kumimoji="0" lang="en-US" sz="1800" b="1" i="0" u="none" strike="noStrike" cap="none" normalizeH="0" baseline="-25000" smtClean="0">
            <a:ln>
              <a:noFill/>
            </a:ln>
            <a:solidFill>
              <a:schemeClr val="tx1"/>
            </a:solidFill>
            <a:effectLst/>
            <a:latin typeface="Arial" charset="0"/>
          </a:defRPr>
        </a:defPPr>
      </a:lstStyle>
    </a:lnDef>
  </a:objectDefaults>
  <a:extraClrSchemeLst>
    <a:extraClrScheme>
      <a:clrScheme name="Custom Design 1">
        <a:dk1>
          <a:srgbClr val="565A5C"/>
        </a:dk1>
        <a:lt1>
          <a:srgbClr val="FFFFFF"/>
        </a:lt1>
        <a:dk2>
          <a:srgbClr val="003359"/>
        </a:dk2>
        <a:lt2>
          <a:srgbClr val="565A5C"/>
        </a:lt2>
        <a:accent1>
          <a:srgbClr val="BBE0E3"/>
        </a:accent1>
        <a:accent2>
          <a:srgbClr val="93B1CC"/>
        </a:accent2>
        <a:accent3>
          <a:srgbClr val="FFFFFF"/>
        </a:accent3>
        <a:accent4>
          <a:srgbClr val="484C4D"/>
        </a:accent4>
        <a:accent5>
          <a:srgbClr val="DAEDEF"/>
        </a:accent5>
        <a:accent6>
          <a:srgbClr val="85A0B9"/>
        </a:accent6>
        <a:hlink>
          <a:srgbClr val="003359"/>
        </a:hlink>
        <a:folHlink>
          <a:srgbClr val="93B1CC"/>
        </a:folHlink>
      </a:clrScheme>
      <a:clrMap bg1="lt1" tx1="dk1" bg2="lt2" tx2="dk2" accent1="accent1" accent2="accent2" accent3="accent3" accent4="accent4" accent5="accent5" accent6="accent6" hlink="hlink" folHlink="folHlink"/>
    </a:extraClrScheme>
    <a:extraClrScheme>
      <a:clrScheme name="Custom Design 2">
        <a:dk1>
          <a:srgbClr val="7D8285"/>
        </a:dk1>
        <a:lt1>
          <a:srgbClr val="FFFFFF"/>
        </a:lt1>
        <a:dk2>
          <a:srgbClr val="003359"/>
        </a:dk2>
        <a:lt2>
          <a:srgbClr val="7D8285"/>
        </a:lt2>
        <a:accent1>
          <a:srgbClr val="BBE0E3"/>
        </a:accent1>
        <a:accent2>
          <a:srgbClr val="93B1CC"/>
        </a:accent2>
        <a:accent3>
          <a:srgbClr val="FFFFFF"/>
        </a:accent3>
        <a:accent4>
          <a:srgbClr val="6A6E71"/>
        </a:accent4>
        <a:accent5>
          <a:srgbClr val="DAEDEF"/>
        </a:accent5>
        <a:accent6>
          <a:srgbClr val="85A0B9"/>
        </a:accent6>
        <a:hlink>
          <a:srgbClr val="003359"/>
        </a:hlink>
        <a:folHlink>
          <a:srgbClr val="93B1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FHLBank Topeka power point</Template>
  <TotalTime>0</TotalTime>
  <Words>6254</Words>
  <Application>Microsoft Office PowerPoint</Application>
  <PresentationFormat>On-screen Show (4:3)</PresentationFormat>
  <Paragraphs>521</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FHLBank Topeka power point</vt:lpstr>
      <vt:lpstr>FHLBank Topeka Service Oriented Architecture</vt:lpstr>
      <vt:lpstr>Slide 2</vt:lpstr>
      <vt:lpstr>Slide 3</vt:lpstr>
      <vt:lpstr>Slide 4</vt:lpstr>
      <vt:lpstr>Slide 5</vt:lpstr>
      <vt:lpstr>Service Oriented Manifesto</vt:lpstr>
      <vt:lpstr>Service Oriented Manifesto (cont’d)</vt:lpstr>
      <vt:lpstr>As a consumer of a service …</vt:lpstr>
      <vt:lpstr>Evolvable</vt:lpstr>
      <vt:lpstr>Evolvable</vt:lpstr>
      <vt:lpstr>Evolvable</vt:lpstr>
      <vt:lpstr>Platforms: a moving target</vt:lpstr>
      <vt:lpstr>Cadillac BLS is …</vt:lpstr>
      <vt:lpstr>Fiat Croma</vt:lpstr>
      <vt:lpstr>Platforms: a moving target</vt:lpstr>
      <vt:lpstr>Platforms</vt:lpstr>
      <vt:lpstr>Platforms: driving success</vt:lpstr>
      <vt:lpstr>Platform Architecture</vt:lpstr>
      <vt:lpstr>Platforms: software</vt:lpstr>
      <vt:lpstr>Anyone who doesn’t do this will be fired</vt:lpstr>
      <vt:lpstr>Platforms: software</vt:lpstr>
      <vt:lpstr>An Evolvable Service Oriented Platform …</vt:lpstr>
      <vt:lpstr>Implementing a Service Oriented Platform</vt:lpstr>
      <vt:lpstr>RESTful web services</vt:lpstr>
      <vt:lpstr>RESTful web services (cont’d)</vt:lpstr>
      <vt:lpstr>Web service design guidelines</vt:lpstr>
      <vt:lpstr>Web service pitfalls</vt:lpstr>
      <vt:lpstr>Messaging</vt:lpstr>
      <vt:lpstr>Messaging: events</vt:lpstr>
      <vt:lpstr>Messaging: commands</vt:lpstr>
      <vt:lpstr>Messaging pitfalls</vt:lpstr>
      <vt:lpstr>An example: Retrieving data through FTP</vt:lpstr>
      <vt:lpstr>An example: Consumer request</vt:lpstr>
      <vt:lpstr>An example: Consumer request</vt:lpstr>
      <vt:lpstr>An example: discovery</vt:lpstr>
      <vt:lpstr>An example: Web API request handling</vt:lpstr>
      <vt:lpstr>An example: send request</vt:lpstr>
      <vt:lpstr>An example: Actor </vt:lpstr>
      <vt:lpstr>An example: Web API result handling</vt:lpstr>
      <vt:lpstr>An example: retrieve file</vt:lpstr>
      <vt:lpstr>An example: recap</vt:lpstr>
      <vt:lpstr>Stuff we needed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2015-03-13T18:04:08Z</dcterms:created>
  <dcterms:modified xsi:type="dcterms:W3CDTF">2015-03-22T04:50:05Z</dcterms:modified>
</cp:coreProperties>
</file>