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notesMasterIdLst>
    <p:notesMasterId r:id="rId12"/>
  </p:notesMasterIdLst>
  <p:sldIdLst>
    <p:sldId id="256" r:id="rId2"/>
    <p:sldId id="262" r:id="rId3"/>
    <p:sldId id="257" r:id="rId4"/>
    <p:sldId id="270" r:id="rId5"/>
    <p:sldId id="259" r:id="rId6"/>
    <p:sldId id="264" r:id="rId7"/>
    <p:sldId id="266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72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08889-D188-4E95-A5CF-917661CA6FEF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E3066-BE9A-490F-B5C6-D2541D188A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40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E3066-BE9A-490F-B5C6-D2541D188A5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03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E3066-BE9A-490F-B5C6-D2541D188A5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61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835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1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92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052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313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8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94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565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56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4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60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11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003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9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265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406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72B1-D595-43AC-BEDE-E07F1E871B80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6E5A-9B84-4B29-A165-A3020326FC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12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fld id="{CD4972B1-D595-43AC-BEDE-E07F1E871B80}" type="datetimeFigureOut">
              <a:rPr lang="en-AU" smtClean="0"/>
              <a:pPr/>
              <a:t>10/10/2019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fld id="{74656E5A-9B84-4B29-A165-A3020326FCD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49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E2D9A-90EC-4DBA-B08B-F533512348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487" r="135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BE036-FCEA-44BF-97E0-AF61AB33A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4200"/>
              <a:t>An analysis of Victorian</a:t>
            </a:r>
            <a:br>
              <a:rPr lang="en-AU" sz="4200"/>
            </a:br>
            <a:r>
              <a:rPr lang="en-AU" sz="4200"/>
              <a:t> road accidents</a:t>
            </a:r>
            <a:br>
              <a:rPr lang="en-AU" sz="4200"/>
            </a:br>
            <a:r>
              <a:rPr lang="en-AU" sz="4200">
                <a:latin typeface="Arial" panose="020B0604020202020204" pitchFamily="34" charset="0"/>
                <a:ea typeface="游ゴシック" panose="020B0400000000000000" pitchFamily="50" charset="-128"/>
              </a:rPr>
              <a:t>26 September 2019</a:t>
            </a:r>
            <a:br>
              <a:rPr lang="en-AU" sz="4200">
                <a:ea typeface="游ゴシック" panose="020B0400000000000000" pitchFamily="50" charset="-128"/>
              </a:rPr>
            </a:br>
            <a:endParaRPr lang="en-AU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D2204-929E-4D33-A003-668F9D4B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AU" dirty="0">
                <a:latin typeface="Arial" panose="020B0604020202020204" pitchFamily="34" charset="0"/>
                <a:ea typeface="游ゴシック" panose="020B0400000000000000" pitchFamily="50" charset="-128"/>
              </a:rPr>
              <a:t>Prepared by:  </a:t>
            </a:r>
            <a:r>
              <a:rPr lang="en-AU" dirty="0" err="1">
                <a:latin typeface="Arial" panose="020B0604020202020204" pitchFamily="34" charset="0"/>
                <a:ea typeface="游ゴシック" panose="020B0400000000000000" pitchFamily="50" charset="-128"/>
              </a:rPr>
              <a:t>Gorfrind</a:t>
            </a:r>
            <a:endParaRPr lang="en-AU" dirty="0">
              <a:ea typeface="游ゴシック" panose="020B0400000000000000" pitchFamily="50" charset="-12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087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8A8A-A961-4E85-B02F-413A1DF1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99" y="-284085"/>
            <a:ext cx="10018713" cy="1143000"/>
          </a:xfrm>
        </p:spPr>
        <p:txBody>
          <a:bodyPr/>
          <a:lstStyle/>
          <a:p>
            <a:r>
              <a:rPr lang="en-AU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79CF-7E98-4F74-996D-EC1E120F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493" y="500479"/>
            <a:ext cx="9310939" cy="61435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AU" sz="1100" b="1" dirty="0"/>
              <a:t>Summary of analysis</a:t>
            </a:r>
          </a:p>
          <a:p>
            <a:pPr marL="0" indent="0">
              <a:buNone/>
            </a:pPr>
            <a:r>
              <a:rPr lang="en-AU" sz="1100" dirty="0"/>
              <a:t>From data analysis Rear end collisions are by far the most common form of accident thus lowering the chance</a:t>
            </a:r>
            <a:br>
              <a:rPr lang="en-AU" sz="1100" dirty="0"/>
            </a:br>
            <a:r>
              <a:rPr lang="en-AU" sz="1100" dirty="0"/>
              <a:t>of accidents of theses types would lower accidents by the largest amount.</a:t>
            </a:r>
            <a:br>
              <a:rPr lang="en-AU" sz="1100" dirty="0"/>
            </a:br>
            <a:r>
              <a:rPr lang="en-AU" sz="1100" dirty="0"/>
              <a:t>Based on the data it can be concluded that accident rate affects by numerous features, the largest factors are:</a:t>
            </a:r>
          </a:p>
          <a:p>
            <a:pPr lvl="1"/>
            <a:r>
              <a:rPr lang="en-AU" sz="1100" dirty="0"/>
              <a:t>Location</a:t>
            </a:r>
          </a:p>
          <a:p>
            <a:pPr lvl="1"/>
            <a:r>
              <a:rPr lang="en-AU" sz="1100" dirty="0"/>
              <a:t>Road geometry </a:t>
            </a:r>
          </a:p>
          <a:p>
            <a:pPr lvl="1"/>
            <a:r>
              <a:rPr lang="en-AU" sz="1100" dirty="0"/>
              <a:t>Light conditions</a:t>
            </a:r>
          </a:p>
          <a:p>
            <a:pPr lvl="1"/>
            <a:r>
              <a:rPr lang="en-AU" sz="1100" dirty="0"/>
              <a:t>Speed zone</a:t>
            </a:r>
          </a:p>
          <a:p>
            <a:pPr lvl="1"/>
            <a:r>
              <a:rPr lang="en-AU" sz="1100" dirty="0"/>
              <a:t>Time of day</a:t>
            </a:r>
          </a:p>
          <a:p>
            <a:pPr marL="0" indent="0">
              <a:buNone/>
            </a:pPr>
            <a:r>
              <a:rPr lang="en-AU" sz="1100" dirty="0"/>
              <a:t>Generally car accidents are not fatal, however these are the more important accidents to prevent. </a:t>
            </a:r>
            <a:br>
              <a:rPr lang="en-AU" sz="1100" dirty="0"/>
            </a:br>
            <a:r>
              <a:rPr lang="en-AU" sz="1100" dirty="0"/>
              <a:t>These happen in 100km/h zones and occur from head on collisions.</a:t>
            </a:r>
            <a:br>
              <a:rPr lang="en-AU" sz="1100" dirty="0"/>
            </a:br>
            <a:r>
              <a:rPr lang="en-AU" sz="1100" dirty="0"/>
              <a:t>From the heatmap it is obvious where accident reduction measures should be implemented.</a:t>
            </a:r>
          </a:p>
          <a:p>
            <a:pPr marL="0" indent="0">
              <a:buNone/>
            </a:pPr>
            <a:r>
              <a:rPr lang="en-AU" sz="1100" b="1" dirty="0"/>
              <a:t>Limitations of analysis</a:t>
            </a:r>
            <a:br>
              <a:rPr lang="en-AU" sz="1100" dirty="0"/>
            </a:br>
            <a:r>
              <a:rPr lang="en-AU" sz="1100" dirty="0"/>
              <a:t>The data set did not contain other key information that would provide a more clear understanding of accident incidences. </a:t>
            </a:r>
            <a:br>
              <a:rPr lang="en-AU" sz="1100" dirty="0"/>
            </a:br>
            <a:r>
              <a:rPr lang="en-AU" sz="1100" dirty="0"/>
              <a:t>The data is over a period of four years (between 2014 and 2018).  As such it is impossible to know what measures were</a:t>
            </a:r>
            <a:br>
              <a:rPr lang="en-AU" sz="1100" dirty="0"/>
            </a:br>
            <a:r>
              <a:rPr lang="en-AU" sz="1100" dirty="0"/>
              <a:t>implemented during that period.</a:t>
            </a:r>
            <a:br>
              <a:rPr lang="en-AU" sz="1100" dirty="0"/>
            </a:br>
            <a:r>
              <a:rPr lang="en-AU" sz="1100" dirty="0"/>
              <a:t>A more sufficient analysis would have an expanded data set to include information such as:</a:t>
            </a:r>
          </a:p>
          <a:p>
            <a:pPr lvl="1"/>
            <a:r>
              <a:rPr lang="en-AU" sz="1100" dirty="0"/>
              <a:t>Age of driver</a:t>
            </a:r>
          </a:p>
          <a:p>
            <a:pPr lvl="1"/>
            <a:r>
              <a:rPr lang="en-AU" sz="1100" dirty="0"/>
              <a:t>Age of car</a:t>
            </a:r>
          </a:p>
          <a:p>
            <a:pPr lvl="1"/>
            <a:r>
              <a:rPr lang="en-AU" sz="1100" dirty="0"/>
              <a:t>Sex of driver</a:t>
            </a:r>
          </a:p>
          <a:p>
            <a:pPr lvl="1"/>
            <a:r>
              <a:rPr lang="en-AU" sz="1100" dirty="0"/>
              <a:t>Car make</a:t>
            </a:r>
          </a:p>
          <a:p>
            <a:pPr lvl="1"/>
            <a:r>
              <a:rPr lang="en-AU" sz="1100" dirty="0"/>
              <a:t>Weather conditions</a:t>
            </a:r>
          </a:p>
          <a:p>
            <a:pPr marL="0" indent="0">
              <a:buNone/>
            </a:pPr>
            <a:r>
              <a:rPr lang="en-AU" sz="1100" dirty="0"/>
              <a:t>Additionally, the data does not include information regarding the most common causes of accidents, such as:</a:t>
            </a:r>
          </a:p>
          <a:p>
            <a:pPr lvl="1"/>
            <a:r>
              <a:rPr lang="en-AU" sz="1100" dirty="0"/>
              <a:t>Involvement of drugs or alcohol</a:t>
            </a:r>
          </a:p>
          <a:p>
            <a:pPr lvl="1"/>
            <a:r>
              <a:rPr lang="en-AU" sz="1100" dirty="0"/>
              <a:t>Mobile phone usage</a:t>
            </a:r>
          </a:p>
          <a:p>
            <a:pPr lvl="1"/>
            <a:r>
              <a:rPr lang="en-AU" sz="1100" dirty="0"/>
              <a:t>Speeding</a:t>
            </a:r>
          </a:p>
          <a:p>
            <a:pPr marL="0" indent="0">
              <a:buNone/>
            </a:pP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391346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A0AC-43BD-400E-9DF3-13B6C679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2536-34A2-4525-8657-FED2FC1D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401585" cy="312420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AU" sz="1600" b="1" dirty="0"/>
              <a:t>Scope of the analysis</a:t>
            </a:r>
          </a:p>
          <a:p>
            <a:pPr marL="0" indent="0">
              <a:buNone/>
            </a:pPr>
            <a:r>
              <a:rPr lang="en-AU" sz="1700" dirty="0"/>
              <a:t>This analysis has been done of the data provided by PwC.  The aim of the analysis is to ascertain the key indicators and trends in accidents within Victoria.</a:t>
            </a:r>
          </a:p>
          <a:p>
            <a:pPr marL="0" indent="0">
              <a:buNone/>
            </a:pPr>
            <a:r>
              <a:rPr lang="en-AU" sz="1700" dirty="0"/>
              <a:t>The analysis shows that there are prominent causal factors for the majority of accidents and severity arising from accidents. </a:t>
            </a:r>
          </a:p>
          <a:p>
            <a:pPr marL="0" indent="0">
              <a:buNone/>
            </a:pPr>
            <a:r>
              <a:rPr lang="en-AU" sz="1700" dirty="0"/>
              <a:t>This report has also sought to consider possible strategies to reduce accidents taking into account the causal factors. </a:t>
            </a:r>
          </a:p>
          <a:p>
            <a:pPr marL="0" indent="0">
              <a:buNone/>
            </a:pPr>
            <a:r>
              <a:rPr lang="en-AU" sz="1700" dirty="0"/>
              <a:t>Obviously, additional significant work needs to be undertaken to determine the practicality and cost to implement any of the suggested solutions.</a:t>
            </a:r>
          </a:p>
          <a:p>
            <a:pPr marL="0" indent="0">
              <a:buNone/>
            </a:pPr>
            <a:r>
              <a:rPr lang="en-AU" sz="1700" dirty="0"/>
              <a:t>Such cost analysis is beyond the scope of this report.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1CCAA7-8E4A-4740-ADA3-AF03B39A921E}"/>
              </a:ext>
            </a:extLst>
          </p:cNvPr>
          <p:cNvSpPr txBox="1">
            <a:spLocks/>
          </p:cNvSpPr>
          <p:nvPr/>
        </p:nvSpPr>
        <p:spPr>
          <a:xfrm>
            <a:off x="6096000" y="2666999"/>
            <a:ext cx="4401585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/>
              <a:t>Key findings</a:t>
            </a:r>
          </a:p>
          <a:p>
            <a:pPr marL="0" indent="0">
              <a:buNone/>
            </a:pPr>
            <a:r>
              <a:rPr lang="en-AU" sz="1400" dirty="0"/>
              <a:t>The analysis suggests that speeding is likely to be the leading cause of accidents in Victoria. This conclusion is based on the following findings, viz most accidents:</a:t>
            </a:r>
          </a:p>
          <a:p>
            <a:r>
              <a:rPr lang="en-AU" sz="1400" dirty="0"/>
              <a:t>are rear end collisions</a:t>
            </a:r>
          </a:p>
          <a:p>
            <a:r>
              <a:rPr lang="en-AU" sz="1400" dirty="0"/>
              <a:t>happen in urban/built up areas</a:t>
            </a:r>
          </a:p>
          <a:p>
            <a:r>
              <a:rPr lang="en-AU" sz="1400" dirty="0">
                <a:cs typeface="Calibri" panose="020F0502020204030204" pitchFamily="34" charset="0"/>
              </a:rPr>
              <a:t>occur in 50km/h and 60km/h zones</a:t>
            </a:r>
            <a:endParaRPr lang="en-AU" sz="1400" dirty="0"/>
          </a:p>
          <a:p>
            <a:r>
              <a:rPr lang="en-AU" sz="1400" dirty="0"/>
              <a:t>on straight roads (i.e. no intersection)</a:t>
            </a:r>
          </a:p>
          <a:p>
            <a:pPr marL="0" indent="0">
              <a:buNone/>
            </a:pPr>
            <a:r>
              <a:rPr lang="en-AU" sz="1400" dirty="0"/>
              <a:t>As such the strategies proposed in this report to reduce accidents are focused on preventing speeding</a:t>
            </a:r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9872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87860D2-4C54-4BC8-9FC0-554694931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12" y="512380"/>
            <a:ext cx="2933700" cy="23907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6DC514-81EC-4BBF-896F-348ABE310C43}"/>
              </a:ext>
            </a:extLst>
          </p:cNvPr>
          <p:cNvSpPr txBox="1"/>
          <p:nvPr/>
        </p:nvSpPr>
        <p:spPr>
          <a:xfrm>
            <a:off x="3138674" y="512380"/>
            <a:ext cx="40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Calibri" panose="020F0502020204030204" pitchFamily="34" charset="0"/>
              </a:rPr>
              <a:t>Number of vehicles involved</a:t>
            </a:r>
            <a:br>
              <a:rPr lang="en-AU" sz="1400" dirty="0">
                <a:latin typeface="Calibri" panose="020F0502020204030204" pitchFamily="34" charset="0"/>
              </a:rPr>
            </a:br>
            <a:r>
              <a:rPr lang="en-AU" sz="1400" dirty="0">
                <a:latin typeface="Calibri" panose="020F0502020204030204" pitchFamily="34" charset="0"/>
              </a:rPr>
              <a:t>in accidents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D1AF1-1622-461F-9385-9823983997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11" r="12527" b="-2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B5716B-300C-4FCD-9D3E-5768A069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0959" y="-216468"/>
            <a:ext cx="5260680" cy="1752599"/>
          </a:xfrm>
        </p:spPr>
        <p:txBody>
          <a:bodyPr>
            <a:normAutofit/>
          </a:bodyPr>
          <a:lstStyle/>
          <a:p>
            <a:r>
              <a:rPr lang="en-AU" b="1" dirty="0"/>
              <a:t>Broad data </a:t>
            </a:r>
            <a:br>
              <a:rPr lang="en-AU" b="1" dirty="0"/>
            </a:br>
            <a:r>
              <a:rPr lang="en-AU" b="1" dirty="0"/>
              <a:t>analysis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66D86C6A-D1C9-46A5-B200-5AE4B870D9C7}"/>
              </a:ext>
            </a:extLst>
          </p:cNvPr>
          <p:cNvSpPr txBox="1">
            <a:spLocks/>
          </p:cNvSpPr>
          <p:nvPr/>
        </p:nvSpPr>
        <p:spPr>
          <a:xfrm>
            <a:off x="17763" y="1269459"/>
            <a:ext cx="372551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sz="1400" b="1" dirty="0">
                <a:latin typeface="Calibri" panose="020F0502020204030204" pitchFamily="34" charset="0"/>
              </a:rPr>
              <a:t>Key observations</a:t>
            </a:r>
          </a:p>
          <a:p>
            <a:r>
              <a:rPr lang="en-AU" sz="1400" dirty="0"/>
              <a:t>Approximately 70% of accidents have happened in Melbourne – mostly within the metropolitan region</a:t>
            </a:r>
          </a:p>
          <a:p>
            <a:r>
              <a:rPr lang="en-AU" sz="1400" dirty="0">
                <a:latin typeface="Calibri" panose="020F0502020204030204" pitchFamily="34" charset="0"/>
              </a:rPr>
              <a:t>Most accidents involve two vehicles</a:t>
            </a:r>
          </a:p>
          <a:p>
            <a:r>
              <a:rPr lang="en-AU" sz="1400" dirty="0">
                <a:latin typeface="Calibri" panose="020F0502020204030204" pitchFamily="34" charset="0"/>
              </a:rPr>
              <a:t>No unexpected correlations from table</a:t>
            </a:r>
          </a:p>
          <a:p>
            <a:r>
              <a:rPr lang="en-AU" sz="1400" dirty="0">
                <a:latin typeface="Calibri" panose="020F0502020204030204" pitchFamily="34" charset="0"/>
              </a:rPr>
              <a:t>Most accidents are not fatal</a:t>
            </a:r>
          </a:p>
          <a:p>
            <a:endParaRPr lang="en-AU" sz="1400" dirty="0">
              <a:latin typeface="Calibri" panose="020F0502020204030204" pitchFamily="34" charset="0"/>
            </a:endParaRPr>
          </a:p>
          <a:p>
            <a:endParaRPr lang="en-AU" sz="1400" dirty="0">
              <a:latin typeface="Calibri" panose="020F0502020204030204" pitchFamily="34" charset="0"/>
            </a:endParaRPr>
          </a:p>
          <a:p>
            <a:endParaRPr lang="en-AU" sz="1400" dirty="0">
              <a:latin typeface="Calibri" panose="020F0502020204030204" pitchFamily="34" charset="0"/>
            </a:endParaRPr>
          </a:p>
          <a:p>
            <a:endParaRPr lang="en-AU" sz="1400" dirty="0">
              <a:latin typeface="Calibri" panose="020F0502020204030204" pitchFamily="34" charset="0"/>
            </a:endParaRPr>
          </a:p>
          <a:p>
            <a:endParaRPr lang="en-AU" sz="1400" dirty="0">
              <a:latin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7DFB4E-4F24-4FFC-A3DE-7EB7223D1620}"/>
              </a:ext>
            </a:extLst>
          </p:cNvPr>
          <p:cNvSpPr/>
          <p:nvPr/>
        </p:nvSpPr>
        <p:spPr>
          <a:xfrm>
            <a:off x="8926497" y="3016231"/>
            <a:ext cx="186431" cy="20418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D451DE-DC7D-4843-A31A-FDD519C42A3A}"/>
              </a:ext>
            </a:extLst>
          </p:cNvPr>
          <p:cNvSpPr txBox="1"/>
          <p:nvPr/>
        </p:nvSpPr>
        <p:spPr>
          <a:xfrm>
            <a:off x="8723518" y="2739698"/>
            <a:ext cx="8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</a:rPr>
              <a:t>CBD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9D5C357-ED7C-4C00-AEFE-611C41D8C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97" y="3429000"/>
            <a:ext cx="3213868" cy="34859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5DF6CF-6709-4AD0-822F-188E5B6A7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659" y="4350159"/>
            <a:ext cx="2695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4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FC58AB-D461-4B64-A421-A9C66A59E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8" r="4000"/>
          <a:stretch/>
        </p:blipFill>
        <p:spPr>
          <a:xfrm>
            <a:off x="-97" y="3360945"/>
            <a:ext cx="3657600" cy="2724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27F28-2CDD-42D6-AC03-9D710B34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" y="636795"/>
            <a:ext cx="3657600" cy="27241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6B2927-E577-4067-8FE0-229D988EBED9}"/>
              </a:ext>
            </a:extLst>
          </p:cNvPr>
          <p:cNvSpPr txBox="1">
            <a:spLocks/>
          </p:cNvSpPr>
          <p:nvPr/>
        </p:nvSpPr>
        <p:spPr>
          <a:xfrm>
            <a:off x="9134094" y="5179144"/>
            <a:ext cx="2720881" cy="481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800" dirty="0">
                <a:cs typeface="Calibri" panose="020F0502020204030204" pitchFamily="34" charset="0"/>
              </a:rPr>
              <a:t>The year for 2036 and 2006 is likely 2016, entry thus was left unchanged due to minimal affect</a:t>
            </a:r>
            <a:br>
              <a:rPr lang="en-AU" sz="800" dirty="0">
                <a:cs typeface="Calibri" panose="020F0502020204030204" pitchFamily="34" charset="0"/>
              </a:rPr>
            </a:br>
            <a:r>
              <a:rPr lang="en-AU" sz="800" dirty="0">
                <a:cs typeface="Calibri" panose="020F0502020204030204" pitchFamily="34" charset="0"/>
              </a:rPr>
              <a:t>The year 2006 does not start at the beginning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4C4A6-9140-446A-A403-E66FB3E6B69F}"/>
              </a:ext>
            </a:extLst>
          </p:cNvPr>
          <p:cNvSpPr txBox="1">
            <a:spLocks/>
          </p:cNvSpPr>
          <p:nvPr/>
        </p:nvSpPr>
        <p:spPr>
          <a:xfrm>
            <a:off x="2594015" y="-342899"/>
            <a:ext cx="6805677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b="1" dirty="0"/>
              <a:t>Analysis of time 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0355225-333C-40FC-822B-AC049C43B1EB}"/>
              </a:ext>
            </a:extLst>
          </p:cNvPr>
          <p:cNvSpPr txBox="1">
            <a:spLocks/>
          </p:cNvSpPr>
          <p:nvPr/>
        </p:nvSpPr>
        <p:spPr>
          <a:xfrm>
            <a:off x="3977420" y="1073005"/>
            <a:ext cx="48196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AU" sz="1400" b="1" dirty="0">
                <a:latin typeface="Calibri" panose="020F0502020204030204" pitchFamily="34" charset="0"/>
              </a:rPr>
              <a:t>Key observations</a:t>
            </a:r>
          </a:p>
          <a:p>
            <a:r>
              <a:rPr lang="en-AU" sz="1400" dirty="0"/>
              <a:t>Decrease in accidents between 2016 and 2017</a:t>
            </a:r>
          </a:p>
          <a:p>
            <a:r>
              <a:rPr lang="en-AU" sz="1400" dirty="0">
                <a:latin typeface="Calibri" panose="020F0502020204030204" pitchFamily="34" charset="0"/>
              </a:rPr>
              <a:t>No material changes in spread (of accident types or severity) from first and last year</a:t>
            </a:r>
          </a:p>
          <a:p>
            <a:endParaRPr lang="en-AU" sz="1400" dirty="0">
              <a:latin typeface="Calibri" panose="020F0502020204030204" pitchFamily="34" charset="0"/>
            </a:endParaRPr>
          </a:p>
          <a:p>
            <a:endParaRPr lang="en-AU" sz="1400" dirty="0">
              <a:latin typeface="Calibri" panose="020F0502020204030204" pitchFamily="34" charset="0"/>
            </a:endParaRPr>
          </a:p>
          <a:p>
            <a:endParaRPr lang="en-AU" sz="1400" dirty="0">
              <a:latin typeface="Calibri" panose="020F0502020204030204" pitchFamily="34" charset="0"/>
            </a:endParaRPr>
          </a:p>
          <a:p>
            <a:endParaRPr lang="en-AU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3361E5-8B23-4A86-A25C-0F6B6F0F0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775" y="3656220"/>
            <a:ext cx="4819650" cy="2428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1825EF-8E73-4BA7-A27F-35D3CDBE28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39"/>
          <a:stretch/>
        </p:blipFill>
        <p:spPr>
          <a:xfrm>
            <a:off x="8766455" y="0"/>
            <a:ext cx="3425545" cy="2590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9537ED-B40B-464D-8573-612A778DE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515" y="2933699"/>
            <a:ext cx="1776040" cy="2077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29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CB8E29-BE53-4DB0-A666-AE5365B3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" y="1162050"/>
            <a:ext cx="9439275" cy="5695950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AF73B112-E5F9-4034-AE1B-60EE2125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00" y="215318"/>
            <a:ext cx="8596668" cy="132080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common types of accidents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9D8859-DF9E-418E-BA37-918F0D7E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3899" y="1219078"/>
            <a:ext cx="274810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>
                <a:latin typeface="Calibri" panose="020F0502020204030204" pitchFamily="34" charset="0"/>
                <a:cs typeface="Calibri" panose="020F0502020204030204" pitchFamily="34" charset="0"/>
              </a:rPr>
              <a:t>Key observations</a:t>
            </a:r>
          </a:p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10 most common account for ~62% of all accidents in Victoria</a:t>
            </a:r>
          </a:p>
          <a:p>
            <a:r>
              <a:rPr lang="en-AU" sz="1800" i="1" dirty="0">
                <a:latin typeface="Calibri" panose="020F0502020204030204" pitchFamily="34" charset="0"/>
                <a:cs typeface="Calibri" panose="020F0502020204030204" pitchFamily="34" charset="0"/>
              </a:rPr>
              <a:t>Rear end collision’s </a:t>
            </a: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make up ~18% of all accidents in Victoria</a:t>
            </a:r>
          </a:p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The next most common accident – </a:t>
            </a:r>
            <a:r>
              <a:rPr lang="en-AU" sz="1800" i="1" dirty="0">
                <a:latin typeface="Calibri" panose="020F0502020204030204" pitchFamily="34" charset="0"/>
                <a:cs typeface="Calibri" panose="020F0502020204030204" pitchFamily="34" charset="0"/>
              </a:rPr>
              <a:t>right through </a:t>
            </a: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– is ~8%, half that of </a:t>
            </a:r>
            <a:r>
              <a:rPr lang="en-AU" sz="1800" i="1" dirty="0">
                <a:latin typeface="Calibri" panose="020F0502020204030204" pitchFamily="34" charset="0"/>
                <a:cs typeface="Calibri" panose="020F0502020204030204" pitchFamily="34" charset="0"/>
              </a:rPr>
              <a:t>rear end collisions</a:t>
            </a: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A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2" name="Content Placeholder 3">
            <a:extLst>
              <a:ext uri="{FF2B5EF4-FFF2-40B4-BE49-F238E27FC236}">
                <a16:creationId xmlns:a16="http://schemas.microsoft.com/office/drawing/2014/main" id="{DE94DB44-410A-406C-9D2B-0D4B8CCC61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309315"/>
              </p:ext>
            </p:extLst>
          </p:nvPr>
        </p:nvGraphicFramePr>
        <p:xfrm>
          <a:off x="7482835" y="1234437"/>
          <a:ext cx="1681145" cy="3722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355">
                  <a:extLst>
                    <a:ext uri="{9D8B030D-6E8A-4147-A177-3AD203B41FA5}">
                      <a16:colId xmlns:a16="http://schemas.microsoft.com/office/drawing/2014/main" val="1350476208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3355128294"/>
                    </a:ext>
                  </a:extLst>
                </a:gridCol>
                <a:gridCol w="1311983">
                  <a:extLst>
                    <a:ext uri="{9D8B030D-6E8A-4147-A177-3AD203B41FA5}">
                      <a16:colId xmlns:a16="http://schemas.microsoft.com/office/drawing/2014/main" val="2155939365"/>
                    </a:ext>
                  </a:extLst>
                </a:gridCol>
              </a:tblGrid>
              <a:tr h="331418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130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9899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Rear end (vehicles in same lane) 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extLst>
                  <a:ext uri="{0D108BD9-81ED-4DB2-BD59-A6C34878D82A}">
                    <a16:rowId xmlns:a16="http://schemas.microsoft.com/office/drawing/2014/main" val="3794667980"/>
                  </a:ext>
                </a:extLst>
              </a:tr>
              <a:tr h="16803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121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4851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Right through 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extLst>
                  <a:ext uri="{0D108BD9-81ED-4DB2-BD59-A6C34878D82A}">
                    <a16:rowId xmlns:a16="http://schemas.microsoft.com/office/drawing/2014/main" val="2829897334"/>
                  </a:ext>
                </a:extLst>
              </a:tr>
              <a:tr h="331418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3733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Cross traffic (intersections only) 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extLst>
                  <a:ext uri="{0D108BD9-81ED-4DB2-BD59-A6C34878D82A}">
                    <a16:rowId xmlns:a16="http://schemas.microsoft.com/office/drawing/2014/main" val="1864465728"/>
                  </a:ext>
                </a:extLst>
              </a:tr>
              <a:tr h="494808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171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3092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Left off carriageway into object/parked vehicle 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extLst>
                  <a:ext uri="{0D108BD9-81ED-4DB2-BD59-A6C34878D82A}">
                    <a16:rowId xmlns:a16="http://schemas.microsoft.com/office/drawing/2014/main" val="819378156"/>
                  </a:ext>
                </a:extLst>
              </a:tr>
              <a:tr h="249725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113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2577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Right near (intersections only) 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extLst>
                  <a:ext uri="{0D108BD9-81ED-4DB2-BD59-A6C34878D82A}">
                    <a16:rowId xmlns:a16="http://schemas.microsoft.com/office/drawing/2014/main" val="1900143219"/>
                  </a:ext>
                </a:extLst>
              </a:tr>
              <a:tr h="41311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174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Out of control on carriageway (on straight) 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extLst>
                  <a:ext uri="{0D108BD9-81ED-4DB2-BD59-A6C34878D82A}">
                    <a16:rowId xmlns:a16="http://schemas.microsoft.com/office/drawing/2014/main" val="1016255606"/>
                  </a:ext>
                </a:extLst>
              </a:tr>
              <a:tr h="494808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173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2177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Right off carriageway into object/parked vehicle 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extLst>
                  <a:ext uri="{0D108BD9-81ED-4DB2-BD59-A6C34878D82A}">
                    <a16:rowId xmlns:a16="http://schemas.microsoft.com/office/drawing/2014/main" val="1299190790"/>
                  </a:ext>
                </a:extLst>
              </a:tr>
              <a:tr h="494808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1847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Pedestrian near side hit by vehicle from the right 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extLst>
                  <a:ext uri="{0D108BD9-81ED-4DB2-BD59-A6C34878D82A}">
                    <a16:rowId xmlns:a16="http://schemas.microsoft.com/office/drawing/2014/main" val="3797063641"/>
                  </a:ext>
                </a:extLst>
              </a:tr>
              <a:tr h="331418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120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1745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Head on (not overtaking) 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extLst>
                  <a:ext uri="{0D108BD9-81ED-4DB2-BD59-A6C34878D82A}">
                    <a16:rowId xmlns:a16="http://schemas.microsoft.com/office/drawing/2014/main" val="2565903864"/>
                  </a:ext>
                </a:extLst>
              </a:tr>
              <a:tr h="41311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181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lvl="0" algn="ctr" fontAlgn="t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1670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600" u="none" strike="noStrike" dirty="0">
                          <a:effectLst/>
                          <a:latin typeface="Calibri" panose="020F0502020204030204" pitchFamily="34" charset="0"/>
                        </a:rPr>
                        <a:t>Off right bend into object/parked vehicle </a:t>
                      </a:r>
                      <a:endParaRPr lang="en-A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26" marR="5426" marT="5426" marB="0" anchor="ctr"/>
                </a:tc>
                <a:extLst>
                  <a:ext uri="{0D108BD9-81ED-4DB2-BD59-A6C34878D82A}">
                    <a16:rowId xmlns:a16="http://schemas.microsoft.com/office/drawing/2014/main" val="181040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12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4C9D-8660-4324-A722-A7B08051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7226" y="-415099"/>
            <a:ext cx="8596668" cy="132080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F560-CFF3-43D7-9E9F-2A0095171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7" y="4270600"/>
            <a:ext cx="6801606" cy="24142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400" b="1" dirty="0">
                <a:cs typeface="Calibri" panose="020F0502020204030204" pitchFamily="34" charset="0"/>
              </a:rPr>
              <a:t>Key observations</a:t>
            </a:r>
          </a:p>
          <a:p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above graph shows ~56% of accidents occur in 50km/h and 60km/h zones; this suggests that the majority of accidents occur in built up/urban areas</a:t>
            </a:r>
          </a:p>
          <a:p>
            <a:r>
              <a:rPr lang="en-AU" sz="1400" dirty="0">
                <a:cs typeface="Calibri" panose="020F0502020204030204" pitchFamily="34" charset="0"/>
              </a:rPr>
              <a:t>The graph on the right suggests people are unable to stop in time resulting in an accident – as rear end collisions are the most common form of accident </a:t>
            </a: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46FBA6-2C04-4057-B1D4-7F4D23D1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9" y="670037"/>
            <a:ext cx="5896948" cy="3497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E231C0-00D1-4800-8B8A-68DDFBECD3D0}"/>
              </a:ext>
            </a:extLst>
          </p:cNvPr>
          <p:cNvSpPr txBox="1"/>
          <p:nvPr/>
        </p:nvSpPr>
        <p:spPr>
          <a:xfrm>
            <a:off x="5159828" y="802915"/>
            <a:ext cx="203407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700" dirty="0">
                <a:latin typeface="Calibri" panose="020F0502020204030204" pitchFamily="34" charset="0"/>
                <a:cs typeface="Calibri" panose="020F0502020204030204" pitchFamily="34" charset="0"/>
              </a:rPr>
              <a:t>Other speed 70 cases and thus was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700" dirty="0">
                <a:latin typeface="Calibri" panose="020F0502020204030204" pitchFamily="34" charset="0"/>
                <a:cs typeface="Calibri" panose="020F0502020204030204" pitchFamily="34" charset="0"/>
              </a:rPr>
              <a:t>Camping/off-road given value of 100 (average country road speed)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700" dirty="0">
                <a:latin typeface="Calibri" panose="020F0502020204030204" pitchFamily="34" charset="0"/>
                <a:cs typeface="Calibri" panose="020F0502020204030204" pitchFamily="34" charset="0"/>
              </a:rPr>
              <a:t>Unknowns given value of 50 (average speed in city) – as most accidents were in CBD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B66EC3-9301-4962-9F72-CCCC26830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300" y="670037"/>
            <a:ext cx="4601700" cy="48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6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68FA-91D7-4751-80C8-5AA31BC3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1690" y="-429252"/>
            <a:ext cx="10018713" cy="1752599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Road geometry and time that 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accidents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70C2-9738-4F50-BC61-FF49478C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92" y="4911665"/>
            <a:ext cx="11920230" cy="3124201"/>
          </a:xfrm>
        </p:spPr>
        <p:txBody>
          <a:bodyPr/>
          <a:lstStyle/>
          <a:p>
            <a:pPr marL="0" indent="0">
              <a:buNone/>
            </a:pPr>
            <a:r>
              <a:rPr lang="en-AU" sz="1400" b="1" dirty="0">
                <a:cs typeface="Calibri" panose="020F0502020204030204" pitchFamily="34" charset="0"/>
              </a:rPr>
              <a:t>Key observations</a:t>
            </a:r>
          </a:p>
          <a:p>
            <a:r>
              <a:rPr lang="en-AU" sz="1400" dirty="0">
                <a:cs typeface="Calibri" panose="020F0502020204030204" pitchFamily="34" charset="0"/>
              </a:rPr>
              <a:t>The graph on the left shows that most accidents do not occur at intersections – implies cars are not stopping in time</a:t>
            </a:r>
          </a:p>
          <a:p>
            <a:r>
              <a:rPr lang="en-AU" sz="1400" dirty="0">
                <a:cs typeface="Calibri" panose="020F0502020204030204" pitchFamily="34" charset="0"/>
              </a:rPr>
              <a:t>The graph on the right shows that accidents are more likely to occur at midday and at night (day of week has minimal effect);</a:t>
            </a:r>
          </a:p>
          <a:p>
            <a:pPr lvl="1"/>
            <a:r>
              <a:rPr lang="en-AU" sz="1100" dirty="0">
                <a:cs typeface="Calibri" panose="020F0502020204030204" pitchFamily="34" charset="0"/>
              </a:rPr>
              <a:t>The increase in accidents at night could due to people driving unsafely to rush home from work</a:t>
            </a:r>
          </a:p>
          <a:p>
            <a:pPr lvl="1"/>
            <a:r>
              <a:rPr lang="en-AU" sz="1100" dirty="0">
                <a:cs typeface="Calibri" panose="020F0502020204030204" pitchFamily="34" charset="0"/>
              </a:rPr>
              <a:t>Lunch hour could be contributing to the increase in accidents during midday time period </a:t>
            </a:r>
          </a:p>
          <a:p>
            <a:endParaRPr lang="en-AU" sz="1400" dirty="0">
              <a:cs typeface="Calibri" panose="020F0502020204030204" pitchFamily="34" charset="0"/>
            </a:endParaRPr>
          </a:p>
          <a:p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9611FF-EFC9-4E91-9233-7FED0A16803B}"/>
              </a:ext>
            </a:extLst>
          </p:cNvPr>
          <p:cNvSpPr txBox="1">
            <a:spLocks/>
          </p:cNvSpPr>
          <p:nvPr/>
        </p:nvSpPr>
        <p:spPr>
          <a:xfrm>
            <a:off x="7812301" y="-352731"/>
            <a:ext cx="427892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>
                <a:latin typeface="Calibri" panose="020F0502020204030204" pitchFamily="34" charset="0"/>
              </a:rPr>
              <a:t>Time and day that accidents occur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DAF4C-1BBA-4512-A53A-E6B365BB4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"/>
          <a:stretch/>
        </p:blipFill>
        <p:spPr>
          <a:xfrm>
            <a:off x="7707198" y="752648"/>
            <a:ext cx="4489134" cy="453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2BD8A-6F30-494A-B4A5-7A06FEBB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38" y="752648"/>
            <a:ext cx="4386456" cy="45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077D-1CA5-47B0-B616-FE7316DA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160" y="0"/>
            <a:ext cx="2812386" cy="1752599"/>
          </a:xfrm>
        </p:spPr>
        <p:txBody>
          <a:bodyPr>
            <a:normAutofit/>
          </a:bodyPr>
          <a:lstStyle/>
          <a:p>
            <a:r>
              <a:rPr lang="en-AU" sz="3200" dirty="0"/>
              <a:t>Fatal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9CC5-FF23-4617-B636-FE64A3BC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98" y="1172244"/>
            <a:ext cx="3103654" cy="386628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1400" b="1" dirty="0">
                <a:cs typeface="Calibri" panose="020F0502020204030204" pitchFamily="34" charset="0"/>
              </a:rPr>
              <a:t>Key observations</a:t>
            </a:r>
          </a:p>
          <a:p>
            <a:pPr>
              <a:lnSpc>
                <a:spcPct val="90000"/>
              </a:lnSpc>
            </a:pPr>
            <a:r>
              <a:rPr lang="en-AU" sz="1400" dirty="0"/>
              <a:t>Fatal accidents are far less common</a:t>
            </a:r>
          </a:p>
          <a:p>
            <a:pPr>
              <a:lnSpc>
                <a:spcPct val="90000"/>
              </a:lnSpc>
            </a:pPr>
            <a:r>
              <a:rPr lang="en-AU" sz="1400" dirty="0"/>
              <a:t>Fatal accidents happen with highest concentration in Melbourne though far more spread out</a:t>
            </a:r>
          </a:p>
          <a:p>
            <a:pPr>
              <a:lnSpc>
                <a:spcPct val="90000"/>
              </a:lnSpc>
            </a:pPr>
            <a:r>
              <a:rPr lang="en-AU" sz="1400" dirty="0"/>
              <a:t>Fatal accidents occur mostly in 100km/h zones</a:t>
            </a:r>
          </a:p>
          <a:p>
            <a:pPr>
              <a:lnSpc>
                <a:spcPct val="90000"/>
              </a:lnSpc>
            </a:pPr>
            <a:r>
              <a:rPr lang="en-AU" sz="1400" dirty="0"/>
              <a:t>Fatal accidents are usually head on collisions (DCA code 120)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A1168B92-270F-4F80-9833-FE1A26FCE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7E5FE-30C8-411F-9D4C-A3B403E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33" y="977105"/>
            <a:ext cx="2746755" cy="2191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86AF6-AB88-460D-98C6-A658E0B4A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104" y="3497203"/>
            <a:ext cx="3377360" cy="2075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DA5016-2071-44DD-80CD-1C69BFF83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132" y="3497202"/>
            <a:ext cx="2800986" cy="2075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26C854-0A98-49E0-B7A3-FF21AC2278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36"/>
          <a:stretch/>
        </p:blipFill>
        <p:spPr>
          <a:xfrm>
            <a:off x="8366017" y="1035099"/>
            <a:ext cx="2850039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2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51A7-E801-4DE9-BAB9-D8D5F339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00" y="135384"/>
            <a:ext cx="10018713" cy="1752599"/>
          </a:xfrm>
        </p:spPr>
        <p:txBody>
          <a:bodyPr/>
          <a:lstStyle/>
          <a:p>
            <a:r>
              <a:rPr lang="en-US" b="1" dirty="0"/>
              <a:t>Findings and recommendations</a:t>
            </a:r>
            <a:endParaRPr lang="en-AU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CC5884-B302-4F34-B90B-8E710CA01F46}"/>
              </a:ext>
            </a:extLst>
          </p:cNvPr>
          <p:cNvSpPr txBox="1">
            <a:spLocks/>
          </p:cNvSpPr>
          <p:nvPr/>
        </p:nvSpPr>
        <p:spPr>
          <a:xfrm>
            <a:off x="-131683" y="2223114"/>
            <a:ext cx="4872102" cy="3360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379E43-FFB5-45A5-BF2A-12976907F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33682"/>
              </p:ext>
            </p:extLst>
          </p:nvPr>
        </p:nvGraphicFramePr>
        <p:xfrm>
          <a:off x="1764900" y="1296589"/>
          <a:ext cx="9386512" cy="424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256">
                  <a:extLst>
                    <a:ext uri="{9D8B030D-6E8A-4147-A177-3AD203B41FA5}">
                      <a16:colId xmlns:a16="http://schemas.microsoft.com/office/drawing/2014/main" val="2466771109"/>
                    </a:ext>
                  </a:extLst>
                </a:gridCol>
                <a:gridCol w="4693256">
                  <a:extLst>
                    <a:ext uri="{9D8B030D-6E8A-4147-A177-3AD203B41FA5}">
                      <a16:colId xmlns:a16="http://schemas.microsoft.com/office/drawing/2014/main" val="3691431468"/>
                    </a:ext>
                  </a:extLst>
                </a:gridCol>
              </a:tblGrid>
              <a:tr h="370412">
                <a:tc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Summary of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Suggested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99496"/>
                  </a:ext>
                </a:extLst>
              </a:tr>
              <a:tr h="7832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More accidents at certain times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>
                          <a:latin typeface="Calibri" panose="020F0502020204030204" pitchFamily="34" charset="0"/>
                        </a:rPr>
                        <a:t>Variable speed limits and cameras based on time of day – such as school zones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Reorganizing police patrol shifts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284071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Most accidents are rear end – implies drivers are not stopping in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>
                          <a:latin typeface="Calibri" panose="020F0502020204030204" pitchFamily="34" charset="0"/>
                        </a:rPr>
                        <a:t>Increase the number of speed camera’s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Possible speed bump placements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84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Heat map shows clear concentration of accidents in certain areas – most accidents occur in metropolitan 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>
                          <a:latin typeface="Calibri" panose="020F0502020204030204" pitchFamily="34" charset="0"/>
                        </a:rPr>
                        <a:t>Reallocate traffic and road resources from regional areas to Melbourne metropolitan area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>
                          <a:latin typeface="Calibri" panose="020F0502020204030204" pitchFamily="34" charset="0"/>
                        </a:rPr>
                        <a:t>Reorganise police patrols on to focus on accident prone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42531"/>
                  </a:ext>
                </a:extLst>
              </a:tr>
              <a:tr h="51993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Accidents occur most on a straight road (i.e. not at an intersection) – implies speeding or lack of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>
                          <a:latin typeface="Calibri" panose="020F0502020204030204" pitchFamily="34" charset="0"/>
                        </a:rPr>
                        <a:t>Change road geography (i.e. add roundabouts)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Increase number of traffic lights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2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Accidents most likely to occur in 50km/h and 60km/h speed zones – implies speeding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400" dirty="0">
                          <a:latin typeface="Calibri" panose="020F0502020204030204" pitchFamily="34" charset="0"/>
                        </a:rPr>
                        <a:t>Advertising campaign to increase awareness of dangers of speeding in built up areas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Increase speeding fines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0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Fatal accidents are mostly head on collisions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Install road dividers in dangerous 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5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411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784</Words>
  <Application>Microsoft Office PowerPoint</Application>
  <PresentationFormat>Widescreen</PresentationFormat>
  <Paragraphs>131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Wingdings 3</vt:lpstr>
      <vt:lpstr>Parallax</vt:lpstr>
      <vt:lpstr>An analysis of Victorian  road accidents 26 September 2019 </vt:lpstr>
      <vt:lpstr>Executive summary</vt:lpstr>
      <vt:lpstr>Broad data  analysis</vt:lpstr>
      <vt:lpstr>PowerPoint Presentation</vt:lpstr>
      <vt:lpstr>Most common types of accidents</vt:lpstr>
      <vt:lpstr>Speed</vt:lpstr>
      <vt:lpstr>Road geometry and time that  accidents occur</vt:lpstr>
      <vt:lpstr>Fatal accidents</vt:lpstr>
      <vt:lpstr>Findings and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Victorian  road accidents 26 September 2019 </dc:title>
  <dc:creator>Jonathan Siew</dc:creator>
  <cp:lastModifiedBy>Jonathan Siew</cp:lastModifiedBy>
  <cp:revision>8</cp:revision>
  <dcterms:created xsi:type="dcterms:W3CDTF">2019-09-26T00:35:40Z</dcterms:created>
  <dcterms:modified xsi:type="dcterms:W3CDTF">2019-10-10T00:28:05Z</dcterms:modified>
</cp:coreProperties>
</file>