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4004" r:id="rId1"/>
  </p:sldMasterIdLst>
  <p:notesMasterIdLst>
    <p:notesMasterId r:id="rId82"/>
  </p:notesMasterIdLst>
  <p:sldIdLst>
    <p:sldId id="669" r:id="rId2"/>
    <p:sldId id="735" r:id="rId3"/>
    <p:sldId id="765" r:id="rId4"/>
    <p:sldId id="737" r:id="rId5"/>
    <p:sldId id="743" r:id="rId6"/>
    <p:sldId id="736" r:id="rId7"/>
    <p:sldId id="740" r:id="rId8"/>
    <p:sldId id="741" r:id="rId9"/>
    <p:sldId id="742" r:id="rId10"/>
    <p:sldId id="744" r:id="rId11"/>
    <p:sldId id="745" r:id="rId12"/>
    <p:sldId id="746" r:id="rId13"/>
    <p:sldId id="748" r:id="rId14"/>
    <p:sldId id="749" r:id="rId15"/>
    <p:sldId id="750" r:id="rId16"/>
    <p:sldId id="782" r:id="rId17"/>
    <p:sldId id="752" r:id="rId18"/>
    <p:sldId id="751" r:id="rId19"/>
    <p:sldId id="753" r:id="rId20"/>
    <p:sldId id="754" r:id="rId21"/>
    <p:sldId id="761" r:id="rId22"/>
    <p:sldId id="756" r:id="rId23"/>
    <p:sldId id="758" r:id="rId24"/>
    <p:sldId id="759" r:id="rId25"/>
    <p:sldId id="760" r:id="rId26"/>
    <p:sldId id="763" r:id="rId27"/>
    <p:sldId id="764" r:id="rId28"/>
    <p:sldId id="766" r:id="rId29"/>
    <p:sldId id="767" r:id="rId30"/>
    <p:sldId id="769" r:id="rId31"/>
    <p:sldId id="768" r:id="rId32"/>
    <p:sldId id="770" r:id="rId33"/>
    <p:sldId id="771" r:id="rId34"/>
    <p:sldId id="774" r:id="rId35"/>
    <p:sldId id="772" r:id="rId36"/>
    <p:sldId id="776" r:id="rId37"/>
    <p:sldId id="778" r:id="rId38"/>
    <p:sldId id="779" r:id="rId39"/>
    <p:sldId id="777" r:id="rId40"/>
    <p:sldId id="780" r:id="rId41"/>
    <p:sldId id="775" r:id="rId42"/>
    <p:sldId id="781" r:id="rId43"/>
    <p:sldId id="783" r:id="rId44"/>
    <p:sldId id="785" r:id="rId45"/>
    <p:sldId id="790" r:id="rId46"/>
    <p:sldId id="805" r:id="rId47"/>
    <p:sldId id="806" r:id="rId48"/>
    <p:sldId id="807" r:id="rId49"/>
    <p:sldId id="812" r:id="rId50"/>
    <p:sldId id="814" r:id="rId51"/>
    <p:sldId id="815" r:id="rId52"/>
    <p:sldId id="813" r:id="rId53"/>
    <p:sldId id="809" r:id="rId54"/>
    <p:sldId id="802" r:id="rId55"/>
    <p:sldId id="803" r:id="rId56"/>
    <p:sldId id="810" r:id="rId57"/>
    <p:sldId id="798" r:id="rId58"/>
    <p:sldId id="784" r:id="rId59"/>
    <p:sldId id="816" r:id="rId60"/>
    <p:sldId id="821" r:id="rId61"/>
    <p:sldId id="822" r:id="rId62"/>
    <p:sldId id="794" r:id="rId63"/>
    <p:sldId id="799" r:id="rId64"/>
    <p:sldId id="800" r:id="rId65"/>
    <p:sldId id="823" r:id="rId66"/>
    <p:sldId id="811" r:id="rId67"/>
    <p:sldId id="786" r:id="rId68"/>
    <p:sldId id="797" r:id="rId69"/>
    <p:sldId id="796" r:id="rId70"/>
    <p:sldId id="817" r:id="rId71"/>
    <p:sldId id="818" r:id="rId72"/>
    <p:sldId id="819" r:id="rId73"/>
    <p:sldId id="787" r:id="rId74"/>
    <p:sldId id="789" r:id="rId75"/>
    <p:sldId id="788" r:id="rId76"/>
    <p:sldId id="791" r:id="rId77"/>
    <p:sldId id="820" r:id="rId78"/>
    <p:sldId id="793" r:id="rId79"/>
    <p:sldId id="795" r:id="rId80"/>
    <p:sldId id="824" r:id="rId81"/>
  </p:sldIdLst>
  <p:sldSz cx="12192000" cy="6858000"/>
  <p:notesSz cx="7099300" cy="10234613"/>
  <p:custDataLst>
    <p:tags r:id="rId83"/>
  </p:custDataLst>
  <p:defaultTextStyle>
    <a:defPPr>
      <a:defRPr lang="it-IT"/>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A4E5A"/>
    <a:srgbClr val="CC3300"/>
    <a:srgbClr val="006778"/>
    <a:srgbClr val="069EEA"/>
    <a:srgbClr val="00CC00"/>
    <a:srgbClr val="2A83C6"/>
    <a:srgbClr val="2584CB"/>
    <a:srgbClr val="1B85D5"/>
    <a:srgbClr val="1287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97" autoAdjust="0"/>
    <p:restoredTop sz="77386" autoAdjust="0"/>
  </p:normalViewPr>
  <p:slideViewPr>
    <p:cSldViewPr>
      <p:cViewPr varScale="1">
        <p:scale>
          <a:sx n="64" d="100"/>
          <a:sy n="64" d="100"/>
        </p:scale>
        <p:origin x="1637" y="5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1"/>
            <a:ext cx="3077137" cy="511731"/>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lvl1pPr>
              <a:defRPr sz="1400">
                <a:latin typeface="Arial" pitchFamily="34" charset="0"/>
              </a:defRPr>
            </a:lvl1pPr>
          </a:lstStyle>
          <a:p>
            <a:pPr>
              <a:defRPr/>
            </a:pPr>
            <a:endParaRPr lang="it-IT" dirty="0"/>
          </a:p>
        </p:txBody>
      </p:sp>
      <p:sp>
        <p:nvSpPr>
          <p:cNvPr id="4099" name="Rectangle 3"/>
          <p:cNvSpPr>
            <a:spLocks noGrp="1" noChangeArrowheads="1"/>
          </p:cNvSpPr>
          <p:nvPr>
            <p:ph type="dt" idx="1"/>
          </p:nvPr>
        </p:nvSpPr>
        <p:spPr bwMode="auto">
          <a:xfrm>
            <a:off x="4020507" y="1"/>
            <a:ext cx="3077137" cy="511731"/>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lvl1pPr algn="r">
              <a:defRPr sz="1400">
                <a:latin typeface="Arial" pitchFamily="34" charset="0"/>
              </a:defRPr>
            </a:lvl1pPr>
          </a:lstStyle>
          <a:p>
            <a:pPr>
              <a:defRPr/>
            </a:pPr>
            <a:endParaRPr lang="it-IT" dirty="0"/>
          </a:p>
        </p:txBody>
      </p:sp>
      <p:sp>
        <p:nvSpPr>
          <p:cNvPr id="9523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00" y="4860620"/>
            <a:ext cx="5680103" cy="4605576"/>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4102" name="Rectangle 6"/>
          <p:cNvSpPr>
            <a:spLocks noGrp="1" noChangeArrowheads="1"/>
          </p:cNvSpPr>
          <p:nvPr>
            <p:ph type="ftr" sz="quarter" idx="4"/>
          </p:nvPr>
        </p:nvSpPr>
        <p:spPr bwMode="auto">
          <a:xfrm>
            <a:off x="1" y="9721239"/>
            <a:ext cx="3077137" cy="511731"/>
          </a:xfrm>
          <a:prstGeom prst="rect">
            <a:avLst/>
          </a:prstGeom>
          <a:noFill/>
          <a:ln w="9525">
            <a:noFill/>
            <a:miter lim="800000"/>
            <a:headEnd/>
            <a:tailEnd/>
          </a:ln>
          <a:effectLst/>
        </p:spPr>
        <p:txBody>
          <a:bodyPr vert="horz" wrap="square" lIns="99041" tIns="49521" rIns="99041" bIns="49521" numCol="1" anchor="b" anchorCtr="0" compatLnSpc="1">
            <a:prstTxWarp prst="textNoShape">
              <a:avLst/>
            </a:prstTxWarp>
          </a:bodyPr>
          <a:lstStyle>
            <a:lvl1pPr>
              <a:defRPr sz="1400">
                <a:latin typeface="Arial" pitchFamily="34" charset="0"/>
              </a:defRPr>
            </a:lvl1pPr>
          </a:lstStyle>
          <a:p>
            <a:pPr>
              <a:defRPr/>
            </a:pPr>
            <a:endParaRPr lang="it-IT" dirty="0"/>
          </a:p>
        </p:txBody>
      </p:sp>
      <p:sp>
        <p:nvSpPr>
          <p:cNvPr id="4103" name="Rectangle 7"/>
          <p:cNvSpPr>
            <a:spLocks noGrp="1" noChangeArrowheads="1"/>
          </p:cNvSpPr>
          <p:nvPr>
            <p:ph type="sldNum" sz="quarter" idx="5"/>
          </p:nvPr>
        </p:nvSpPr>
        <p:spPr bwMode="auto">
          <a:xfrm>
            <a:off x="4020507" y="9721239"/>
            <a:ext cx="3077137" cy="511731"/>
          </a:xfrm>
          <a:prstGeom prst="rect">
            <a:avLst/>
          </a:prstGeom>
          <a:noFill/>
          <a:ln w="9525">
            <a:noFill/>
            <a:miter lim="800000"/>
            <a:headEnd/>
            <a:tailEnd/>
          </a:ln>
          <a:effectLst/>
        </p:spPr>
        <p:txBody>
          <a:bodyPr vert="horz" wrap="square" lIns="99041" tIns="49521" rIns="99041" bIns="49521" numCol="1" anchor="b" anchorCtr="0" compatLnSpc="1">
            <a:prstTxWarp prst="textNoShape">
              <a:avLst/>
            </a:prstTxWarp>
          </a:bodyPr>
          <a:lstStyle>
            <a:lvl1pPr algn="r">
              <a:defRPr sz="1400">
                <a:latin typeface="Arial" pitchFamily="34" charset="0"/>
              </a:defRPr>
            </a:lvl1pPr>
          </a:lstStyle>
          <a:p>
            <a:pPr>
              <a:defRPr/>
            </a:pPr>
            <a:fld id="{8F514EB5-0CBE-4FC2-9674-9BCE9143627E}" type="slidenum">
              <a:rPr lang="it-IT"/>
              <a:pPr>
                <a:defRPr/>
              </a:pPr>
              <a:t>‹#›</a:t>
            </a:fld>
            <a:endParaRPr lang="it-IT" dirty="0"/>
          </a:p>
        </p:txBody>
      </p:sp>
    </p:spTree>
    <p:extLst>
      <p:ext uri="{BB962C8B-B14F-4D97-AF65-F5344CB8AC3E}">
        <p14:creationId xmlns:p14="http://schemas.microsoft.com/office/powerpoint/2010/main" val="3099982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egnaposto immagine diapositiva 1"/>
          <p:cNvSpPr>
            <a:spLocks noGrp="1" noRot="1" noChangeAspect="1" noTextEdit="1"/>
          </p:cNvSpPr>
          <p:nvPr>
            <p:ph type="sldImg"/>
          </p:nvPr>
        </p:nvSpPr>
        <p:spPr>
          <a:xfrm>
            <a:off x="139700" y="768350"/>
            <a:ext cx="6819900" cy="3836988"/>
          </a:xfrm>
          <a:ln/>
        </p:spPr>
      </p:sp>
      <p:sp>
        <p:nvSpPr>
          <p:cNvPr id="9728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dirty="0"/>
          </a:p>
        </p:txBody>
      </p:sp>
      <p:sp>
        <p:nvSpPr>
          <p:cNvPr id="9728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72406" indent="-297079" eaLnBrk="0" hangingPunct="0">
              <a:spcBef>
                <a:spcPct val="30000"/>
              </a:spcBef>
              <a:defRPr sz="1200">
                <a:solidFill>
                  <a:schemeClr val="tx1"/>
                </a:solidFill>
                <a:latin typeface="Arial" pitchFamily="34" charset="0"/>
              </a:defRPr>
            </a:lvl2pPr>
            <a:lvl3pPr marL="1188316" indent="-237663" eaLnBrk="0" hangingPunct="0">
              <a:spcBef>
                <a:spcPct val="30000"/>
              </a:spcBef>
              <a:defRPr sz="1200">
                <a:solidFill>
                  <a:schemeClr val="tx1"/>
                </a:solidFill>
                <a:latin typeface="Arial" pitchFamily="34" charset="0"/>
              </a:defRPr>
            </a:lvl3pPr>
            <a:lvl4pPr marL="1663644" indent="-237663" eaLnBrk="0" hangingPunct="0">
              <a:spcBef>
                <a:spcPct val="30000"/>
              </a:spcBef>
              <a:defRPr sz="1200">
                <a:solidFill>
                  <a:schemeClr val="tx1"/>
                </a:solidFill>
                <a:latin typeface="Arial" pitchFamily="34" charset="0"/>
              </a:defRPr>
            </a:lvl4pPr>
            <a:lvl5pPr marL="2138971" indent="-237663" eaLnBrk="0" hangingPunct="0">
              <a:spcBef>
                <a:spcPct val="30000"/>
              </a:spcBef>
              <a:defRPr sz="1200">
                <a:solidFill>
                  <a:schemeClr val="tx1"/>
                </a:solidFill>
                <a:latin typeface="Arial" pitchFamily="34" charset="0"/>
              </a:defRPr>
            </a:lvl5pPr>
            <a:lvl6pPr marL="2614298" indent="-237663" eaLnBrk="0" fontAlgn="base" hangingPunct="0">
              <a:spcBef>
                <a:spcPct val="30000"/>
              </a:spcBef>
              <a:spcAft>
                <a:spcPct val="0"/>
              </a:spcAft>
              <a:defRPr sz="1200">
                <a:solidFill>
                  <a:schemeClr val="tx1"/>
                </a:solidFill>
                <a:latin typeface="Arial" pitchFamily="34" charset="0"/>
              </a:defRPr>
            </a:lvl6pPr>
            <a:lvl7pPr marL="3089624" indent="-237663" eaLnBrk="0" fontAlgn="base" hangingPunct="0">
              <a:spcBef>
                <a:spcPct val="30000"/>
              </a:spcBef>
              <a:spcAft>
                <a:spcPct val="0"/>
              </a:spcAft>
              <a:defRPr sz="1200">
                <a:solidFill>
                  <a:schemeClr val="tx1"/>
                </a:solidFill>
                <a:latin typeface="Arial" pitchFamily="34" charset="0"/>
              </a:defRPr>
            </a:lvl7pPr>
            <a:lvl8pPr marL="3564950" indent="-237663" eaLnBrk="0" fontAlgn="base" hangingPunct="0">
              <a:spcBef>
                <a:spcPct val="30000"/>
              </a:spcBef>
              <a:spcAft>
                <a:spcPct val="0"/>
              </a:spcAft>
              <a:defRPr sz="1200">
                <a:solidFill>
                  <a:schemeClr val="tx1"/>
                </a:solidFill>
                <a:latin typeface="Arial" pitchFamily="34" charset="0"/>
              </a:defRPr>
            </a:lvl8pPr>
            <a:lvl9pPr marL="4040278" indent="-237663"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EAB416C8-3796-497B-8D3D-D294115AB581}" type="slidenum">
              <a:rPr lang="it-IT" altLang="it-IT" sz="1400"/>
              <a:pPr eaLnBrk="1" hangingPunct="1">
                <a:spcBef>
                  <a:spcPct val="0"/>
                </a:spcBef>
              </a:pPr>
              <a:t>1</a:t>
            </a:fld>
            <a:endParaRPr lang="it-IT" altLang="it-IT" sz="1400" dirty="0"/>
          </a:p>
        </p:txBody>
      </p:sp>
    </p:spTree>
    <p:extLst>
      <p:ext uri="{BB962C8B-B14F-4D97-AF65-F5344CB8AC3E}">
        <p14:creationId xmlns:p14="http://schemas.microsoft.com/office/powerpoint/2010/main" val="698494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17</a:t>
            </a:fld>
            <a:endParaRPr lang="it-IT" dirty="0"/>
          </a:p>
        </p:txBody>
      </p:sp>
    </p:spTree>
    <p:extLst>
      <p:ext uri="{BB962C8B-B14F-4D97-AF65-F5344CB8AC3E}">
        <p14:creationId xmlns:p14="http://schemas.microsoft.com/office/powerpoint/2010/main" val="1038310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18</a:t>
            </a:fld>
            <a:endParaRPr lang="it-IT" dirty="0"/>
          </a:p>
        </p:txBody>
      </p:sp>
    </p:spTree>
    <p:extLst>
      <p:ext uri="{BB962C8B-B14F-4D97-AF65-F5344CB8AC3E}">
        <p14:creationId xmlns:p14="http://schemas.microsoft.com/office/powerpoint/2010/main" val="378498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20</a:t>
            </a:fld>
            <a:endParaRPr lang="it-IT" dirty="0"/>
          </a:p>
        </p:txBody>
      </p:sp>
    </p:spTree>
    <p:extLst>
      <p:ext uri="{BB962C8B-B14F-4D97-AF65-F5344CB8AC3E}">
        <p14:creationId xmlns:p14="http://schemas.microsoft.com/office/powerpoint/2010/main" val="560449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21</a:t>
            </a:fld>
            <a:endParaRPr lang="it-IT" dirty="0"/>
          </a:p>
        </p:txBody>
      </p:sp>
    </p:spTree>
    <p:extLst>
      <p:ext uri="{BB962C8B-B14F-4D97-AF65-F5344CB8AC3E}">
        <p14:creationId xmlns:p14="http://schemas.microsoft.com/office/powerpoint/2010/main" val="2993249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22</a:t>
            </a:fld>
            <a:endParaRPr lang="it-IT" dirty="0"/>
          </a:p>
        </p:txBody>
      </p:sp>
    </p:spTree>
    <p:extLst>
      <p:ext uri="{BB962C8B-B14F-4D97-AF65-F5344CB8AC3E}">
        <p14:creationId xmlns:p14="http://schemas.microsoft.com/office/powerpoint/2010/main" val="1766271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23</a:t>
            </a:fld>
            <a:endParaRPr lang="it-IT" dirty="0"/>
          </a:p>
        </p:txBody>
      </p:sp>
    </p:spTree>
    <p:extLst>
      <p:ext uri="{BB962C8B-B14F-4D97-AF65-F5344CB8AC3E}">
        <p14:creationId xmlns:p14="http://schemas.microsoft.com/office/powerpoint/2010/main" val="2557663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24</a:t>
            </a:fld>
            <a:endParaRPr lang="it-IT" dirty="0"/>
          </a:p>
        </p:txBody>
      </p:sp>
    </p:spTree>
    <p:extLst>
      <p:ext uri="{BB962C8B-B14F-4D97-AF65-F5344CB8AC3E}">
        <p14:creationId xmlns:p14="http://schemas.microsoft.com/office/powerpoint/2010/main" val="1801774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25</a:t>
            </a:fld>
            <a:endParaRPr lang="it-IT" dirty="0"/>
          </a:p>
        </p:txBody>
      </p:sp>
    </p:spTree>
    <p:extLst>
      <p:ext uri="{BB962C8B-B14F-4D97-AF65-F5344CB8AC3E}">
        <p14:creationId xmlns:p14="http://schemas.microsoft.com/office/powerpoint/2010/main" val="2850618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26</a:t>
            </a:fld>
            <a:endParaRPr lang="it-IT" dirty="0"/>
          </a:p>
        </p:txBody>
      </p:sp>
    </p:spTree>
    <p:extLst>
      <p:ext uri="{BB962C8B-B14F-4D97-AF65-F5344CB8AC3E}">
        <p14:creationId xmlns:p14="http://schemas.microsoft.com/office/powerpoint/2010/main" val="3787494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27</a:t>
            </a:fld>
            <a:endParaRPr lang="it-IT" dirty="0"/>
          </a:p>
        </p:txBody>
      </p:sp>
    </p:spTree>
    <p:extLst>
      <p:ext uri="{BB962C8B-B14F-4D97-AF65-F5344CB8AC3E}">
        <p14:creationId xmlns:p14="http://schemas.microsoft.com/office/powerpoint/2010/main" val="2775273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2</a:t>
            </a:fld>
            <a:endParaRPr lang="it-IT" dirty="0"/>
          </a:p>
        </p:txBody>
      </p:sp>
    </p:spTree>
    <p:extLst>
      <p:ext uri="{BB962C8B-B14F-4D97-AF65-F5344CB8AC3E}">
        <p14:creationId xmlns:p14="http://schemas.microsoft.com/office/powerpoint/2010/main" val="2333969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29</a:t>
            </a:fld>
            <a:endParaRPr lang="it-IT" dirty="0"/>
          </a:p>
        </p:txBody>
      </p:sp>
    </p:spTree>
    <p:extLst>
      <p:ext uri="{BB962C8B-B14F-4D97-AF65-F5344CB8AC3E}">
        <p14:creationId xmlns:p14="http://schemas.microsoft.com/office/powerpoint/2010/main" val="2559302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30</a:t>
            </a:fld>
            <a:endParaRPr lang="it-IT" dirty="0"/>
          </a:p>
        </p:txBody>
      </p:sp>
    </p:spTree>
    <p:extLst>
      <p:ext uri="{BB962C8B-B14F-4D97-AF65-F5344CB8AC3E}">
        <p14:creationId xmlns:p14="http://schemas.microsoft.com/office/powerpoint/2010/main" val="725613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31</a:t>
            </a:fld>
            <a:endParaRPr lang="it-IT" dirty="0"/>
          </a:p>
        </p:txBody>
      </p:sp>
    </p:spTree>
    <p:extLst>
      <p:ext uri="{BB962C8B-B14F-4D97-AF65-F5344CB8AC3E}">
        <p14:creationId xmlns:p14="http://schemas.microsoft.com/office/powerpoint/2010/main" val="2328284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32</a:t>
            </a:fld>
            <a:endParaRPr lang="it-IT" dirty="0"/>
          </a:p>
        </p:txBody>
      </p:sp>
    </p:spTree>
    <p:extLst>
      <p:ext uri="{BB962C8B-B14F-4D97-AF65-F5344CB8AC3E}">
        <p14:creationId xmlns:p14="http://schemas.microsoft.com/office/powerpoint/2010/main" val="3327359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33</a:t>
            </a:fld>
            <a:endParaRPr lang="it-IT" dirty="0"/>
          </a:p>
        </p:txBody>
      </p:sp>
    </p:spTree>
    <p:extLst>
      <p:ext uri="{BB962C8B-B14F-4D97-AF65-F5344CB8AC3E}">
        <p14:creationId xmlns:p14="http://schemas.microsoft.com/office/powerpoint/2010/main" val="3920415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34</a:t>
            </a:fld>
            <a:endParaRPr lang="it-IT" dirty="0"/>
          </a:p>
        </p:txBody>
      </p:sp>
    </p:spTree>
    <p:extLst>
      <p:ext uri="{BB962C8B-B14F-4D97-AF65-F5344CB8AC3E}">
        <p14:creationId xmlns:p14="http://schemas.microsoft.com/office/powerpoint/2010/main" val="8704040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35</a:t>
            </a:fld>
            <a:endParaRPr lang="it-IT" dirty="0"/>
          </a:p>
        </p:txBody>
      </p:sp>
    </p:spTree>
    <p:extLst>
      <p:ext uri="{BB962C8B-B14F-4D97-AF65-F5344CB8AC3E}">
        <p14:creationId xmlns:p14="http://schemas.microsoft.com/office/powerpoint/2010/main" val="2445925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36</a:t>
            </a:fld>
            <a:endParaRPr lang="it-IT" dirty="0"/>
          </a:p>
        </p:txBody>
      </p:sp>
    </p:spTree>
    <p:extLst>
      <p:ext uri="{BB962C8B-B14F-4D97-AF65-F5344CB8AC3E}">
        <p14:creationId xmlns:p14="http://schemas.microsoft.com/office/powerpoint/2010/main" val="41846880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37</a:t>
            </a:fld>
            <a:endParaRPr lang="it-IT" dirty="0"/>
          </a:p>
        </p:txBody>
      </p:sp>
    </p:spTree>
    <p:extLst>
      <p:ext uri="{BB962C8B-B14F-4D97-AF65-F5344CB8AC3E}">
        <p14:creationId xmlns:p14="http://schemas.microsoft.com/office/powerpoint/2010/main" val="2899427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38</a:t>
            </a:fld>
            <a:endParaRPr lang="it-IT" dirty="0"/>
          </a:p>
        </p:txBody>
      </p:sp>
    </p:spTree>
    <p:extLst>
      <p:ext uri="{BB962C8B-B14F-4D97-AF65-F5344CB8AC3E}">
        <p14:creationId xmlns:p14="http://schemas.microsoft.com/office/powerpoint/2010/main" val="2683975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3</a:t>
            </a:fld>
            <a:endParaRPr lang="it-IT" dirty="0"/>
          </a:p>
        </p:txBody>
      </p:sp>
    </p:spTree>
    <p:extLst>
      <p:ext uri="{BB962C8B-B14F-4D97-AF65-F5344CB8AC3E}">
        <p14:creationId xmlns:p14="http://schemas.microsoft.com/office/powerpoint/2010/main" val="2304586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39</a:t>
            </a:fld>
            <a:endParaRPr lang="it-IT" dirty="0"/>
          </a:p>
        </p:txBody>
      </p:sp>
    </p:spTree>
    <p:extLst>
      <p:ext uri="{BB962C8B-B14F-4D97-AF65-F5344CB8AC3E}">
        <p14:creationId xmlns:p14="http://schemas.microsoft.com/office/powerpoint/2010/main" val="7481619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40</a:t>
            </a:fld>
            <a:endParaRPr lang="it-IT" dirty="0"/>
          </a:p>
        </p:txBody>
      </p:sp>
    </p:spTree>
    <p:extLst>
      <p:ext uri="{BB962C8B-B14F-4D97-AF65-F5344CB8AC3E}">
        <p14:creationId xmlns:p14="http://schemas.microsoft.com/office/powerpoint/2010/main" val="17643021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41</a:t>
            </a:fld>
            <a:endParaRPr lang="it-IT" dirty="0"/>
          </a:p>
        </p:txBody>
      </p:sp>
    </p:spTree>
    <p:extLst>
      <p:ext uri="{BB962C8B-B14F-4D97-AF65-F5344CB8AC3E}">
        <p14:creationId xmlns:p14="http://schemas.microsoft.com/office/powerpoint/2010/main" val="26057255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42</a:t>
            </a:fld>
            <a:endParaRPr lang="it-IT" dirty="0"/>
          </a:p>
        </p:txBody>
      </p:sp>
    </p:spTree>
    <p:extLst>
      <p:ext uri="{BB962C8B-B14F-4D97-AF65-F5344CB8AC3E}">
        <p14:creationId xmlns:p14="http://schemas.microsoft.com/office/powerpoint/2010/main" val="10513480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44</a:t>
            </a:fld>
            <a:endParaRPr lang="it-IT" dirty="0"/>
          </a:p>
        </p:txBody>
      </p:sp>
    </p:spTree>
    <p:extLst>
      <p:ext uri="{BB962C8B-B14F-4D97-AF65-F5344CB8AC3E}">
        <p14:creationId xmlns:p14="http://schemas.microsoft.com/office/powerpoint/2010/main" val="40773107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45</a:t>
            </a:fld>
            <a:endParaRPr lang="it-IT" dirty="0"/>
          </a:p>
        </p:txBody>
      </p:sp>
    </p:spTree>
    <p:extLst>
      <p:ext uri="{BB962C8B-B14F-4D97-AF65-F5344CB8AC3E}">
        <p14:creationId xmlns:p14="http://schemas.microsoft.com/office/powerpoint/2010/main" val="27164906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46</a:t>
            </a:fld>
            <a:endParaRPr lang="it-IT" dirty="0"/>
          </a:p>
        </p:txBody>
      </p:sp>
    </p:spTree>
    <p:extLst>
      <p:ext uri="{BB962C8B-B14F-4D97-AF65-F5344CB8AC3E}">
        <p14:creationId xmlns:p14="http://schemas.microsoft.com/office/powerpoint/2010/main" val="17900883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47</a:t>
            </a:fld>
            <a:endParaRPr lang="it-IT" dirty="0"/>
          </a:p>
        </p:txBody>
      </p:sp>
    </p:spTree>
    <p:extLst>
      <p:ext uri="{BB962C8B-B14F-4D97-AF65-F5344CB8AC3E}">
        <p14:creationId xmlns:p14="http://schemas.microsoft.com/office/powerpoint/2010/main" val="9687890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48</a:t>
            </a:fld>
            <a:endParaRPr lang="it-IT" dirty="0"/>
          </a:p>
        </p:txBody>
      </p:sp>
    </p:spTree>
    <p:extLst>
      <p:ext uri="{BB962C8B-B14F-4D97-AF65-F5344CB8AC3E}">
        <p14:creationId xmlns:p14="http://schemas.microsoft.com/office/powerpoint/2010/main" val="20967577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49</a:t>
            </a:fld>
            <a:endParaRPr lang="it-IT" dirty="0"/>
          </a:p>
        </p:txBody>
      </p:sp>
    </p:spTree>
    <p:extLst>
      <p:ext uri="{BB962C8B-B14F-4D97-AF65-F5344CB8AC3E}">
        <p14:creationId xmlns:p14="http://schemas.microsoft.com/office/powerpoint/2010/main" val="3784301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5</a:t>
            </a:fld>
            <a:endParaRPr lang="it-IT" dirty="0"/>
          </a:p>
        </p:txBody>
      </p:sp>
    </p:spTree>
    <p:extLst>
      <p:ext uri="{BB962C8B-B14F-4D97-AF65-F5344CB8AC3E}">
        <p14:creationId xmlns:p14="http://schemas.microsoft.com/office/powerpoint/2010/main" val="39446366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50</a:t>
            </a:fld>
            <a:endParaRPr lang="it-IT" dirty="0"/>
          </a:p>
        </p:txBody>
      </p:sp>
    </p:spTree>
    <p:extLst>
      <p:ext uri="{BB962C8B-B14F-4D97-AF65-F5344CB8AC3E}">
        <p14:creationId xmlns:p14="http://schemas.microsoft.com/office/powerpoint/2010/main" val="21423083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51</a:t>
            </a:fld>
            <a:endParaRPr lang="it-IT" dirty="0"/>
          </a:p>
        </p:txBody>
      </p:sp>
    </p:spTree>
    <p:extLst>
      <p:ext uri="{BB962C8B-B14F-4D97-AF65-F5344CB8AC3E}">
        <p14:creationId xmlns:p14="http://schemas.microsoft.com/office/powerpoint/2010/main" val="33931114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52</a:t>
            </a:fld>
            <a:endParaRPr lang="it-IT" dirty="0"/>
          </a:p>
        </p:txBody>
      </p:sp>
    </p:spTree>
    <p:extLst>
      <p:ext uri="{BB962C8B-B14F-4D97-AF65-F5344CB8AC3E}">
        <p14:creationId xmlns:p14="http://schemas.microsoft.com/office/powerpoint/2010/main" val="31220503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54</a:t>
            </a:fld>
            <a:endParaRPr lang="it-IT" dirty="0"/>
          </a:p>
        </p:txBody>
      </p:sp>
    </p:spTree>
    <p:extLst>
      <p:ext uri="{BB962C8B-B14F-4D97-AF65-F5344CB8AC3E}">
        <p14:creationId xmlns:p14="http://schemas.microsoft.com/office/powerpoint/2010/main" val="15883136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55</a:t>
            </a:fld>
            <a:endParaRPr lang="it-IT" dirty="0"/>
          </a:p>
        </p:txBody>
      </p:sp>
    </p:spTree>
    <p:extLst>
      <p:ext uri="{BB962C8B-B14F-4D97-AF65-F5344CB8AC3E}">
        <p14:creationId xmlns:p14="http://schemas.microsoft.com/office/powerpoint/2010/main" val="20425671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56</a:t>
            </a:fld>
            <a:endParaRPr lang="it-IT" dirty="0"/>
          </a:p>
        </p:txBody>
      </p:sp>
    </p:spTree>
    <p:extLst>
      <p:ext uri="{BB962C8B-B14F-4D97-AF65-F5344CB8AC3E}">
        <p14:creationId xmlns:p14="http://schemas.microsoft.com/office/powerpoint/2010/main" val="37150199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57</a:t>
            </a:fld>
            <a:endParaRPr lang="it-IT" dirty="0"/>
          </a:p>
        </p:txBody>
      </p:sp>
    </p:spTree>
    <p:extLst>
      <p:ext uri="{BB962C8B-B14F-4D97-AF65-F5344CB8AC3E}">
        <p14:creationId xmlns:p14="http://schemas.microsoft.com/office/powerpoint/2010/main" val="33657794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58</a:t>
            </a:fld>
            <a:endParaRPr lang="it-IT" dirty="0"/>
          </a:p>
        </p:txBody>
      </p:sp>
    </p:spTree>
    <p:extLst>
      <p:ext uri="{BB962C8B-B14F-4D97-AF65-F5344CB8AC3E}">
        <p14:creationId xmlns:p14="http://schemas.microsoft.com/office/powerpoint/2010/main" val="25613382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59</a:t>
            </a:fld>
            <a:endParaRPr lang="it-IT" dirty="0"/>
          </a:p>
        </p:txBody>
      </p:sp>
    </p:spTree>
    <p:extLst>
      <p:ext uri="{BB962C8B-B14F-4D97-AF65-F5344CB8AC3E}">
        <p14:creationId xmlns:p14="http://schemas.microsoft.com/office/powerpoint/2010/main" val="26828994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60</a:t>
            </a:fld>
            <a:endParaRPr lang="it-IT" dirty="0"/>
          </a:p>
        </p:txBody>
      </p:sp>
    </p:spTree>
    <p:extLst>
      <p:ext uri="{BB962C8B-B14F-4D97-AF65-F5344CB8AC3E}">
        <p14:creationId xmlns:p14="http://schemas.microsoft.com/office/powerpoint/2010/main" val="2361484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7</a:t>
            </a:fld>
            <a:endParaRPr lang="it-IT" dirty="0"/>
          </a:p>
        </p:txBody>
      </p:sp>
    </p:spTree>
    <p:extLst>
      <p:ext uri="{BB962C8B-B14F-4D97-AF65-F5344CB8AC3E}">
        <p14:creationId xmlns:p14="http://schemas.microsoft.com/office/powerpoint/2010/main" val="33596913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61</a:t>
            </a:fld>
            <a:endParaRPr lang="it-IT" dirty="0"/>
          </a:p>
        </p:txBody>
      </p:sp>
    </p:spTree>
    <p:extLst>
      <p:ext uri="{BB962C8B-B14F-4D97-AF65-F5344CB8AC3E}">
        <p14:creationId xmlns:p14="http://schemas.microsoft.com/office/powerpoint/2010/main" val="6749767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62</a:t>
            </a:fld>
            <a:endParaRPr lang="it-IT" dirty="0"/>
          </a:p>
        </p:txBody>
      </p:sp>
    </p:spTree>
    <p:extLst>
      <p:ext uri="{BB962C8B-B14F-4D97-AF65-F5344CB8AC3E}">
        <p14:creationId xmlns:p14="http://schemas.microsoft.com/office/powerpoint/2010/main" val="27720649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63</a:t>
            </a:fld>
            <a:endParaRPr lang="it-IT" dirty="0"/>
          </a:p>
        </p:txBody>
      </p:sp>
    </p:spTree>
    <p:extLst>
      <p:ext uri="{BB962C8B-B14F-4D97-AF65-F5344CB8AC3E}">
        <p14:creationId xmlns:p14="http://schemas.microsoft.com/office/powerpoint/2010/main" val="14843109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64</a:t>
            </a:fld>
            <a:endParaRPr lang="it-IT" dirty="0"/>
          </a:p>
        </p:txBody>
      </p:sp>
    </p:spTree>
    <p:extLst>
      <p:ext uri="{BB962C8B-B14F-4D97-AF65-F5344CB8AC3E}">
        <p14:creationId xmlns:p14="http://schemas.microsoft.com/office/powerpoint/2010/main" val="33940758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66</a:t>
            </a:fld>
            <a:endParaRPr lang="it-IT" dirty="0"/>
          </a:p>
        </p:txBody>
      </p:sp>
    </p:spTree>
    <p:extLst>
      <p:ext uri="{BB962C8B-B14F-4D97-AF65-F5344CB8AC3E}">
        <p14:creationId xmlns:p14="http://schemas.microsoft.com/office/powerpoint/2010/main" val="1184328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67</a:t>
            </a:fld>
            <a:endParaRPr lang="it-IT" dirty="0"/>
          </a:p>
        </p:txBody>
      </p:sp>
    </p:spTree>
    <p:extLst>
      <p:ext uri="{BB962C8B-B14F-4D97-AF65-F5344CB8AC3E}">
        <p14:creationId xmlns:p14="http://schemas.microsoft.com/office/powerpoint/2010/main" val="1129960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68</a:t>
            </a:fld>
            <a:endParaRPr lang="it-IT" dirty="0"/>
          </a:p>
        </p:txBody>
      </p:sp>
    </p:spTree>
    <p:extLst>
      <p:ext uri="{BB962C8B-B14F-4D97-AF65-F5344CB8AC3E}">
        <p14:creationId xmlns:p14="http://schemas.microsoft.com/office/powerpoint/2010/main" val="17611988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69</a:t>
            </a:fld>
            <a:endParaRPr lang="it-IT" dirty="0"/>
          </a:p>
        </p:txBody>
      </p:sp>
    </p:spTree>
    <p:extLst>
      <p:ext uri="{BB962C8B-B14F-4D97-AF65-F5344CB8AC3E}">
        <p14:creationId xmlns:p14="http://schemas.microsoft.com/office/powerpoint/2010/main" val="24895722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70</a:t>
            </a:fld>
            <a:endParaRPr lang="it-IT" dirty="0"/>
          </a:p>
        </p:txBody>
      </p:sp>
    </p:spTree>
    <p:extLst>
      <p:ext uri="{BB962C8B-B14F-4D97-AF65-F5344CB8AC3E}">
        <p14:creationId xmlns:p14="http://schemas.microsoft.com/office/powerpoint/2010/main" val="36578122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71</a:t>
            </a:fld>
            <a:endParaRPr lang="it-IT" dirty="0"/>
          </a:p>
        </p:txBody>
      </p:sp>
    </p:spTree>
    <p:extLst>
      <p:ext uri="{BB962C8B-B14F-4D97-AF65-F5344CB8AC3E}">
        <p14:creationId xmlns:p14="http://schemas.microsoft.com/office/powerpoint/2010/main" val="2243830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10</a:t>
            </a:fld>
            <a:endParaRPr lang="it-IT" dirty="0"/>
          </a:p>
        </p:txBody>
      </p:sp>
    </p:spTree>
    <p:extLst>
      <p:ext uri="{BB962C8B-B14F-4D97-AF65-F5344CB8AC3E}">
        <p14:creationId xmlns:p14="http://schemas.microsoft.com/office/powerpoint/2010/main" val="1037869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72</a:t>
            </a:fld>
            <a:endParaRPr lang="it-IT" dirty="0"/>
          </a:p>
        </p:txBody>
      </p:sp>
    </p:spTree>
    <p:extLst>
      <p:ext uri="{BB962C8B-B14F-4D97-AF65-F5344CB8AC3E}">
        <p14:creationId xmlns:p14="http://schemas.microsoft.com/office/powerpoint/2010/main" val="27080188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73</a:t>
            </a:fld>
            <a:endParaRPr lang="it-IT" dirty="0"/>
          </a:p>
        </p:txBody>
      </p:sp>
    </p:spTree>
    <p:extLst>
      <p:ext uri="{BB962C8B-B14F-4D97-AF65-F5344CB8AC3E}">
        <p14:creationId xmlns:p14="http://schemas.microsoft.com/office/powerpoint/2010/main" val="21192806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74</a:t>
            </a:fld>
            <a:endParaRPr lang="it-IT" dirty="0"/>
          </a:p>
        </p:txBody>
      </p:sp>
    </p:spTree>
    <p:extLst>
      <p:ext uri="{BB962C8B-B14F-4D97-AF65-F5344CB8AC3E}">
        <p14:creationId xmlns:p14="http://schemas.microsoft.com/office/powerpoint/2010/main" val="19678584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75</a:t>
            </a:fld>
            <a:endParaRPr lang="it-IT" dirty="0"/>
          </a:p>
        </p:txBody>
      </p:sp>
    </p:spTree>
    <p:extLst>
      <p:ext uri="{BB962C8B-B14F-4D97-AF65-F5344CB8AC3E}">
        <p14:creationId xmlns:p14="http://schemas.microsoft.com/office/powerpoint/2010/main" val="3878141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76</a:t>
            </a:fld>
            <a:endParaRPr lang="it-IT" dirty="0"/>
          </a:p>
        </p:txBody>
      </p:sp>
    </p:spTree>
    <p:extLst>
      <p:ext uri="{BB962C8B-B14F-4D97-AF65-F5344CB8AC3E}">
        <p14:creationId xmlns:p14="http://schemas.microsoft.com/office/powerpoint/2010/main" val="15645993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77</a:t>
            </a:fld>
            <a:endParaRPr lang="it-IT" dirty="0"/>
          </a:p>
        </p:txBody>
      </p:sp>
    </p:spTree>
    <p:extLst>
      <p:ext uri="{BB962C8B-B14F-4D97-AF65-F5344CB8AC3E}">
        <p14:creationId xmlns:p14="http://schemas.microsoft.com/office/powerpoint/2010/main" val="215037561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78</a:t>
            </a:fld>
            <a:endParaRPr lang="it-IT" dirty="0"/>
          </a:p>
        </p:txBody>
      </p:sp>
    </p:spTree>
    <p:extLst>
      <p:ext uri="{BB962C8B-B14F-4D97-AF65-F5344CB8AC3E}">
        <p14:creationId xmlns:p14="http://schemas.microsoft.com/office/powerpoint/2010/main" val="17696548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79</a:t>
            </a:fld>
            <a:endParaRPr lang="it-IT" dirty="0"/>
          </a:p>
        </p:txBody>
      </p:sp>
    </p:spTree>
    <p:extLst>
      <p:ext uri="{BB962C8B-B14F-4D97-AF65-F5344CB8AC3E}">
        <p14:creationId xmlns:p14="http://schemas.microsoft.com/office/powerpoint/2010/main" val="18424996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80</a:t>
            </a:fld>
            <a:endParaRPr lang="it-IT" dirty="0"/>
          </a:p>
        </p:txBody>
      </p:sp>
    </p:spTree>
    <p:extLst>
      <p:ext uri="{BB962C8B-B14F-4D97-AF65-F5344CB8AC3E}">
        <p14:creationId xmlns:p14="http://schemas.microsoft.com/office/powerpoint/2010/main" val="497997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11</a:t>
            </a:fld>
            <a:endParaRPr lang="it-IT" dirty="0"/>
          </a:p>
        </p:txBody>
      </p:sp>
    </p:spTree>
    <p:extLst>
      <p:ext uri="{BB962C8B-B14F-4D97-AF65-F5344CB8AC3E}">
        <p14:creationId xmlns:p14="http://schemas.microsoft.com/office/powerpoint/2010/main" val="1683735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15</a:t>
            </a:fld>
            <a:endParaRPr lang="it-IT" dirty="0"/>
          </a:p>
        </p:txBody>
      </p:sp>
    </p:spTree>
    <p:extLst>
      <p:ext uri="{BB962C8B-B14F-4D97-AF65-F5344CB8AC3E}">
        <p14:creationId xmlns:p14="http://schemas.microsoft.com/office/powerpoint/2010/main" val="1614170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8F514EB5-0CBE-4FC2-9674-9BCE9143627E}" type="slidenum">
              <a:rPr lang="it-IT" smtClean="0"/>
              <a:pPr>
                <a:defRPr/>
              </a:pPr>
              <a:t>16</a:t>
            </a:fld>
            <a:endParaRPr lang="it-IT" dirty="0"/>
          </a:p>
        </p:txBody>
      </p:sp>
    </p:spTree>
    <p:extLst>
      <p:ext uri="{BB962C8B-B14F-4D97-AF65-F5344CB8AC3E}">
        <p14:creationId xmlns:p14="http://schemas.microsoft.com/office/powerpoint/2010/main" val="85066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Diapositiva titolo">
    <p:spTree>
      <p:nvGrpSpPr>
        <p:cNvPr id="1" name=""/>
        <p:cNvGrpSpPr/>
        <p:nvPr/>
      </p:nvGrpSpPr>
      <p:grpSpPr>
        <a:xfrm>
          <a:off x="0" y="0"/>
          <a:ext cx="0" cy="0"/>
          <a:chOff x="0" y="0"/>
          <a:chExt cx="0" cy="0"/>
        </a:xfrm>
      </p:grpSpPr>
      <p:sp>
        <p:nvSpPr>
          <p:cNvPr id="12" name="Segnaposto testo 11">
            <a:extLst>
              <a:ext uri="{FF2B5EF4-FFF2-40B4-BE49-F238E27FC236}">
                <a16:creationId xmlns:a16="http://schemas.microsoft.com/office/drawing/2014/main" id="{E4402DA5-5EEE-41C7-A9DB-6BD8087F33FD}"/>
              </a:ext>
            </a:extLst>
          </p:cNvPr>
          <p:cNvSpPr>
            <a:spLocks noGrp="1"/>
          </p:cNvSpPr>
          <p:nvPr>
            <p:ph type="body" sz="quarter" idx="12" hasCustomPrompt="1"/>
          </p:nvPr>
        </p:nvSpPr>
        <p:spPr>
          <a:xfrm>
            <a:off x="431801" y="1196975"/>
            <a:ext cx="11520851" cy="914400"/>
          </a:xfrm>
          <a:prstGeom prst="rect">
            <a:avLst/>
          </a:prstGeom>
        </p:spPr>
        <p:txBody>
          <a:bodyPr/>
          <a:lstStyle>
            <a:lvl1pPr marL="0" indent="0">
              <a:buNone/>
              <a:defRPr sz="1800">
                <a:solidFill>
                  <a:schemeClr val="tx1"/>
                </a:solidFill>
                <a:latin typeface="Segoe UI" panose="020B0502040204020203" pitchFamily="34" charset="0"/>
                <a:cs typeface="Segoe UI" panose="020B0502040204020203" pitchFamily="34" charset="0"/>
              </a:defRPr>
            </a:lvl1pPr>
            <a:lvl2pPr>
              <a:defRPr sz="1200">
                <a:solidFill>
                  <a:srgbClr val="002060"/>
                </a:solidFill>
                <a:latin typeface="Segoe UI" panose="020B0502040204020203" pitchFamily="34" charset="0"/>
                <a:cs typeface="Segoe UI" panose="020B0502040204020203" pitchFamily="34" charset="0"/>
              </a:defRPr>
            </a:lvl2pPr>
            <a:lvl3pPr>
              <a:defRPr sz="1050">
                <a:solidFill>
                  <a:srgbClr val="002060"/>
                </a:solidFill>
                <a:latin typeface="Segoe UI" panose="020B0502040204020203" pitchFamily="34" charset="0"/>
                <a:cs typeface="Segoe UI" panose="020B0502040204020203" pitchFamily="34" charset="0"/>
              </a:defRPr>
            </a:lvl3pPr>
            <a:lvl4pPr>
              <a:defRPr sz="1050">
                <a:solidFill>
                  <a:srgbClr val="002060"/>
                </a:solidFill>
                <a:latin typeface="Segoe UI" panose="020B0502040204020203" pitchFamily="34" charset="0"/>
                <a:cs typeface="Segoe UI" panose="020B0502040204020203" pitchFamily="34" charset="0"/>
              </a:defRPr>
            </a:lvl4pPr>
            <a:lvl5pPr>
              <a:defRPr sz="1050">
                <a:solidFill>
                  <a:srgbClr val="002060"/>
                </a:solidFill>
                <a:latin typeface="Segoe UI" panose="020B0502040204020203" pitchFamily="34" charset="0"/>
                <a:cs typeface="Segoe UI" panose="020B0502040204020203" pitchFamily="34" charset="0"/>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testo </a:t>
            </a:r>
            <a:r>
              <a:rPr lang="en-GB" noProof="0" dirty="0" err="1"/>
              <a:t>dello</a:t>
            </a:r>
            <a:r>
              <a:rPr lang="en-GB" noProof="0" dirty="0"/>
              <a:t> schema</a:t>
            </a:r>
          </a:p>
        </p:txBody>
      </p:sp>
    </p:spTree>
    <p:extLst>
      <p:ext uri="{BB962C8B-B14F-4D97-AF65-F5344CB8AC3E}">
        <p14:creationId xmlns:p14="http://schemas.microsoft.com/office/powerpoint/2010/main" val="3543733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12" name="Segnaposto testo 11">
            <a:extLst>
              <a:ext uri="{FF2B5EF4-FFF2-40B4-BE49-F238E27FC236}">
                <a16:creationId xmlns:a16="http://schemas.microsoft.com/office/drawing/2014/main" id="{E4402DA5-5EEE-41C7-A9DB-6BD8087F33FD}"/>
              </a:ext>
            </a:extLst>
          </p:cNvPr>
          <p:cNvSpPr>
            <a:spLocks noGrp="1"/>
          </p:cNvSpPr>
          <p:nvPr>
            <p:ph type="body" sz="quarter" idx="12" hasCustomPrompt="1"/>
          </p:nvPr>
        </p:nvSpPr>
        <p:spPr>
          <a:xfrm>
            <a:off x="431801" y="1196975"/>
            <a:ext cx="11520851" cy="914400"/>
          </a:xfrm>
          <a:prstGeom prst="rect">
            <a:avLst/>
          </a:prstGeom>
        </p:spPr>
        <p:txBody>
          <a:bodyPr/>
          <a:lstStyle>
            <a:lvl1pPr marL="0" indent="0">
              <a:buNone/>
              <a:defRPr sz="1800">
                <a:solidFill>
                  <a:schemeClr val="tx1"/>
                </a:solidFill>
                <a:latin typeface="Segoe UI" panose="020B0502040204020203" pitchFamily="34" charset="0"/>
                <a:cs typeface="Segoe UI" panose="020B0502040204020203" pitchFamily="34" charset="0"/>
              </a:defRPr>
            </a:lvl1pPr>
            <a:lvl2pPr>
              <a:defRPr sz="1200">
                <a:solidFill>
                  <a:srgbClr val="002060"/>
                </a:solidFill>
                <a:latin typeface="Segoe UI" panose="020B0502040204020203" pitchFamily="34" charset="0"/>
                <a:cs typeface="Segoe UI" panose="020B0502040204020203" pitchFamily="34" charset="0"/>
              </a:defRPr>
            </a:lvl2pPr>
            <a:lvl3pPr>
              <a:defRPr sz="1050">
                <a:solidFill>
                  <a:srgbClr val="002060"/>
                </a:solidFill>
                <a:latin typeface="Segoe UI" panose="020B0502040204020203" pitchFamily="34" charset="0"/>
                <a:cs typeface="Segoe UI" panose="020B0502040204020203" pitchFamily="34" charset="0"/>
              </a:defRPr>
            </a:lvl3pPr>
            <a:lvl4pPr>
              <a:defRPr sz="1050">
                <a:solidFill>
                  <a:srgbClr val="002060"/>
                </a:solidFill>
                <a:latin typeface="Segoe UI" panose="020B0502040204020203" pitchFamily="34" charset="0"/>
                <a:cs typeface="Segoe UI" panose="020B0502040204020203" pitchFamily="34" charset="0"/>
              </a:defRPr>
            </a:lvl4pPr>
            <a:lvl5pPr>
              <a:defRPr sz="1050">
                <a:solidFill>
                  <a:srgbClr val="002060"/>
                </a:solidFill>
                <a:latin typeface="Segoe UI" panose="020B0502040204020203" pitchFamily="34" charset="0"/>
                <a:cs typeface="Segoe UI" panose="020B0502040204020203" pitchFamily="34" charset="0"/>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testo </a:t>
            </a:r>
            <a:r>
              <a:rPr lang="en-GB" noProof="0" dirty="0" err="1"/>
              <a:t>dello</a:t>
            </a:r>
            <a:r>
              <a:rPr lang="en-GB" noProof="0" dirty="0"/>
              <a:t> schema</a:t>
            </a:r>
          </a:p>
        </p:txBody>
      </p:sp>
      <p:sp>
        <p:nvSpPr>
          <p:cNvPr id="17" name="Segnaposto testo 4">
            <a:extLst>
              <a:ext uri="{FF2B5EF4-FFF2-40B4-BE49-F238E27FC236}">
                <a16:creationId xmlns:a16="http://schemas.microsoft.com/office/drawing/2014/main" id="{00372B15-FB02-4022-8432-6D8A948F713B}"/>
              </a:ext>
            </a:extLst>
          </p:cNvPr>
          <p:cNvSpPr>
            <a:spLocks noGrp="1"/>
          </p:cNvSpPr>
          <p:nvPr>
            <p:ph type="body" sz="quarter" idx="10"/>
          </p:nvPr>
        </p:nvSpPr>
        <p:spPr>
          <a:xfrm>
            <a:off x="2351586" y="30225"/>
            <a:ext cx="9812289" cy="374441"/>
          </a:xfrm>
          <a:prstGeom prst="rect">
            <a:avLst/>
          </a:prstGeom>
        </p:spPr>
        <p:txBody>
          <a:bodyPr/>
          <a:lstStyle>
            <a:lvl1pPr marL="0" indent="0" algn="r">
              <a:buNone/>
              <a:defRPr sz="1500" b="1" i="1">
                <a:solidFill>
                  <a:srgbClr val="9A4E5A"/>
                </a:solidFill>
                <a:latin typeface="Segoe UI" panose="020B0502040204020203" pitchFamily="34" charset="0"/>
                <a:cs typeface="Segoe UI" panose="020B0502040204020203" pitchFamily="34" charset="0"/>
              </a:defRPr>
            </a:lvl1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testo </a:t>
            </a:r>
            <a:r>
              <a:rPr lang="en-GB" noProof="0" dirty="0" err="1"/>
              <a:t>dello</a:t>
            </a:r>
            <a:r>
              <a:rPr lang="en-GB" noProof="0" dirty="0"/>
              <a:t> schema</a:t>
            </a:r>
          </a:p>
        </p:txBody>
      </p:sp>
      <p:pic>
        <p:nvPicPr>
          <p:cNvPr id="5" name="Picture 2">
            <a:extLst>
              <a:ext uri="{FF2B5EF4-FFF2-40B4-BE49-F238E27FC236}">
                <a16:creationId xmlns:a16="http://schemas.microsoft.com/office/drawing/2014/main" id="{4A584BED-F113-4740-A7B2-8838C446342D}"/>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2081"/>
          <a:stretch/>
        </p:blipFill>
        <p:spPr bwMode="auto">
          <a:xfrm>
            <a:off x="19051" y="6021164"/>
            <a:ext cx="757056" cy="812428"/>
          </a:xfrm>
          <a:prstGeom prst="rect">
            <a:avLst/>
          </a:prstGeom>
          <a:noFill/>
          <a:extLst>
            <a:ext uri="{909E8E84-426E-40DD-AFC4-6F175D3DCCD1}">
              <a14:hiddenFill xmlns:a14="http://schemas.microsoft.com/office/drawing/2010/main">
                <a:solidFill>
                  <a:srgbClr val="FFFFFF"/>
                </a:solidFill>
              </a14:hiddenFill>
            </a:ext>
          </a:extLst>
        </p:spPr>
      </p:pic>
      <p:sp>
        <p:nvSpPr>
          <p:cNvPr id="6" name="Rettangolo 5">
            <a:extLst>
              <a:ext uri="{FF2B5EF4-FFF2-40B4-BE49-F238E27FC236}">
                <a16:creationId xmlns:a16="http://schemas.microsoft.com/office/drawing/2014/main" id="{9B9AEBAB-D0CF-478B-B947-B24B8E10DF3D}"/>
              </a:ext>
            </a:extLst>
          </p:cNvPr>
          <p:cNvSpPr/>
          <p:nvPr userDrawn="1"/>
        </p:nvSpPr>
        <p:spPr>
          <a:xfrm>
            <a:off x="-96688" y="404665"/>
            <a:ext cx="12260563" cy="72007"/>
          </a:xfrm>
          <a:prstGeom prst="rect">
            <a:avLst/>
          </a:prstGeom>
          <a:gradFill flip="none" rotWithShape="1">
            <a:gsLst>
              <a:gs pos="0">
                <a:srgbClr val="822433"/>
              </a:gs>
              <a:gs pos="100000">
                <a:schemeClr val="bg1">
                  <a:alpha val="0"/>
                  <a:lumMod val="2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1334845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Vuota">
    <p:spTree>
      <p:nvGrpSpPr>
        <p:cNvPr id="1" name=""/>
        <p:cNvGrpSpPr/>
        <p:nvPr/>
      </p:nvGrpSpPr>
      <p:grpSpPr>
        <a:xfrm>
          <a:off x="0" y="0"/>
          <a:ext cx="0" cy="0"/>
          <a:chOff x="0" y="0"/>
          <a:chExt cx="0" cy="0"/>
        </a:xfrm>
      </p:grpSpPr>
      <p:sp>
        <p:nvSpPr>
          <p:cNvPr id="17" name="Segnaposto testo 4">
            <a:extLst>
              <a:ext uri="{FF2B5EF4-FFF2-40B4-BE49-F238E27FC236}">
                <a16:creationId xmlns:a16="http://schemas.microsoft.com/office/drawing/2014/main" id="{7A59AACC-D5F3-4CB1-BD20-0139AD08F14D}"/>
              </a:ext>
            </a:extLst>
          </p:cNvPr>
          <p:cNvSpPr>
            <a:spLocks noGrp="1"/>
          </p:cNvSpPr>
          <p:nvPr>
            <p:ph type="body" sz="quarter" idx="10" hasCustomPrompt="1"/>
          </p:nvPr>
        </p:nvSpPr>
        <p:spPr>
          <a:xfrm>
            <a:off x="1045942" y="3054564"/>
            <a:ext cx="9812289" cy="374441"/>
          </a:xfrm>
          <a:prstGeom prst="rect">
            <a:avLst/>
          </a:prstGeom>
        </p:spPr>
        <p:txBody>
          <a:bodyPr/>
          <a:lstStyle>
            <a:lvl1pPr marL="0" indent="0" algn="ctr">
              <a:buNone/>
              <a:defRPr sz="2400" b="1" i="1">
                <a:solidFill>
                  <a:srgbClr val="9A4E5A"/>
                </a:solidFill>
                <a:latin typeface="Segoe UI" panose="020B0502040204020203" pitchFamily="34" charset="0"/>
                <a:cs typeface="Segoe UI" panose="020B0502040204020203" pitchFamily="34" charset="0"/>
              </a:defRPr>
            </a:lvl1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Testo </a:t>
            </a:r>
            <a:r>
              <a:rPr lang="en-GB" noProof="0" dirty="0" err="1"/>
              <a:t>Dello</a:t>
            </a:r>
            <a:r>
              <a:rPr lang="en-GB" noProof="0" dirty="0"/>
              <a:t> Schema</a:t>
            </a:r>
          </a:p>
        </p:txBody>
      </p:sp>
      <p:pic>
        <p:nvPicPr>
          <p:cNvPr id="2050" name="Picture 2">
            <a:extLst>
              <a:ext uri="{FF2B5EF4-FFF2-40B4-BE49-F238E27FC236}">
                <a16:creationId xmlns:a16="http://schemas.microsoft.com/office/drawing/2014/main" id="{18B0FD2D-BC14-4721-9926-11C28450CB3C}"/>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2081"/>
          <a:stretch/>
        </p:blipFill>
        <p:spPr bwMode="auto">
          <a:xfrm>
            <a:off x="19051" y="6021164"/>
            <a:ext cx="757056" cy="812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7535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1639026"/>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t-I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gse.it/dati-e-scenari/statistiche" TargetMode="External"/><Relationship Id="rId13" Type="http://schemas.openxmlformats.org/officeDocument/2006/relationships/hyperlink" Target="http://www.solaritaly.enea.it/" TargetMode="External"/><Relationship Id="rId3" Type="http://schemas.openxmlformats.org/officeDocument/2006/relationships/hyperlink" Target="https://www.istat.it/" TargetMode="External"/><Relationship Id="rId7" Type="http://schemas.openxmlformats.org/officeDocument/2006/relationships/hyperlink" Target="https://www.meteoam.it/it/home" TargetMode="External"/><Relationship Id="rId12" Type="http://schemas.openxmlformats.org/officeDocument/2006/relationships/hyperlink" Target="https://www.terna.it/it/sistema-elettrico/statistiche/pubblicazioni-statistiche#:~:text=In%20termini%20numerici%2C%20si%20%C3%A8,registrato%20un%20incremento%2080.245%20impianti" TargetMode="External"/><Relationship Id="rId17" Type="http://schemas.openxmlformats.org/officeDocument/2006/relationships/hyperlink" Target="https://www.isprambiente.gov.it/it/amministrazione-trasparente/altri-contenuti/g8-open-data/open-data-ispra/open-data-ispra" TargetMode="External"/><Relationship Id="rId2" Type="http://schemas.openxmlformats.org/officeDocument/2006/relationships/notesSlide" Target="../notesSlides/notesSlide9.xml"/><Relationship Id="rId16" Type="http://schemas.openxmlformats.org/officeDocument/2006/relationships/hyperlink" Target="https://atlanteeolico.rse-web.it/" TargetMode="External"/><Relationship Id="rId1" Type="http://schemas.openxmlformats.org/officeDocument/2006/relationships/slideLayout" Target="../slideLayouts/slideLayout2.xml"/><Relationship Id="rId6" Type="http://schemas.openxmlformats.org/officeDocument/2006/relationships/hyperlink" Target="https://dati.lazio.it/" TargetMode="External"/><Relationship Id="rId11" Type="http://schemas.openxmlformats.org/officeDocument/2006/relationships/hyperlink" Target="https://www.gse.it/dati-e-scenari/atlaimpianti" TargetMode="External"/><Relationship Id="rId5" Type="http://schemas.openxmlformats.org/officeDocument/2006/relationships/hyperlink" Target="https://www.mase.gov.it/pagina/rete-natura-2000" TargetMode="External"/><Relationship Id="rId15" Type="http://schemas.openxmlformats.org/officeDocument/2006/relationships/hyperlink" Target="https://pvlib-python.readthedocs.io/en/stable/" TargetMode="External"/><Relationship Id="rId10" Type="http://schemas.openxmlformats.org/officeDocument/2006/relationships/hyperlink" Target="https://dgsaie.mise.gov.it/bollettino-petrolifero" TargetMode="External"/><Relationship Id="rId4" Type="http://schemas.openxmlformats.org/officeDocument/2006/relationships/hyperlink" Target="https://www.mase.gov.it/pagina/classificazione-delle-aree-naturali-protette#:~:text=La%20legge%20394%2F91%20definisce,nazionale%20per%20le%20aree%20protette" TargetMode="External"/><Relationship Id="rId9" Type="http://schemas.openxmlformats.org/officeDocument/2006/relationships/hyperlink" Target="https://www.mercatoelettrico.org/it/" TargetMode="External"/><Relationship Id="rId14" Type="http://schemas.openxmlformats.org/officeDocument/2006/relationships/hyperlink" Target="https://joint-research-centre.ec.europa.eu/pvgis-online-tool_en"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hyperlink" Target="https://pvlib-python.readthedocs.io/en/stable/" TargetMode="External"/><Relationship Id="rId4" Type="http://schemas.openxmlformats.org/officeDocument/2006/relationships/hyperlink" Target="https://joint-research-centre.ec.europa.eu/pvgis-online-tool_en"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AF693672-F5C3-4C7E-95E3-55D5018C9DD9}"/>
              </a:ext>
            </a:extLst>
          </p:cNvPr>
          <p:cNvSpPr txBox="1"/>
          <p:nvPr/>
        </p:nvSpPr>
        <p:spPr>
          <a:xfrm>
            <a:off x="8879632" y="6438080"/>
            <a:ext cx="3312368" cy="369332"/>
          </a:xfrm>
          <a:prstGeom prst="rect">
            <a:avLst/>
          </a:prstGeom>
          <a:noFill/>
        </p:spPr>
        <p:txBody>
          <a:bodyPr wrap="square" rtlCol="0">
            <a:spAutoFit/>
          </a:bodyPr>
          <a:lstStyle/>
          <a:p>
            <a:pPr algn="r"/>
            <a:fld id="{673EC75B-638D-455F-B53F-69C198E373D3}" type="datetime2">
              <a:rPr lang="en-US" b="1" i="1" smtClean="0">
                <a:solidFill>
                  <a:srgbClr val="9A4E5A"/>
                </a:solidFill>
                <a:latin typeface="Segoe UI" panose="020B0502040204020203" pitchFamily="34" charset="0"/>
                <a:cs typeface="Segoe UI" panose="020B0502040204020203" pitchFamily="34" charset="0"/>
              </a:rPr>
              <a:pPr algn="r"/>
              <a:t>Monday, June 5, 2023</a:t>
            </a:fld>
            <a:endParaRPr lang="en-GB" b="1" i="1" dirty="0">
              <a:solidFill>
                <a:srgbClr val="9A4E5A"/>
              </a:solidFill>
              <a:latin typeface="Segoe UI" panose="020B0502040204020203" pitchFamily="34" charset="0"/>
              <a:cs typeface="Segoe UI" panose="020B0502040204020203" pitchFamily="34" charset="0"/>
            </a:endParaRPr>
          </a:p>
        </p:txBody>
      </p:sp>
      <p:sp>
        <p:nvSpPr>
          <p:cNvPr id="7" name="Segnaposto contenuto 2">
            <a:extLst>
              <a:ext uri="{FF2B5EF4-FFF2-40B4-BE49-F238E27FC236}">
                <a16:creationId xmlns:a16="http://schemas.microsoft.com/office/drawing/2014/main" id="{8C31A1D7-04D6-4CCE-9EC2-2E6DB7C4935C}"/>
              </a:ext>
            </a:extLst>
          </p:cNvPr>
          <p:cNvSpPr txBox="1">
            <a:spLocks/>
          </p:cNvSpPr>
          <p:nvPr/>
        </p:nvSpPr>
        <p:spPr>
          <a:xfrm>
            <a:off x="383580" y="1952947"/>
            <a:ext cx="11424839" cy="2952106"/>
          </a:xfrm>
          <a:prstGeom prst="rect">
            <a:avLst/>
          </a:prstGeom>
        </p:spPr>
        <p:txBody>
          <a:bodyPr>
            <a:noAutofit/>
          </a:bodyPr>
          <a:lstStyle>
            <a:lvl1pPr marL="0" indent="0" algn="l" defTabSz="685800" rtl="0" eaLnBrk="1" latinLnBrk="0" hangingPunct="1">
              <a:lnSpc>
                <a:spcPct val="90000"/>
              </a:lnSpc>
              <a:spcBef>
                <a:spcPts val="75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rgbClr val="002060"/>
                </a:solidFill>
                <a:latin typeface="Segoe UI" panose="020B0502040204020203" pitchFamily="34" charset="0"/>
                <a:ea typeface="+mn-ea"/>
                <a:cs typeface="Segoe UI" panose="020B0502040204020203"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rgbClr val="002060"/>
                </a:solidFill>
                <a:latin typeface="Segoe UI" panose="020B0502040204020203" pitchFamily="34" charset="0"/>
                <a:ea typeface="+mn-ea"/>
                <a:cs typeface="Segoe UI" panose="020B0502040204020203"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050" kern="1200">
                <a:solidFill>
                  <a:srgbClr val="002060"/>
                </a:solidFill>
                <a:latin typeface="Segoe UI" panose="020B0502040204020203" pitchFamily="34" charset="0"/>
                <a:ea typeface="+mn-ea"/>
                <a:cs typeface="Segoe UI" panose="020B0502040204020203"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rgbClr val="002060"/>
                </a:solidFill>
                <a:latin typeface="Segoe UI" panose="020B0502040204020203" pitchFamily="34" charset="0"/>
                <a:ea typeface="+mn-ea"/>
                <a:cs typeface="Segoe UI" panose="020B0502040204020203"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fontAlgn="auto">
              <a:spcAft>
                <a:spcPts val="0"/>
              </a:spcAft>
            </a:pPr>
            <a:r>
              <a:rPr lang="en-US" sz="2400" b="1" dirty="0" err="1"/>
              <a:t>Analisi</a:t>
            </a:r>
            <a:r>
              <a:rPr lang="en-US" sz="2400" b="1" dirty="0"/>
              <a:t> di </a:t>
            </a:r>
            <a:r>
              <a:rPr lang="en-US" sz="2400" b="1" dirty="0" err="1"/>
              <a:t>Comunità</a:t>
            </a:r>
            <a:r>
              <a:rPr lang="en-US" sz="2400" b="1" dirty="0"/>
              <a:t> </a:t>
            </a:r>
            <a:r>
              <a:rPr lang="en-US" sz="2400" b="1" dirty="0" err="1"/>
              <a:t>Energetiche</a:t>
            </a:r>
            <a:r>
              <a:rPr lang="en-US" sz="2400" b="1" dirty="0"/>
              <a:t> </a:t>
            </a:r>
            <a:r>
              <a:rPr lang="en-US" sz="2400" b="1" dirty="0" err="1"/>
              <a:t>Rinnovabili</a:t>
            </a:r>
            <a:r>
              <a:rPr lang="en-US" sz="2400" b="1" dirty="0"/>
              <a:t> in </a:t>
            </a:r>
            <a:r>
              <a:rPr lang="en-US" sz="2400" b="1" dirty="0" err="1"/>
              <a:t>pyREC</a:t>
            </a:r>
            <a:endParaRPr lang="it-IT" sz="2400" b="1" i="1" dirty="0"/>
          </a:p>
          <a:p>
            <a:pPr algn="ctr" fontAlgn="auto">
              <a:lnSpc>
                <a:spcPct val="150000"/>
              </a:lnSpc>
              <a:spcAft>
                <a:spcPts val="0"/>
              </a:spcAft>
            </a:pPr>
            <a:endParaRPr lang="it-IT" b="1" i="1" dirty="0">
              <a:solidFill>
                <a:srgbClr val="9A4E5A"/>
              </a:solidFill>
            </a:endParaRPr>
          </a:p>
          <a:p>
            <a:pPr algn="ctr" fontAlgn="auto">
              <a:lnSpc>
                <a:spcPct val="150000"/>
              </a:lnSpc>
              <a:spcAft>
                <a:spcPts val="0"/>
              </a:spcAft>
            </a:pPr>
            <a:r>
              <a:rPr lang="it-IT" b="1" i="1" dirty="0">
                <a:solidFill>
                  <a:srgbClr val="9A4E5A"/>
                </a:solidFill>
              </a:rPr>
              <a:t> Isabella Pizzuti </a:t>
            </a:r>
          </a:p>
          <a:p>
            <a:pPr algn="ctr" fontAlgn="auto">
              <a:lnSpc>
                <a:spcPct val="150000"/>
              </a:lnSpc>
              <a:spcAft>
                <a:spcPts val="0"/>
              </a:spcAft>
            </a:pPr>
            <a:r>
              <a:rPr lang="it-IT" sz="1600" i="1" dirty="0"/>
              <a:t>Dottoranda in energia e ambiente </a:t>
            </a:r>
          </a:p>
          <a:p>
            <a:pPr algn="ctr" fontAlgn="auto">
              <a:lnSpc>
                <a:spcPct val="150000"/>
              </a:lnSpc>
              <a:spcAft>
                <a:spcPts val="0"/>
              </a:spcAft>
            </a:pPr>
            <a:r>
              <a:rPr lang="it-IT" sz="1600" i="1" dirty="0"/>
              <a:t>Dipartimento di Ingegneria Astronautica, Elettrica ed Energetica</a:t>
            </a:r>
          </a:p>
          <a:p>
            <a:pPr algn="ctr" fontAlgn="auto">
              <a:lnSpc>
                <a:spcPct val="150000"/>
              </a:lnSpc>
              <a:spcAft>
                <a:spcPts val="0"/>
              </a:spcAft>
            </a:pPr>
            <a:r>
              <a:rPr lang="it-IT" sz="1600" i="1" dirty="0"/>
              <a:t>Sapienza Università di Roma</a:t>
            </a:r>
          </a:p>
        </p:txBody>
      </p:sp>
    </p:spTree>
    <p:extLst>
      <p:ext uri="{BB962C8B-B14F-4D97-AF65-F5344CB8AC3E}">
        <p14:creationId xmlns:p14="http://schemas.microsoft.com/office/powerpoint/2010/main" val="58384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a:extLst>
              <a:ext uri="{FF2B5EF4-FFF2-40B4-BE49-F238E27FC236}">
                <a16:creationId xmlns:a16="http://schemas.microsoft.com/office/drawing/2014/main" id="{E23D7D22-C95E-0E91-AE71-DD78F278FCC6}"/>
              </a:ext>
            </a:extLst>
          </p:cNvPr>
          <p:cNvSpPr>
            <a:spLocks noGrp="1"/>
          </p:cNvSpPr>
          <p:nvPr>
            <p:ph type="body" sz="quarter" idx="10"/>
          </p:nvPr>
        </p:nvSpPr>
        <p:spPr/>
        <p:txBody>
          <a:bodyPr/>
          <a:lstStyle/>
          <a:p>
            <a:r>
              <a:rPr lang="it-IT" dirty="0"/>
              <a:t>Compatibilità REC con altri incentivi</a:t>
            </a:r>
          </a:p>
        </p:txBody>
      </p:sp>
      <p:sp>
        <p:nvSpPr>
          <p:cNvPr id="2" name="CasellaDiTesto 1">
            <a:extLst>
              <a:ext uri="{FF2B5EF4-FFF2-40B4-BE49-F238E27FC236}">
                <a16:creationId xmlns:a16="http://schemas.microsoft.com/office/drawing/2014/main" id="{30196F91-6122-1381-B1A1-3E7BDA660344}"/>
              </a:ext>
            </a:extLst>
          </p:cNvPr>
          <p:cNvSpPr txBox="1"/>
          <p:nvPr/>
        </p:nvSpPr>
        <p:spPr>
          <a:xfrm>
            <a:off x="839417" y="836712"/>
            <a:ext cx="10009112" cy="4446730"/>
          </a:xfrm>
          <a:prstGeom prst="rect">
            <a:avLst/>
          </a:prstGeom>
          <a:noFill/>
        </p:spPr>
        <p:txBody>
          <a:bodyPr wrap="square" rtlCol="0">
            <a:spAutoFit/>
          </a:bodyPr>
          <a:lstStyle/>
          <a:p>
            <a:pPr algn="just"/>
            <a:r>
              <a:rPr lang="it-IT" dirty="0">
                <a:solidFill>
                  <a:schemeClr val="accent6"/>
                </a:solidFill>
                <a:latin typeface="Segoe UI" panose="020B0502040204020203" pitchFamily="34" charset="0"/>
                <a:cs typeface="Segoe UI" panose="020B0502040204020203" pitchFamily="34" charset="0"/>
              </a:rPr>
              <a:t>Compatibile con:</a:t>
            </a:r>
          </a:p>
          <a:p>
            <a:pPr marL="800100" lvl="1" indent="-342900" algn="just">
              <a:lnSpc>
                <a:spcPct val="200000"/>
              </a:lnSpc>
              <a:buFont typeface="Arial" panose="020B0604020202020204" pitchFamily="34" charset="0"/>
              <a:buChar char="•"/>
            </a:pPr>
            <a:r>
              <a:rPr lang="it-IT" dirty="0">
                <a:latin typeface="Segoe UI" panose="020B0502040204020203" pitchFamily="34" charset="0"/>
                <a:cs typeface="Segoe UI" panose="020B0502040204020203" pitchFamily="34" charset="0"/>
              </a:rPr>
              <a:t>Le Detrazioni fiscali  del Bonus Ristrutturazioni (</a:t>
            </a:r>
            <a:r>
              <a:rPr lang="de-DE" dirty="0">
                <a:latin typeface="Segoe UI" panose="020B0502040204020203" pitchFamily="34" charset="0"/>
                <a:cs typeface="Segoe UI" panose="020B0502040204020203" pitchFamily="34" charset="0"/>
              </a:rPr>
              <a:t>DPR 917/86 art. 16.bis,comm1,lettera h</a:t>
            </a:r>
            <a:r>
              <a:rPr lang="it-IT" dirty="0">
                <a:latin typeface="Segoe UI" panose="020B0502040204020203" pitchFamily="34" charset="0"/>
                <a:cs typeface="Segoe UI" panose="020B0502040204020203" pitchFamily="34" charset="0"/>
              </a:rPr>
              <a:t>);</a:t>
            </a:r>
          </a:p>
          <a:p>
            <a:pPr marL="800100" lvl="1" indent="-342900" algn="just">
              <a:lnSpc>
                <a:spcPct val="200000"/>
              </a:lnSpc>
              <a:buFont typeface="Arial" panose="020B0604020202020204" pitchFamily="34" charset="0"/>
              <a:buChar char="•"/>
            </a:pPr>
            <a:r>
              <a:rPr lang="it-IT" dirty="0">
                <a:latin typeface="Segoe UI" panose="020B0502040204020203" pitchFamily="34" charset="0"/>
                <a:cs typeface="Segoe UI" panose="020B0502040204020203" pitchFamily="34" charset="0"/>
              </a:rPr>
              <a:t>Per i soli impianti fotovoltaici, Superbonus (DL Rilancio art.119);</a:t>
            </a:r>
          </a:p>
          <a:p>
            <a:pPr marL="800100" lvl="1" indent="-342900" algn="just">
              <a:lnSpc>
                <a:spcPct val="200000"/>
              </a:lnSpc>
              <a:buFont typeface="Arial" panose="020B0604020202020204" pitchFamily="34" charset="0"/>
              <a:buChar char="•"/>
            </a:pPr>
            <a:r>
              <a:rPr lang="it-IT" dirty="0">
                <a:latin typeface="Segoe UI" panose="020B0502040204020203" pitchFamily="34" charset="0"/>
                <a:cs typeface="Segoe UI" panose="020B0502040204020203" pitchFamily="34" charset="0"/>
              </a:rPr>
              <a:t>Nel caso di impianto di cogenerazione alimentato da fonte rinnovabile, Incentivi di Cogenerazione ad Alto Rendimento (D.M. 4 agosto 2011).</a:t>
            </a:r>
          </a:p>
          <a:p>
            <a:pPr lvl="2" algn="just"/>
            <a:r>
              <a:rPr lang="it-IT" dirty="0"/>
              <a:t>	</a:t>
            </a:r>
            <a:endParaRPr lang="it-IT" dirty="0">
              <a:solidFill>
                <a:srgbClr val="FF0000"/>
              </a:solidFill>
            </a:endParaRPr>
          </a:p>
          <a:p>
            <a:pPr algn="just"/>
            <a:endParaRPr lang="it-IT" dirty="0">
              <a:solidFill>
                <a:srgbClr val="FF0000"/>
              </a:solidFill>
            </a:endParaRPr>
          </a:p>
          <a:p>
            <a:pPr algn="just"/>
            <a:r>
              <a:rPr lang="it-IT" dirty="0">
                <a:solidFill>
                  <a:srgbClr val="FF0000"/>
                </a:solidFill>
                <a:latin typeface="Segoe UI" panose="020B0502040204020203" pitchFamily="34" charset="0"/>
                <a:cs typeface="Segoe UI" panose="020B0502040204020203" pitchFamily="34" charset="0"/>
              </a:rPr>
              <a:t>Non Compatibile con:</a:t>
            </a:r>
          </a:p>
          <a:p>
            <a:pPr marL="800100" lvl="1" indent="-342900" algn="just">
              <a:lnSpc>
                <a:spcPct val="200000"/>
              </a:lnSpc>
              <a:buFont typeface="Arial" panose="020B0604020202020204" pitchFamily="34" charset="0"/>
              <a:buChar char="•"/>
            </a:pPr>
            <a:r>
              <a:rPr lang="it-IT" dirty="0">
                <a:latin typeface="Segoe UI" panose="020B0502040204020203" pitchFamily="34" charset="0"/>
                <a:cs typeface="Segoe UI" panose="020B0502040204020203" pitchFamily="34" charset="0"/>
              </a:rPr>
              <a:t>Meccanismo dello scambio sul posto;</a:t>
            </a:r>
          </a:p>
          <a:p>
            <a:pPr marL="800100" lvl="1" indent="-342900" algn="just">
              <a:lnSpc>
                <a:spcPct val="200000"/>
              </a:lnSpc>
              <a:buFont typeface="Arial" panose="020B0604020202020204" pitchFamily="34" charset="0"/>
              <a:buChar char="•"/>
            </a:pPr>
            <a:r>
              <a:rPr lang="it-IT" dirty="0">
                <a:latin typeface="Segoe UI" panose="020B0502040204020203" pitchFamily="34" charset="0"/>
                <a:cs typeface="Segoe UI" panose="020B0502040204020203" pitchFamily="34" charset="0"/>
              </a:rPr>
              <a:t>Decreto del Ministro dello Sviluppo Economico 4 luglio 2019.</a:t>
            </a:r>
          </a:p>
        </p:txBody>
      </p:sp>
    </p:spTree>
    <p:extLst>
      <p:ext uri="{BB962C8B-B14F-4D97-AF65-F5344CB8AC3E}">
        <p14:creationId xmlns:p14="http://schemas.microsoft.com/office/powerpoint/2010/main" val="3883370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a:extLst>
              <a:ext uri="{FF2B5EF4-FFF2-40B4-BE49-F238E27FC236}">
                <a16:creationId xmlns:a16="http://schemas.microsoft.com/office/drawing/2014/main" id="{E23D7D22-C95E-0E91-AE71-DD78F278FCC6}"/>
              </a:ext>
            </a:extLst>
          </p:cNvPr>
          <p:cNvSpPr>
            <a:spLocks noGrp="1"/>
          </p:cNvSpPr>
          <p:nvPr>
            <p:ph type="body" sz="quarter" idx="10"/>
          </p:nvPr>
        </p:nvSpPr>
        <p:spPr/>
        <p:txBody>
          <a:bodyPr/>
          <a:lstStyle/>
          <a:p>
            <a:r>
              <a:rPr lang="it-IT" dirty="0"/>
              <a:t>Compatibilità REC con altri incentivi</a:t>
            </a:r>
          </a:p>
        </p:txBody>
      </p:sp>
      <p:sp>
        <p:nvSpPr>
          <p:cNvPr id="4" name="CasellaDiTesto 3">
            <a:extLst>
              <a:ext uri="{FF2B5EF4-FFF2-40B4-BE49-F238E27FC236}">
                <a16:creationId xmlns:a16="http://schemas.microsoft.com/office/drawing/2014/main" id="{FE722D70-FBE7-5709-80AC-757AA704053A}"/>
              </a:ext>
            </a:extLst>
          </p:cNvPr>
          <p:cNvSpPr txBox="1"/>
          <p:nvPr/>
        </p:nvSpPr>
        <p:spPr>
          <a:xfrm>
            <a:off x="695400" y="764704"/>
            <a:ext cx="10945216" cy="5355312"/>
          </a:xfrm>
          <a:prstGeom prst="rect">
            <a:avLst/>
          </a:prstGeom>
          <a:noFill/>
        </p:spPr>
        <p:txBody>
          <a:bodyPr wrap="square">
            <a:spAutoFit/>
          </a:bodyPr>
          <a:lstStyle/>
          <a:p>
            <a:r>
              <a:rPr lang="it-IT" dirty="0">
                <a:solidFill>
                  <a:schemeClr val="accent6"/>
                </a:solidFill>
                <a:latin typeface="Segoe UI" panose="020B0502040204020203" pitchFamily="34" charset="0"/>
                <a:cs typeface="Segoe UI" panose="020B0502040204020203" pitchFamily="34" charset="0"/>
              </a:rPr>
              <a:t>Superbonus :</a:t>
            </a:r>
          </a:p>
          <a:p>
            <a:pPr marL="800100" lvl="1" indent="-342900" algn="just">
              <a:buFont typeface="Arial" panose="020B0604020202020204" pitchFamily="34" charset="0"/>
              <a:buChar char="•"/>
            </a:pPr>
            <a:r>
              <a:rPr lang="it-IT" dirty="0">
                <a:latin typeface="Segoe UI" panose="020B0502040204020203" pitchFamily="34" charset="0"/>
                <a:cs typeface="Segoe UI" panose="020B0502040204020203" pitchFamily="34" charset="0"/>
              </a:rPr>
              <a:t>Riguarda gli interventi di efficienza energetica, consolidamento statico e di riduzione del rischio sismico degli edifici;</a:t>
            </a:r>
          </a:p>
          <a:p>
            <a:pPr marL="800100" lvl="1" indent="-342900" algn="just">
              <a:buFont typeface="Arial" panose="020B0604020202020204" pitchFamily="34" charset="0"/>
              <a:buChar char="•"/>
            </a:pPr>
            <a:endParaRPr lang="it-IT" dirty="0">
              <a:latin typeface="Segoe UI" panose="020B0502040204020203" pitchFamily="34" charset="0"/>
              <a:cs typeface="Segoe UI" panose="020B0502040204020203" pitchFamily="34" charset="0"/>
            </a:endParaRPr>
          </a:p>
          <a:p>
            <a:pPr marL="800100" lvl="1" indent="-342900" algn="just">
              <a:buFont typeface="Arial" panose="020B0604020202020204" pitchFamily="34" charset="0"/>
              <a:buChar char="•"/>
            </a:pPr>
            <a:r>
              <a:rPr lang="it-IT" dirty="0">
                <a:latin typeface="Segoe UI" panose="020B0502040204020203" pitchFamily="34" charset="0"/>
                <a:cs typeface="Segoe UI" panose="020B0502040204020203" pitchFamily="34" charset="0"/>
              </a:rPr>
              <a:t>Include l’installazione di impianti fotovoltaici e delle infrastrutture per la ricarica di veicoli elettrici negli edifici;</a:t>
            </a:r>
          </a:p>
          <a:p>
            <a:pPr marL="800100" lvl="1" indent="-342900" algn="just">
              <a:buFont typeface="Arial" panose="020B0604020202020204" pitchFamily="34" charset="0"/>
              <a:buChar char="•"/>
            </a:pPr>
            <a:endParaRPr lang="it-IT" dirty="0">
              <a:latin typeface="Segoe UI" panose="020B0502040204020203" pitchFamily="34" charset="0"/>
              <a:cs typeface="Segoe UI" panose="020B0502040204020203" pitchFamily="34" charset="0"/>
            </a:endParaRPr>
          </a:p>
          <a:p>
            <a:pPr marL="800100" lvl="1" indent="-342900" algn="just">
              <a:buFont typeface="Arial" panose="020B0604020202020204" pitchFamily="34" charset="0"/>
              <a:buChar char="•"/>
            </a:pPr>
            <a:r>
              <a:rPr lang="it-IT" dirty="0">
                <a:latin typeface="Segoe UI" panose="020B0502040204020203" pitchFamily="34" charset="0"/>
                <a:cs typeface="Segoe UI" panose="020B0502040204020203" pitchFamily="34" charset="0"/>
              </a:rPr>
              <a:t>consiste in una detrazione del 110%.</a:t>
            </a:r>
          </a:p>
          <a:p>
            <a:pPr marL="742950" lvl="1" indent="-285750">
              <a:buFont typeface="Arial" panose="020B0604020202020204" pitchFamily="34" charset="0"/>
              <a:buChar char="•"/>
            </a:pPr>
            <a:endParaRPr lang="it-IT" dirty="0">
              <a:solidFill>
                <a:prstClr val="black"/>
              </a:solidFill>
              <a:latin typeface="Calibri" panose="020F0502020204030204"/>
            </a:endParaRPr>
          </a:p>
          <a:p>
            <a:r>
              <a:rPr lang="it-IT" dirty="0">
                <a:solidFill>
                  <a:schemeClr val="accent2"/>
                </a:solidFill>
                <a:latin typeface="Segoe UI" panose="020B0502040204020203" pitchFamily="34" charset="0"/>
                <a:cs typeface="Segoe UI" panose="020B0502040204020203" pitchFamily="34" charset="0"/>
              </a:rPr>
              <a:t>Nel caso di configurazione REC :</a:t>
            </a:r>
          </a:p>
          <a:p>
            <a:pPr marL="742950" lvl="1" indent="-285750">
              <a:buFont typeface="Arial" panose="020B0604020202020204" pitchFamily="34" charset="0"/>
              <a:buChar char="•"/>
            </a:pPr>
            <a:endParaRPr lang="it-IT" dirty="0">
              <a:solidFill>
                <a:prstClr val="black"/>
              </a:solidFill>
              <a:latin typeface="Calibri" panose="020F0502020204030204"/>
            </a:endParaRPr>
          </a:p>
          <a:p>
            <a:pPr marL="800100" lvl="1" indent="-342900" algn="just">
              <a:buFont typeface="Arial" panose="020B0604020202020204" pitchFamily="34" charset="0"/>
              <a:buChar char="•"/>
            </a:pPr>
            <a:r>
              <a:rPr lang="it-IT" dirty="0">
                <a:latin typeface="Segoe UI" panose="020B0502040204020203" pitchFamily="34" charset="0"/>
                <a:cs typeface="Segoe UI" panose="020B0502040204020203" pitchFamily="34" charset="0"/>
              </a:rPr>
              <a:t>Il Superbonus si applica per la sola quota di spesa corrispondente alla potenza massima di 20 kW;</a:t>
            </a:r>
          </a:p>
          <a:p>
            <a:pPr marL="800100" lvl="1" indent="-342900" algn="just">
              <a:buFont typeface="Arial" panose="020B0604020202020204" pitchFamily="34" charset="0"/>
              <a:buChar char="•"/>
            </a:pPr>
            <a:endParaRPr lang="it-IT" dirty="0">
              <a:latin typeface="Segoe UI" panose="020B0502040204020203" pitchFamily="34" charset="0"/>
              <a:cs typeface="Segoe UI" panose="020B0502040204020203" pitchFamily="34" charset="0"/>
            </a:endParaRPr>
          </a:p>
          <a:p>
            <a:pPr marL="800100" lvl="1" indent="-342900" algn="just">
              <a:buFont typeface="Arial" panose="020B0604020202020204" pitchFamily="34" charset="0"/>
              <a:buChar char="•"/>
            </a:pPr>
            <a:r>
              <a:rPr lang="it-IT" dirty="0">
                <a:latin typeface="Segoe UI" panose="020B0502040204020203" pitchFamily="34" charset="0"/>
                <a:cs typeface="Segoe UI" panose="020B0502040204020203" pitchFamily="34" charset="0"/>
              </a:rPr>
              <a:t>Per la quota eccedente i 20 kW è possibile fruire delle detrazioni fiscali del Bonus Ristrutturazioni;</a:t>
            </a:r>
          </a:p>
          <a:p>
            <a:pPr marL="800100" lvl="1" indent="-342900" algn="just">
              <a:buFont typeface="Arial" panose="020B0604020202020204" pitchFamily="34" charset="0"/>
              <a:buChar char="•"/>
            </a:pPr>
            <a:endParaRPr lang="it-IT" dirty="0">
              <a:latin typeface="Segoe UI" panose="020B0502040204020203" pitchFamily="34" charset="0"/>
              <a:cs typeface="Segoe UI" panose="020B0502040204020203" pitchFamily="34" charset="0"/>
            </a:endParaRPr>
          </a:p>
          <a:p>
            <a:pPr marL="800100" lvl="1" indent="-342900" algn="just">
              <a:buFont typeface="Arial" panose="020B0604020202020204" pitchFamily="34" charset="0"/>
              <a:buChar char="•"/>
            </a:pPr>
            <a:r>
              <a:rPr lang="it-IT" dirty="0">
                <a:latin typeface="Segoe UI" panose="020B0502040204020203" pitchFamily="34" charset="0"/>
                <a:cs typeface="Segoe UI" panose="020B0502040204020203" pitchFamily="34" charset="0"/>
              </a:rPr>
              <a:t>Comporta la cessione in favore del GSE dell’energia immessa in rete;</a:t>
            </a:r>
          </a:p>
          <a:p>
            <a:pPr marL="800100" lvl="1" indent="-342900" algn="just">
              <a:buFont typeface="Arial" panose="020B0604020202020204" pitchFamily="34" charset="0"/>
              <a:buChar char="•"/>
            </a:pPr>
            <a:endParaRPr lang="it-IT" dirty="0">
              <a:latin typeface="Segoe UI" panose="020B0502040204020203" pitchFamily="34" charset="0"/>
              <a:cs typeface="Segoe UI" panose="020B0502040204020203" pitchFamily="34" charset="0"/>
            </a:endParaRPr>
          </a:p>
          <a:p>
            <a:pPr marL="800100" lvl="1" indent="-342900" algn="just">
              <a:buFont typeface="Arial" panose="020B0604020202020204" pitchFamily="34" charset="0"/>
              <a:buChar char="•"/>
            </a:pPr>
            <a:r>
              <a:rPr lang="it-IT" dirty="0">
                <a:latin typeface="Segoe UI" panose="020B0502040204020203" pitchFamily="34" charset="0"/>
                <a:cs typeface="Segoe UI" panose="020B0502040204020203" pitchFamily="34" charset="0"/>
              </a:rPr>
              <a:t>Comporta l’annullamento del riconoscimento della tariffa premio sull’energia elettrica condivisa ascrivibile alla quota di potenza per cui trova applicazione il Superbonus.</a:t>
            </a:r>
          </a:p>
        </p:txBody>
      </p:sp>
    </p:spTree>
    <p:extLst>
      <p:ext uri="{BB962C8B-B14F-4D97-AF65-F5344CB8AC3E}">
        <p14:creationId xmlns:p14="http://schemas.microsoft.com/office/powerpoint/2010/main" val="4046549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2955D77E-9E34-338C-E566-6ABD20CE9C32}"/>
              </a:ext>
            </a:extLst>
          </p:cNvPr>
          <p:cNvSpPr>
            <a:spLocks noGrp="1"/>
          </p:cNvSpPr>
          <p:nvPr>
            <p:ph type="body" sz="quarter" idx="10"/>
          </p:nvPr>
        </p:nvSpPr>
        <p:spPr/>
        <p:txBody>
          <a:bodyPr/>
          <a:lstStyle/>
          <a:p>
            <a:r>
              <a:rPr lang="it-IT" dirty="0"/>
              <a:t>Raccolta dati</a:t>
            </a:r>
          </a:p>
        </p:txBody>
      </p:sp>
    </p:spTree>
    <p:extLst>
      <p:ext uri="{BB962C8B-B14F-4D97-AF65-F5344CB8AC3E}">
        <p14:creationId xmlns:p14="http://schemas.microsoft.com/office/powerpoint/2010/main" val="1620045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F759DF79-F9EE-1FEA-D959-A61B947A4CDC}"/>
              </a:ext>
            </a:extLst>
          </p:cNvPr>
          <p:cNvSpPr>
            <a:spLocks noGrp="1"/>
          </p:cNvSpPr>
          <p:nvPr>
            <p:ph type="body" sz="quarter" idx="12"/>
          </p:nvPr>
        </p:nvSpPr>
        <p:spPr>
          <a:xfrm>
            <a:off x="431801" y="1196974"/>
            <a:ext cx="11520851" cy="2088009"/>
          </a:xfrm>
        </p:spPr>
        <p:txBody>
          <a:bodyPr/>
          <a:lstStyle/>
          <a:p>
            <a:r>
              <a:rPr lang="it-IT" b="1" dirty="0"/>
              <a:t>Livelli della raccolta dati:</a:t>
            </a:r>
          </a:p>
          <a:p>
            <a:pPr marL="857250" lvl="1" indent="-342900">
              <a:lnSpc>
                <a:spcPct val="200000"/>
              </a:lnSpc>
              <a:buFont typeface="+mj-lt"/>
              <a:buAutoNum type="arabicParenR"/>
            </a:pPr>
            <a:r>
              <a:rPr lang="it-IT" sz="1800" dirty="0">
                <a:solidFill>
                  <a:schemeClr val="tx1"/>
                </a:solidFill>
              </a:rPr>
              <a:t>Territorio (</a:t>
            </a:r>
            <a:r>
              <a:rPr lang="it-IT" sz="1800" b="1" dirty="0">
                <a:solidFill>
                  <a:schemeClr val="tx1"/>
                </a:solidFill>
              </a:rPr>
              <a:t>Comune,</a:t>
            </a:r>
            <a:r>
              <a:rPr lang="it-IT" sz="1800" dirty="0">
                <a:solidFill>
                  <a:schemeClr val="tx1"/>
                </a:solidFill>
              </a:rPr>
              <a:t> Provincia, Regione)</a:t>
            </a:r>
          </a:p>
          <a:p>
            <a:pPr marL="857250" lvl="1" indent="-342900">
              <a:lnSpc>
                <a:spcPct val="200000"/>
              </a:lnSpc>
              <a:buFont typeface="+mj-lt"/>
              <a:buAutoNum type="arabicParenR"/>
            </a:pPr>
            <a:r>
              <a:rPr lang="it-IT" sz="1800" dirty="0">
                <a:solidFill>
                  <a:schemeClr val="tx1"/>
                </a:solidFill>
              </a:rPr>
              <a:t>Comunità energetica rinnovabile</a:t>
            </a:r>
          </a:p>
          <a:p>
            <a:pPr marL="857250" lvl="1" indent="-342900">
              <a:lnSpc>
                <a:spcPct val="200000"/>
              </a:lnSpc>
              <a:buFont typeface="+mj-lt"/>
              <a:buAutoNum type="arabicParenR"/>
            </a:pPr>
            <a:r>
              <a:rPr lang="it-IT" sz="1800" dirty="0">
                <a:solidFill>
                  <a:schemeClr val="tx1"/>
                </a:solidFill>
              </a:rPr>
              <a:t>Membri della REC (Utenti, impianti di produzione, sistemi di accumulo)</a:t>
            </a:r>
          </a:p>
          <a:p>
            <a:pPr marL="342900" indent="-342900">
              <a:buFont typeface="+mj-lt"/>
              <a:buAutoNum type="arabicParenR"/>
            </a:pPr>
            <a:endParaRPr lang="it-IT" dirty="0"/>
          </a:p>
          <a:p>
            <a:pPr marL="342900" indent="-342900">
              <a:buFont typeface="+mj-lt"/>
              <a:buAutoNum type="arabicParenR"/>
            </a:pPr>
            <a:endParaRPr lang="it-IT" dirty="0"/>
          </a:p>
        </p:txBody>
      </p:sp>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Territorio</a:t>
            </a:r>
          </a:p>
        </p:txBody>
      </p:sp>
    </p:spTree>
    <p:extLst>
      <p:ext uri="{BB962C8B-B14F-4D97-AF65-F5344CB8AC3E}">
        <p14:creationId xmlns:p14="http://schemas.microsoft.com/office/powerpoint/2010/main" val="4037072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Territorio</a:t>
            </a:r>
          </a:p>
        </p:txBody>
      </p:sp>
      <p:graphicFrame>
        <p:nvGraphicFramePr>
          <p:cNvPr id="8" name="Tabella 7">
            <a:extLst>
              <a:ext uri="{FF2B5EF4-FFF2-40B4-BE49-F238E27FC236}">
                <a16:creationId xmlns:a16="http://schemas.microsoft.com/office/drawing/2014/main" id="{57836708-1C58-753E-83B5-F1E0C892A2E2}"/>
              </a:ext>
            </a:extLst>
          </p:cNvPr>
          <p:cNvGraphicFramePr>
            <a:graphicFrameLocks noGrp="1"/>
          </p:cNvGraphicFramePr>
          <p:nvPr>
            <p:extLst>
              <p:ext uri="{D42A27DB-BD31-4B8C-83A1-F6EECF244321}">
                <p14:modId xmlns:p14="http://schemas.microsoft.com/office/powerpoint/2010/main" val="2707744685"/>
              </p:ext>
            </p:extLst>
          </p:nvPr>
        </p:nvGraphicFramePr>
        <p:xfrm>
          <a:off x="1991544" y="863668"/>
          <a:ext cx="8208911" cy="5112566"/>
        </p:xfrm>
        <a:graphic>
          <a:graphicData uri="http://schemas.openxmlformats.org/drawingml/2006/table">
            <a:tbl>
              <a:tblPr/>
              <a:tblGrid>
                <a:gridCol w="2200474">
                  <a:extLst>
                    <a:ext uri="{9D8B030D-6E8A-4147-A177-3AD203B41FA5}">
                      <a16:colId xmlns:a16="http://schemas.microsoft.com/office/drawing/2014/main" val="1253652970"/>
                    </a:ext>
                  </a:extLst>
                </a:gridCol>
                <a:gridCol w="2200474">
                  <a:extLst>
                    <a:ext uri="{9D8B030D-6E8A-4147-A177-3AD203B41FA5}">
                      <a16:colId xmlns:a16="http://schemas.microsoft.com/office/drawing/2014/main" val="335106630"/>
                    </a:ext>
                  </a:extLst>
                </a:gridCol>
                <a:gridCol w="2200474">
                  <a:extLst>
                    <a:ext uri="{9D8B030D-6E8A-4147-A177-3AD203B41FA5}">
                      <a16:colId xmlns:a16="http://schemas.microsoft.com/office/drawing/2014/main" val="164286833"/>
                    </a:ext>
                  </a:extLst>
                </a:gridCol>
                <a:gridCol w="1607489">
                  <a:extLst>
                    <a:ext uri="{9D8B030D-6E8A-4147-A177-3AD203B41FA5}">
                      <a16:colId xmlns:a16="http://schemas.microsoft.com/office/drawing/2014/main" val="1783583604"/>
                    </a:ext>
                  </a:extLst>
                </a:gridCol>
              </a:tblGrid>
              <a:tr h="150370">
                <a:tc>
                  <a:txBody>
                    <a:bodyPr/>
                    <a:lstStyle/>
                    <a:p>
                      <a:pPr algn="ctr" fontAlgn="ctr"/>
                      <a:r>
                        <a:rPr lang="it-IT" sz="700" b="1" i="0" u="none" strike="noStrike">
                          <a:solidFill>
                            <a:srgbClr val="000000"/>
                          </a:solidFill>
                          <a:effectLst/>
                          <a:latin typeface="Calibri" panose="020F0502020204030204" pitchFamily="34" charset="0"/>
                        </a:rPr>
                        <a:t>Categoria</a:t>
                      </a:r>
                    </a:p>
                  </a:txBody>
                  <a:tcPr marL="5119" marR="5119" marT="5119"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it-IT" sz="700" b="1" i="0" u="none" strike="noStrike">
                          <a:solidFill>
                            <a:srgbClr val="000000"/>
                          </a:solidFill>
                          <a:effectLst/>
                          <a:latin typeface="Calibri" panose="020F0502020204030204" pitchFamily="34" charset="0"/>
                        </a:rPr>
                        <a:t>Oggetto di indagine</a:t>
                      </a:r>
                    </a:p>
                  </a:txBody>
                  <a:tcPr marL="5119" marR="5119" marT="511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it-IT" sz="700" b="1" i="0" u="none" strike="noStrike">
                          <a:solidFill>
                            <a:srgbClr val="000000"/>
                          </a:solidFill>
                          <a:effectLst/>
                          <a:latin typeface="Calibri" panose="020F0502020204030204" pitchFamily="34" charset="0"/>
                        </a:rPr>
                        <a:t>Tipo di dato</a:t>
                      </a:r>
                    </a:p>
                  </a:txBody>
                  <a:tcPr marL="5119" marR="5119" marT="511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it-IT" sz="700" b="1" i="0" u="none" strike="noStrike">
                          <a:solidFill>
                            <a:srgbClr val="000000"/>
                          </a:solidFill>
                          <a:effectLst/>
                          <a:latin typeface="Calibri" panose="020F0502020204030204" pitchFamily="34" charset="0"/>
                        </a:rPr>
                        <a:t>Fonte</a:t>
                      </a:r>
                    </a:p>
                  </a:txBody>
                  <a:tcPr marL="5119" marR="5119" marT="5119"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9660100"/>
                  </a:ext>
                </a:extLst>
              </a:tr>
              <a:tr h="667642">
                <a:tc>
                  <a:txBody>
                    <a:bodyPr/>
                    <a:lstStyle/>
                    <a:p>
                      <a:pPr algn="ctr" fontAlgn="ctr"/>
                      <a:r>
                        <a:rPr lang="it-IT" sz="700" b="0" i="0" u="none" strike="noStrike">
                          <a:solidFill>
                            <a:srgbClr val="000000"/>
                          </a:solidFill>
                          <a:effectLst/>
                          <a:latin typeface="Calibri" panose="020F0502020204030204" pitchFamily="34" charset="0"/>
                        </a:rPr>
                        <a:t>Popolazione</a:t>
                      </a:r>
                    </a:p>
                  </a:txBody>
                  <a:tcPr marL="5119" marR="5119" marT="5119"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it-IT" sz="700" b="0" i="0" u="none" strike="noStrike">
                          <a:solidFill>
                            <a:srgbClr val="000000"/>
                          </a:solidFill>
                          <a:effectLst/>
                          <a:latin typeface="Calibri" panose="020F0502020204030204" pitchFamily="34" charset="0"/>
                        </a:rPr>
                        <a:t>Numero di abitanti,</a:t>
                      </a:r>
                      <a:br>
                        <a:rPr lang="it-IT" sz="700" b="0" i="0" u="none" strike="noStrike">
                          <a:solidFill>
                            <a:srgbClr val="000000"/>
                          </a:solidFill>
                          <a:effectLst/>
                          <a:latin typeface="Calibri" panose="020F0502020204030204" pitchFamily="34" charset="0"/>
                        </a:rPr>
                      </a:br>
                      <a:r>
                        <a:rPr lang="it-IT" sz="700" b="0" i="0" u="none" strike="noStrike">
                          <a:solidFill>
                            <a:srgbClr val="000000"/>
                          </a:solidFill>
                          <a:effectLst/>
                          <a:latin typeface="Calibri" panose="020F0502020204030204" pitchFamily="34" charset="0"/>
                        </a:rPr>
                        <a:t>Densità di popolazione,</a:t>
                      </a:r>
                      <a:br>
                        <a:rPr lang="it-IT" sz="700" b="0" i="0" u="none" strike="noStrike">
                          <a:solidFill>
                            <a:srgbClr val="000000"/>
                          </a:solidFill>
                          <a:effectLst/>
                          <a:latin typeface="Calibri" panose="020F0502020204030204" pitchFamily="34" charset="0"/>
                        </a:rPr>
                      </a:br>
                      <a:r>
                        <a:rPr lang="it-IT" sz="700" b="0" i="0" u="none" strike="noStrike">
                          <a:solidFill>
                            <a:srgbClr val="000000"/>
                          </a:solidFill>
                          <a:effectLst/>
                          <a:latin typeface="Calibri" panose="020F0502020204030204" pitchFamily="34" charset="0"/>
                        </a:rPr>
                        <a:t>Densità di popolazione,</a:t>
                      </a:r>
                      <a:br>
                        <a:rPr lang="it-IT" sz="700" b="0" i="0" u="none" strike="noStrike">
                          <a:solidFill>
                            <a:srgbClr val="000000"/>
                          </a:solidFill>
                          <a:effectLst/>
                          <a:latin typeface="Calibri" panose="020F0502020204030204" pitchFamily="34" charset="0"/>
                        </a:rPr>
                      </a:br>
                      <a:r>
                        <a:rPr lang="it-IT" sz="700" b="0" i="0" u="none" strike="noStrike">
                          <a:solidFill>
                            <a:srgbClr val="000000"/>
                          </a:solidFill>
                          <a:effectLst/>
                          <a:latin typeface="Calibri" panose="020F0502020204030204" pitchFamily="34" charset="0"/>
                        </a:rPr>
                        <a:t>Numero famiglie,</a:t>
                      </a:r>
                      <a:br>
                        <a:rPr lang="it-IT" sz="700" b="0" i="0" u="none" strike="noStrike">
                          <a:solidFill>
                            <a:srgbClr val="000000"/>
                          </a:solidFill>
                          <a:effectLst/>
                          <a:latin typeface="Calibri" panose="020F0502020204030204" pitchFamily="34" charset="0"/>
                        </a:rPr>
                      </a:br>
                      <a:r>
                        <a:rPr lang="it-IT" sz="700" b="0" i="0" u="none" strike="noStrike">
                          <a:solidFill>
                            <a:srgbClr val="000000"/>
                          </a:solidFill>
                          <a:effectLst/>
                          <a:latin typeface="Calibri" panose="020F0502020204030204" pitchFamily="34" charset="0"/>
                        </a:rPr>
                        <a:t>Numero medio di componenti per famiglia</a:t>
                      </a:r>
                    </a:p>
                  </a:txBody>
                  <a:tcPr marL="5119" marR="5119" marT="5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it-IT" sz="700" b="0" i="0" u="none" strike="noStrike">
                          <a:solidFill>
                            <a:srgbClr val="000000"/>
                          </a:solidFill>
                          <a:effectLst/>
                          <a:latin typeface="Calibri" panose="020F0502020204030204" pitchFamily="34" charset="0"/>
                        </a:rPr>
                        <a:t>Mappe demografiche</a:t>
                      </a:r>
                    </a:p>
                  </a:txBody>
                  <a:tcPr marL="5119" marR="5119" marT="5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it-IT" sz="700" b="0" i="0" u="none" strike="noStrike" dirty="0">
                          <a:solidFill>
                            <a:srgbClr val="000000"/>
                          </a:solidFill>
                          <a:effectLst/>
                          <a:latin typeface="Calibri" panose="020F0502020204030204" pitchFamily="34" charset="0"/>
                        </a:rPr>
                        <a:t>ISTAT [1], Siti ufficiali del territorio</a:t>
                      </a:r>
                    </a:p>
                  </a:txBody>
                  <a:tcPr marL="5119" marR="5119" marT="5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71405"/>
                  </a:ext>
                </a:extLst>
              </a:tr>
              <a:tr h="932292">
                <a:tc rowSpan="2">
                  <a:txBody>
                    <a:bodyPr/>
                    <a:lstStyle/>
                    <a:p>
                      <a:pPr algn="ctr" fontAlgn="ctr"/>
                      <a:r>
                        <a:rPr lang="it-IT" sz="700" b="0" i="0" u="none" strike="noStrike">
                          <a:solidFill>
                            <a:srgbClr val="000000"/>
                          </a:solidFill>
                          <a:effectLst/>
                          <a:latin typeface="Calibri" panose="020F0502020204030204" pitchFamily="34" charset="0"/>
                        </a:rPr>
                        <a:t>Inquadramento Territoriale</a:t>
                      </a:r>
                    </a:p>
                  </a:txBody>
                  <a:tcPr marL="5119" marR="5119" marT="5119"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t"/>
                      <a:r>
                        <a:rPr lang="it-IT" sz="700" b="0" i="0" u="none" strike="noStrike">
                          <a:solidFill>
                            <a:srgbClr val="000000"/>
                          </a:solidFill>
                          <a:effectLst/>
                          <a:latin typeface="Calibri" panose="020F0502020204030204" pitchFamily="34" charset="0"/>
                        </a:rPr>
                        <a:t>Aree protette</a:t>
                      </a:r>
                      <a:br>
                        <a:rPr lang="it-IT" sz="700" b="0" i="0" u="none" strike="noStrike">
                          <a:solidFill>
                            <a:srgbClr val="000000"/>
                          </a:solidFill>
                          <a:effectLst/>
                          <a:latin typeface="Calibri" panose="020F0502020204030204" pitchFamily="34" charset="0"/>
                        </a:rPr>
                      </a:br>
                      <a:r>
                        <a:rPr lang="it-IT" sz="700" b="0" i="0" u="none" strike="noStrike">
                          <a:solidFill>
                            <a:srgbClr val="000000"/>
                          </a:solidFill>
                          <a:effectLst/>
                          <a:latin typeface="Calibri" panose="020F0502020204030204" pitchFamily="34" charset="0"/>
                        </a:rPr>
                        <a:t> (Parchi nazionali e regionali</a:t>
                      </a:r>
                      <a:br>
                        <a:rPr lang="it-IT" sz="700" b="0" i="0" u="none" strike="noStrike">
                          <a:solidFill>
                            <a:srgbClr val="000000"/>
                          </a:solidFill>
                          <a:effectLst/>
                          <a:latin typeface="Calibri" panose="020F0502020204030204" pitchFamily="34" charset="0"/>
                        </a:rPr>
                      </a:br>
                      <a:r>
                        <a:rPr lang="it-IT" sz="700" b="0" i="0" u="none" strike="noStrike">
                          <a:solidFill>
                            <a:srgbClr val="000000"/>
                          </a:solidFill>
                          <a:effectLst/>
                          <a:latin typeface="Calibri" panose="020F0502020204030204" pitchFamily="34" charset="0"/>
                        </a:rPr>
                        <a:t>riserve naturali statali e regionali,</a:t>
                      </a:r>
                      <a:br>
                        <a:rPr lang="it-IT" sz="700" b="0" i="0" u="none" strike="noStrike">
                          <a:solidFill>
                            <a:srgbClr val="000000"/>
                          </a:solidFill>
                          <a:effectLst/>
                          <a:latin typeface="Calibri" panose="020F0502020204030204" pitchFamily="34" charset="0"/>
                        </a:rPr>
                      </a:br>
                      <a:r>
                        <a:rPr lang="it-IT" sz="700" b="0" i="0" u="none" strike="noStrike">
                          <a:solidFill>
                            <a:srgbClr val="000000"/>
                          </a:solidFill>
                          <a:effectLst/>
                          <a:latin typeface="Calibri" panose="020F0502020204030204" pitchFamily="34" charset="0"/>
                        </a:rPr>
                        <a:t>monumenti naturali,</a:t>
                      </a:r>
                      <a:br>
                        <a:rPr lang="it-IT" sz="700" b="0" i="0" u="none" strike="noStrike">
                          <a:solidFill>
                            <a:srgbClr val="000000"/>
                          </a:solidFill>
                          <a:effectLst/>
                          <a:latin typeface="Calibri" panose="020F0502020204030204" pitchFamily="34" charset="0"/>
                        </a:rPr>
                      </a:br>
                      <a:r>
                        <a:rPr lang="it-IT" sz="700" b="0" i="0" u="none" strike="noStrike">
                          <a:solidFill>
                            <a:srgbClr val="000000"/>
                          </a:solidFill>
                          <a:effectLst/>
                          <a:latin typeface="Calibri" panose="020F0502020204030204" pitchFamily="34" charset="0"/>
                        </a:rPr>
                        <a:t>aree marine protette, siti di interesse comunitario,zone speciali di conservazione,zone di protezione speciale,oasi ecc.)</a:t>
                      </a:r>
                    </a:p>
                  </a:txBody>
                  <a:tcPr marL="5119" marR="5119" marT="51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700" b="0" i="0" u="none" strike="noStrike">
                          <a:solidFill>
                            <a:srgbClr val="000000"/>
                          </a:solidFill>
                          <a:effectLst/>
                          <a:latin typeface="Calibri" panose="020F0502020204030204" pitchFamily="34" charset="0"/>
                        </a:rPr>
                        <a:t> Mappe</a:t>
                      </a:r>
                    </a:p>
                  </a:txBody>
                  <a:tcPr marL="5119" marR="5119" marT="5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it-IT" sz="700" b="0" i="0" u="none" strike="noStrike" dirty="0">
                          <a:solidFill>
                            <a:srgbClr val="000000"/>
                          </a:solidFill>
                          <a:effectLst/>
                          <a:latin typeface="Calibri" panose="020F0502020204030204" pitchFamily="34" charset="0"/>
                        </a:rPr>
                        <a:t> Legge quadro 394/91 per le aree naturali protette [2], Rete Natura 2000 [3]</a:t>
                      </a:r>
                    </a:p>
                  </a:txBody>
                  <a:tcPr marL="5119" marR="5119" marT="51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3464066"/>
                  </a:ext>
                </a:extLst>
              </a:tr>
              <a:tr h="872143">
                <a:tc vMerge="1">
                  <a:txBody>
                    <a:bodyPr/>
                    <a:lstStyle/>
                    <a:p>
                      <a:endParaRPr lang="it-IT"/>
                    </a:p>
                  </a:txBody>
                  <a:tcPr/>
                </a:tc>
                <a:tc>
                  <a:txBody>
                    <a:bodyPr/>
                    <a:lstStyle/>
                    <a:p>
                      <a:pPr algn="ctr" fontAlgn="ctr"/>
                      <a:r>
                        <a:rPr lang="it-IT" sz="700" b="0" i="0" u="none" strike="noStrike">
                          <a:solidFill>
                            <a:srgbClr val="000000"/>
                          </a:solidFill>
                          <a:effectLst/>
                          <a:latin typeface="Calibri" panose="020F0502020204030204" pitchFamily="34" charset="0"/>
                        </a:rPr>
                        <a:t>Aree idonee all'installazione di </a:t>
                      </a:r>
                      <a:br>
                        <a:rPr lang="it-IT" sz="700" b="0" i="0" u="none" strike="noStrike">
                          <a:solidFill>
                            <a:srgbClr val="000000"/>
                          </a:solidFill>
                          <a:effectLst/>
                          <a:latin typeface="Calibri" panose="020F0502020204030204" pitchFamily="34" charset="0"/>
                        </a:rPr>
                      </a:br>
                      <a:r>
                        <a:rPr lang="it-IT" sz="700" b="0" i="0" u="none" strike="noStrike">
                          <a:solidFill>
                            <a:srgbClr val="000000"/>
                          </a:solidFill>
                          <a:effectLst/>
                          <a:latin typeface="Calibri" panose="020F0502020204030204" pitchFamily="34" charset="0"/>
                        </a:rPr>
                        <a:t>impianti di produzione </a:t>
                      </a:r>
                      <a:br>
                        <a:rPr lang="it-IT" sz="700" b="0" i="0" u="none" strike="noStrike">
                          <a:solidFill>
                            <a:srgbClr val="000000"/>
                          </a:solidFill>
                          <a:effectLst/>
                          <a:latin typeface="Calibri" panose="020F0502020204030204" pitchFamily="34" charset="0"/>
                        </a:rPr>
                      </a:br>
                      <a:r>
                        <a:rPr lang="it-IT" sz="700" b="0" i="0" u="none" strike="noStrike">
                          <a:solidFill>
                            <a:srgbClr val="000000"/>
                          </a:solidFill>
                          <a:effectLst/>
                          <a:latin typeface="Calibri" panose="020F0502020204030204" pitchFamily="34" charset="0"/>
                        </a:rPr>
                        <a:t>(zone libere di edifici esistenti, aree parcheggio, barriere antirumore, pensiline per percorsi pedonali o per le stazioni degli autobus,zone libere nei porti, zone libere di autostrade, zone libere di strade statali ecc.)</a:t>
                      </a:r>
                    </a:p>
                  </a:txBody>
                  <a:tcPr marL="5119" marR="5119" marT="5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it-IT" sz="700" b="0" i="0" u="none" strike="noStrike">
                          <a:solidFill>
                            <a:schemeClr val="tx1"/>
                          </a:solidFill>
                          <a:effectLst/>
                          <a:latin typeface="Calibri" panose="020F0502020204030204" pitchFamily="34" charset="0"/>
                        </a:rPr>
                        <a:t>Carte Uso suolo</a:t>
                      </a:r>
                    </a:p>
                  </a:txBody>
                  <a:tcPr marL="5119" marR="5119" marT="5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it-IT" sz="700" b="0" i="0" u="none" strike="noStrike" dirty="0">
                          <a:solidFill>
                            <a:schemeClr val="tx1"/>
                          </a:solidFill>
                          <a:effectLst/>
                          <a:latin typeface="Calibri" panose="020F0502020204030204" pitchFamily="34" charset="0"/>
                        </a:rPr>
                        <a:t>Piani energetici del territorio (Open data Lazio [4]), contratti di </a:t>
                      </a:r>
                      <a:r>
                        <a:rPr lang="it-IT" sz="700" b="0" i="0" u="none" strike="noStrike" dirty="0" err="1">
                          <a:solidFill>
                            <a:schemeClr val="tx1"/>
                          </a:solidFill>
                          <a:effectLst/>
                          <a:latin typeface="Calibri" panose="020F0502020204030204" pitchFamily="34" charset="0"/>
                        </a:rPr>
                        <a:t>fiume,contratti</a:t>
                      </a:r>
                      <a:r>
                        <a:rPr lang="it-IT" sz="700" b="0" i="0" u="none" strike="noStrike" dirty="0">
                          <a:solidFill>
                            <a:schemeClr val="tx1"/>
                          </a:solidFill>
                          <a:effectLst/>
                          <a:latin typeface="Calibri" panose="020F0502020204030204" pitchFamily="34" charset="0"/>
                        </a:rPr>
                        <a:t> di lago ecc.</a:t>
                      </a:r>
                    </a:p>
                  </a:txBody>
                  <a:tcPr marL="5119" marR="5119" marT="51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2855570"/>
                  </a:ext>
                </a:extLst>
              </a:tr>
              <a:tr h="402991">
                <a:tc>
                  <a:txBody>
                    <a:bodyPr/>
                    <a:lstStyle/>
                    <a:p>
                      <a:pPr algn="ctr" fontAlgn="ctr"/>
                      <a:r>
                        <a:rPr lang="it-IT" sz="700" b="0" i="0" u="none" strike="noStrike">
                          <a:solidFill>
                            <a:srgbClr val="000000"/>
                          </a:solidFill>
                          <a:effectLst/>
                          <a:latin typeface="Calibri" panose="020F0502020204030204" pitchFamily="34" charset="0"/>
                        </a:rPr>
                        <a:t>Quadro climatico</a:t>
                      </a:r>
                    </a:p>
                  </a:txBody>
                  <a:tcPr marL="5119" marR="5119" marT="5119"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fontAlgn="ctr"/>
                      <a:r>
                        <a:rPr lang="it-IT" sz="700" b="0" i="0" u="none" strike="noStrike">
                          <a:solidFill>
                            <a:srgbClr val="000000"/>
                          </a:solidFill>
                          <a:effectLst/>
                          <a:latin typeface="Calibri" panose="020F0502020204030204" pitchFamily="34" charset="0"/>
                        </a:rPr>
                        <a:t>Zona Climatica,</a:t>
                      </a:r>
                      <a:br>
                        <a:rPr lang="it-IT" sz="700" b="0" i="0" u="none" strike="noStrike">
                          <a:solidFill>
                            <a:srgbClr val="000000"/>
                          </a:solidFill>
                          <a:effectLst/>
                          <a:latin typeface="Calibri" panose="020F0502020204030204" pitchFamily="34" charset="0"/>
                        </a:rPr>
                      </a:br>
                      <a:r>
                        <a:rPr lang="it-IT" sz="700" b="0" i="0" u="none" strike="noStrike">
                          <a:solidFill>
                            <a:srgbClr val="000000"/>
                          </a:solidFill>
                          <a:effectLst/>
                          <a:latin typeface="Calibri" panose="020F0502020204030204" pitchFamily="34" charset="0"/>
                        </a:rPr>
                        <a:t>Temperatura dell'aria, Precipitazioni pluviometriche,Umidità relativa </a:t>
                      </a:r>
                    </a:p>
                  </a:txBody>
                  <a:tcPr marL="5119" marR="5119" marT="5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it-IT" sz="700" b="0" i="0" u="none" strike="noStrike">
                          <a:solidFill>
                            <a:srgbClr val="000000"/>
                          </a:solidFill>
                          <a:effectLst/>
                          <a:latin typeface="Calibri" panose="020F0502020204030204" pitchFamily="34" charset="0"/>
                        </a:rPr>
                        <a:t> </a:t>
                      </a:r>
                    </a:p>
                  </a:txBody>
                  <a:tcPr marL="5119" marR="5119" marT="5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it-IT" sz="700" b="0" i="0" u="none" strike="noStrike" dirty="0">
                          <a:solidFill>
                            <a:srgbClr val="000000"/>
                          </a:solidFill>
                          <a:effectLst/>
                          <a:latin typeface="Calibri" panose="020F0502020204030204" pitchFamily="34" charset="0"/>
                        </a:rPr>
                        <a:t>Aeronautica militare [5]</a:t>
                      </a:r>
                    </a:p>
                  </a:txBody>
                  <a:tcPr marL="5119" marR="5119" marT="5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9437483"/>
                  </a:ext>
                </a:extLst>
              </a:tr>
              <a:tr h="144354">
                <a:tc rowSpan="5">
                  <a:txBody>
                    <a:bodyPr/>
                    <a:lstStyle/>
                    <a:p>
                      <a:pPr algn="ctr" fontAlgn="ctr"/>
                      <a:r>
                        <a:rPr lang="it-IT" sz="700" b="0" i="0" u="none" strike="noStrike">
                          <a:solidFill>
                            <a:srgbClr val="000000"/>
                          </a:solidFill>
                          <a:effectLst/>
                          <a:latin typeface="Calibri" panose="020F0502020204030204" pitchFamily="34" charset="0"/>
                        </a:rPr>
                        <a:t>Domanda di energia</a:t>
                      </a:r>
                    </a:p>
                  </a:txBody>
                  <a:tcPr marL="5119" marR="5119" marT="5119"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rowSpan="3">
                  <a:txBody>
                    <a:bodyPr/>
                    <a:lstStyle/>
                    <a:p>
                      <a:pPr algn="ctr" fontAlgn="ctr"/>
                      <a:r>
                        <a:rPr lang="it-IT" sz="700" b="0" i="0" u="none" strike="noStrike">
                          <a:solidFill>
                            <a:srgbClr val="000000"/>
                          </a:solidFill>
                          <a:effectLst/>
                          <a:latin typeface="Calibri" panose="020F0502020204030204" pitchFamily="34" charset="0"/>
                        </a:rPr>
                        <a:t>Consumo Energetico</a:t>
                      </a:r>
                    </a:p>
                  </a:txBody>
                  <a:tcPr marL="5119" marR="5119" marT="5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700" b="0" i="0" u="none" strike="noStrike">
                          <a:solidFill>
                            <a:srgbClr val="000000"/>
                          </a:solidFill>
                          <a:effectLst/>
                          <a:latin typeface="Calibri" panose="020F0502020204030204" pitchFamily="34" charset="0"/>
                        </a:rPr>
                        <a:t>Modalità di approvvigionamento</a:t>
                      </a:r>
                    </a:p>
                  </a:txBody>
                  <a:tcPr marL="5119" marR="5119" marT="51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700" b="0" i="0" u="none" strike="noStrike" dirty="0">
                          <a:solidFill>
                            <a:srgbClr val="000000"/>
                          </a:solidFill>
                          <a:effectLst/>
                          <a:latin typeface="Calibri" panose="020F0502020204030204" pitchFamily="34" charset="0"/>
                        </a:rPr>
                        <a:t>Ministero dello sviluppo economico </a:t>
                      </a:r>
                    </a:p>
                  </a:txBody>
                  <a:tcPr marL="5119" marR="5119" marT="5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0621059"/>
                  </a:ext>
                </a:extLst>
              </a:tr>
              <a:tr h="402991">
                <a:tc vMerge="1">
                  <a:txBody>
                    <a:bodyPr/>
                    <a:lstStyle/>
                    <a:p>
                      <a:endParaRPr lang="it-IT"/>
                    </a:p>
                  </a:txBody>
                  <a:tcPr/>
                </a:tc>
                <a:tc vMerge="1">
                  <a:txBody>
                    <a:bodyPr/>
                    <a:lstStyle/>
                    <a:p>
                      <a:endParaRPr lang="it-IT"/>
                    </a:p>
                  </a:txBody>
                  <a:tcPr/>
                </a:tc>
                <a:tc>
                  <a:txBody>
                    <a:bodyPr/>
                    <a:lstStyle/>
                    <a:p>
                      <a:pPr algn="ctr" fontAlgn="b"/>
                      <a:r>
                        <a:rPr lang="it-IT" sz="700" b="0" i="0" u="none" strike="noStrike">
                          <a:solidFill>
                            <a:srgbClr val="000000"/>
                          </a:solidFill>
                          <a:effectLst/>
                          <a:latin typeface="Calibri" panose="020F0502020204030204" pitchFamily="34" charset="0"/>
                        </a:rPr>
                        <a:t>Consumi per vettore energetico (elettricità, gas naturale, derivati petrolio(GPL, benzina, gasolio, oli combustibili)</a:t>
                      </a:r>
                    </a:p>
                  </a:txBody>
                  <a:tcPr marL="5119" marR="5119" marT="51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700" b="0" i="0" u="none" strike="noStrike" dirty="0">
                          <a:solidFill>
                            <a:srgbClr val="000000"/>
                          </a:solidFill>
                          <a:effectLst/>
                          <a:latin typeface="Calibri" panose="020F0502020204030204" pitchFamily="34" charset="0"/>
                        </a:rPr>
                        <a:t>Gestore dei servizi energetici [6] [7],</a:t>
                      </a:r>
                      <a:br>
                        <a:rPr lang="it-IT" sz="700" b="0" i="0" u="none" strike="noStrike" dirty="0">
                          <a:solidFill>
                            <a:srgbClr val="000000"/>
                          </a:solidFill>
                          <a:effectLst/>
                          <a:latin typeface="Calibri" panose="020F0502020204030204" pitchFamily="34" charset="0"/>
                        </a:rPr>
                      </a:br>
                      <a:r>
                        <a:rPr lang="it-IT" sz="700" b="0" i="0" u="none" strike="noStrike" dirty="0">
                          <a:solidFill>
                            <a:srgbClr val="000000"/>
                          </a:solidFill>
                          <a:effectLst/>
                          <a:latin typeface="Calibri" panose="020F0502020204030204" pitchFamily="34" charset="0"/>
                        </a:rPr>
                        <a:t>Bollettino petrolifero [8]</a:t>
                      </a:r>
                    </a:p>
                  </a:txBody>
                  <a:tcPr marL="5119" marR="5119" marT="5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2355027"/>
                  </a:ext>
                </a:extLst>
              </a:tr>
              <a:tr h="270665">
                <a:tc vMerge="1">
                  <a:txBody>
                    <a:bodyPr/>
                    <a:lstStyle/>
                    <a:p>
                      <a:endParaRPr lang="it-IT"/>
                    </a:p>
                  </a:txBody>
                  <a:tcPr/>
                </a:tc>
                <a:tc vMerge="1">
                  <a:txBody>
                    <a:bodyPr/>
                    <a:lstStyle/>
                    <a:p>
                      <a:endParaRPr lang="it-IT"/>
                    </a:p>
                  </a:txBody>
                  <a:tcPr/>
                </a:tc>
                <a:tc>
                  <a:txBody>
                    <a:bodyPr/>
                    <a:lstStyle/>
                    <a:p>
                      <a:pPr algn="ctr" fontAlgn="t"/>
                      <a:r>
                        <a:rPr lang="it-IT" sz="700" b="0" i="0" u="none" strike="noStrike">
                          <a:solidFill>
                            <a:srgbClr val="000000"/>
                          </a:solidFill>
                          <a:effectLst/>
                          <a:latin typeface="Calibri" panose="020F0502020204030204" pitchFamily="34" charset="0"/>
                        </a:rPr>
                        <a:t>per macrosettore (agricolo,Industriale, civile, trasporti, terziario)</a:t>
                      </a:r>
                    </a:p>
                  </a:txBody>
                  <a:tcPr marL="5119" marR="5119" marT="51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it-IT" sz="700" b="0" i="0" u="none" strike="noStrike">
                          <a:solidFill>
                            <a:srgbClr val="000000"/>
                          </a:solidFill>
                          <a:effectLst/>
                          <a:latin typeface="Calibri" panose="020F0502020204030204" pitchFamily="34" charset="0"/>
                        </a:rPr>
                        <a:t> </a:t>
                      </a:r>
                    </a:p>
                  </a:txBody>
                  <a:tcPr marL="5119" marR="5119" marT="5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8649836"/>
                  </a:ext>
                </a:extLst>
              </a:tr>
              <a:tr h="144354">
                <a:tc vMerge="1">
                  <a:txBody>
                    <a:bodyPr/>
                    <a:lstStyle/>
                    <a:p>
                      <a:endParaRPr lang="it-IT"/>
                    </a:p>
                  </a:txBody>
                  <a:tcPr/>
                </a:tc>
                <a:tc rowSpan="2">
                  <a:txBody>
                    <a:bodyPr/>
                    <a:lstStyle/>
                    <a:p>
                      <a:pPr algn="ctr" fontAlgn="ctr"/>
                      <a:r>
                        <a:rPr lang="it-IT" sz="700" b="0" i="0" u="none" strike="noStrike">
                          <a:solidFill>
                            <a:srgbClr val="000000"/>
                          </a:solidFill>
                          <a:effectLst/>
                          <a:latin typeface="Calibri" panose="020F0502020204030204" pitchFamily="34" charset="0"/>
                        </a:rPr>
                        <a:t>Consumo idrico</a:t>
                      </a:r>
                    </a:p>
                  </a:txBody>
                  <a:tcPr marL="5119" marR="5119" marT="5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it-IT" sz="700" b="0" i="0" u="none" strike="noStrike">
                          <a:solidFill>
                            <a:srgbClr val="000000"/>
                          </a:solidFill>
                          <a:effectLst/>
                          <a:latin typeface="Calibri" panose="020F0502020204030204" pitchFamily="34" charset="0"/>
                        </a:rPr>
                        <a:t>Modalità di approvvigionamento</a:t>
                      </a:r>
                    </a:p>
                  </a:txBody>
                  <a:tcPr marL="5119" marR="5119" marT="51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it-IT"/>
                    </a:p>
                  </a:txBody>
                  <a:tcPr/>
                </a:tc>
                <a:extLst>
                  <a:ext uri="{0D108BD9-81ED-4DB2-BD59-A6C34878D82A}">
                    <a16:rowId xmlns:a16="http://schemas.microsoft.com/office/drawing/2014/main" val="1793301287"/>
                  </a:ext>
                </a:extLst>
              </a:tr>
              <a:tr h="144354">
                <a:tc vMerge="1">
                  <a:txBody>
                    <a:bodyPr/>
                    <a:lstStyle/>
                    <a:p>
                      <a:endParaRPr lang="it-IT"/>
                    </a:p>
                  </a:txBody>
                  <a:tcPr/>
                </a:tc>
                <a:tc vMerge="1">
                  <a:txBody>
                    <a:bodyPr/>
                    <a:lstStyle/>
                    <a:p>
                      <a:endParaRPr lang="it-IT"/>
                    </a:p>
                  </a:txBody>
                  <a:tcPr/>
                </a:tc>
                <a:tc>
                  <a:txBody>
                    <a:bodyPr/>
                    <a:lstStyle/>
                    <a:p>
                      <a:pPr algn="ctr" fontAlgn="b"/>
                      <a:r>
                        <a:rPr lang="it-IT" sz="700" b="0" i="0" u="none" strike="noStrike">
                          <a:solidFill>
                            <a:srgbClr val="000000"/>
                          </a:solidFill>
                          <a:effectLst/>
                          <a:latin typeface="Calibri" panose="020F0502020204030204" pitchFamily="34" charset="0"/>
                        </a:rPr>
                        <a:t>Consumo medio</a:t>
                      </a:r>
                    </a:p>
                  </a:txBody>
                  <a:tcPr marL="5119" marR="5119" marT="51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it-IT"/>
                    </a:p>
                  </a:txBody>
                  <a:tcPr/>
                </a:tc>
                <a:extLst>
                  <a:ext uri="{0D108BD9-81ED-4DB2-BD59-A6C34878D82A}">
                    <a16:rowId xmlns:a16="http://schemas.microsoft.com/office/drawing/2014/main" val="1654178159"/>
                  </a:ext>
                </a:extLst>
              </a:tr>
              <a:tr h="144354">
                <a:tc rowSpan="4">
                  <a:txBody>
                    <a:bodyPr/>
                    <a:lstStyle/>
                    <a:p>
                      <a:pPr algn="ctr" fontAlgn="ctr"/>
                      <a:r>
                        <a:rPr lang="it-IT" sz="700" b="0" i="0" u="none" strike="noStrike">
                          <a:solidFill>
                            <a:srgbClr val="000000"/>
                          </a:solidFill>
                          <a:effectLst/>
                          <a:latin typeface="Calibri" panose="020F0502020204030204" pitchFamily="34" charset="0"/>
                        </a:rPr>
                        <a:t>Generazione di energia </a:t>
                      </a:r>
                    </a:p>
                  </a:txBody>
                  <a:tcPr marL="5119" marR="5119" marT="5119"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rowSpan="2">
                  <a:txBody>
                    <a:bodyPr/>
                    <a:lstStyle/>
                    <a:p>
                      <a:pPr algn="ctr" fontAlgn="ctr"/>
                      <a:r>
                        <a:rPr lang="it-IT" sz="700" b="0" i="0" u="none" strike="noStrike">
                          <a:solidFill>
                            <a:srgbClr val="000000"/>
                          </a:solidFill>
                          <a:effectLst/>
                          <a:latin typeface="Calibri" panose="020F0502020204030204" pitchFamily="34" charset="0"/>
                        </a:rPr>
                        <a:t>Energia elettrica</a:t>
                      </a:r>
                    </a:p>
                  </a:txBody>
                  <a:tcPr marL="5119" marR="5119" marT="5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it-IT" sz="700" b="0" i="0" u="none" strike="noStrike">
                          <a:solidFill>
                            <a:srgbClr val="000000"/>
                          </a:solidFill>
                          <a:effectLst/>
                          <a:latin typeface="Calibri" panose="020F0502020204030204" pitchFamily="34" charset="0"/>
                        </a:rPr>
                        <a:t>Produzione annuale</a:t>
                      </a:r>
                    </a:p>
                  </a:txBody>
                  <a:tcPr marL="5119" marR="5119" marT="51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700" b="0" i="0" u="none" strike="noStrike">
                          <a:solidFill>
                            <a:srgbClr val="000000"/>
                          </a:solidFill>
                          <a:effectLst/>
                          <a:latin typeface="Calibri" panose="020F0502020204030204" pitchFamily="34" charset="0"/>
                        </a:rPr>
                        <a:t> </a:t>
                      </a:r>
                    </a:p>
                  </a:txBody>
                  <a:tcPr marL="5119" marR="5119" marT="5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701295"/>
                  </a:ext>
                </a:extLst>
              </a:tr>
              <a:tr h="402991">
                <a:tc vMerge="1">
                  <a:txBody>
                    <a:bodyPr/>
                    <a:lstStyle/>
                    <a:p>
                      <a:endParaRPr lang="it-IT"/>
                    </a:p>
                  </a:txBody>
                  <a:tcPr/>
                </a:tc>
                <a:tc vMerge="1">
                  <a:txBody>
                    <a:bodyPr/>
                    <a:lstStyle/>
                    <a:p>
                      <a:endParaRPr lang="it-IT"/>
                    </a:p>
                  </a:txBody>
                  <a:tcPr/>
                </a:tc>
                <a:tc>
                  <a:txBody>
                    <a:bodyPr/>
                    <a:lstStyle/>
                    <a:p>
                      <a:pPr algn="ctr" fontAlgn="ctr"/>
                      <a:r>
                        <a:rPr lang="it-IT" sz="700" b="0" i="0" u="none" strike="noStrike">
                          <a:solidFill>
                            <a:srgbClr val="000000"/>
                          </a:solidFill>
                          <a:effectLst/>
                          <a:latin typeface="Calibri" panose="020F0502020204030204" pitchFamily="34" charset="0"/>
                        </a:rPr>
                        <a:t>Impianti di produzione</a:t>
                      </a:r>
                      <a:br>
                        <a:rPr lang="it-IT" sz="700" b="0" i="0" u="none" strike="noStrike">
                          <a:solidFill>
                            <a:srgbClr val="000000"/>
                          </a:solidFill>
                          <a:effectLst/>
                          <a:latin typeface="Calibri" panose="020F0502020204030204" pitchFamily="34" charset="0"/>
                        </a:rPr>
                      </a:br>
                      <a:r>
                        <a:rPr lang="it-IT" sz="700" b="0" i="0" u="none" strike="noStrike">
                          <a:solidFill>
                            <a:srgbClr val="000000"/>
                          </a:solidFill>
                          <a:effectLst/>
                          <a:latin typeface="Calibri" panose="020F0502020204030204" pitchFamily="34" charset="0"/>
                        </a:rPr>
                        <a:t> (Centrali termo elettriche, impianti fotovoltaici, impianti eolici, impianti a biomassa) </a:t>
                      </a:r>
                    </a:p>
                  </a:txBody>
                  <a:tcPr marL="5119" marR="5119" marT="5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it-IT" sz="700" b="0" i="0" u="none" strike="noStrike" dirty="0" err="1">
                          <a:solidFill>
                            <a:srgbClr val="000000"/>
                          </a:solidFill>
                          <a:effectLst/>
                          <a:latin typeface="Calibri" panose="020F0502020204030204" pitchFamily="34" charset="0"/>
                        </a:rPr>
                        <a:t>Atlaimpianti</a:t>
                      </a:r>
                      <a:r>
                        <a:rPr lang="it-IT" sz="700" b="0" i="0" u="none" strike="noStrike" dirty="0">
                          <a:solidFill>
                            <a:srgbClr val="000000"/>
                          </a:solidFill>
                          <a:effectLst/>
                          <a:latin typeface="Calibri" panose="020F0502020204030204" pitchFamily="34" charset="0"/>
                        </a:rPr>
                        <a:t> (GSE) [9], TERNA [10]</a:t>
                      </a:r>
                    </a:p>
                  </a:txBody>
                  <a:tcPr marL="5119" marR="5119" marT="5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9988536"/>
                  </a:ext>
                </a:extLst>
              </a:tr>
              <a:tr h="288711">
                <a:tc vMerge="1">
                  <a:txBody>
                    <a:bodyPr/>
                    <a:lstStyle/>
                    <a:p>
                      <a:endParaRPr lang="it-IT"/>
                    </a:p>
                  </a:txBody>
                  <a:tcPr/>
                </a:tc>
                <a:tc rowSpan="2">
                  <a:txBody>
                    <a:bodyPr/>
                    <a:lstStyle/>
                    <a:p>
                      <a:pPr algn="ctr" fontAlgn="ctr"/>
                      <a:r>
                        <a:rPr lang="it-IT" sz="700" b="0" i="0" u="none" strike="noStrike">
                          <a:solidFill>
                            <a:srgbClr val="000000"/>
                          </a:solidFill>
                          <a:effectLst/>
                          <a:latin typeface="Calibri" panose="020F0502020204030204" pitchFamily="34" charset="0"/>
                        </a:rPr>
                        <a:t>Energia termica</a:t>
                      </a:r>
                    </a:p>
                  </a:txBody>
                  <a:tcPr marL="5119" marR="5119" marT="5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it-IT" sz="700" b="0" i="0" u="none" strike="noStrike">
                          <a:solidFill>
                            <a:srgbClr val="000000"/>
                          </a:solidFill>
                          <a:effectLst/>
                          <a:latin typeface="Calibri" panose="020F0502020204030204" pitchFamily="34" charset="0"/>
                        </a:rPr>
                        <a:t>Impianti di produzione</a:t>
                      </a:r>
                      <a:br>
                        <a:rPr lang="it-IT" sz="700" b="0" i="0" u="none" strike="noStrike">
                          <a:solidFill>
                            <a:srgbClr val="000000"/>
                          </a:solidFill>
                          <a:effectLst/>
                          <a:latin typeface="Calibri" panose="020F0502020204030204" pitchFamily="34" charset="0"/>
                        </a:rPr>
                      </a:br>
                      <a:r>
                        <a:rPr lang="it-IT" sz="700" b="0" i="0" u="none" strike="noStrike">
                          <a:solidFill>
                            <a:srgbClr val="000000"/>
                          </a:solidFill>
                          <a:effectLst/>
                          <a:latin typeface="Calibri" panose="020F0502020204030204" pitchFamily="34" charset="0"/>
                        </a:rPr>
                        <a:t> (Impianti solari termici, impianti di a biomassa) </a:t>
                      </a:r>
                    </a:p>
                  </a:txBody>
                  <a:tcPr marL="5119" marR="5119" marT="51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it-IT"/>
                    </a:p>
                  </a:txBody>
                  <a:tcPr/>
                </a:tc>
                <a:extLst>
                  <a:ext uri="{0D108BD9-81ED-4DB2-BD59-A6C34878D82A}">
                    <a16:rowId xmlns:a16="http://schemas.microsoft.com/office/drawing/2014/main" val="656031996"/>
                  </a:ext>
                </a:extLst>
              </a:tr>
              <a:tr h="144354">
                <a:tc vMerge="1">
                  <a:txBody>
                    <a:bodyPr/>
                    <a:lstStyle/>
                    <a:p>
                      <a:endParaRPr lang="it-IT"/>
                    </a:p>
                  </a:txBody>
                  <a:tcPr/>
                </a:tc>
                <a:tc vMerge="1">
                  <a:txBody>
                    <a:bodyPr/>
                    <a:lstStyle/>
                    <a:p>
                      <a:endParaRPr lang="it-IT"/>
                    </a:p>
                  </a:txBody>
                  <a:tcPr/>
                </a:tc>
                <a:tc>
                  <a:txBody>
                    <a:bodyPr/>
                    <a:lstStyle/>
                    <a:p>
                      <a:pPr algn="ctr" fontAlgn="t"/>
                      <a:r>
                        <a:rPr lang="it-IT" sz="700" b="0" i="0" u="none" strike="noStrike">
                          <a:solidFill>
                            <a:srgbClr val="000000"/>
                          </a:solidFill>
                          <a:effectLst/>
                          <a:latin typeface="Calibri" panose="020F0502020204030204" pitchFamily="34" charset="0"/>
                        </a:rPr>
                        <a:t>Rete di teleriscaldamento</a:t>
                      </a:r>
                    </a:p>
                  </a:txBody>
                  <a:tcPr marL="5119" marR="5119" marT="51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700" b="0" i="0" u="none" strike="noStrike" dirty="0">
                          <a:solidFill>
                            <a:srgbClr val="000000"/>
                          </a:solidFill>
                          <a:effectLst/>
                          <a:latin typeface="Calibri" panose="020F0502020204030204" pitchFamily="34" charset="0"/>
                        </a:rPr>
                        <a:t> </a:t>
                      </a:r>
                    </a:p>
                  </a:txBody>
                  <a:tcPr marL="5119" marR="5119" marT="5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4857652"/>
                  </a:ext>
                </a:extLst>
              </a:tr>
            </a:tbl>
          </a:graphicData>
        </a:graphic>
      </p:graphicFrame>
    </p:spTree>
    <p:extLst>
      <p:ext uri="{BB962C8B-B14F-4D97-AF65-F5344CB8AC3E}">
        <p14:creationId xmlns:p14="http://schemas.microsoft.com/office/powerpoint/2010/main" val="1441877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Territorio</a:t>
            </a:r>
          </a:p>
        </p:txBody>
      </p:sp>
      <p:graphicFrame>
        <p:nvGraphicFramePr>
          <p:cNvPr id="2" name="Tabella 1">
            <a:extLst>
              <a:ext uri="{FF2B5EF4-FFF2-40B4-BE49-F238E27FC236}">
                <a16:creationId xmlns:a16="http://schemas.microsoft.com/office/drawing/2014/main" id="{9A87686E-C04F-B64E-587E-7679A03A947D}"/>
              </a:ext>
            </a:extLst>
          </p:cNvPr>
          <p:cNvGraphicFramePr>
            <a:graphicFrameLocks noGrp="1"/>
          </p:cNvGraphicFramePr>
          <p:nvPr>
            <p:extLst>
              <p:ext uri="{D42A27DB-BD31-4B8C-83A1-F6EECF244321}">
                <p14:modId xmlns:p14="http://schemas.microsoft.com/office/powerpoint/2010/main" val="371535640"/>
              </p:ext>
            </p:extLst>
          </p:nvPr>
        </p:nvGraphicFramePr>
        <p:xfrm>
          <a:off x="2042781" y="1253332"/>
          <a:ext cx="8106438" cy="4351336"/>
        </p:xfrm>
        <a:graphic>
          <a:graphicData uri="http://schemas.openxmlformats.org/drawingml/2006/table">
            <a:tbl>
              <a:tblPr/>
              <a:tblGrid>
                <a:gridCol w="2173005">
                  <a:extLst>
                    <a:ext uri="{9D8B030D-6E8A-4147-A177-3AD203B41FA5}">
                      <a16:colId xmlns:a16="http://schemas.microsoft.com/office/drawing/2014/main" val="3748677736"/>
                    </a:ext>
                  </a:extLst>
                </a:gridCol>
                <a:gridCol w="2173005">
                  <a:extLst>
                    <a:ext uri="{9D8B030D-6E8A-4147-A177-3AD203B41FA5}">
                      <a16:colId xmlns:a16="http://schemas.microsoft.com/office/drawing/2014/main" val="3987552198"/>
                    </a:ext>
                  </a:extLst>
                </a:gridCol>
                <a:gridCol w="2173005">
                  <a:extLst>
                    <a:ext uri="{9D8B030D-6E8A-4147-A177-3AD203B41FA5}">
                      <a16:colId xmlns:a16="http://schemas.microsoft.com/office/drawing/2014/main" val="776479977"/>
                    </a:ext>
                  </a:extLst>
                </a:gridCol>
                <a:gridCol w="1587423">
                  <a:extLst>
                    <a:ext uri="{9D8B030D-6E8A-4147-A177-3AD203B41FA5}">
                      <a16:colId xmlns:a16="http://schemas.microsoft.com/office/drawing/2014/main" val="63594383"/>
                    </a:ext>
                  </a:extLst>
                </a:gridCol>
              </a:tblGrid>
              <a:tr h="128131">
                <a:tc>
                  <a:txBody>
                    <a:bodyPr/>
                    <a:lstStyle/>
                    <a:p>
                      <a:pPr algn="ctr" fontAlgn="ctr"/>
                      <a:r>
                        <a:rPr lang="it-IT" sz="700" b="1" i="0" u="none" strike="noStrike">
                          <a:solidFill>
                            <a:srgbClr val="000000"/>
                          </a:solidFill>
                          <a:effectLst/>
                          <a:latin typeface="Calibri" panose="020F0502020204030204" pitchFamily="34" charset="0"/>
                        </a:rPr>
                        <a:t>Categoria</a:t>
                      </a:r>
                    </a:p>
                  </a:txBody>
                  <a:tcPr marL="5125" marR="5125" marT="5125"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it-IT" sz="700" b="1" i="0" u="none" strike="noStrike">
                          <a:solidFill>
                            <a:srgbClr val="000000"/>
                          </a:solidFill>
                          <a:effectLst/>
                          <a:latin typeface="Calibri" panose="020F0502020204030204" pitchFamily="34" charset="0"/>
                        </a:rPr>
                        <a:t>Oggetto di indagine</a:t>
                      </a:r>
                    </a:p>
                  </a:txBody>
                  <a:tcPr marL="5125" marR="5125" marT="51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it-IT" sz="700" b="1" i="0" u="none" strike="noStrike">
                          <a:solidFill>
                            <a:srgbClr val="000000"/>
                          </a:solidFill>
                          <a:effectLst/>
                          <a:latin typeface="Calibri" panose="020F0502020204030204" pitchFamily="34" charset="0"/>
                        </a:rPr>
                        <a:t>Tipo di dato</a:t>
                      </a:r>
                    </a:p>
                  </a:txBody>
                  <a:tcPr marL="5125" marR="5125" marT="51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it-IT" sz="700" b="1" i="0" u="none" strike="noStrike">
                          <a:solidFill>
                            <a:srgbClr val="000000"/>
                          </a:solidFill>
                          <a:effectLst/>
                          <a:latin typeface="Calibri" panose="020F0502020204030204" pitchFamily="34" charset="0"/>
                        </a:rPr>
                        <a:t>Fonte</a:t>
                      </a:r>
                    </a:p>
                  </a:txBody>
                  <a:tcPr marL="5125" marR="5125" marT="51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1258377"/>
                  </a:ext>
                </a:extLst>
              </a:tr>
              <a:tr h="230636">
                <a:tc rowSpan="22">
                  <a:txBody>
                    <a:bodyPr/>
                    <a:lstStyle/>
                    <a:p>
                      <a:pPr algn="ctr" fontAlgn="ctr"/>
                      <a:r>
                        <a:rPr lang="it-IT" sz="700" b="0" i="0" u="none" strike="noStrike" dirty="0">
                          <a:solidFill>
                            <a:srgbClr val="000000"/>
                          </a:solidFill>
                          <a:effectLst/>
                          <a:latin typeface="Calibri" panose="020F0502020204030204" pitchFamily="34" charset="0"/>
                        </a:rPr>
                        <a:t>Quadro delle risorse rinnovabili</a:t>
                      </a:r>
                    </a:p>
                  </a:txBody>
                  <a:tcPr marL="5125" marR="5125" marT="5125"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rowSpan="3">
                  <a:txBody>
                    <a:bodyPr/>
                    <a:lstStyle/>
                    <a:p>
                      <a:pPr algn="ctr" fontAlgn="ctr"/>
                      <a:r>
                        <a:rPr lang="it-IT" sz="700" b="0" i="0" u="none" strike="noStrike">
                          <a:solidFill>
                            <a:srgbClr val="000000"/>
                          </a:solidFill>
                          <a:effectLst/>
                          <a:latin typeface="Calibri" panose="020F0502020204030204" pitchFamily="34" charset="0"/>
                        </a:rPr>
                        <a:t>Solare</a:t>
                      </a:r>
                    </a:p>
                  </a:txBody>
                  <a:tcPr marL="5125" marR="5125" marT="51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700" b="0" i="0" u="none" strike="noStrike">
                          <a:solidFill>
                            <a:srgbClr val="000000"/>
                          </a:solidFill>
                          <a:effectLst/>
                          <a:latin typeface="Calibri" panose="020F0502020204030204" pitchFamily="34" charset="0"/>
                        </a:rPr>
                        <a:t>Radiazione solare annua, mensile, giornalier (su sup orizzontale,inclinata e ortogonale)</a:t>
                      </a:r>
                    </a:p>
                  </a:txBody>
                  <a:tcPr marL="5125" marR="5125" marT="51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700" b="0" i="0" u="none" strike="noStrike" dirty="0">
                          <a:solidFill>
                            <a:srgbClr val="000000"/>
                          </a:solidFill>
                          <a:effectLst/>
                          <a:latin typeface="Calibri" panose="020F0502020204030204" pitchFamily="34" charset="0"/>
                        </a:rPr>
                        <a:t>Enea [12]</a:t>
                      </a:r>
                    </a:p>
                  </a:txBody>
                  <a:tcPr marL="5125" marR="5125" marT="51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6266082"/>
                  </a:ext>
                </a:extLst>
              </a:tr>
              <a:tr h="123006">
                <a:tc vMerge="1">
                  <a:txBody>
                    <a:bodyPr/>
                    <a:lstStyle/>
                    <a:p>
                      <a:endParaRPr lang="it-IT"/>
                    </a:p>
                  </a:txBody>
                  <a:tcPr/>
                </a:tc>
                <a:tc vMerge="1">
                  <a:txBody>
                    <a:bodyPr/>
                    <a:lstStyle/>
                    <a:p>
                      <a:endParaRPr lang="it-IT"/>
                    </a:p>
                  </a:txBody>
                  <a:tcPr/>
                </a:tc>
                <a:tc>
                  <a:txBody>
                    <a:bodyPr/>
                    <a:lstStyle/>
                    <a:p>
                      <a:pPr algn="ctr" fontAlgn="b"/>
                      <a:r>
                        <a:rPr lang="it-IT" sz="700" b="0" i="0" u="none" strike="noStrike">
                          <a:solidFill>
                            <a:srgbClr val="000000"/>
                          </a:solidFill>
                          <a:effectLst/>
                          <a:latin typeface="Calibri" panose="020F0502020204030204" pitchFamily="34" charset="0"/>
                        </a:rPr>
                        <a:t>Durata del soleggiamento (media mensile)</a:t>
                      </a:r>
                    </a:p>
                  </a:txBody>
                  <a:tcPr marL="5125" marR="5125" marT="51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700" b="0" i="0" u="none" strike="noStrike" dirty="0">
                          <a:solidFill>
                            <a:srgbClr val="000000"/>
                          </a:solidFill>
                          <a:effectLst/>
                          <a:latin typeface="Calibri" panose="020F0502020204030204" pitchFamily="34" charset="0"/>
                        </a:rPr>
                        <a:t>Aeronautica militare [5]</a:t>
                      </a:r>
                    </a:p>
                  </a:txBody>
                  <a:tcPr marL="5125" marR="5125" marT="51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7353235"/>
                  </a:ext>
                </a:extLst>
              </a:tr>
              <a:tr h="343392">
                <a:tc vMerge="1">
                  <a:txBody>
                    <a:bodyPr/>
                    <a:lstStyle/>
                    <a:p>
                      <a:endParaRPr lang="it-IT"/>
                    </a:p>
                  </a:txBody>
                  <a:tcPr/>
                </a:tc>
                <a:tc vMerge="1">
                  <a:txBody>
                    <a:bodyPr/>
                    <a:lstStyle/>
                    <a:p>
                      <a:endParaRPr lang="it-IT"/>
                    </a:p>
                  </a:txBody>
                  <a:tcPr/>
                </a:tc>
                <a:tc>
                  <a:txBody>
                    <a:bodyPr/>
                    <a:lstStyle/>
                    <a:p>
                      <a:pPr algn="ctr" fontAlgn="ctr"/>
                      <a:r>
                        <a:rPr lang="it-IT" sz="700" b="0" i="0" u="none" strike="noStrike">
                          <a:solidFill>
                            <a:srgbClr val="000000"/>
                          </a:solidFill>
                          <a:effectLst/>
                          <a:latin typeface="Calibri" panose="020F0502020204030204" pitchFamily="34" charset="0"/>
                        </a:rPr>
                        <a:t>File meteo per valori orari </a:t>
                      </a:r>
                    </a:p>
                  </a:txBody>
                  <a:tcPr marL="5125" marR="5125" marT="51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700" b="0" i="0" u="none" strike="noStrike" dirty="0">
                          <a:solidFill>
                            <a:srgbClr val="000000"/>
                          </a:solidFill>
                          <a:effectLst/>
                          <a:latin typeface="Calibri" panose="020F0502020204030204" pitchFamily="34" charset="0"/>
                        </a:rPr>
                        <a:t>PVGIS EU [13]</a:t>
                      </a:r>
                      <a:br>
                        <a:rPr lang="it-IT" sz="700" b="0" i="0" u="none" strike="noStrike" dirty="0">
                          <a:solidFill>
                            <a:srgbClr val="000000"/>
                          </a:solidFill>
                          <a:effectLst/>
                          <a:latin typeface="Calibri" panose="020F0502020204030204" pitchFamily="34" charset="0"/>
                        </a:rPr>
                      </a:br>
                      <a:r>
                        <a:rPr lang="it-IT" sz="700" b="0" i="0" u="none" strike="noStrike" dirty="0">
                          <a:solidFill>
                            <a:srgbClr val="000000"/>
                          </a:solidFill>
                          <a:effectLst/>
                          <a:latin typeface="Calibri" panose="020F0502020204030204" pitchFamily="34" charset="0"/>
                        </a:rPr>
                        <a:t>(</a:t>
                      </a:r>
                      <a:r>
                        <a:rPr lang="it-IT" sz="700" b="0" i="0" u="none" strike="noStrike" dirty="0" err="1">
                          <a:solidFill>
                            <a:srgbClr val="000000"/>
                          </a:solidFill>
                          <a:effectLst/>
                          <a:latin typeface="Calibri" panose="020F0502020204030204" pitchFamily="34" charset="0"/>
                        </a:rPr>
                        <a:t>Photovoltaic</a:t>
                      </a:r>
                      <a:r>
                        <a:rPr lang="it-IT" sz="700" b="0" i="0" u="none" strike="noStrike" dirty="0">
                          <a:solidFill>
                            <a:srgbClr val="000000"/>
                          </a:solidFill>
                          <a:effectLst/>
                          <a:latin typeface="Calibri" panose="020F0502020204030204" pitchFamily="34" charset="0"/>
                        </a:rPr>
                        <a:t> </a:t>
                      </a:r>
                      <a:r>
                        <a:rPr lang="it-IT" sz="700" b="0" i="0" u="none" strike="noStrike" dirty="0" err="1">
                          <a:solidFill>
                            <a:srgbClr val="000000"/>
                          </a:solidFill>
                          <a:effectLst/>
                          <a:latin typeface="Calibri" panose="020F0502020204030204" pitchFamily="34" charset="0"/>
                        </a:rPr>
                        <a:t>Geographical</a:t>
                      </a:r>
                      <a:r>
                        <a:rPr lang="it-IT" sz="700" b="0" i="0" u="none" strike="noStrike" dirty="0">
                          <a:solidFill>
                            <a:srgbClr val="000000"/>
                          </a:solidFill>
                          <a:effectLst/>
                          <a:latin typeface="Calibri" panose="020F0502020204030204" pitchFamily="34" charset="0"/>
                        </a:rPr>
                        <a:t> Information System) </a:t>
                      </a:r>
                      <a:r>
                        <a:rPr lang="it-IT" sz="700" b="0" i="0" u="none" strike="noStrike" dirty="0" err="1">
                          <a:solidFill>
                            <a:srgbClr val="000000"/>
                          </a:solidFill>
                          <a:effectLst/>
                          <a:latin typeface="Calibri" panose="020F0502020204030204" pitchFamily="34" charset="0"/>
                        </a:rPr>
                        <a:t>pvlib</a:t>
                      </a:r>
                      <a:r>
                        <a:rPr lang="it-IT" sz="700" b="0" i="0" u="none" strike="noStrike" dirty="0">
                          <a:solidFill>
                            <a:srgbClr val="000000"/>
                          </a:solidFill>
                          <a:effectLst/>
                          <a:latin typeface="Calibri" panose="020F0502020204030204" pitchFamily="34" charset="0"/>
                        </a:rPr>
                        <a:t> [14]</a:t>
                      </a:r>
                    </a:p>
                  </a:txBody>
                  <a:tcPr marL="5125" marR="5125" marT="51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6775620"/>
                  </a:ext>
                </a:extLst>
              </a:tr>
              <a:tr h="369018">
                <a:tc vMerge="1">
                  <a:txBody>
                    <a:bodyPr/>
                    <a:lstStyle/>
                    <a:p>
                      <a:endParaRPr lang="it-IT"/>
                    </a:p>
                  </a:txBody>
                  <a:tcPr/>
                </a:tc>
                <a:tc rowSpan="7">
                  <a:txBody>
                    <a:bodyPr/>
                    <a:lstStyle/>
                    <a:p>
                      <a:pPr algn="ctr" fontAlgn="ctr"/>
                      <a:r>
                        <a:rPr lang="it-IT" sz="700" b="0" i="0" u="none" strike="noStrike">
                          <a:solidFill>
                            <a:srgbClr val="000000"/>
                          </a:solidFill>
                          <a:effectLst/>
                          <a:latin typeface="Calibri" panose="020F0502020204030204" pitchFamily="34" charset="0"/>
                        </a:rPr>
                        <a:t>Eolica</a:t>
                      </a:r>
                    </a:p>
                  </a:txBody>
                  <a:tcPr marL="5125" marR="5125" marT="51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700" b="0" i="0" u="none" strike="noStrike">
                          <a:solidFill>
                            <a:srgbClr val="000000"/>
                          </a:solidFill>
                          <a:effectLst/>
                          <a:latin typeface="Calibri" panose="020F0502020204030204" pitchFamily="34" charset="0"/>
                        </a:rPr>
                        <a:t>Mappe di velocità media annua del vento (Aree di maggiore potenziale, </a:t>
                      </a:r>
                      <a:br>
                        <a:rPr lang="it-IT" sz="700" b="0" i="0" u="none" strike="noStrike">
                          <a:solidFill>
                            <a:srgbClr val="000000"/>
                          </a:solidFill>
                          <a:effectLst/>
                          <a:latin typeface="Calibri" panose="020F0502020204030204" pitchFamily="34" charset="0"/>
                        </a:rPr>
                      </a:br>
                      <a:r>
                        <a:rPr lang="it-IT" sz="700" b="0" i="0" u="none" strike="noStrike">
                          <a:solidFill>
                            <a:srgbClr val="000000"/>
                          </a:solidFill>
                          <a:effectLst/>
                          <a:latin typeface="Calibri" panose="020F0502020204030204" pitchFamily="34" charset="0"/>
                        </a:rPr>
                        <a:t>classi di vento)</a:t>
                      </a:r>
                    </a:p>
                  </a:txBody>
                  <a:tcPr marL="5125" marR="5125" marT="51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it-IT" sz="700" b="0" i="0" u="none" strike="noStrike" dirty="0">
                          <a:solidFill>
                            <a:srgbClr val="000000"/>
                          </a:solidFill>
                          <a:effectLst/>
                          <a:latin typeface="Calibri" panose="020F0502020204030204" pitchFamily="34" charset="0"/>
                        </a:rPr>
                        <a:t>Atlante eolico italiano (RSE) [15]</a:t>
                      </a:r>
                    </a:p>
                  </a:txBody>
                  <a:tcPr marL="5125" marR="5125" marT="51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068556"/>
                  </a:ext>
                </a:extLst>
              </a:tr>
              <a:tr h="123006">
                <a:tc vMerge="1">
                  <a:txBody>
                    <a:bodyPr/>
                    <a:lstStyle/>
                    <a:p>
                      <a:endParaRPr lang="it-IT"/>
                    </a:p>
                  </a:txBody>
                  <a:tcPr/>
                </a:tc>
                <a:tc vMerge="1">
                  <a:txBody>
                    <a:bodyPr/>
                    <a:lstStyle/>
                    <a:p>
                      <a:endParaRPr lang="it-IT"/>
                    </a:p>
                  </a:txBody>
                  <a:tcPr/>
                </a:tc>
                <a:tc>
                  <a:txBody>
                    <a:bodyPr/>
                    <a:lstStyle/>
                    <a:p>
                      <a:pPr algn="ctr" fontAlgn="b"/>
                      <a:r>
                        <a:rPr lang="it-IT" sz="700" b="0" i="0" u="none" strike="noStrike">
                          <a:solidFill>
                            <a:srgbClr val="000000"/>
                          </a:solidFill>
                          <a:effectLst/>
                          <a:latin typeface="Calibri" panose="020F0502020204030204" pitchFamily="34" charset="0"/>
                        </a:rPr>
                        <a:t>Producibilità</a:t>
                      </a:r>
                    </a:p>
                  </a:txBody>
                  <a:tcPr marL="5125" marR="5125" marT="51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it-IT"/>
                    </a:p>
                  </a:txBody>
                  <a:tcPr/>
                </a:tc>
                <a:extLst>
                  <a:ext uri="{0D108BD9-81ED-4DB2-BD59-A6C34878D82A}">
                    <a16:rowId xmlns:a16="http://schemas.microsoft.com/office/drawing/2014/main" val="149134183"/>
                  </a:ext>
                </a:extLst>
              </a:tr>
              <a:tr h="123006">
                <a:tc vMerge="1">
                  <a:txBody>
                    <a:bodyPr/>
                    <a:lstStyle/>
                    <a:p>
                      <a:endParaRPr lang="it-IT"/>
                    </a:p>
                  </a:txBody>
                  <a:tcPr/>
                </a:tc>
                <a:tc vMerge="1">
                  <a:txBody>
                    <a:bodyPr/>
                    <a:lstStyle/>
                    <a:p>
                      <a:endParaRPr lang="it-IT"/>
                    </a:p>
                  </a:txBody>
                  <a:tcPr/>
                </a:tc>
                <a:tc>
                  <a:txBody>
                    <a:bodyPr/>
                    <a:lstStyle/>
                    <a:p>
                      <a:pPr algn="ctr" fontAlgn="b"/>
                      <a:r>
                        <a:rPr lang="it-IT" sz="700" b="0" i="0" u="none" strike="noStrike">
                          <a:solidFill>
                            <a:srgbClr val="000000"/>
                          </a:solidFill>
                          <a:effectLst/>
                          <a:latin typeface="Calibri" panose="020F0502020204030204" pitchFamily="34" charset="0"/>
                        </a:rPr>
                        <a:t>Raffiche estreme</a:t>
                      </a:r>
                    </a:p>
                  </a:txBody>
                  <a:tcPr marL="5125" marR="5125" marT="51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it-IT" sz="700" b="0" i="0" u="none" strike="noStrike">
                          <a:solidFill>
                            <a:srgbClr val="000000"/>
                          </a:solidFill>
                          <a:effectLst/>
                          <a:latin typeface="Calibri" panose="020F0502020204030204" pitchFamily="34" charset="0"/>
                        </a:rPr>
                        <a:t> </a:t>
                      </a:r>
                    </a:p>
                  </a:txBody>
                  <a:tcPr marL="5125" marR="5125" marT="51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192780"/>
                  </a:ext>
                </a:extLst>
              </a:tr>
              <a:tr h="123006">
                <a:tc vMerge="1">
                  <a:txBody>
                    <a:bodyPr/>
                    <a:lstStyle/>
                    <a:p>
                      <a:endParaRPr lang="it-IT"/>
                    </a:p>
                  </a:txBody>
                  <a:tcPr/>
                </a:tc>
                <a:tc vMerge="1">
                  <a:txBody>
                    <a:bodyPr/>
                    <a:lstStyle/>
                    <a:p>
                      <a:endParaRPr lang="it-IT"/>
                    </a:p>
                  </a:txBody>
                  <a:tcPr/>
                </a:tc>
                <a:tc>
                  <a:txBody>
                    <a:bodyPr/>
                    <a:lstStyle/>
                    <a:p>
                      <a:pPr algn="ctr" fontAlgn="b"/>
                      <a:r>
                        <a:rPr lang="it-IT" sz="700" b="0" i="0" u="none" strike="noStrike">
                          <a:solidFill>
                            <a:srgbClr val="000000"/>
                          </a:solidFill>
                          <a:effectLst/>
                          <a:latin typeface="Calibri" panose="020F0502020204030204" pitchFamily="34" charset="0"/>
                        </a:rPr>
                        <a:t>Classi di turbolenza</a:t>
                      </a:r>
                    </a:p>
                  </a:txBody>
                  <a:tcPr marL="5125" marR="5125" marT="51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it-IT"/>
                    </a:p>
                  </a:txBody>
                  <a:tcPr/>
                </a:tc>
                <a:extLst>
                  <a:ext uri="{0D108BD9-81ED-4DB2-BD59-A6C34878D82A}">
                    <a16:rowId xmlns:a16="http://schemas.microsoft.com/office/drawing/2014/main" val="937077250"/>
                  </a:ext>
                </a:extLst>
              </a:tr>
              <a:tr h="123006">
                <a:tc vMerge="1">
                  <a:txBody>
                    <a:bodyPr/>
                    <a:lstStyle/>
                    <a:p>
                      <a:endParaRPr lang="it-IT"/>
                    </a:p>
                  </a:txBody>
                  <a:tcPr/>
                </a:tc>
                <a:tc vMerge="1">
                  <a:txBody>
                    <a:bodyPr/>
                    <a:lstStyle/>
                    <a:p>
                      <a:endParaRPr lang="it-IT"/>
                    </a:p>
                  </a:txBody>
                  <a:tcPr/>
                </a:tc>
                <a:tc>
                  <a:txBody>
                    <a:bodyPr/>
                    <a:lstStyle/>
                    <a:p>
                      <a:pPr algn="ctr" fontAlgn="b"/>
                      <a:r>
                        <a:rPr lang="it-IT" sz="700" b="0" i="0" u="none" strike="noStrike">
                          <a:solidFill>
                            <a:srgbClr val="000000"/>
                          </a:solidFill>
                          <a:effectLst/>
                          <a:latin typeface="Calibri" panose="020F0502020204030204" pitchFamily="34" charset="0"/>
                        </a:rPr>
                        <a:t>Distribuzione per classi di intensità e direzione  </a:t>
                      </a:r>
                    </a:p>
                  </a:txBody>
                  <a:tcPr marL="5125" marR="5125" marT="51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700" b="0" i="0" u="none" strike="noStrike" dirty="0">
                          <a:solidFill>
                            <a:srgbClr val="000000"/>
                          </a:solidFill>
                          <a:effectLst/>
                          <a:latin typeface="Calibri" panose="020F0502020204030204" pitchFamily="34" charset="0"/>
                        </a:rPr>
                        <a:t>ISPRA  [16]</a:t>
                      </a:r>
                    </a:p>
                  </a:txBody>
                  <a:tcPr marL="5125" marR="5125" marT="51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0212653"/>
                  </a:ext>
                </a:extLst>
              </a:tr>
              <a:tr h="230636">
                <a:tc vMerge="1">
                  <a:txBody>
                    <a:bodyPr/>
                    <a:lstStyle/>
                    <a:p>
                      <a:endParaRPr lang="it-IT"/>
                    </a:p>
                  </a:txBody>
                  <a:tcPr/>
                </a:tc>
                <a:tc vMerge="1">
                  <a:txBody>
                    <a:bodyPr/>
                    <a:lstStyle/>
                    <a:p>
                      <a:endParaRPr lang="it-IT"/>
                    </a:p>
                  </a:txBody>
                  <a:tcPr/>
                </a:tc>
                <a:tc>
                  <a:txBody>
                    <a:bodyPr/>
                    <a:lstStyle/>
                    <a:p>
                      <a:pPr algn="ctr" fontAlgn="b"/>
                      <a:r>
                        <a:rPr lang="it-IT" sz="700" b="0" i="0" u="none" strike="noStrike">
                          <a:solidFill>
                            <a:srgbClr val="000000"/>
                          </a:solidFill>
                          <a:effectLst/>
                          <a:latin typeface="Calibri" panose="020F0502020204030204" pitchFamily="34" charset="0"/>
                        </a:rPr>
                        <a:t>File meteo per valori orari </a:t>
                      </a:r>
                    </a:p>
                  </a:txBody>
                  <a:tcPr marL="5125" marR="5125" marT="51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700" b="0" i="0" u="none" strike="noStrike" dirty="0">
                          <a:solidFill>
                            <a:srgbClr val="000000"/>
                          </a:solidFill>
                          <a:effectLst/>
                          <a:latin typeface="Calibri" panose="020F0502020204030204" pitchFamily="34" charset="0"/>
                        </a:rPr>
                        <a:t>PVGIS EU (intensità del vento a 10 m e direzione) [13]</a:t>
                      </a:r>
                    </a:p>
                  </a:txBody>
                  <a:tcPr marL="5125" marR="5125" marT="51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87325"/>
                  </a:ext>
                </a:extLst>
              </a:tr>
              <a:tr h="123006">
                <a:tc vMerge="1">
                  <a:txBody>
                    <a:bodyPr/>
                    <a:lstStyle/>
                    <a:p>
                      <a:endParaRPr lang="it-IT"/>
                    </a:p>
                  </a:txBody>
                  <a:tcPr/>
                </a:tc>
                <a:tc vMerge="1">
                  <a:txBody>
                    <a:bodyPr/>
                    <a:lstStyle/>
                    <a:p>
                      <a:endParaRPr lang="it-IT"/>
                    </a:p>
                  </a:txBody>
                  <a:tcPr/>
                </a:tc>
                <a:tc>
                  <a:txBody>
                    <a:bodyPr/>
                    <a:lstStyle/>
                    <a:p>
                      <a:pPr algn="ctr" fontAlgn="b"/>
                      <a:r>
                        <a:rPr lang="it-IT" sz="700" b="0" i="0" u="none" strike="noStrike">
                          <a:solidFill>
                            <a:srgbClr val="000000"/>
                          </a:solidFill>
                          <a:effectLst/>
                          <a:latin typeface="Calibri" panose="020F0502020204030204" pitchFamily="34" charset="0"/>
                        </a:rPr>
                        <a:t>Coefficiente di rugosità</a:t>
                      </a:r>
                    </a:p>
                  </a:txBody>
                  <a:tcPr marL="5125" marR="5125" marT="51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700" b="0" i="0" u="none" strike="noStrike" dirty="0">
                          <a:solidFill>
                            <a:srgbClr val="000000"/>
                          </a:solidFill>
                          <a:effectLst/>
                          <a:latin typeface="Calibri" panose="020F0502020204030204" pitchFamily="34" charset="0"/>
                        </a:rPr>
                        <a:t> </a:t>
                      </a:r>
                    </a:p>
                  </a:txBody>
                  <a:tcPr marL="5125" marR="5125" marT="51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4573206"/>
                  </a:ext>
                </a:extLst>
              </a:tr>
              <a:tr h="123006">
                <a:tc vMerge="1">
                  <a:txBody>
                    <a:bodyPr/>
                    <a:lstStyle/>
                    <a:p>
                      <a:endParaRPr lang="it-IT"/>
                    </a:p>
                  </a:txBody>
                  <a:tcPr/>
                </a:tc>
                <a:tc rowSpan="8">
                  <a:txBody>
                    <a:bodyPr/>
                    <a:lstStyle/>
                    <a:p>
                      <a:pPr algn="ctr" fontAlgn="ctr"/>
                      <a:r>
                        <a:rPr lang="it-IT" sz="700" b="0" i="0" u="none" strike="noStrike">
                          <a:solidFill>
                            <a:srgbClr val="000000"/>
                          </a:solidFill>
                          <a:effectLst/>
                          <a:latin typeface="Calibri" panose="020F0502020204030204" pitchFamily="34" charset="0"/>
                        </a:rPr>
                        <a:t>Energia del Mare</a:t>
                      </a:r>
                      <a:br>
                        <a:rPr lang="it-IT" sz="700" b="0" i="0" u="none" strike="noStrike">
                          <a:solidFill>
                            <a:srgbClr val="000000"/>
                          </a:solidFill>
                          <a:effectLst/>
                          <a:latin typeface="Calibri" panose="020F0502020204030204" pitchFamily="34" charset="0"/>
                        </a:rPr>
                      </a:br>
                      <a:r>
                        <a:rPr lang="it-IT" sz="700" b="0" i="0" u="none" strike="noStrike">
                          <a:solidFill>
                            <a:srgbClr val="000000"/>
                          </a:solidFill>
                          <a:effectLst/>
                          <a:latin typeface="Calibri" panose="020F0502020204030204" pitchFamily="34" charset="0"/>
                        </a:rPr>
                        <a:t> (Moto ondoso) </a:t>
                      </a:r>
                    </a:p>
                  </a:txBody>
                  <a:tcPr marL="5125" marR="5125" marT="51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700" b="0" i="0" u="none" strike="noStrike">
                          <a:solidFill>
                            <a:srgbClr val="000000"/>
                          </a:solidFill>
                          <a:effectLst/>
                          <a:latin typeface="Calibri" panose="020F0502020204030204" pitchFamily="34" charset="0"/>
                        </a:rPr>
                        <a:t>Aree di maggiore potenziale</a:t>
                      </a:r>
                    </a:p>
                  </a:txBody>
                  <a:tcPr marL="5125" marR="5125" marT="51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it-IT" sz="700" b="0" i="0" u="none" strike="noStrike" dirty="0">
                          <a:solidFill>
                            <a:srgbClr val="000000"/>
                          </a:solidFill>
                          <a:effectLst/>
                          <a:latin typeface="Calibri" panose="020F0502020204030204" pitchFamily="34" charset="0"/>
                        </a:rPr>
                        <a:t>R.O.N. (Rete </a:t>
                      </a:r>
                      <a:r>
                        <a:rPr lang="it-IT" sz="700" b="0" i="0" u="none" strike="noStrike" dirty="0" err="1">
                          <a:solidFill>
                            <a:srgbClr val="000000"/>
                          </a:solidFill>
                          <a:effectLst/>
                          <a:latin typeface="Calibri" panose="020F0502020204030204" pitchFamily="34" charset="0"/>
                        </a:rPr>
                        <a:t>Ondametrica</a:t>
                      </a:r>
                      <a:r>
                        <a:rPr lang="it-IT" sz="700" b="0" i="0" u="none" strike="noStrike" dirty="0">
                          <a:solidFill>
                            <a:srgbClr val="000000"/>
                          </a:solidFill>
                          <a:effectLst/>
                          <a:latin typeface="Calibri" panose="020F0502020204030204" pitchFamily="34" charset="0"/>
                        </a:rPr>
                        <a:t> Nazionale) [17]</a:t>
                      </a:r>
                      <a:br>
                        <a:rPr lang="it-IT" sz="700" b="0" i="0" u="none" strike="noStrike" dirty="0">
                          <a:solidFill>
                            <a:srgbClr val="000000"/>
                          </a:solidFill>
                          <a:effectLst/>
                          <a:latin typeface="Calibri" panose="020F0502020204030204" pitchFamily="34" charset="0"/>
                        </a:rPr>
                      </a:br>
                      <a:endParaRPr lang="it-IT" sz="700" b="0" i="0" u="none" strike="noStrike" dirty="0">
                        <a:solidFill>
                          <a:srgbClr val="000000"/>
                        </a:solidFill>
                        <a:effectLst/>
                        <a:latin typeface="Calibri" panose="020F0502020204030204" pitchFamily="34" charset="0"/>
                      </a:endParaRPr>
                    </a:p>
                  </a:txBody>
                  <a:tcPr marL="5125" marR="5125" marT="51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1524367"/>
                  </a:ext>
                </a:extLst>
              </a:tr>
              <a:tr h="123006">
                <a:tc vMerge="1">
                  <a:txBody>
                    <a:bodyPr/>
                    <a:lstStyle/>
                    <a:p>
                      <a:endParaRPr lang="it-IT"/>
                    </a:p>
                  </a:txBody>
                  <a:tcPr/>
                </a:tc>
                <a:tc vMerge="1">
                  <a:txBody>
                    <a:bodyPr/>
                    <a:lstStyle/>
                    <a:p>
                      <a:endParaRPr lang="it-IT"/>
                    </a:p>
                  </a:txBody>
                  <a:tcPr/>
                </a:tc>
                <a:tc>
                  <a:txBody>
                    <a:bodyPr/>
                    <a:lstStyle/>
                    <a:p>
                      <a:pPr algn="ctr" fontAlgn="b"/>
                      <a:r>
                        <a:rPr lang="it-IT" sz="700" b="0" i="0" u="none" strike="noStrike">
                          <a:solidFill>
                            <a:srgbClr val="000000"/>
                          </a:solidFill>
                          <a:effectLst/>
                          <a:latin typeface="Calibri" panose="020F0502020204030204" pitchFamily="34" charset="0"/>
                        </a:rPr>
                        <a:t>Altezza d'onda significativa </a:t>
                      </a:r>
                    </a:p>
                  </a:txBody>
                  <a:tcPr marL="5125" marR="5125" marT="51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it-IT"/>
                    </a:p>
                  </a:txBody>
                  <a:tcPr/>
                </a:tc>
                <a:extLst>
                  <a:ext uri="{0D108BD9-81ED-4DB2-BD59-A6C34878D82A}">
                    <a16:rowId xmlns:a16="http://schemas.microsoft.com/office/drawing/2014/main" val="4204838078"/>
                  </a:ext>
                </a:extLst>
              </a:tr>
              <a:tr h="123006">
                <a:tc vMerge="1">
                  <a:txBody>
                    <a:bodyPr/>
                    <a:lstStyle/>
                    <a:p>
                      <a:endParaRPr lang="it-IT"/>
                    </a:p>
                  </a:txBody>
                  <a:tcPr/>
                </a:tc>
                <a:tc vMerge="1">
                  <a:txBody>
                    <a:bodyPr/>
                    <a:lstStyle/>
                    <a:p>
                      <a:endParaRPr lang="it-IT"/>
                    </a:p>
                  </a:txBody>
                  <a:tcPr/>
                </a:tc>
                <a:tc>
                  <a:txBody>
                    <a:bodyPr/>
                    <a:lstStyle/>
                    <a:p>
                      <a:pPr algn="ctr" fontAlgn="b"/>
                      <a:r>
                        <a:rPr lang="it-IT" sz="700" b="0" i="0" u="none" strike="noStrike">
                          <a:solidFill>
                            <a:srgbClr val="000000"/>
                          </a:solidFill>
                          <a:effectLst/>
                          <a:latin typeface="Calibri" panose="020F0502020204030204" pitchFamily="34" charset="0"/>
                        </a:rPr>
                        <a:t>Periodo medio dell'onda</a:t>
                      </a:r>
                    </a:p>
                  </a:txBody>
                  <a:tcPr marL="5125" marR="5125" marT="51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it-IT"/>
                    </a:p>
                  </a:txBody>
                  <a:tcPr/>
                </a:tc>
                <a:extLst>
                  <a:ext uri="{0D108BD9-81ED-4DB2-BD59-A6C34878D82A}">
                    <a16:rowId xmlns:a16="http://schemas.microsoft.com/office/drawing/2014/main" val="4090331500"/>
                  </a:ext>
                </a:extLst>
              </a:tr>
              <a:tr h="123006">
                <a:tc vMerge="1">
                  <a:txBody>
                    <a:bodyPr/>
                    <a:lstStyle/>
                    <a:p>
                      <a:endParaRPr lang="it-IT"/>
                    </a:p>
                  </a:txBody>
                  <a:tcPr/>
                </a:tc>
                <a:tc vMerge="1">
                  <a:txBody>
                    <a:bodyPr/>
                    <a:lstStyle/>
                    <a:p>
                      <a:endParaRPr lang="it-IT"/>
                    </a:p>
                  </a:txBody>
                  <a:tcPr/>
                </a:tc>
                <a:tc>
                  <a:txBody>
                    <a:bodyPr/>
                    <a:lstStyle/>
                    <a:p>
                      <a:pPr algn="ctr" fontAlgn="b"/>
                      <a:r>
                        <a:rPr lang="it-IT" sz="700" b="0" i="0" u="none" strike="noStrike">
                          <a:solidFill>
                            <a:srgbClr val="000000"/>
                          </a:solidFill>
                          <a:effectLst/>
                          <a:latin typeface="Calibri" panose="020F0502020204030204" pitchFamily="34" charset="0"/>
                        </a:rPr>
                        <a:t>Periodo di picco dell'onda</a:t>
                      </a:r>
                    </a:p>
                  </a:txBody>
                  <a:tcPr marL="5125" marR="5125" marT="51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it-IT"/>
                    </a:p>
                  </a:txBody>
                  <a:tcPr/>
                </a:tc>
                <a:extLst>
                  <a:ext uri="{0D108BD9-81ED-4DB2-BD59-A6C34878D82A}">
                    <a16:rowId xmlns:a16="http://schemas.microsoft.com/office/drawing/2014/main" val="873466053"/>
                  </a:ext>
                </a:extLst>
              </a:tr>
              <a:tr h="123006">
                <a:tc vMerge="1">
                  <a:txBody>
                    <a:bodyPr/>
                    <a:lstStyle/>
                    <a:p>
                      <a:endParaRPr lang="it-IT"/>
                    </a:p>
                  </a:txBody>
                  <a:tcPr/>
                </a:tc>
                <a:tc vMerge="1">
                  <a:txBody>
                    <a:bodyPr/>
                    <a:lstStyle/>
                    <a:p>
                      <a:endParaRPr lang="it-IT"/>
                    </a:p>
                  </a:txBody>
                  <a:tcPr/>
                </a:tc>
                <a:tc>
                  <a:txBody>
                    <a:bodyPr/>
                    <a:lstStyle/>
                    <a:p>
                      <a:pPr algn="ctr" fontAlgn="b"/>
                      <a:r>
                        <a:rPr lang="it-IT" sz="700" b="0" i="0" u="none" strike="noStrike">
                          <a:solidFill>
                            <a:srgbClr val="000000"/>
                          </a:solidFill>
                          <a:effectLst/>
                          <a:latin typeface="Calibri" panose="020F0502020204030204" pitchFamily="34" charset="0"/>
                        </a:rPr>
                        <a:t>Temperatura superficiale del mare</a:t>
                      </a:r>
                    </a:p>
                  </a:txBody>
                  <a:tcPr marL="5125" marR="5125" marT="51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it-IT"/>
                    </a:p>
                  </a:txBody>
                  <a:tcPr/>
                </a:tc>
                <a:extLst>
                  <a:ext uri="{0D108BD9-81ED-4DB2-BD59-A6C34878D82A}">
                    <a16:rowId xmlns:a16="http://schemas.microsoft.com/office/drawing/2014/main" val="4258503046"/>
                  </a:ext>
                </a:extLst>
              </a:tr>
              <a:tr h="123006">
                <a:tc vMerge="1">
                  <a:txBody>
                    <a:bodyPr/>
                    <a:lstStyle/>
                    <a:p>
                      <a:endParaRPr lang="it-IT"/>
                    </a:p>
                  </a:txBody>
                  <a:tcPr/>
                </a:tc>
                <a:tc vMerge="1">
                  <a:txBody>
                    <a:bodyPr/>
                    <a:lstStyle/>
                    <a:p>
                      <a:endParaRPr lang="it-IT"/>
                    </a:p>
                  </a:txBody>
                  <a:tcPr/>
                </a:tc>
                <a:tc>
                  <a:txBody>
                    <a:bodyPr/>
                    <a:lstStyle/>
                    <a:p>
                      <a:pPr algn="ctr" fontAlgn="b"/>
                      <a:r>
                        <a:rPr lang="it-IT" sz="700" b="0" i="0" u="none" strike="noStrike">
                          <a:solidFill>
                            <a:srgbClr val="000000"/>
                          </a:solidFill>
                          <a:effectLst/>
                          <a:latin typeface="Calibri" panose="020F0502020204030204" pitchFamily="34" charset="0"/>
                        </a:rPr>
                        <a:t>Direzione media di provenienza del moto ondoso</a:t>
                      </a:r>
                    </a:p>
                  </a:txBody>
                  <a:tcPr marL="5125" marR="5125" marT="51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it-IT"/>
                    </a:p>
                  </a:txBody>
                  <a:tcPr/>
                </a:tc>
                <a:extLst>
                  <a:ext uri="{0D108BD9-81ED-4DB2-BD59-A6C34878D82A}">
                    <a16:rowId xmlns:a16="http://schemas.microsoft.com/office/drawing/2014/main" val="1213081644"/>
                  </a:ext>
                </a:extLst>
              </a:tr>
              <a:tr h="123006">
                <a:tc vMerge="1">
                  <a:txBody>
                    <a:bodyPr/>
                    <a:lstStyle/>
                    <a:p>
                      <a:endParaRPr lang="it-IT"/>
                    </a:p>
                  </a:txBody>
                  <a:tcPr/>
                </a:tc>
                <a:tc vMerge="1">
                  <a:txBody>
                    <a:bodyPr/>
                    <a:lstStyle/>
                    <a:p>
                      <a:endParaRPr lang="it-IT"/>
                    </a:p>
                  </a:txBody>
                  <a:tcPr/>
                </a:tc>
                <a:tc>
                  <a:txBody>
                    <a:bodyPr/>
                    <a:lstStyle/>
                    <a:p>
                      <a:pPr algn="ctr" fontAlgn="b"/>
                      <a:r>
                        <a:rPr lang="it-IT" sz="700" b="0" i="0" u="none" strike="noStrike">
                          <a:solidFill>
                            <a:srgbClr val="000000"/>
                          </a:solidFill>
                          <a:effectLst/>
                          <a:latin typeface="Calibri" panose="020F0502020204030204" pitchFamily="34" charset="0"/>
                        </a:rPr>
                        <a:t>File meteo per valori orari </a:t>
                      </a:r>
                    </a:p>
                  </a:txBody>
                  <a:tcPr marL="5125" marR="5125" marT="51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700" b="0" i="0" u="none" strike="noStrike" dirty="0">
                          <a:solidFill>
                            <a:srgbClr val="000000"/>
                          </a:solidFill>
                          <a:effectLst/>
                          <a:latin typeface="Calibri" panose="020F0502020204030204" pitchFamily="34" charset="0"/>
                        </a:rPr>
                        <a:t> </a:t>
                      </a:r>
                    </a:p>
                  </a:txBody>
                  <a:tcPr marL="5125" marR="5125" marT="51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9216211"/>
                  </a:ext>
                </a:extLst>
              </a:tr>
              <a:tr h="123006">
                <a:tc vMerge="1">
                  <a:txBody>
                    <a:bodyPr/>
                    <a:lstStyle/>
                    <a:p>
                      <a:endParaRPr lang="it-IT"/>
                    </a:p>
                  </a:txBody>
                  <a:tcPr/>
                </a:tc>
                <a:tc vMerge="1">
                  <a:txBody>
                    <a:bodyPr/>
                    <a:lstStyle/>
                    <a:p>
                      <a:endParaRPr lang="it-IT"/>
                    </a:p>
                  </a:txBody>
                  <a:tcPr/>
                </a:tc>
                <a:tc>
                  <a:txBody>
                    <a:bodyPr/>
                    <a:lstStyle/>
                    <a:p>
                      <a:pPr algn="ctr" fontAlgn="b"/>
                      <a:r>
                        <a:rPr lang="it-IT" sz="700" b="0" i="0" u="none" strike="noStrike">
                          <a:solidFill>
                            <a:srgbClr val="000000"/>
                          </a:solidFill>
                          <a:effectLst/>
                          <a:latin typeface="Calibri" panose="020F0502020204030204" pitchFamily="34" charset="0"/>
                        </a:rPr>
                        <a:t>Baltimetria</a:t>
                      </a:r>
                    </a:p>
                  </a:txBody>
                  <a:tcPr marL="5125" marR="5125" marT="51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700" b="0" i="0" u="none" strike="noStrike" dirty="0">
                          <a:solidFill>
                            <a:srgbClr val="000000"/>
                          </a:solidFill>
                          <a:effectLst/>
                          <a:latin typeface="Calibri" panose="020F0502020204030204" pitchFamily="34" charset="0"/>
                        </a:rPr>
                        <a:t> </a:t>
                      </a:r>
                    </a:p>
                  </a:txBody>
                  <a:tcPr marL="5125" marR="5125" marT="51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9947263"/>
                  </a:ext>
                </a:extLst>
              </a:tr>
              <a:tr h="123006">
                <a:tc vMerge="1">
                  <a:txBody>
                    <a:bodyPr/>
                    <a:lstStyle/>
                    <a:p>
                      <a:endParaRPr lang="it-IT"/>
                    </a:p>
                  </a:txBody>
                  <a:tcPr/>
                </a:tc>
                <a:tc rowSpan="4">
                  <a:txBody>
                    <a:bodyPr/>
                    <a:lstStyle/>
                    <a:p>
                      <a:pPr algn="ctr" fontAlgn="ctr"/>
                      <a:r>
                        <a:rPr lang="it-IT" sz="700" b="0" i="0" u="none" strike="noStrike">
                          <a:solidFill>
                            <a:srgbClr val="000000"/>
                          </a:solidFill>
                          <a:effectLst/>
                          <a:latin typeface="Calibri" panose="020F0502020204030204" pitchFamily="34" charset="0"/>
                        </a:rPr>
                        <a:t>Biomassa</a:t>
                      </a:r>
                    </a:p>
                  </a:txBody>
                  <a:tcPr marL="5125" marR="5125" marT="51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it-IT" sz="700" b="0" i="0" u="none" strike="noStrike">
                          <a:solidFill>
                            <a:srgbClr val="000000"/>
                          </a:solidFill>
                          <a:effectLst/>
                          <a:latin typeface="Calibri" panose="020F0502020204030204" pitchFamily="34" charset="0"/>
                        </a:rPr>
                        <a:t>Frazione organica rifiuti solidi urbani</a:t>
                      </a:r>
                    </a:p>
                  </a:txBody>
                  <a:tcPr marL="5125" marR="5125" marT="51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it-IT" sz="700" b="0" i="0" u="none" strike="noStrike" dirty="0">
                          <a:solidFill>
                            <a:srgbClr val="000000"/>
                          </a:solidFill>
                          <a:effectLst/>
                          <a:latin typeface="Calibri" panose="020F0502020204030204" pitchFamily="34" charset="0"/>
                        </a:rPr>
                        <a:t> </a:t>
                      </a:r>
                    </a:p>
                  </a:txBody>
                  <a:tcPr marL="5125" marR="5125" marT="51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6812996"/>
                  </a:ext>
                </a:extLst>
              </a:tr>
              <a:tr h="123006">
                <a:tc vMerge="1">
                  <a:txBody>
                    <a:bodyPr/>
                    <a:lstStyle/>
                    <a:p>
                      <a:endParaRPr lang="it-IT"/>
                    </a:p>
                  </a:txBody>
                  <a:tcPr/>
                </a:tc>
                <a:tc vMerge="1">
                  <a:txBody>
                    <a:bodyPr/>
                    <a:lstStyle/>
                    <a:p>
                      <a:endParaRPr lang="it-IT"/>
                    </a:p>
                  </a:txBody>
                  <a:tcPr/>
                </a:tc>
                <a:tc>
                  <a:txBody>
                    <a:bodyPr/>
                    <a:lstStyle/>
                    <a:p>
                      <a:pPr algn="ctr" fontAlgn="b"/>
                      <a:r>
                        <a:rPr lang="it-IT" sz="700" b="0" i="0" u="none" strike="noStrike">
                          <a:solidFill>
                            <a:srgbClr val="000000"/>
                          </a:solidFill>
                          <a:effectLst/>
                          <a:latin typeface="Calibri" panose="020F0502020204030204" pitchFamily="34" charset="0"/>
                        </a:rPr>
                        <a:t>Residui colturali</a:t>
                      </a:r>
                    </a:p>
                  </a:txBody>
                  <a:tcPr marL="5125" marR="5125" marT="51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it-IT"/>
                    </a:p>
                  </a:txBody>
                  <a:tcPr/>
                </a:tc>
                <a:extLst>
                  <a:ext uri="{0D108BD9-81ED-4DB2-BD59-A6C34878D82A}">
                    <a16:rowId xmlns:a16="http://schemas.microsoft.com/office/drawing/2014/main" val="3599619676"/>
                  </a:ext>
                </a:extLst>
              </a:tr>
              <a:tr h="123006">
                <a:tc vMerge="1">
                  <a:txBody>
                    <a:bodyPr/>
                    <a:lstStyle/>
                    <a:p>
                      <a:endParaRPr lang="it-IT"/>
                    </a:p>
                  </a:txBody>
                  <a:tcPr/>
                </a:tc>
                <a:tc vMerge="1">
                  <a:txBody>
                    <a:bodyPr/>
                    <a:lstStyle/>
                    <a:p>
                      <a:endParaRPr lang="it-IT"/>
                    </a:p>
                  </a:txBody>
                  <a:tcPr/>
                </a:tc>
                <a:tc>
                  <a:txBody>
                    <a:bodyPr/>
                    <a:lstStyle/>
                    <a:p>
                      <a:pPr algn="ctr" fontAlgn="b"/>
                      <a:r>
                        <a:rPr lang="it-IT" sz="700" b="0" i="0" u="none" strike="noStrike">
                          <a:solidFill>
                            <a:srgbClr val="000000"/>
                          </a:solidFill>
                          <a:effectLst/>
                          <a:latin typeface="Calibri" panose="020F0502020204030204" pitchFamily="34" charset="0"/>
                        </a:rPr>
                        <a:t>Residui proventienti da attività forestale</a:t>
                      </a:r>
                    </a:p>
                  </a:txBody>
                  <a:tcPr marL="5125" marR="5125" marT="51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it-IT"/>
                    </a:p>
                  </a:txBody>
                  <a:tcPr/>
                </a:tc>
                <a:extLst>
                  <a:ext uri="{0D108BD9-81ED-4DB2-BD59-A6C34878D82A}">
                    <a16:rowId xmlns:a16="http://schemas.microsoft.com/office/drawing/2014/main" val="1676125316"/>
                  </a:ext>
                </a:extLst>
              </a:tr>
              <a:tr h="128131">
                <a:tc vMerge="1">
                  <a:txBody>
                    <a:bodyPr/>
                    <a:lstStyle/>
                    <a:p>
                      <a:endParaRPr lang="it-IT"/>
                    </a:p>
                  </a:txBody>
                  <a:tcPr/>
                </a:tc>
                <a:tc vMerge="1">
                  <a:txBody>
                    <a:bodyPr/>
                    <a:lstStyle/>
                    <a:p>
                      <a:endParaRPr lang="it-IT"/>
                    </a:p>
                  </a:txBody>
                  <a:tcPr/>
                </a:tc>
                <a:tc>
                  <a:txBody>
                    <a:bodyPr/>
                    <a:lstStyle/>
                    <a:p>
                      <a:pPr algn="ctr" fontAlgn="b"/>
                      <a:r>
                        <a:rPr lang="it-IT" sz="700" b="0" i="0" u="none" strike="noStrike">
                          <a:solidFill>
                            <a:srgbClr val="000000"/>
                          </a:solidFill>
                          <a:effectLst/>
                          <a:latin typeface="Calibri" panose="020F0502020204030204" pitchFamily="34" charset="0"/>
                        </a:rPr>
                        <a:t>Reflui zootecnici</a:t>
                      </a:r>
                    </a:p>
                  </a:txBody>
                  <a:tcPr marL="5125" marR="5125" marT="51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it-IT"/>
                    </a:p>
                  </a:txBody>
                  <a:tcPr/>
                </a:tc>
                <a:extLst>
                  <a:ext uri="{0D108BD9-81ED-4DB2-BD59-A6C34878D82A}">
                    <a16:rowId xmlns:a16="http://schemas.microsoft.com/office/drawing/2014/main" val="375768526"/>
                  </a:ext>
                </a:extLst>
              </a:tr>
              <a:tr h="456147">
                <a:tc>
                  <a:txBody>
                    <a:bodyPr/>
                    <a:lstStyle/>
                    <a:p>
                      <a:pPr algn="ctr" fontAlgn="ctr"/>
                      <a:r>
                        <a:rPr lang="it-IT" sz="700" b="0" i="0" u="none" strike="noStrike" dirty="0">
                          <a:solidFill>
                            <a:srgbClr val="000000"/>
                          </a:solidFill>
                          <a:effectLst/>
                          <a:latin typeface="Calibri" panose="020F0502020204030204" pitchFamily="34" charset="0"/>
                        </a:rPr>
                        <a:t>Sistema economico locale</a:t>
                      </a:r>
                      <a:br>
                        <a:rPr lang="it-IT" sz="700" b="0" i="0" u="none" strike="noStrike" dirty="0">
                          <a:solidFill>
                            <a:srgbClr val="000000"/>
                          </a:solidFill>
                          <a:effectLst/>
                          <a:latin typeface="Calibri" panose="020F0502020204030204" pitchFamily="34" charset="0"/>
                        </a:rPr>
                      </a:br>
                      <a:endParaRPr lang="it-IT" sz="700" b="0" i="0" u="none" strike="noStrike" dirty="0">
                        <a:solidFill>
                          <a:srgbClr val="000000"/>
                        </a:solidFill>
                        <a:effectLst/>
                        <a:latin typeface="Calibri" panose="020F0502020204030204" pitchFamily="34" charset="0"/>
                      </a:endParaRPr>
                    </a:p>
                  </a:txBody>
                  <a:tcPr marL="5125" marR="5125" marT="5125"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A9D08E"/>
                    </a:solidFill>
                  </a:tcPr>
                </a:tc>
                <a:tc>
                  <a:txBody>
                    <a:bodyPr/>
                    <a:lstStyle/>
                    <a:p>
                      <a:pPr algn="ctr" fontAlgn="ctr"/>
                      <a:r>
                        <a:rPr lang="it-IT" sz="700" b="0" i="0" u="none" strike="noStrike">
                          <a:solidFill>
                            <a:srgbClr val="000000"/>
                          </a:solidFill>
                          <a:effectLst/>
                          <a:latin typeface="Calibri" panose="020F0502020204030204" pitchFamily="34" charset="0"/>
                        </a:rPr>
                        <a:t>Settori predominanti </a:t>
                      </a:r>
                      <a:br>
                        <a:rPr lang="it-IT" sz="700" b="0" i="0" u="none" strike="noStrike">
                          <a:solidFill>
                            <a:srgbClr val="000000"/>
                          </a:solidFill>
                          <a:effectLst/>
                          <a:latin typeface="Calibri" panose="020F0502020204030204" pitchFamily="34" charset="0"/>
                        </a:rPr>
                      </a:br>
                      <a:r>
                        <a:rPr lang="it-IT" sz="700" b="0" i="0" u="none" strike="noStrike">
                          <a:solidFill>
                            <a:srgbClr val="000000"/>
                          </a:solidFill>
                          <a:effectLst/>
                          <a:latin typeface="Calibri" panose="020F0502020204030204" pitchFamily="34" charset="0"/>
                        </a:rPr>
                        <a:t>(agricoltura,pesca,zootecnia,industria,servizi)</a:t>
                      </a:r>
                    </a:p>
                  </a:txBody>
                  <a:tcPr marL="5125" marR="5125" marT="51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it-IT" sz="700" b="0" i="0" u="none" strike="noStrike">
                          <a:solidFill>
                            <a:srgbClr val="000000"/>
                          </a:solidFill>
                          <a:effectLst/>
                          <a:latin typeface="Calibri" panose="020F0502020204030204" pitchFamily="34" charset="0"/>
                        </a:rPr>
                        <a:t>Numero e tipologia di utenti commerciali (Ristoranti, supermercati, alberghi),</a:t>
                      </a:r>
                      <a:br>
                        <a:rPr lang="it-IT" sz="700" b="0" i="0" u="none" strike="noStrike">
                          <a:solidFill>
                            <a:srgbClr val="000000"/>
                          </a:solidFill>
                          <a:effectLst/>
                          <a:latin typeface="Calibri" panose="020F0502020204030204" pitchFamily="34" charset="0"/>
                        </a:rPr>
                      </a:br>
                      <a:r>
                        <a:rPr lang="it-IT" sz="700" b="0" i="0" u="none" strike="noStrike">
                          <a:solidFill>
                            <a:srgbClr val="000000"/>
                          </a:solidFill>
                          <a:effectLst/>
                          <a:latin typeface="Calibri" panose="020F0502020204030204" pitchFamily="34" charset="0"/>
                        </a:rPr>
                        <a:t>Numero e tipologia di PMI </a:t>
                      </a:r>
                      <a:br>
                        <a:rPr lang="it-IT" sz="700" b="0" i="0" u="none" strike="noStrike">
                          <a:solidFill>
                            <a:srgbClr val="000000"/>
                          </a:solidFill>
                          <a:effectLst/>
                          <a:latin typeface="Calibri" panose="020F0502020204030204" pitchFamily="34" charset="0"/>
                        </a:rPr>
                      </a:br>
                      <a:endParaRPr lang="it-IT" sz="700" b="0" i="0" u="none" strike="noStrike">
                        <a:solidFill>
                          <a:srgbClr val="000000"/>
                        </a:solidFill>
                        <a:effectLst/>
                        <a:latin typeface="Calibri" panose="020F0502020204030204" pitchFamily="34" charset="0"/>
                      </a:endParaRPr>
                    </a:p>
                  </a:txBody>
                  <a:tcPr marL="5125" marR="5125" marT="51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it-IT" sz="700" b="0" i="0" u="none" strike="noStrike" dirty="0">
                          <a:solidFill>
                            <a:srgbClr val="000000"/>
                          </a:solidFill>
                          <a:effectLst/>
                          <a:latin typeface="Calibri" panose="020F0502020204030204" pitchFamily="34" charset="0"/>
                        </a:rPr>
                        <a:t>Google Maps, Sistemi GIS</a:t>
                      </a:r>
                    </a:p>
                  </a:txBody>
                  <a:tcPr marL="5125" marR="5125" marT="51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2402689"/>
                  </a:ext>
                </a:extLst>
              </a:tr>
              <a:tr h="123006">
                <a:tc rowSpan="3">
                  <a:txBody>
                    <a:bodyPr/>
                    <a:lstStyle/>
                    <a:p>
                      <a:pPr algn="ctr" fontAlgn="ctr"/>
                      <a:r>
                        <a:rPr lang="it-IT" sz="700" b="0" i="0" u="none" strike="noStrike">
                          <a:solidFill>
                            <a:srgbClr val="000000"/>
                          </a:solidFill>
                          <a:effectLst/>
                          <a:latin typeface="Calibri" panose="020F0502020204030204" pitchFamily="34" charset="0"/>
                        </a:rPr>
                        <a:t>Rete elettrica </a:t>
                      </a:r>
                    </a:p>
                  </a:txBody>
                  <a:tcPr marL="5125" marR="5125" marT="5125" marB="0" anchor="ctr">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D966"/>
                    </a:solidFill>
                  </a:tcPr>
                </a:tc>
                <a:tc rowSpan="3">
                  <a:txBody>
                    <a:bodyPr/>
                    <a:lstStyle/>
                    <a:p>
                      <a:pPr algn="ctr" fontAlgn="ctr"/>
                      <a:r>
                        <a:rPr lang="it-IT" sz="700" b="0" i="0" u="none" strike="noStrike">
                          <a:solidFill>
                            <a:srgbClr val="000000"/>
                          </a:solidFill>
                          <a:effectLst/>
                          <a:latin typeface="Calibri" panose="020F0502020204030204" pitchFamily="34" charset="0"/>
                        </a:rPr>
                        <a:t>Infrastruttura e limiti di trasmissione</a:t>
                      </a:r>
                    </a:p>
                  </a:txBody>
                  <a:tcPr marL="5125" marR="5125" marT="51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it-IT" sz="700" b="0" i="0" u="none" strike="noStrike">
                          <a:solidFill>
                            <a:srgbClr val="000000"/>
                          </a:solidFill>
                          <a:effectLst/>
                          <a:latin typeface="Calibri" panose="020F0502020204030204" pitchFamily="34" charset="0"/>
                        </a:rPr>
                        <a:t>Mappa delle cabine di trasformazione</a:t>
                      </a:r>
                    </a:p>
                  </a:txBody>
                  <a:tcPr marL="5125" marR="5125" marT="51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it-IT" sz="700" b="0" i="0" u="none" strike="noStrike">
                          <a:solidFill>
                            <a:srgbClr val="000000"/>
                          </a:solidFill>
                          <a:effectLst/>
                          <a:latin typeface="Calibri" panose="020F0502020204030204" pitchFamily="34" charset="0"/>
                        </a:rPr>
                        <a:t> </a:t>
                      </a:r>
                    </a:p>
                  </a:txBody>
                  <a:tcPr marL="5125" marR="5125" marT="51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757487"/>
                  </a:ext>
                </a:extLst>
              </a:tr>
              <a:tr h="123006">
                <a:tc vMerge="1">
                  <a:txBody>
                    <a:bodyPr/>
                    <a:lstStyle/>
                    <a:p>
                      <a:endParaRPr lang="it-IT"/>
                    </a:p>
                  </a:txBody>
                  <a:tcPr/>
                </a:tc>
                <a:tc vMerge="1">
                  <a:txBody>
                    <a:bodyPr/>
                    <a:lstStyle/>
                    <a:p>
                      <a:endParaRPr lang="it-IT"/>
                    </a:p>
                  </a:txBody>
                  <a:tcPr/>
                </a:tc>
                <a:tc>
                  <a:txBody>
                    <a:bodyPr/>
                    <a:lstStyle/>
                    <a:p>
                      <a:pPr algn="ctr" fontAlgn="b"/>
                      <a:r>
                        <a:rPr lang="it-IT" sz="700" b="0" i="0" u="none" strike="noStrike">
                          <a:solidFill>
                            <a:srgbClr val="000000"/>
                          </a:solidFill>
                          <a:effectLst/>
                          <a:latin typeface="Calibri" panose="020F0502020204030204" pitchFamily="34" charset="0"/>
                        </a:rPr>
                        <a:t>Mappa della rete elettrica di alta e media tensione</a:t>
                      </a:r>
                    </a:p>
                  </a:txBody>
                  <a:tcPr marL="5125" marR="5125" marT="51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it-IT"/>
                    </a:p>
                  </a:txBody>
                  <a:tcPr/>
                </a:tc>
                <a:extLst>
                  <a:ext uri="{0D108BD9-81ED-4DB2-BD59-A6C34878D82A}">
                    <a16:rowId xmlns:a16="http://schemas.microsoft.com/office/drawing/2014/main" val="579907273"/>
                  </a:ext>
                </a:extLst>
              </a:tr>
              <a:tr h="128131">
                <a:tc vMerge="1">
                  <a:txBody>
                    <a:bodyPr/>
                    <a:lstStyle/>
                    <a:p>
                      <a:endParaRPr lang="it-IT"/>
                    </a:p>
                  </a:txBody>
                  <a:tcPr/>
                </a:tc>
                <a:tc vMerge="1">
                  <a:txBody>
                    <a:bodyPr/>
                    <a:lstStyle/>
                    <a:p>
                      <a:endParaRPr lang="it-IT"/>
                    </a:p>
                  </a:txBody>
                  <a:tcPr/>
                </a:tc>
                <a:tc>
                  <a:txBody>
                    <a:bodyPr/>
                    <a:lstStyle/>
                    <a:p>
                      <a:pPr algn="ctr" fontAlgn="b"/>
                      <a:r>
                        <a:rPr lang="it-IT" sz="700" b="0" i="0" u="none" strike="noStrike" dirty="0">
                          <a:solidFill>
                            <a:srgbClr val="000000"/>
                          </a:solidFill>
                          <a:effectLst/>
                          <a:latin typeface="Calibri" panose="020F0502020204030204" pitchFamily="34" charset="0"/>
                        </a:rPr>
                        <a:t>Vincoli elettrici (Corrente, tensione, flusso energetico)</a:t>
                      </a:r>
                    </a:p>
                  </a:txBody>
                  <a:tcPr marL="5125" marR="5125" marT="51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it-IT"/>
                    </a:p>
                  </a:txBody>
                  <a:tcPr/>
                </a:tc>
                <a:extLst>
                  <a:ext uri="{0D108BD9-81ED-4DB2-BD59-A6C34878D82A}">
                    <a16:rowId xmlns:a16="http://schemas.microsoft.com/office/drawing/2014/main" val="2845653979"/>
                  </a:ext>
                </a:extLst>
              </a:tr>
            </a:tbl>
          </a:graphicData>
        </a:graphic>
      </p:graphicFrame>
    </p:spTree>
    <p:extLst>
      <p:ext uri="{BB962C8B-B14F-4D97-AF65-F5344CB8AC3E}">
        <p14:creationId xmlns:p14="http://schemas.microsoft.com/office/powerpoint/2010/main" val="1188613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Territorio</a:t>
            </a:r>
          </a:p>
        </p:txBody>
      </p:sp>
      <p:sp>
        <p:nvSpPr>
          <p:cNvPr id="5" name="CasellaDiTesto 4">
            <a:extLst>
              <a:ext uri="{FF2B5EF4-FFF2-40B4-BE49-F238E27FC236}">
                <a16:creationId xmlns:a16="http://schemas.microsoft.com/office/drawing/2014/main" id="{64BE354B-28A9-4AC0-CA8F-C63B358F3B27}"/>
              </a:ext>
            </a:extLst>
          </p:cNvPr>
          <p:cNvSpPr txBox="1"/>
          <p:nvPr/>
        </p:nvSpPr>
        <p:spPr>
          <a:xfrm>
            <a:off x="695400" y="476672"/>
            <a:ext cx="11377264" cy="6995441"/>
          </a:xfrm>
          <a:prstGeom prst="rect">
            <a:avLst/>
          </a:prstGeom>
          <a:noFill/>
        </p:spPr>
        <p:txBody>
          <a:bodyPr wrap="square">
            <a:spAutoFit/>
          </a:bodyPr>
          <a:lstStyle/>
          <a:p>
            <a:pPr marL="0" lvl="1" defTabSz="685800">
              <a:lnSpc>
                <a:spcPct val="70000"/>
              </a:lnSpc>
              <a:spcBef>
                <a:spcPts val="750"/>
              </a:spcBef>
              <a:defRPr/>
            </a:pPr>
            <a:r>
              <a:rPr lang="it-IT" b="1" dirty="0" err="1">
                <a:solidFill>
                  <a:srgbClr val="002060"/>
                </a:solidFill>
                <a:latin typeface="Segoe UI" panose="020B0502040204020203" pitchFamily="34" charset="0"/>
                <a:cs typeface="Segoe UI" panose="020B0502040204020203" pitchFamily="34" charset="0"/>
              </a:rPr>
              <a:t>References</a:t>
            </a:r>
            <a:r>
              <a:rPr lang="it-IT" b="1" dirty="0">
                <a:solidFill>
                  <a:srgbClr val="002060"/>
                </a:solidFill>
                <a:latin typeface="Segoe UI" panose="020B0502040204020203" pitchFamily="34" charset="0"/>
                <a:cs typeface="Segoe UI" panose="020B0502040204020203" pitchFamily="34" charset="0"/>
              </a:rPr>
              <a:t>  </a:t>
            </a:r>
            <a:r>
              <a:rPr lang="it-IT" b="1" dirty="0">
                <a:solidFill>
                  <a:srgbClr val="FF0000"/>
                </a:solidFill>
                <a:latin typeface="Segoe UI" panose="020B0502040204020203" pitchFamily="34" charset="0"/>
                <a:cs typeface="Segoe UI" panose="020B0502040204020203" pitchFamily="34" charset="0"/>
              </a:rPr>
              <a:t>(</a:t>
            </a:r>
            <a:r>
              <a:rPr lang="it-IT" b="1" dirty="0" err="1">
                <a:solidFill>
                  <a:srgbClr val="FF0000"/>
                </a:solidFill>
                <a:latin typeface="Segoe UI" panose="020B0502040204020203" pitchFamily="34" charset="0"/>
                <a:cs typeface="Segoe UI" panose="020B0502040204020203" pitchFamily="34" charset="0"/>
              </a:rPr>
              <a:t>Accessed</a:t>
            </a:r>
            <a:r>
              <a:rPr lang="it-IT" b="1" dirty="0">
                <a:solidFill>
                  <a:srgbClr val="FF0000"/>
                </a:solidFill>
                <a:latin typeface="Segoe UI" panose="020B0502040204020203" pitchFamily="34" charset="0"/>
                <a:cs typeface="Segoe UI" panose="020B0502040204020203" pitchFamily="34" charset="0"/>
              </a:rPr>
              <a:t> on 20 </a:t>
            </a:r>
            <a:r>
              <a:rPr lang="it-IT" b="1" dirty="0" err="1">
                <a:solidFill>
                  <a:srgbClr val="FF0000"/>
                </a:solidFill>
                <a:latin typeface="Segoe UI" panose="020B0502040204020203" pitchFamily="34" charset="0"/>
                <a:cs typeface="Segoe UI" panose="020B0502040204020203" pitchFamily="34" charset="0"/>
              </a:rPr>
              <a:t>May</a:t>
            </a:r>
            <a:r>
              <a:rPr lang="it-IT" b="1" dirty="0">
                <a:solidFill>
                  <a:srgbClr val="FF0000"/>
                </a:solidFill>
                <a:latin typeface="Segoe UI" panose="020B0502040204020203" pitchFamily="34" charset="0"/>
                <a:cs typeface="Segoe UI" panose="020B0502040204020203" pitchFamily="34" charset="0"/>
              </a:rPr>
              <a:t> 2022)</a:t>
            </a:r>
          </a:p>
          <a:p>
            <a:pPr marL="0" lvl="1" defTabSz="685800">
              <a:lnSpc>
                <a:spcPct val="70000"/>
              </a:lnSpc>
              <a:spcBef>
                <a:spcPts val="750"/>
              </a:spcBef>
              <a:defRPr/>
            </a:pPr>
            <a:endParaRPr lang="it-IT" b="1" dirty="0">
              <a:solidFill>
                <a:srgbClr val="002060"/>
              </a:solidFill>
              <a:latin typeface="Segoe UI" panose="020B0502040204020203" pitchFamily="34" charset="0"/>
              <a:cs typeface="Segoe UI" panose="020B0502040204020203" pitchFamily="34" charset="0"/>
            </a:endParaRPr>
          </a:p>
          <a:p>
            <a:pPr marL="0" lvl="1" defTabSz="685800">
              <a:lnSpc>
                <a:spcPct val="70000"/>
              </a:lnSpc>
              <a:spcBef>
                <a:spcPts val="750"/>
              </a:spcBef>
              <a:defRPr/>
            </a:pPr>
            <a:r>
              <a:rPr lang="it-IT" b="1" dirty="0">
                <a:latin typeface="Segoe UI" panose="020B0502040204020203" pitchFamily="34" charset="0"/>
                <a:cs typeface="Segoe UI" panose="020B0502040204020203" pitchFamily="34" charset="0"/>
              </a:rPr>
              <a:t>[1] </a:t>
            </a:r>
            <a:r>
              <a:rPr lang="it-IT" b="1" dirty="0">
                <a:latin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https://www.istat.it/</a:t>
            </a:r>
            <a:r>
              <a:rPr lang="it-IT" b="1" dirty="0">
                <a:latin typeface="Segoe UI" panose="020B0502040204020203" pitchFamily="34" charset="0"/>
                <a:cs typeface="Segoe UI" panose="020B0502040204020203" pitchFamily="34" charset="0"/>
              </a:rPr>
              <a:t> </a:t>
            </a:r>
          </a:p>
          <a:p>
            <a:pPr marL="0" lvl="1" defTabSz="685800">
              <a:lnSpc>
                <a:spcPct val="70000"/>
              </a:lnSpc>
              <a:spcBef>
                <a:spcPts val="750"/>
              </a:spcBef>
              <a:defRPr/>
            </a:pPr>
            <a:r>
              <a:rPr lang="it-IT" b="1" dirty="0">
                <a:latin typeface="Segoe UI" panose="020B0502040204020203" pitchFamily="34" charset="0"/>
                <a:cs typeface="Segoe UI" panose="020B0502040204020203" pitchFamily="34" charset="0"/>
              </a:rPr>
              <a:t>[2] </a:t>
            </a:r>
            <a:r>
              <a:rPr lang="it-IT" b="1" dirty="0">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https://www.mase.gov.it/pagina/classificazione-delle-aree-naturali-protette#:~:text=La%20legge%20394%2F91%20definisce,nazionale%20per%20le%20aree%20protette</a:t>
            </a:r>
            <a:r>
              <a:rPr lang="it-IT" b="1" dirty="0">
                <a:latin typeface="Segoe UI" panose="020B0502040204020203" pitchFamily="34" charset="0"/>
                <a:cs typeface="Segoe UI" panose="020B0502040204020203" pitchFamily="34" charset="0"/>
              </a:rPr>
              <a:t>.</a:t>
            </a:r>
          </a:p>
          <a:p>
            <a:pPr marL="0" lvl="1" defTabSz="685800">
              <a:lnSpc>
                <a:spcPct val="70000"/>
              </a:lnSpc>
              <a:spcBef>
                <a:spcPts val="750"/>
              </a:spcBef>
              <a:defRPr/>
            </a:pPr>
            <a:r>
              <a:rPr lang="it-IT" b="1" dirty="0">
                <a:latin typeface="Segoe UI" panose="020B0502040204020203" pitchFamily="34" charset="0"/>
                <a:cs typeface="Segoe UI" panose="020B0502040204020203" pitchFamily="34" charset="0"/>
              </a:rPr>
              <a:t>[3] </a:t>
            </a:r>
            <a:r>
              <a:rPr lang="it-IT" b="1" dirty="0">
                <a:latin typeface="Segoe UI" panose="020B0502040204020203" pitchFamily="34" charset="0"/>
                <a:cs typeface="Segoe UI" panose="020B0502040204020203" pitchFamily="34" charset="0"/>
                <a:hlinkClick r:id="rId5">
                  <a:extLst>
                    <a:ext uri="{A12FA001-AC4F-418D-AE19-62706E023703}">
                      <ahyp:hlinkClr xmlns:ahyp="http://schemas.microsoft.com/office/drawing/2018/hyperlinkcolor" val="tx"/>
                    </a:ext>
                  </a:extLst>
                </a:hlinkClick>
              </a:rPr>
              <a:t>https://www.mase.gov.it/pagina/rete-natura-2000</a:t>
            </a:r>
            <a:endParaRPr lang="it-IT" b="1" dirty="0">
              <a:latin typeface="Segoe UI" panose="020B0502040204020203" pitchFamily="34" charset="0"/>
              <a:cs typeface="Segoe UI" panose="020B0502040204020203" pitchFamily="34" charset="0"/>
            </a:endParaRPr>
          </a:p>
          <a:p>
            <a:pPr marL="0" lvl="1" defTabSz="685800">
              <a:lnSpc>
                <a:spcPct val="70000"/>
              </a:lnSpc>
              <a:spcBef>
                <a:spcPts val="750"/>
              </a:spcBef>
              <a:defRPr/>
            </a:pPr>
            <a:r>
              <a:rPr lang="it-IT" b="1" dirty="0">
                <a:latin typeface="Segoe UI" panose="020B0502040204020203" pitchFamily="34" charset="0"/>
                <a:cs typeface="Segoe UI" panose="020B0502040204020203" pitchFamily="34" charset="0"/>
              </a:rPr>
              <a:t>[4] </a:t>
            </a:r>
            <a:r>
              <a:rPr lang="it-IT" b="1" dirty="0">
                <a:latin typeface="Segoe UI" panose="020B0502040204020203" pitchFamily="34" charset="0"/>
                <a:cs typeface="Segoe UI" panose="020B0502040204020203" pitchFamily="34" charset="0"/>
                <a:hlinkClick r:id="rId6">
                  <a:extLst>
                    <a:ext uri="{A12FA001-AC4F-418D-AE19-62706E023703}">
                      <ahyp:hlinkClr xmlns:ahyp="http://schemas.microsoft.com/office/drawing/2018/hyperlinkcolor" val="tx"/>
                    </a:ext>
                  </a:extLst>
                </a:hlinkClick>
              </a:rPr>
              <a:t>https://dati.lazio.it/</a:t>
            </a:r>
            <a:endParaRPr lang="it-IT" b="1" dirty="0">
              <a:latin typeface="Segoe UI" panose="020B0502040204020203" pitchFamily="34" charset="0"/>
              <a:cs typeface="Segoe UI" panose="020B0502040204020203" pitchFamily="34" charset="0"/>
            </a:endParaRPr>
          </a:p>
          <a:p>
            <a:pPr marL="0" lvl="1" defTabSz="685800">
              <a:lnSpc>
                <a:spcPct val="70000"/>
              </a:lnSpc>
              <a:spcBef>
                <a:spcPts val="750"/>
              </a:spcBef>
              <a:defRPr/>
            </a:pPr>
            <a:r>
              <a:rPr lang="it-IT" b="1" dirty="0">
                <a:latin typeface="Segoe UI" panose="020B0502040204020203" pitchFamily="34" charset="0"/>
                <a:cs typeface="Segoe UI" panose="020B0502040204020203" pitchFamily="34" charset="0"/>
              </a:rPr>
              <a:t>[5] </a:t>
            </a:r>
            <a:r>
              <a:rPr lang="it-IT" b="1" dirty="0">
                <a:latin typeface="Segoe UI" panose="020B0502040204020203" pitchFamily="34" charset="0"/>
                <a:cs typeface="Segoe UI" panose="020B0502040204020203" pitchFamily="34" charset="0"/>
                <a:hlinkClick r:id="rId7">
                  <a:extLst>
                    <a:ext uri="{A12FA001-AC4F-418D-AE19-62706E023703}">
                      <ahyp:hlinkClr xmlns:ahyp="http://schemas.microsoft.com/office/drawing/2018/hyperlinkcolor" val="tx"/>
                    </a:ext>
                  </a:extLst>
                </a:hlinkClick>
              </a:rPr>
              <a:t>https://www.meteoam.it/it/home</a:t>
            </a:r>
            <a:endParaRPr lang="it-IT" b="1" dirty="0">
              <a:latin typeface="Segoe UI" panose="020B0502040204020203" pitchFamily="34" charset="0"/>
              <a:cs typeface="Segoe UI" panose="020B0502040204020203" pitchFamily="34" charset="0"/>
            </a:endParaRPr>
          </a:p>
          <a:p>
            <a:pPr marL="0" lvl="1" defTabSz="685800">
              <a:lnSpc>
                <a:spcPct val="70000"/>
              </a:lnSpc>
              <a:spcBef>
                <a:spcPts val="750"/>
              </a:spcBef>
              <a:defRPr/>
            </a:pPr>
            <a:r>
              <a:rPr lang="it-IT" b="1" dirty="0">
                <a:latin typeface="Segoe UI" panose="020B0502040204020203" pitchFamily="34" charset="0"/>
                <a:cs typeface="Segoe UI" panose="020B0502040204020203" pitchFamily="34" charset="0"/>
              </a:rPr>
              <a:t>[6] </a:t>
            </a:r>
            <a:r>
              <a:rPr lang="it-IT" b="1" dirty="0">
                <a:latin typeface="Segoe UI" panose="020B0502040204020203" pitchFamily="34" charset="0"/>
                <a:cs typeface="Segoe UI" panose="020B0502040204020203" pitchFamily="34" charset="0"/>
                <a:hlinkClick r:id="rId8">
                  <a:extLst>
                    <a:ext uri="{A12FA001-AC4F-418D-AE19-62706E023703}">
                      <ahyp:hlinkClr xmlns:ahyp="http://schemas.microsoft.com/office/drawing/2018/hyperlinkcolor" val="tx"/>
                    </a:ext>
                  </a:extLst>
                </a:hlinkClick>
              </a:rPr>
              <a:t>https://www.gse.it/dati-e-scenari/statistiche</a:t>
            </a:r>
            <a:endParaRPr lang="it-IT" b="1" dirty="0">
              <a:latin typeface="Segoe UI" panose="020B0502040204020203" pitchFamily="34" charset="0"/>
              <a:cs typeface="Segoe UI" panose="020B0502040204020203" pitchFamily="34" charset="0"/>
            </a:endParaRPr>
          </a:p>
          <a:p>
            <a:pPr marL="0" lvl="1" defTabSz="685800">
              <a:lnSpc>
                <a:spcPct val="70000"/>
              </a:lnSpc>
              <a:spcBef>
                <a:spcPts val="750"/>
              </a:spcBef>
              <a:defRPr/>
            </a:pPr>
            <a:r>
              <a:rPr lang="it-IT" b="1" dirty="0">
                <a:latin typeface="Segoe UI" panose="020B0502040204020203" pitchFamily="34" charset="0"/>
                <a:cs typeface="Segoe UI" panose="020B0502040204020203" pitchFamily="34" charset="0"/>
              </a:rPr>
              <a:t>[7] </a:t>
            </a:r>
            <a:r>
              <a:rPr lang="it-IT" b="1" dirty="0">
                <a:latin typeface="Segoe UI" panose="020B0502040204020203" pitchFamily="34" charset="0"/>
                <a:cs typeface="Segoe UI" panose="020B0502040204020203" pitchFamily="34" charset="0"/>
                <a:hlinkClick r:id="rId9">
                  <a:extLst>
                    <a:ext uri="{A12FA001-AC4F-418D-AE19-62706E023703}">
                      <ahyp:hlinkClr xmlns:ahyp="http://schemas.microsoft.com/office/drawing/2018/hyperlinkcolor" val="tx"/>
                    </a:ext>
                  </a:extLst>
                </a:hlinkClick>
              </a:rPr>
              <a:t>https://www.mercatoelettrico.org/it/</a:t>
            </a:r>
            <a:endParaRPr lang="it-IT" b="1" dirty="0">
              <a:latin typeface="Segoe UI" panose="020B0502040204020203" pitchFamily="34" charset="0"/>
              <a:cs typeface="Segoe UI" panose="020B0502040204020203" pitchFamily="34" charset="0"/>
            </a:endParaRPr>
          </a:p>
          <a:p>
            <a:pPr marL="0" lvl="1" defTabSz="685800">
              <a:lnSpc>
                <a:spcPct val="70000"/>
              </a:lnSpc>
              <a:spcBef>
                <a:spcPts val="750"/>
              </a:spcBef>
              <a:defRPr/>
            </a:pPr>
            <a:r>
              <a:rPr lang="it-IT" b="1" dirty="0">
                <a:latin typeface="Segoe UI" panose="020B0502040204020203" pitchFamily="34" charset="0"/>
                <a:cs typeface="Segoe UI" panose="020B0502040204020203" pitchFamily="34" charset="0"/>
              </a:rPr>
              <a:t>[8] </a:t>
            </a:r>
            <a:r>
              <a:rPr lang="it-IT" b="1" dirty="0">
                <a:latin typeface="Segoe UI" panose="020B0502040204020203" pitchFamily="34" charset="0"/>
                <a:cs typeface="Segoe UI" panose="020B0502040204020203" pitchFamily="34" charset="0"/>
                <a:hlinkClick r:id="rId10">
                  <a:extLst>
                    <a:ext uri="{A12FA001-AC4F-418D-AE19-62706E023703}">
                      <ahyp:hlinkClr xmlns:ahyp="http://schemas.microsoft.com/office/drawing/2018/hyperlinkcolor" val="tx"/>
                    </a:ext>
                  </a:extLst>
                </a:hlinkClick>
              </a:rPr>
              <a:t>https://dgsaie.mise.gov.it/bollettino-petrolifero</a:t>
            </a:r>
            <a:endParaRPr lang="it-IT" b="1" dirty="0">
              <a:latin typeface="Segoe UI" panose="020B0502040204020203" pitchFamily="34" charset="0"/>
              <a:cs typeface="Segoe UI" panose="020B0502040204020203" pitchFamily="34" charset="0"/>
            </a:endParaRPr>
          </a:p>
          <a:p>
            <a:pPr marL="0" lvl="1" defTabSz="685800">
              <a:lnSpc>
                <a:spcPct val="70000"/>
              </a:lnSpc>
              <a:spcBef>
                <a:spcPts val="750"/>
              </a:spcBef>
              <a:defRPr/>
            </a:pPr>
            <a:r>
              <a:rPr lang="it-IT" b="1" dirty="0">
                <a:latin typeface="Segoe UI" panose="020B0502040204020203" pitchFamily="34" charset="0"/>
                <a:cs typeface="Segoe UI" panose="020B0502040204020203" pitchFamily="34" charset="0"/>
              </a:rPr>
              <a:t>[9] </a:t>
            </a:r>
            <a:r>
              <a:rPr lang="it-IT" b="1" dirty="0">
                <a:latin typeface="Segoe UI" panose="020B0502040204020203" pitchFamily="34" charset="0"/>
                <a:cs typeface="Segoe UI" panose="020B0502040204020203" pitchFamily="34" charset="0"/>
                <a:hlinkClick r:id="rId11">
                  <a:extLst>
                    <a:ext uri="{A12FA001-AC4F-418D-AE19-62706E023703}">
                      <ahyp:hlinkClr xmlns:ahyp="http://schemas.microsoft.com/office/drawing/2018/hyperlinkcolor" val="tx"/>
                    </a:ext>
                  </a:extLst>
                </a:hlinkClick>
              </a:rPr>
              <a:t>https://www.gse.it/dati-e-scenari/atlaimpianti</a:t>
            </a:r>
            <a:endParaRPr lang="it-IT" b="1" dirty="0">
              <a:latin typeface="Segoe UI" panose="020B0502040204020203" pitchFamily="34" charset="0"/>
              <a:cs typeface="Segoe UI" panose="020B0502040204020203" pitchFamily="34" charset="0"/>
            </a:endParaRPr>
          </a:p>
          <a:p>
            <a:pPr marL="0" lvl="1" defTabSz="685800">
              <a:lnSpc>
                <a:spcPct val="70000"/>
              </a:lnSpc>
              <a:spcBef>
                <a:spcPts val="750"/>
              </a:spcBef>
              <a:defRPr/>
            </a:pPr>
            <a:r>
              <a:rPr lang="it-IT" b="1" dirty="0">
                <a:latin typeface="Segoe UI" panose="020B0502040204020203" pitchFamily="34" charset="0"/>
                <a:cs typeface="Segoe UI" panose="020B0502040204020203" pitchFamily="34" charset="0"/>
              </a:rPr>
              <a:t>[11] </a:t>
            </a:r>
            <a:r>
              <a:rPr lang="it-IT" b="1" dirty="0">
                <a:latin typeface="Segoe UI" panose="020B0502040204020203" pitchFamily="34" charset="0"/>
                <a:cs typeface="Segoe UI" panose="020B0502040204020203" pitchFamily="34" charset="0"/>
                <a:hlinkClick r:id="rId12">
                  <a:extLst>
                    <a:ext uri="{A12FA001-AC4F-418D-AE19-62706E023703}">
                      <ahyp:hlinkClr xmlns:ahyp="http://schemas.microsoft.com/office/drawing/2018/hyperlinkcolor" val="tx"/>
                    </a:ext>
                  </a:extLst>
                </a:hlinkClick>
              </a:rPr>
              <a:t>https://www.terna.it/</a:t>
            </a:r>
            <a:r>
              <a:rPr lang="it-IT" b="1" dirty="0" err="1">
                <a:latin typeface="Segoe UI" panose="020B0502040204020203" pitchFamily="34" charset="0"/>
                <a:cs typeface="Segoe UI" panose="020B0502040204020203" pitchFamily="34" charset="0"/>
                <a:hlinkClick r:id="rId12">
                  <a:extLst>
                    <a:ext uri="{A12FA001-AC4F-418D-AE19-62706E023703}">
                      <ahyp:hlinkClr xmlns:ahyp="http://schemas.microsoft.com/office/drawing/2018/hyperlinkcolor" val="tx"/>
                    </a:ext>
                  </a:extLst>
                </a:hlinkClick>
              </a:rPr>
              <a:t>it</a:t>
            </a:r>
            <a:r>
              <a:rPr lang="it-IT" b="1" dirty="0">
                <a:latin typeface="Segoe UI" panose="020B0502040204020203" pitchFamily="34" charset="0"/>
                <a:cs typeface="Segoe UI" panose="020B0502040204020203" pitchFamily="34" charset="0"/>
                <a:hlinkClick r:id="rId12">
                  <a:extLst>
                    <a:ext uri="{A12FA001-AC4F-418D-AE19-62706E023703}">
                      <ahyp:hlinkClr xmlns:ahyp="http://schemas.microsoft.com/office/drawing/2018/hyperlinkcolor" val="tx"/>
                    </a:ext>
                  </a:extLst>
                </a:hlinkClick>
              </a:rPr>
              <a:t>/sistema-elettrico/statistiche/pubblicazioni-statistiche#:~:text=In%20termini%20numerici%2C%20si%20%C3%A8,registrato%20un%20incremento%2080.245%20impianti</a:t>
            </a:r>
            <a:r>
              <a:rPr lang="it-IT" b="1" dirty="0">
                <a:latin typeface="Segoe UI" panose="020B0502040204020203" pitchFamily="34" charset="0"/>
                <a:cs typeface="Segoe UI" panose="020B0502040204020203" pitchFamily="34" charset="0"/>
              </a:rPr>
              <a:t>).</a:t>
            </a:r>
          </a:p>
          <a:p>
            <a:pPr marL="0" lvl="1" defTabSz="685800">
              <a:lnSpc>
                <a:spcPct val="70000"/>
              </a:lnSpc>
              <a:spcBef>
                <a:spcPts val="750"/>
              </a:spcBef>
              <a:defRPr/>
            </a:pPr>
            <a:r>
              <a:rPr lang="it-IT" b="1" dirty="0">
                <a:latin typeface="Segoe UI" panose="020B0502040204020203" pitchFamily="34" charset="0"/>
                <a:cs typeface="Segoe UI" panose="020B0502040204020203" pitchFamily="34" charset="0"/>
              </a:rPr>
              <a:t>[12] </a:t>
            </a:r>
            <a:r>
              <a:rPr lang="it-IT" b="1" dirty="0">
                <a:latin typeface="Segoe UI" panose="020B0502040204020203" pitchFamily="34" charset="0"/>
                <a:cs typeface="Segoe UI" panose="020B0502040204020203" pitchFamily="34" charset="0"/>
                <a:hlinkClick r:id="rId13">
                  <a:extLst>
                    <a:ext uri="{A12FA001-AC4F-418D-AE19-62706E023703}">
                      <ahyp:hlinkClr xmlns:ahyp="http://schemas.microsoft.com/office/drawing/2018/hyperlinkcolor" val="tx"/>
                    </a:ext>
                  </a:extLst>
                </a:hlinkClick>
              </a:rPr>
              <a:t>http://www.solaritaly.enea.it/</a:t>
            </a:r>
            <a:endParaRPr lang="it-IT" b="1" dirty="0">
              <a:latin typeface="Segoe UI" panose="020B0502040204020203" pitchFamily="34" charset="0"/>
              <a:cs typeface="Segoe UI" panose="020B0502040204020203" pitchFamily="34" charset="0"/>
            </a:endParaRPr>
          </a:p>
          <a:p>
            <a:pPr marL="0" lvl="1" defTabSz="685800">
              <a:lnSpc>
                <a:spcPct val="70000"/>
              </a:lnSpc>
              <a:spcBef>
                <a:spcPts val="750"/>
              </a:spcBef>
              <a:defRPr/>
            </a:pPr>
            <a:r>
              <a:rPr lang="it-IT" b="1" dirty="0">
                <a:latin typeface="Segoe UI" panose="020B0502040204020203" pitchFamily="34" charset="0"/>
                <a:cs typeface="Segoe UI" panose="020B0502040204020203" pitchFamily="34" charset="0"/>
              </a:rPr>
              <a:t>[13] </a:t>
            </a:r>
            <a:r>
              <a:rPr lang="it-IT" b="1" dirty="0">
                <a:latin typeface="Segoe UI" panose="020B0502040204020203" pitchFamily="34" charset="0"/>
                <a:cs typeface="Segoe UI" panose="020B0502040204020203" pitchFamily="34" charset="0"/>
                <a:hlinkClick r:id="rId14">
                  <a:extLst>
                    <a:ext uri="{A12FA001-AC4F-418D-AE19-62706E023703}">
                      <ahyp:hlinkClr xmlns:ahyp="http://schemas.microsoft.com/office/drawing/2018/hyperlinkcolor" val="tx"/>
                    </a:ext>
                  </a:extLst>
                </a:hlinkClick>
              </a:rPr>
              <a:t>https://joint-research-centre.ec.europa.eu/pvgis-online-tool_en</a:t>
            </a:r>
            <a:endParaRPr lang="it-IT" b="1" dirty="0">
              <a:latin typeface="Segoe UI" panose="020B0502040204020203" pitchFamily="34" charset="0"/>
              <a:cs typeface="Segoe UI" panose="020B0502040204020203" pitchFamily="34" charset="0"/>
            </a:endParaRPr>
          </a:p>
          <a:p>
            <a:pPr marL="0" lvl="1" defTabSz="685800">
              <a:lnSpc>
                <a:spcPct val="70000"/>
              </a:lnSpc>
              <a:spcBef>
                <a:spcPts val="750"/>
              </a:spcBef>
              <a:defRPr/>
            </a:pPr>
            <a:r>
              <a:rPr lang="it-IT" b="1" dirty="0">
                <a:latin typeface="Segoe UI" panose="020B0502040204020203" pitchFamily="34" charset="0"/>
                <a:cs typeface="Segoe UI" panose="020B0502040204020203" pitchFamily="34" charset="0"/>
              </a:rPr>
              <a:t>[14] </a:t>
            </a:r>
            <a:r>
              <a:rPr lang="it-IT" b="1" dirty="0">
                <a:latin typeface="Segoe UI" panose="020B0502040204020203" pitchFamily="34" charset="0"/>
                <a:cs typeface="Segoe UI" panose="020B0502040204020203" pitchFamily="34" charset="0"/>
                <a:hlinkClick r:id="rId15">
                  <a:extLst>
                    <a:ext uri="{A12FA001-AC4F-418D-AE19-62706E023703}">
                      <ahyp:hlinkClr xmlns:ahyp="http://schemas.microsoft.com/office/drawing/2018/hyperlinkcolor" val="tx"/>
                    </a:ext>
                  </a:extLst>
                </a:hlinkClick>
              </a:rPr>
              <a:t>https://pvlib-python.readthedocs.io/en/stable/</a:t>
            </a:r>
            <a:endParaRPr lang="it-IT" b="1" dirty="0">
              <a:latin typeface="Segoe UI" panose="020B0502040204020203" pitchFamily="34" charset="0"/>
              <a:cs typeface="Segoe UI" panose="020B0502040204020203" pitchFamily="34" charset="0"/>
            </a:endParaRPr>
          </a:p>
          <a:p>
            <a:pPr marL="0" lvl="1" defTabSz="685800">
              <a:lnSpc>
                <a:spcPct val="70000"/>
              </a:lnSpc>
              <a:spcBef>
                <a:spcPts val="750"/>
              </a:spcBef>
              <a:defRPr/>
            </a:pPr>
            <a:r>
              <a:rPr lang="it-IT" b="1" dirty="0">
                <a:latin typeface="Segoe UI" panose="020B0502040204020203" pitchFamily="34" charset="0"/>
                <a:cs typeface="Segoe UI" panose="020B0502040204020203" pitchFamily="34" charset="0"/>
              </a:rPr>
              <a:t>[15] </a:t>
            </a:r>
            <a:r>
              <a:rPr lang="it-IT" b="1" dirty="0">
                <a:latin typeface="Segoe UI" panose="020B0502040204020203" pitchFamily="34" charset="0"/>
                <a:cs typeface="Segoe UI" panose="020B0502040204020203" pitchFamily="34" charset="0"/>
                <a:hlinkClick r:id="rId16">
                  <a:extLst>
                    <a:ext uri="{A12FA001-AC4F-418D-AE19-62706E023703}">
                      <ahyp:hlinkClr xmlns:ahyp="http://schemas.microsoft.com/office/drawing/2018/hyperlinkcolor" val="tx"/>
                    </a:ext>
                  </a:extLst>
                </a:hlinkClick>
              </a:rPr>
              <a:t>https://atlanteeolico.rse-web.it/</a:t>
            </a:r>
            <a:endParaRPr lang="it-IT" b="1" dirty="0">
              <a:latin typeface="Segoe UI" panose="020B0502040204020203" pitchFamily="34" charset="0"/>
              <a:cs typeface="Segoe UI" panose="020B0502040204020203" pitchFamily="34" charset="0"/>
            </a:endParaRPr>
          </a:p>
          <a:p>
            <a:pPr marL="0" lvl="1" defTabSz="685800">
              <a:lnSpc>
                <a:spcPct val="70000"/>
              </a:lnSpc>
              <a:spcBef>
                <a:spcPts val="750"/>
              </a:spcBef>
              <a:defRPr/>
            </a:pPr>
            <a:r>
              <a:rPr lang="it-IT" b="1" dirty="0">
                <a:latin typeface="Segoe UI" panose="020B0502040204020203" pitchFamily="34" charset="0"/>
                <a:cs typeface="Segoe UI" panose="020B0502040204020203" pitchFamily="34" charset="0"/>
              </a:rPr>
              <a:t>[16] </a:t>
            </a:r>
            <a:r>
              <a:rPr lang="it-IT" b="1" dirty="0">
                <a:latin typeface="Segoe UI" panose="020B0502040204020203" pitchFamily="34" charset="0"/>
                <a:cs typeface="Segoe UI" panose="020B0502040204020203" pitchFamily="34" charset="0"/>
                <a:hlinkClick r:id="rId17">
                  <a:extLst>
                    <a:ext uri="{A12FA001-AC4F-418D-AE19-62706E023703}">
                      <ahyp:hlinkClr xmlns:ahyp="http://schemas.microsoft.com/office/drawing/2018/hyperlinkcolor" val="tx"/>
                    </a:ext>
                  </a:extLst>
                </a:hlinkClick>
              </a:rPr>
              <a:t>https://www.isprambiente.gov.it/it/amministrazione-trasparente/altri-contenuti/g8-open-data/open-data-ispra/open-data-ispra</a:t>
            </a:r>
            <a:endParaRPr lang="it-IT" b="1" dirty="0">
              <a:latin typeface="Segoe UI" panose="020B0502040204020203" pitchFamily="34" charset="0"/>
              <a:cs typeface="Segoe UI" panose="020B0502040204020203" pitchFamily="34" charset="0"/>
            </a:endParaRPr>
          </a:p>
          <a:p>
            <a:pPr marL="0" lvl="1" defTabSz="685800">
              <a:lnSpc>
                <a:spcPct val="70000"/>
              </a:lnSpc>
              <a:spcBef>
                <a:spcPts val="750"/>
              </a:spcBef>
              <a:defRPr/>
            </a:pPr>
            <a:r>
              <a:rPr lang="it-IT" b="1" dirty="0">
                <a:latin typeface="Segoe UI" panose="020B0502040204020203" pitchFamily="34" charset="0"/>
                <a:cs typeface="Segoe UI" panose="020B0502040204020203" pitchFamily="34" charset="0"/>
              </a:rPr>
              <a:t>[17] https://www.mareografico.it/</a:t>
            </a:r>
          </a:p>
          <a:p>
            <a:pPr marL="0" lvl="1" defTabSz="685800">
              <a:lnSpc>
                <a:spcPct val="70000"/>
              </a:lnSpc>
              <a:spcBef>
                <a:spcPts val="750"/>
              </a:spcBef>
              <a:defRPr/>
            </a:pPr>
            <a:endParaRPr lang="it-IT" b="1" dirty="0">
              <a:solidFill>
                <a:srgbClr val="FF0000"/>
              </a:solidFill>
              <a:latin typeface="Segoe UI" panose="020B0502040204020203" pitchFamily="34" charset="0"/>
              <a:cs typeface="Segoe UI" panose="020B0502040204020203" pitchFamily="34" charset="0"/>
            </a:endParaRPr>
          </a:p>
          <a:p>
            <a:pPr marL="0" lvl="1" defTabSz="685800">
              <a:lnSpc>
                <a:spcPct val="70000"/>
              </a:lnSpc>
              <a:spcBef>
                <a:spcPts val="750"/>
              </a:spcBef>
              <a:defRPr/>
            </a:pPr>
            <a:endParaRPr lang="it-IT" b="1" dirty="0">
              <a:solidFill>
                <a:srgbClr val="FF0000"/>
              </a:solidFill>
              <a:latin typeface="Segoe UI" panose="020B0502040204020203" pitchFamily="34" charset="0"/>
              <a:cs typeface="Segoe UI" panose="020B0502040204020203" pitchFamily="34" charset="0"/>
            </a:endParaRPr>
          </a:p>
          <a:p>
            <a:pPr marL="0" lvl="1" defTabSz="685800">
              <a:lnSpc>
                <a:spcPct val="70000"/>
              </a:lnSpc>
              <a:spcBef>
                <a:spcPts val="750"/>
              </a:spcBef>
              <a:defRPr/>
            </a:pPr>
            <a:endParaRPr lang="it-IT" b="1"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11756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69549A69-A985-D89F-CDFD-32EBE374FECB}"/>
              </a:ext>
            </a:extLst>
          </p:cNvPr>
          <p:cNvSpPr>
            <a:spLocks noGrp="1"/>
          </p:cNvSpPr>
          <p:nvPr>
            <p:ph type="body" sz="quarter" idx="12"/>
          </p:nvPr>
        </p:nvSpPr>
        <p:spPr>
          <a:xfrm>
            <a:off x="1199456" y="764704"/>
            <a:ext cx="8712968" cy="4104456"/>
          </a:xfrm>
        </p:spPr>
        <p:txBody>
          <a:bodyPr>
            <a:normAutofit fontScale="25000" lnSpcReduction="20000"/>
          </a:bodyPr>
          <a:lstStyle/>
          <a:p>
            <a:pPr marL="0" lvl="1" indent="0">
              <a:spcBef>
                <a:spcPts val="750"/>
              </a:spcBef>
              <a:buNone/>
              <a:defRPr/>
            </a:pPr>
            <a:r>
              <a:rPr lang="it-IT" sz="7200" b="1" dirty="0"/>
              <a:t>Caratterizzazione della CER</a:t>
            </a:r>
          </a:p>
          <a:p>
            <a:endParaRPr lang="it-IT" sz="7200" b="1" dirty="0"/>
          </a:p>
          <a:p>
            <a:pPr marL="342900" indent="-342900">
              <a:buFont typeface="+mj-lt"/>
              <a:buAutoNum type="arabicParenR"/>
            </a:pPr>
            <a:r>
              <a:rPr lang="it-IT" sz="7200" b="1" dirty="0"/>
              <a:t>Nome CER</a:t>
            </a:r>
          </a:p>
          <a:p>
            <a:pPr marL="342900" indent="-342900">
              <a:buFont typeface="+mj-lt"/>
              <a:buAutoNum type="arabicParenR"/>
            </a:pPr>
            <a:endParaRPr lang="it-IT" sz="5500" dirty="0"/>
          </a:p>
          <a:p>
            <a:pPr marL="342900" indent="-342900">
              <a:buFont typeface="+mj-lt"/>
              <a:buAutoNum type="arabicParenR"/>
            </a:pPr>
            <a:r>
              <a:rPr lang="it-IT" sz="7200" b="1" dirty="0"/>
              <a:t>Comune</a:t>
            </a:r>
          </a:p>
          <a:p>
            <a:pPr marL="342900" indent="-342900">
              <a:buFont typeface="+mj-lt"/>
              <a:buAutoNum type="arabicParenR"/>
            </a:pPr>
            <a:endParaRPr lang="it-IT" sz="7200" b="1" dirty="0"/>
          </a:p>
          <a:p>
            <a:pPr marL="342900" indent="-342900">
              <a:buFont typeface="+mj-lt"/>
              <a:buAutoNum type="arabicParenR"/>
            </a:pPr>
            <a:r>
              <a:rPr lang="it-IT" sz="7200" b="1" dirty="0"/>
              <a:t>Numero membri</a:t>
            </a:r>
          </a:p>
          <a:p>
            <a:pPr marL="342900" indent="-342900">
              <a:buFont typeface="+mj-lt"/>
              <a:buAutoNum type="arabicParenR"/>
            </a:pPr>
            <a:endParaRPr lang="it-IT" sz="7200" b="1" dirty="0"/>
          </a:p>
          <a:p>
            <a:pPr marL="342900" indent="-342900">
              <a:buFont typeface="+mj-lt"/>
              <a:buAutoNum type="arabicParenR"/>
            </a:pPr>
            <a:r>
              <a:rPr lang="it-IT" sz="7200" b="1" dirty="0"/>
              <a:t>Potenza rinnovabile [kWp]</a:t>
            </a:r>
          </a:p>
          <a:p>
            <a:pPr marL="342900" indent="-342900">
              <a:buFont typeface="+mj-lt"/>
              <a:buAutoNum type="arabicParenR"/>
            </a:pPr>
            <a:endParaRPr lang="it-IT" sz="5500" dirty="0"/>
          </a:p>
          <a:p>
            <a:pPr marL="342900" indent="-342900">
              <a:buFont typeface="+mj-lt"/>
              <a:buAutoNum type="arabicParenR"/>
            </a:pPr>
            <a:r>
              <a:rPr lang="it-IT" sz="7200" b="1" dirty="0"/>
              <a:t>Soggetto promotore</a:t>
            </a:r>
          </a:p>
          <a:p>
            <a:pPr marL="742950" lvl="2" indent="-400050">
              <a:spcBef>
                <a:spcPts val="750"/>
              </a:spcBef>
              <a:buFont typeface="+mj-lt"/>
              <a:buAutoNum type="romanUcPeriod"/>
              <a:defRPr/>
            </a:pPr>
            <a:r>
              <a:rPr lang="it-IT" sz="6400" dirty="0">
                <a:solidFill>
                  <a:schemeClr val="tx1"/>
                </a:solidFill>
              </a:rPr>
              <a:t>persone fisiche;</a:t>
            </a:r>
          </a:p>
          <a:p>
            <a:pPr marL="742950" lvl="2" indent="-400050">
              <a:spcBef>
                <a:spcPts val="750"/>
              </a:spcBef>
              <a:buFont typeface="+mj-lt"/>
              <a:buAutoNum type="romanUcPeriod"/>
              <a:defRPr/>
            </a:pPr>
            <a:r>
              <a:rPr lang="it-IT" sz="6400" dirty="0">
                <a:solidFill>
                  <a:schemeClr val="tx1"/>
                </a:solidFill>
              </a:rPr>
              <a:t>piccole e medie imprese (PMI);</a:t>
            </a:r>
          </a:p>
          <a:p>
            <a:pPr marL="742950" lvl="2" indent="-400050">
              <a:spcBef>
                <a:spcPts val="750"/>
              </a:spcBef>
              <a:buFont typeface="+mj-lt"/>
              <a:buAutoNum type="romanUcPeriod"/>
              <a:defRPr/>
            </a:pPr>
            <a:r>
              <a:rPr lang="it-IT" sz="6400" dirty="0">
                <a:solidFill>
                  <a:schemeClr val="tx1"/>
                </a:solidFill>
              </a:rPr>
              <a:t>enti territoriali (Comuni, Provincie, Città metropolitane, Regioni, Comunità montane...);</a:t>
            </a:r>
          </a:p>
          <a:p>
            <a:pPr marL="742950" lvl="2" indent="-400050">
              <a:spcBef>
                <a:spcPts val="750"/>
              </a:spcBef>
              <a:buFont typeface="+mj-lt"/>
              <a:buAutoNum type="romanUcPeriod"/>
              <a:defRPr/>
            </a:pPr>
            <a:r>
              <a:rPr lang="it-IT" sz="6400" dirty="0">
                <a:solidFill>
                  <a:schemeClr val="tx1"/>
                </a:solidFill>
              </a:rPr>
              <a:t>autorità locali;</a:t>
            </a:r>
          </a:p>
          <a:p>
            <a:pPr marL="742950" lvl="2" indent="-400050">
              <a:spcBef>
                <a:spcPts val="750"/>
              </a:spcBef>
              <a:buFont typeface="+mj-lt"/>
              <a:buAutoNum type="romanUcPeriod"/>
              <a:defRPr/>
            </a:pPr>
            <a:r>
              <a:rPr lang="it-IT" sz="6400" dirty="0">
                <a:solidFill>
                  <a:schemeClr val="tx1"/>
                </a:solidFill>
              </a:rPr>
              <a:t>enti di ricerca e formazione;</a:t>
            </a:r>
          </a:p>
          <a:p>
            <a:pPr marL="742950" lvl="2" indent="-400050">
              <a:spcBef>
                <a:spcPts val="750"/>
              </a:spcBef>
              <a:buFont typeface="+mj-lt"/>
              <a:buAutoNum type="romanUcPeriod"/>
              <a:defRPr/>
            </a:pPr>
            <a:r>
              <a:rPr lang="it-IT" sz="6400" dirty="0">
                <a:solidFill>
                  <a:schemeClr val="tx1"/>
                </a:solidFill>
              </a:rPr>
              <a:t>enti religiosi;</a:t>
            </a:r>
          </a:p>
          <a:p>
            <a:pPr marL="742950" lvl="2" indent="-400050">
              <a:spcBef>
                <a:spcPts val="750"/>
              </a:spcBef>
              <a:buFont typeface="+mj-lt"/>
              <a:buAutoNum type="romanUcPeriod"/>
              <a:defRPr/>
            </a:pPr>
            <a:r>
              <a:rPr lang="it-IT" sz="6400" dirty="0">
                <a:solidFill>
                  <a:schemeClr val="tx1"/>
                </a:solidFill>
              </a:rPr>
              <a:t>enti del terzo settore e di protezione ambientale;</a:t>
            </a:r>
          </a:p>
          <a:p>
            <a:pPr marL="742950" lvl="2" indent="-400050">
              <a:spcBef>
                <a:spcPts val="750"/>
              </a:spcBef>
              <a:buFont typeface="+mj-lt"/>
              <a:buAutoNum type="romanUcPeriod"/>
              <a:defRPr/>
            </a:pPr>
            <a:r>
              <a:rPr lang="it-IT" sz="6400" dirty="0">
                <a:solidFill>
                  <a:schemeClr val="tx1"/>
                </a:solidFill>
              </a:rPr>
              <a:t>enti militari territoriali.</a:t>
            </a:r>
            <a:endParaRPr lang="it-IT" sz="5500" dirty="0">
              <a:solidFill>
                <a:schemeClr val="tx1"/>
              </a:solidFill>
            </a:endParaRPr>
          </a:p>
          <a:p>
            <a:pPr marL="0" lvl="1" indent="0">
              <a:spcBef>
                <a:spcPts val="750"/>
              </a:spcBef>
              <a:buNone/>
              <a:defRPr/>
            </a:pPr>
            <a:endParaRPr lang="it-IT" sz="1550" dirty="0">
              <a:solidFill>
                <a:schemeClr val="tx1"/>
              </a:solidFill>
            </a:endParaRPr>
          </a:p>
        </p:txBody>
      </p:sp>
      <p:sp>
        <p:nvSpPr>
          <p:cNvPr id="3" name="Segnaposto testo 2">
            <a:extLst>
              <a:ext uri="{FF2B5EF4-FFF2-40B4-BE49-F238E27FC236}">
                <a16:creationId xmlns:a16="http://schemas.microsoft.com/office/drawing/2014/main" id="{ACE4AB03-CA29-CC10-E70D-324E1F59592B}"/>
              </a:ext>
            </a:extLst>
          </p:cNvPr>
          <p:cNvSpPr>
            <a:spLocks noGrp="1"/>
          </p:cNvSpPr>
          <p:nvPr>
            <p:ph type="body" sz="quarter" idx="10"/>
          </p:nvPr>
        </p:nvSpPr>
        <p:spPr/>
        <p:txBody>
          <a:bodyPr/>
          <a:lstStyle/>
          <a:p>
            <a:r>
              <a:rPr lang="it-IT" dirty="0"/>
              <a:t>Comunità energetica rinnovabile</a:t>
            </a:r>
          </a:p>
        </p:txBody>
      </p:sp>
    </p:spTree>
    <p:extLst>
      <p:ext uri="{BB962C8B-B14F-4D97-AF65-F5344CB8AC3E}">
        <p14:creationId xmlns:p14="http://schemas.microsoft.com/office/powerpoint/2010/main" val="1165631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69549A69-A985-D89F-CDFD-32EBE374FECB}"/>
              </a:ext>
            </a:extLst>
          </p:cNvPr>
          <p:cNvSpPr>
            <a:spLocks noGrp="1"/>
          </p:cNvSpPr>
          <p:nvPr>
            <p:ph type="body" sz="quarter" idx="12"/>
          </p:nvPr>
        </p:nvSpPr>
        <p:spPr>
          <a:xfrm>
            <a:off x="983432" y="512676"/>
            <a:ext cx="8568952" cy="5832648"/>
          </a:xfrm>
        </p:spPr>
        <p:txBody>
          <a:bodyPr>
            <a:normAutofit fontScale="25000" lnSpcReduction="20000"/>
          </a:bodyPr>
          <a:lstStyle/>
          <a:p>
            <a:pPr marL="0" lvl="1" indent="0">
              <a:spcBef>
                <a:spcPts val="750"/>
              </a:spcBef>
              <a:buNone/>
              <a:defRPr/>
            </a:pPr>
            <a:r>
              <a:rPr lang="it-IT" sz="7200" b="1" dirty="0"/>
              <a:t>Caratterizzazione della CER</a:t>
            </a:r>
          </a:p>
          <a:p>
            <a:pPr marL="0" lvl="1" indent="0">
              <a:spcBef>
                <a:spcPts val="750"/>
              </a:spcBef>
              <a:buNone/>
              <a:defRPr/>
            </a:pPr>
            <a:endParaRPr lang="it-IT" sz="7200" b="1" dirty="0">
              <a:solidFill>
                <a:schemeClr val="tx1"/>
              </a:solidFill>
            </a:endParaRPr>
          </a:p>
          <a:p>
            <a:pPr marL="0" lvl="1" indent="0">
              <a:spcBef>
                <a:spcPts val="750"/>
              </a:spcBef>
              <a:buNone/>
              <a:defRPr/>
            </a:pPr>
            <a:r>
              <a:rPr lang="it-IT" sz="7200" b="1" dirty="0">
                <a:solidFill>
                  <a:schemeClr val="tx1"/>
                </a:solidFill>
              </a:rPr>
              <a:t>6) Forma giuridica</a:t>
            </a:r>
          </a:p>
          <a:p>
            <a:pPr marL="742950" lvl="2" indent="-400050">
              <a:spcBef>
                <a:spcPts val="750"/>
              </a:spcBef>
              <a:buFont typeface="+mj-lt"/>
              <a:buAutoNum type="romanUcPeriod"/>
              <a:defRPr/>
            </a:pPr>
            <a:r>
              <a:rPr lang="it-IT" sz="6400" dirty="0">
                <a:solidFill>
                  <a:schemeClr val="tx1"/>
                </a:solidFill>
              </a:rPr>
              <a:t>Associazione;</a:t>
            </a:r>
          </a:p>
          <a:p>
            <a:pPr marL="742950" lvl="2" indent="-400050">
              <a:spcBef>
                <a:spcPts val="750"/>
              </a:spcBef>
              <a:buFont typeface="+mj-lt"/>
              <a:buAutoNum type="romanUcPeriod"/>
              <a:defRPr/>
            </a:pPr>
            <a:r>
              <a:rPr lang="it-IT" sz="6400" dirty="0">
                <a:solidFill>
                  <a:schemeClr val="tx1"/>
                </a:solidFill>
              </a:rPr>
              <a:t>Ente del terzo settore;</a:t>
            </a:r>
          </a:p>
          <a:p>
            <a:pPr marL="742950" lvl="2" indent="-400050">
              <a:spcBef>
                <a:spcPts val="750"/>
              </a:spcBef>
              <a:buFont typeface="+mj-lt"/>
              <a:buAutoNum type="romanUcPeriod"/>
              <a:defRPr/>
            </a:pPr>
            <a:r>
              <a:rPr lang="it-IT" sz="6400" dirty="0">
                <a:solidFill>
                  <a:schemeClr val="tx1"/>
                </a:solidFill>
              </a:rPr>
              <a:t>Cooperativa;</a:t>
            </a:r>
          </a:p>
          <a:p>
            <a:pPr marL="742950" lvl="2" indent="-400050">
              <a:spcBef>
                <a:spcPts val="750"/>
              </a:spcBef>
              <a:buFont typeface="+mj-lt"/>
              <a:buAutoNum type="romanUcPeriod"/>
              <a:defRPr/>
            </a:pPr>
            <a:r>
              <a:rPr lang="it-IT" sz="6400" dirty="0">
                <a:solidFill>
                  <a:schemeClr val="tx1"/>
                </a:solidFill>
              </a:rPr>
              <a:t>Cooperativa benefit;</a:t>
            </a:r>
          </a:p>
          <a:p>
            <a:pPr marL="742950" lvl="2" indent="-400050">
              <a:spcBef>
                <a:spcPts val="750"/>
              </a:spcBef>
              <a:buFont typeface="+mj-lt"/>
              <a:buAutoNum type="romanUcPeriod"/>
              <a:defRPr/>
            </a:pPr>
            <a:r>
              <a:rPr lang="it-IT" sz="6400" dirty="0">
                <a:solidFill>
                  <a:schemeClr val="tx1"/>
                </a:solidFill>
              </a:rPr>
              <a:t>Consorzio – Partenariato; </a:t>
            </a:r>
          </a:p>
          <a:p>
            <a:pPr marL="742950" lvl="2" indent="-400050">
              <a:spcBef>
                <a:spcPts val="750"/>
              </a:spcBef>
              <a:buFont typeface="+mj-lt"/>
              <a:buAutoNum type="romanUcPeriod"/>
              <a:defRPr/>
            </a:pPr>
            <a:r>
              <a:rPr lang="it-IT" sz="6400" dirty="0">
                <a:solidFill>
                  <a:schemeClr val="tx1"/>
                </a:solidFill>
              </a:rPr>
              <a:t>Organizzazione senza scopo di lucro;</a:t>
            </a:r>
          </a:p>
          <a:p>
            <a:pPr marL="742950" lvl="2" indent="-400050">
              <a:spcBef>
                <a:spcPts val="750"/>
              </a:spcBef>
              <a:spcAft>
                <a:spcPts val="800"/>
              </a:spcAft>
              <a:buFont typeface="+mj-lt"/>
              <a:buAutoNum type="romanUcPeriod"/>
              <a:defRPr/>
            </a:pPr>
            <a:r>
              <a:rPr lang="it-IT" sz="6400" dirty="0">
                <a:solidFill>
                  <a:schemeClr val="tx1"/>
                </a:solidFill>
              </a:rPr>
              <a:t>Altro.</a:t>
            </a:r>
            <a:endParaRPr lang="it-IT" sz="7200" b="1" dirty="0">
              <a:solidFill>
                <a:schemeClr val="tx1"/>
              </a:solidFill>
            </a:endParaRPr>
          </a:p>
          <a:p>
            <a:pPr marL="0" lvl="1" indent="0">
              <a:spcBef>
                <a:spcPts val="750"/>
              </a:spcBef>
              <a:buNone/>
              <a:defRPr/>
            </a:pPr>
            <a:r>
              <a:rPr lang="it-IT" sz="7200" b="1" dirty="0">
                <a:solidFill>
                  <a:schemeClr val="tx1"/>
                </a:solidFill>
              </a:rPr>
              <a:t>5) Tipologia di finanziamenti</a:t>
            </a:r>
          </a:p>
          <a:p>
            <a:pPr marL="742950" lvl="2" indent="-400050">
              <a:lnSpc>
                <a:spcPct val="70000"/>
              </a:lnSpc>
              <a:spcBef>
                <a:spcPts val="750"/>
              </a:spcBef>
              <a:buFont typeface="+mj-lt"/>
              <a:buAutoNum type="romanUcPeriod"/>
              <a:defRPr/>
            </a:pPr>
            <a:r>
              <a:rPr lang="it-IT" sz="6400" dirty="0">
                <a:solidFill>
                  <a:schemeClr val="tx1"/>
                </a:solidFill>
              </a:rPr>
              <a:t>Pubblici  (riferimenti a bandi europei, statali, regionali, comunali ecc.);</a:t>
            </a:r>
          </a:p>
          <a:p>
            <a:pPr marL="742950" lvl="2" indent="-400050">
              <a:lnSpc>
                <a:spcPct val="70000"/>
              </a:lnSpc>
              <a:spcBef>
                <a:spcPts val="750"/>
              </a:spcBef>
              <a:buFont typeface="+mj-lt"/>
              <a:buAutoNum type="romanUcPeriod"/>
              <a:defRPr/>
            </a:pPr>
            <a:r>
              <a:rPr lang="it-IT" sz="6400" dirty="0">
                <a:solidFill>
                  <a:schemeClr val="tx1"/>
                </a:solidFill>
              </a:rPr>
              <a:t>Privati.</a:t>
            </a:r>
          </a:p>
          <a:p>
            <a:pPr marL="742950" lvl="2" indent="-400050">
              <a:lnSpc>
                <a:spcPct val="70000"/>
              </a:lnSpc>
              <a:spcBef>
                <a:spcPts val="750"/>
              </a:spcBef>
              <a:buFont typeface="+mj-lt"/>
              <a:buAutoNum type="romanUcPeriod"/>
              <a:defRPr/>
            </a:pPr>
            <a:endParaRPr lang="it-IT" sz="7200" dirty="0">
              <a:solidFill>
                <a:schemeClr val="tx1"/>
              </a:solidFill>
            </a:endParaRPr>
          </a:p>
          <a:p>
            <a:pPr marL="0" lvl="1" indent="0">
              <a:spcBef>
                <a:spcPts val="750"/>
              </a:spcBef>
              <a:buNone/>
              <a:defRPr/>
            </a:pPr>
            <a:r>
              <a:rPr lang="it-IT" sz="7200" b="1" dirty="0">
                <a:solidFill>
                  <a:schemeClr val="tx1"/>
                </a:solidFill>
              </a:rPr>
              <a:t>6) Ripartizione degli incentivi</a:t>
            </a:r>
          </a:p>
          <a:p>
            <a:pPr marL="342900" lvl="2" indent="0">
              <a:lnSpc>
                <a:spcPct val="70000"/>
              </a:lnSpc>
              <a:spcBef>
                <a:spcPts val="750"/>
              </a:spcBef>
              <a:buNone/>
              <a:defRPr/>
            </a:pPr>
            <a:r>
              <a:rPr lang="it-IT" sz="6400" dirty="0">
                <a:solidFill>
                  <a:schemeClr val="tx1"/>
                </a:solidFill>
              </a:rPr>
              <a:t>Modelli di premio</a:t>
            </a:r>
          </a:p>
          <a:p>
            <a:pPr marL="342900" lvl="2" indent="0">
              <a:lnSpc>
                <a:spcPct val="70000"/>
              </a:lnSpc>
              <a:spcBef>
                <a:spcPts val="750"/>
              </a:spcBef>
              <a:buNone/>
              <a:defRPr/>
            </a:pPr>
            <a:endParaRPr lang="it-IT" sz="7200" dirty="0">
              <a:solidFill>
                <a:schemeClr val="tx1"/>
              </a:solidFill>
            </a:endParaRPr>
          </a:p>
          <a:p>
            <a:pPr marL="0" lvl="1" indent="0">
              <a:spcBef>
                <a:spcPts val="750"/>
              </a:spcBef>
              <a:buNone/>
              <a:defRPr/>
            </a:pPr>
            <a:r>
              <a:rPr lang="it-IT" sz="7200" b="1" dirty="0">
                <a:solidFill>
                  <a:schemeClr val="tx1"/>
                </a:solidFill>
              </a:rPr>
              <a:t>7) Scopo della </a:t>
            </a:r>
            <a:r>
              <a:rPr lang="it-IT" sz="7200" b="1" dirty="0" err="1">
                <a:solidFill>
                  <a:schemeClr val="tx1"/>
                </a:solidFill>
              </a:rPr>
              <a:t>Rec</a:t>
            </a:r>
            <a:endParaRPr lang="it-IT" sz="7200" b="1" dirty="0">
              <a:solidFill>
                <a:schemeClr val="tx1"/>
              </a:solidFill>
            </a:endParaRPr>
          </a:p>
          <a:p>
            <a:pPr marL="742950" lvl="2" indent="-400050">
              <a:lnSpc>
                <a:spcPct val="70000"/>
              </a:lnSpc>
              <a:spcBef>
                <a:spcPts val="750"/>
              </a:spcBef>
              <a:buFont typeface="+mj-lt"/>
              <a:buAutoNum type="romanUcPeriod"/>
              <a:defRPr/>
            </a:pPr>
            <a:r>
              <a:rPr lang="it-IT" sz="6400" dirty="0">
                <a:solidFill>
                  <a:schemeClr val="tx1"/>
                </a:solidFill>
              </a:rPr>
              <a:t>Risparmio in bolletta per i membri;</a:t>
            </a:r>
          </a:p>
          <a:p>
            <a:pPr marL="742950" lvl="2" indent="-400050">
              <a:lnSpc>
                <a:spcPct val="70000"/>
              </a:lnSpc>
              <a:spcBef>
                <a:spcPts val="750"/>
              </a:spcBef>
              <a:buFont typeface="+mj-lt"/>
              <a:buAutoNum type="romanUcPeriod"/>
              <a:defRPr/>
            </a:pPr>
            <a:r>
              <a:rPr lang="it-IT" sz="6400" dirty="0">
                <a:solidFill>
                  <a:schemeClr val="tx1"/>
                </a:solidFill>
              </a:rPr>
              <a:t>Creazione di un capitale da investire in progetti di utilità sociale o ambientale;</a:t>
            </a:r>
          </a:p>
          <a:p>
            <a:pPr marL="742950" lvl="2" indent="-400050">
              <a:lnSpc>
                <a:spcPct val="70000"/>
              </a:lnSpc>
              <a:spcBef>
                <a:spcPts val="750"/>
              </a:spcBef>
              <a:buFont typeface="+mj-lt"/>
              <a:buAutoNum type="romanUcPeriod"/>
              <a:defRPr/>
            </a:pPr>
            <a:r>
              <a:rPr lang="it-IT" sz="6400" dirty="0">
                <a:solidFill>
                  <a:schemeClr val="tx1"/>
                </a:solidFill>
              </a:rPr>
              <a:t>Aiuto soggetti in condizione di disagio economico e/o fisico;</a:t>
            </a:r>
          </a:p>
          <a:p>
            <a:pPr marL="742950" lvl="2" indent="-400050">
              <a:lnSpc>
                <a:spcPct val="70000"/>
              </a:lnSpc>
              <a:spcBef>
                <a:spcPts val="750"/>
              </a:spcBef>
              <a:spcAft>
                <a:spcPts val="800"/>
              </a:spcAft>
              <a:buFont typeface="+mj-lt"/>
              <a:buAutoNum type="romanUcPeriod"/>
              <a:defRPr/>
            </a:pPr>
            <a:r>
              <a:rPr lang="it-IT" sz="6400" dirty="0">
                <a:solidFill>
                  <a:schemeClr val="tx1"/>
                </a:solidFill>
              </a:rPr>
              <a:t>Altro (specificare nelle info).</a:t>
            </a:r>
          </a:p>
          <a:p>
            <a:pPr marL="0" lvl="1" indent="0">
              <a:spcBef>
                <a:spcPts val="750"/>
              </a:spcBef>
              <a:buNone/>
              <a:defRPr/>
            </a:pPr>
            <a:endParaRPr lang="it-IT" sz="1550" dirty="0">
              <a:solidFill>
                <a:schemeClr val="tx1"/>
              </a:solidFill>
            </a:endParaRPr>
          </a:p>
        </p:txBody>
      </p:sp>
      <p:sp>
        <p:nvSpPr>
          <p:cNvPr id="3" name="Segnaposto testo 2">
            <a:extLst>
              <a:ext uri="{FF2B5EF4-FFF2-40B4-BE49-F238E27FC236}">
                <a16:creationId xmlns:a16="http://schemas.microsoft.com/office/drawing/2014/main" id="{ACE4AB03-CA29-CC10-E70D-324E1F59592B}"/>
              </a:ext>
            </a:extLst>
          </p:cNvPr>
          <p:cNvSpPr>
            <a:spLocks noGrp="1"/>
          </p:cNvSpPr>
          <p:nvPr>
            <p:ph type="body" sz="quarter" idx="10"/>
          </p:nvPr>
        </p:nvSpPr>
        <p:spPr/>
        <p:txBody>
          <a:bodyPr/>
          <a:lstStyle/>
          <a:p>
            <a:r>
              <a:rPr lang="it-IT" dirty="0"/>
              <a:t>Comunità energetica rinnovabile</a:t>
            </a:r>
          </a:p>
        </p:txBody>
      </p:sp>
      <p:sp>
        <p:nvSpPr>
          <p:cNvPr id="4" name="Segnaposto testo 1">
            <a:extLst>
              <a:ext uri="{FF2B5EF4-FFF2-40B4-BE49-F238E27FC236}">
                <a16:creationId xmlns:a16="http://schemas.microsoft.com/office/drawing/2014/main" id="{3406CB9B-132F-9CB8-7AFC-A0558A504000}"/>
              </a:ext>
            </a:extLst>
          </p:cNvPr>
          <p:cNvSpPr txBox="1">
            <a:spLocks/>
          </p:cNvSpPr>
          <p:nvPr/>
        </p:nvSpPr>
        <p:spPr>
          <a:xfrm>
            <a:off x="8400256" y="692696"/>
            <a:ext cx="3096344" cy="4104456"/>
          </a:xfrm>
          <a:prstGeom prst="rect">
            <a:avLst/>
          </a:prstGeom>
        </p:spPr>
        <p:txBody>
          <a:bodyPr>
            <a:normAutofit/>
          </a:bodyPr>
          <a:lstStyle>
            <a:lvl1pPr marL="0" indent="0" algn="l" defTabSz="685800" rtl="0" eaLnBrk="1" latinLnBrk="0" hangingPunct="1">
              <a:lnSpc>
                <a:spcPct val="90000"/>
              </a:lnSpc>
              <a:spcBef>
                <a:spcPts val="75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rgbClr val="002060"/>
                </a:solidFill>
                <a:latin typeface="Segoe UI" panose="020B0502040204020203" pitchFamily="34" charset="0"/>
                <a:ea typeface="+mn-ea"/>
                <a:cs typeface="Segoe UI" panose="020B0502040204020203"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rgbClr val="002060"/>
                </a:solidFill>
                <a:latin typeface="Segoe UI" panose="020B0502040204020203" pitchFamily="34" charset="0"/>
                <a:ea typeface="+mn-ea"/>
                <a:cs typeface="Segoe UI" panose="020B0502040204020203"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050" kern="1200">
                <a:solidFill>
                  <a:srgbClr val="002060"/>
                </a:solidFill>
                <a:latin typeface="Segoe UI" panose="020B0502040204020203" pitchFamily="34" charset="0"/>
                <a:ea typeface="+mn-ea"/>
                <a:cs typeface="Segoe UI" panose="020B0502040204020203"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rgbClr val="002060"/>
                </a:solidFill>
                <a:latin typeface="Segoe UI" panose="020B0502040204020203" pitchFamily="34" charset="0"/>
                <a:ea typeface="+mn-ea"/>
                <a:cs typeface="Segoe UI" panose="020B0502040204020203"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2" indent="0" fontAlgn="auto">
              <a:lnSpc>
                <a:spcPct val="70000"/>
              </a:lnSpc>
              <a:spcBef>
                <a:spcPts val="750"/>
              </a:spcBef>
              <a:spcAft>
                <a:spcPts val="800"/>
              </a:spcAft>
              <a:buFont typeface="Arial" panose="020B0604020202020204" pitchFamily="34" charset="0"/>
              <a:buNone/>
              <a:defRPr/>
            </a:pPr>
            <a:endParaRPr lang="it-IT" sz="2100" dirty="0">
              <a:solidFill>
                <a:schemeClr val="tx1"/>
              </a:solidFill>
            </a:endParaRPr>
          </a:p>
          <a:p>
            <a:pPr marL="0" lvl="1" indent="0" fontAlgn="auto">
              <a:spcBef>
                <a:spcPts val="750"/>
              </a:spcBef>
              <a:spcAft>
                <a:spcPts val="800"/>
              </a:spcAft>
              <a:buFont typeface="Arial" panose="020B0604020202020204" pitchFamily="34" charset="0"/>
              <a:buNone/>
              <a:defRPr/>
            </a:pPr>
            <a:r>
              <a:rPr lang="it-IT" sz="1800" b="1" dirty="0">
                <a:solidFill>
                  <a:schemeClr val="tx1"/>
                </a:solidFill>
              </a:rPr>
              <a:t>8) Tipologia di utenti</a:t>
            </a:r>
          </a:p>
          <a:p>
            <a:pPr marL="742950" lvl="2" indent="-400050" fontAlgn="auto">
              <a:lnSpc>
                <a:spcPct val="100000"/>
              </a:lnSpc>
              <a:spcBef>
                <a:spcPts val="750"/>
              </a:spcBef>
              <a:spcAft>
                <a:spcPts val="0"/>
              </a:spcAft>
              <a:buFont typeface="+mj-lt"/>
              <a:buAutoNum type="romanUcPeriod"/>
              <a:defRPr/>
            </a:pPr>
            <a:r>
              <a:rPr lang="it-IT" sz="1700" dirty="0">
                <a:solidFill>
                  <a:schemeClr val="tx1"/>
                </a:solidFill>
              </a:rPr>
              <a:t>Residenziale;</a:t>
            </a:r>
          </a:p>
          <a:p>
            <a:pPr marL="742950" lvl="2" indent="-400050" fontAlgn="auto">
              <a:lnSpc>
                <a:spcPct val="100000"/>
              </a:lnSpc>
              <a:spcBef>
                <a:spcPts val="750"/>
              </a:spcBef>
              <a:spcAft>
                <a:spcPts val="0"/>
              </a:spcAft>
              <a:buFont typeface="+mj-lt"/>
              <a:buAutoNum type="romanUcPeriod"/>
              <a:defRPr/>
            </a:pPr>
            <a:r>
              <a:rPr lang="it-IT" sz="1700" dirty="0">
                <a:solidFill>
                  <a:schemeClr val="tx1"/>
                </a:solidFill>
              </a:rPr>
              <a:t>Commerciale;</a:t>
            </a:r>
          </a:p>
          <a:p>
            <a:pPr marL="742950" lvl="2" indent="-400050" fontAlgn="auto">
              <a:lnSpc>
                <a:spcPct val="100000"/>
              </a:lnSpc>
              <a:spcBef>
                <a:spcPts val="750"/>
              </a:spcBef>
              <a:spcAft>
                <a:spcPts val="0"/>
              </a:spcAft>
              <a:buFont typeface="+mj-lt"/>
              <a:buAutoNum type="romanUcPeriod"/>
              <a:defRPr/>
            </a:pPr>
            <a:r>
              <a:rPr lang="it-IT" sz="1700" dirty="0">
                <a:solidFill>
                  <a:schemeClr val="tx1"/>
                </a:solidFill>
              </a:rPr>
              <a:t>Terzo settore;</a:t>
            </a:r>
          </a:p>
          <a:p>
            <a:pPr marL="742950" lvl="2" indent="-400050" fontAlgn="auto">
              <a:lnSpc>
                <a:spcPct val="100000"/>
              </a:lnSpc>
              <a:spcBef>
                <a:spcPts val="750"/>
              </a:spcBef>
              <a:spcAft>
                <a:spcPts val="800"/>
              </a:spcAft>
              <a:buFont typeface="+mj-lt"/>
              <a:buAutoNum type="romanUcPeriod"/>
              <a:defRPr/>
            </a:pPr>
            <a:r>
              <a:rPr lang="it-IT" sz="1700" dirty="0">
                <a:solidFill>
                  <a:schemeClr val="tx1"/>
                </a:solidFill>
              </a:rPr>
              <a:t>PM;</a:t>
            </a:r>
          </a:p>
          <a:p>
            <a:pPr marL="742950" lvl="2" indent="-400050" fontAlgn="auto">
              <a:lnSpc>
                <a:spcPct val="100000"/>
              </a:lnSpc>
              <a:spcBef>
                <a:spcPts val="750"/>
              </a:spcBef>
              <a:spcAft>
                <a:spcPts val="800"/>
              </a:spcAft>
              <a:buFont typeface="+mj-lt"/>
              <a:buAutoNum type="romanUcPeriod"/>
              <a:defRPr/>
            </a:pPr>
            <a:r>
              <a:rPr lang="it-IT" sz="1700" dirty="0">
                <a:solidFill>
                  <a:schemeClr val="tx1"/>
                </a:solidFill>
              </a:rPr>
              <a:t>Altro.</a:t>
            </a:r>
          </a:p>
          <a:p>
            <a:pPr marL="742950" lvl="2" indent="-400050" fontAlgn="auto">
              <a:lnSpc>
                <a:spcPct val="70000"/>
              </a:lnSpc>
              <a:spcBef>
                <a:spcPts val="750"/>
              </a:spcBef>
              <a:spcAft>
                <a:spcPts val="800"/>
              </a:spcAft>
              <a:buFont typeface="+mj-lt"/>
              <a:buAutoNum type="romanUcPeriod"/>
              <a:defRPr/>
            </a:pPr>
            <a:endParaRPr lang="it-IT" sz="1600" dirty="0">
              <a:solidFill>
                <a:schemeClr val="tx1"/>
              </a:solidFill>
            </a:endParaRPr>
          </a:p>
          <a:p>
            <a:pPr marL="0" lvl="1" indent="0" fontAlgn="auto">
              <a:spcBef>
                <a:spcPts val="750"/>
              </a:spcBef>
              <a:spcAft>
                <a:spcPts val="0"/>
              </a:spcAft>
              <a:buFont typeface="Arial" panose="020B0604020202020204" pitchFamily="34" charset="0"/>
              <a:buNone/>
              <a:defRPr/>
            </a:pPr>
            <a:endParaRPr lang="it-IT" sz="1800" dirty="0">
              <a:solidFill>
                <a:schemeClr val="tx1"/>
              </a:solidFill>
            </a:endParaRPr>
          </a:p>
          <a:p>
            <a:pPr marL="0" lvl="1" indent="0" fontAlgn="auto">
              <a:spcBef>
                <a:spcPts val="750"/>
              </a:spcBef>
              <a:spcAft>
                <a:spcPts val="0"/>
              </a:spcAft>
              <a:buFont typeface="Arial" panose="020B0604020202020204" pitchFamily="34" charset="0"/>
              <a:buNone/>
              <a:defRPr/>
            </a:pPr>
            <a:endParaRPr lang="it-IT" sz="2400" dirty="0"/>
          </a:p>
          <a:p>
            <a:pPr marL="0" lvl="1" indent="0" fontAlgn="auto">
              <a:spcBef>
                <a:spcPts val="750"/>
              </a:spcBef>
              <a:spcAft>
                <a:spcPts val="0"/>
              </a:spcAft>
              <a:buFont typeface="Arial" panose="020B0604020202020204" pitchFamily="34" charset="0"/>
              <a:buNone/>
              <a:defRPr/>
            </a:pPr>
            <a:endParaRPr lang="it-IT" sz="1550" dirty="0">
              <a:solidFill>
                <a:schemeClr val="tx1"/>
              </a:solidFill>
            </a:endParaRPr>
          </a:p>
        </p:txBody>
      </p:sp>
    </p:spTree>
    <p:extLst>
      <p:ext uri="{BB962C8B-B14F-4D97-AF65-F5344CB8AC3E}">
        <p14:creationId xmlns:p14="http://schemas.microsoft.com/office/powerpoint/2010/main" val="3369245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1F652B30-1B7E-100B-1BFA-75352718F8B3}"/>
              </a:ext>
            </a:extLst>
          </p:cNvPr>
          <p:cNvSpPr>
            <a:spLocks noGrp="1"/>
          </p:cNvSpPr>
          <p:nvPr>
            <p:ph type="body" sz="quarter" idx="10"/>
          </p:nvPr>
        </p:nvSpPr>
        <p:spPr/>
        <p:txBody>
          <a:bodyPr/>
          <a:lstStyle/>
          <a:p>
            <a:r>
              <a:rPr lang="it-IT" dirty="0"/>
              <a:t>Membri della REC</a:t>
            </a:r>
          </a:p>
        </p:txBody>
      </p:sp>
    </p:spTree>
    <p:extLst>
      <p:ext uri="{BB962C8B-B14F-4D97-AF65-F5344CB8AC3E}">
        <p14:creationId xmlns:p14="http://schemas.microsoft.com/office/powerpoint/2010/main" val="2716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1">
            <a:extLst>
              <a:ext uri="{FF2B5EF4-FFF2-40B4-BE49-F238E27FC236}">
                <a16:creationId xmlns:a16="http://schemas.microsoft.com/office/drawing/2014/main" id="{01E37C75-961A-044C-78E0-4E009A22A9FA}"/>
              </a:ext>
            </a:extLst>
          </p:cNvPr>
          <p:cNvSpPr txBox="1">
            <a:spLocks/>
          </p:cNvSpPr>
          <p:nvPr/>
        </p:nvSpPr>
        <p:spPr>
          <a:xfrm>
            <a:off x="1426295" y="3837041"/>
            <a:ext cx="9771458" cy="2181316"/>
          </a:xfrm>
          <a:prstGeom prst="rect">
            <a:avLst/>
          </a:prstGeom>
          <a:ln w="9525">
            <a:noFill/>
          </a:ln>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50000"/>
              </a:lnSpc>
              <a:spcBef>
                <a:spcPct val="0"/>
              </a:spcBef>
              <a:spcAft>
                <a:spcPts val="0"/>
              </a:spcAft>
              <a:buNone/>
            </a:pPr>
            <a:endParaRPr lang="it-IT" sz="1800" dirty="0">
              <a:solidFill>
                <a:srgbClr val="002060"/>
              </a:solidFill>
              <a:latin typeface="Segoe UI" panose="020B0502040204020203" pitchFamily="34" charset="0"/>
              <a:cs typeface="Segoe UI" panose="020B0502040204020203" pitchFamily="34" charset="0"/>
            </a:endParaRPr>
          </a:p>
        </p:txBody>
      </p:sp>
      <p:sp>
        <p:nvSpPr>
          <p:cNvPr id="3" name="Segnaposto testo 2">
            <a:extLst>
              <a:ext uri="{FF2B5EF4-FFF2-40B4-BE49-F238E27FC236}">
                <a16:creationId xmlns:a16="http://schemas.microsoft.com/office/drawing/2014/main" id="{565EE49E-5882-A168-5E59-7665330D6FBC}"/>
              </a:ext>
            </a:extLst>
          </p:cNvPr>
          <p:cNvSpPr>
            <a:spLocks noGrp="1"/>
          </p:cNvSpPr>
          <p:nvPr>
            <p:ph type="body" sz="quarter" idx="10"/>
          </p:nvPr>
        </p:nvSpPr>
        <p:spPr/>
        <p:txBody>
          <a:bodyPr/>
          <a:lstStyle/>
          <a:p>
            <a:r>
              <a:rPr lang="en-US" sz="2400" dirty="0"/>
              <a:t>Outline</a:t>
            </a:r>
          </a:p>
        </p:txBody>
      </p:sp>
      <p:sp>
        <p:nvSpPr>
          <p:cNvPr id="5" name="Segnaposto testo 3">
            <a:extLst>
              <a:ext uri="{FF2B5EF4-FFF2-40B4-BE49-F238E27FC236}">
                <a16:creationId xmlns:a16="http://schemas.microsoft.com/office/drawing/2014/main" id="{CADD9694-7562-6447-FF29-72EB975F85F1}"/>
              </a:ext>
            </a:extLst>
          </p:cNvPr>
          <p:cNvSpPr txBox="1">
            <a:spLocks/>
          </p:cNvSpPr>
          <p:nvPr/>
        </p:nvSpPr>
        <p:spPr>
          <a:xfrm>
            <a:off x="839416" y="598409"/>
            <a:ext cx="4885730" cy="5205128"/>
          </a:xfrm>
          <a:prstGeom prst="rect">
            <a:avLst/>
          </a:prstGeom>
        </p:spPr>
        <p:txBody>
          <a:bodyPr/>
          <a:lstStyle>
            <a:lvl1pPr marL="0" indent="0" algn="l" defTabSz="685800" rtl="0" eaLnBrk="1" latinLnBrk="0" hangingPunct="1">
              <a:lnSpc>
                <a:spcPct val="90000"/>
              </a:lnSpc>
              <a:spcBef>
                <a:spcPts val="75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rgbClr val="002060"/>
                </a:solidFill>
                <a:latin typeface="Segoe UI" panose="020B0502040204020203" pitchFamily="34" charset="0"/>
                <a:ea typeface="+mn-ea"/>
                <a:cs typeface="Segoe UI" panose="020B0502040204020203"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rgbClr val="002060"/>
                </a:solidFill>
                <a:latin typeface="Segoe UI" panose="020B0502040204020203" pitchFamily="34" charset="0"/>
                <a:ea typeface="+mn-ea"/>
                <a:cs typeface="Segoe UI" panose="020B0502040204020203"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050" kern="1200">
                <a:solidFill>
                  <a:srgbClr val="002060"/>
                </a:solidFill>
                <a:latin typeface="Segoe UI" panose="020B0502040204020203" pitchFamily="34" charset="0"/>
                <a:ea typeface="+mn-ea"/>
                <a:cs typeface="Segoe UI" panose="020B0502040204020203"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rgbClr val="002060"/>
                </a:solidFill>
                <a:latin typeface="Segoe UI" panose="020B0502040204020203" pitchFamily="34" charset="0"/>
                <a:ea typeface="+mn-ea"/>
                <a:cs typeface="Segoe UI" panose="020B0502040204020203"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R="14605" defTabSz="914400" fontAlgn="auto">
              <a:lnSpc>
                <a:spcPct val="150000"/>
              </a:lnSpc>
              <a:spcBef>
                <a:spcPts val="0"/>
              </a:spcBef>
              <a:spcAft>
                <a:spcPts val="1505"/>
              </a:spcAft>
              <a:defRPr/>
            </a:pPr>
            <a:r>
              <a:rPr lang="en-US" b="1" dirty="0"/>
              <a:t>1.  </a:t>
            </a:r>
            <a:r>
              <a:rPr lang="en-US" b="1" dirty="0" err="1"/>
              <a:t>Comunità</a:t>
            </a:r>
            <a:r>
              <a:rPr lang="en-US" b="1" dirty="0"/>
              <a:t> </a:t>
            </a:r>
            <a:r>
              <a:rPr lang="en-US" b="1" dirty="0" err="1"/>
              <a:t>energetica</a:t>
            </a:r>
            <a:r>
              <a:rPr lang="en-US" b="1" dirty="0"/>
              <a:t> </a:t>
            </a:r>
            <a:r>
              <a:rPr lang="en-US" b="1" dirty="0" err="1"/>
              <a:t>rinnovabile</a:t>
            </a:r>
            <a:r>
              <a:rPr lang="en-US" b="1" dirty="0"/>
              <a:t> (CER)</a:t>
            </a:r>
          </a:p>
          <a:p>
            <a:pPr marL="971550" marR="14605" lvl="1" indent="-457200" defTabSz="914400" fontAlgn="auto">
              <a:lnSpc>
                <a:spcPct val="150000"/>
              </a:lnSpc>
              <a:spcBef>
                <a:spcPts val="0"/>
              </a:spcBef>
              <a:spcAft>
                <a:spcPts val="1505"/>
              </a:spcAft>
              <a:buFont typeface="+mj-lt"/>
              <a:buAutoNum type="romanUcPeriod"/>
              <a:defRPr/>
            </a:pPr>
            <a:r>
              <a:rPr lang="en-US" sz="1600" dirty="0" err="1"/>
              <a:t>Definizione</a:t>
            </a:r>
            <a:endParaRPr lang="en-US" sz="1600" dirty="0"/>
          </a:p>
          <a:p>
            <a:pPr marL="971550" marR="14605" lvl="1" indent="-457200" defTabSz="914400" fontAlgn="auto">
              <a:lnSpc>
                <a:spcPct val="150000"/>
              </a:lnSpc>
              <a:spcBef>
                <a:spcPts val="0"/>
              </a:spcBef>
              <a:spcAft>
                <a:spcPts val="1505"/>
              </a:spcAft>
              <a:buFont typeface="+mj-lt"/>
              <a:buAutoNum type="romanUcPeriod"/>
              <a:defRPr/>
            </a:pPr>
            <a:r>
              <a:rPr lang="en-US" sz="1600" dirty="0" err="1"/>
              <a:t>Normativa</a:t>
            </a:r>
            <a:r>
              <a:rPr lang="en-US" sz="1600" dirty="0"/>
              <a:t> di </a:t>
            </a:r>
            <a:r>
              <a:rPr lang="en-US" sz="1600" dirty="0" err="1"/>
              <a:t>riferimento</a:t>
            </a:r>
            <a:endParaRPr lang="en-US" sz="1600" dirty="0"/>
          </a:p>
          <a:p>
            <a:pPr marL="971550" marR="14605" lvl="1" indent="-457200" defTabSz="914400" fontAlgn="auto">
              <a:lnSpc>
                <a:spcPct val="150000"/>
              </a:lnSpc>
              <a:spcBef>
                <a:spcPts val="0"/>
              </a:spcBef>
              <a:spcAft>
                <a:spcPts val="1505"/>
              </a:spcAft>
              <a:buFont typeface="+mj-lt"/>
              <a:buAutoNum type="romanUcPeriod"/>
              <a:defRPr/>
            </a:pPr>
            <a:r>
              <a:rPr lang="en-US" sz="1600" dirty="0" err="1"/>
              <a:t>Compatibilità</a:t>
            </a:r>
            <a:r>
              <a:rPr lang="en-US" sz="1600" dirty="0"/>
              <a:t> con </a:t>
            </a:r>
            <a:r>
              <a:rPr lang="en-US" sz="1600" dirty="0" err="1"/>
              <a:t>altri</a:t>
            </a:r>
            <a:r>
              <a:rPr lang="en-US" sz="1600" dirty="0"/>
              <a:t> </a:t>
            </a:r>
            <a:r>
              <a:rPr lang="en-US" sz="1600" dirty="0" err="1"/>
              <a:t>incentivi</a:t>
            </a:r>
            <a:endParaRPr lang="en-US" sz="1600" dirty="0"/>
          </a:p>
          <a:p>
            <a:pPr marR="14605" defTabSz="914400" fontAlgn="auto">
              <a:lnSpc>
                <a:spcPct val="150000"/>
              </a:lnSpc>
              <a:spcBef>
                <a:spcPts val="0"/>
              </a:spcBef>
              <a:spcAft>
                <a:spcPts val="1505"/>
              </a:spcAft>
              <a:defRPr/>
            </a:pPr>
            <a:r>
              <a:rPr lang="en-US" b="1" dirty="0"/>
              <a:t>2.  </a:t>
            </a:r>
            <a:r>
              <a:rPr lang="en-US" b="1" dirty="0" err="1"/>
              <a:t>Raccolta</a:t>
            </a:r>
            <a:r>
              <a:rPr lang="en-US" b="1" dirty="0"/>
              <a:t> </a:t>
            </a:r>
            <a:r>
              <a:rPr lang="en-US" b="1" dirty="0" err="1"/>
              <a:t>dati</a:t>
            </a:r>
            <a:endParaRPr lang="en-US" b="1" dirty="0"/>
          </a:p>
          <a:p>
            <a:pPr marL="971550" marR="14605" lvl="1" indent="-457200" defTabSz="914400" fontAlgn="auto">
              <a:lnSpc>
                <a:spcPct val="150000"/>
              </a:lnSpc>
              <a:spcBef>
                <a:spcPts val="0"/>
              </a:spcBef>
              <a:spcAft>
                <a:spcPts val="1505"/>
              </a:spcAft>
              <a:buFont typeface="+mj-lt"/>
              <a:buAutoNum type="romanUcPeriod"/>
              <a:defRPr/>
            </a:pPr>
            <a:r>
              <a:rPr lang="en-US" sz="1600" dirty="0" err="1"/>
              <a:t>Livelli</a:t>
            </a:r>
            <a:r>
              <a:rPr lang="en-US" sz="1600" dirty="0"/>
              <a:t> </a:t>
            </a:r>
            <a:r>
              <a:rPr lang="en-US" sz="1600" dirty="0" err="1"/>
              <a:t>della</a:t>
            </a:r>
            <a:r>
              <a:rPr lang="en-US" sz="1600" dirty="0"/>
              <a:t> </a:t>
            </a:r>
            <a:r>
              <a:rPr lang="en-US" sz="1600" dirty="0" err="1"/>
              <a:t>raccolta</a:t>
            </a:r>
            <a:r>
              <a:rPr lang="en-US" sz="1600" dirty="0"/>
              <a:t> </a:t>
            </a:r>
            <a:r>
              <a:rPr lang="en-US" sz="1600" dirty="0" err="1"/>
              <a:t>dati</a:t>
            </a:r>
            <a:endParaRPr lang="en-US" sz="1600" dirty="0"/>
          </a:p>
          <a:p>
            <a:pPr marL="971550" marR="14605" lvl="1" indent="-457200" defTabSz="914400" fontAlgn="auto">
              <a:lnSpc>
                <a:spcPct val="150000"/>
              </a:lnSpc>
              <a:spcBef>
                <a:spcPts val="0"/>
              </a:spcBef>
              <a:spcAft>
                <a:spcPts val="1505"/>
              </a:spcAft>
              <a:buFont typeface="+mj-lt"/>
              <a:buAutoNum type="romanUcPeriod"/>
              <a:defRPr/>
            </a:pPr>
            <a:r>
              <a:rPr lang="en-US" sz="1600" dirty="0" err="1"/>
              <a:t>Livello</a:t>
            </a:r>
            <a:r>
              <a:rPr lang="en-US" sz="1600" dirty="0"/>
              <a:t> 1: </a:t>
            </a:r>
            <a:r>
              <a:rPr lang="en-US" sz="1600" dirty="0" err="1"/>
              <a:t>Territorio</a:t>
            </a:r>
            <a:endParaRPr lang="en-US" sz="1600" dirty="0"/>
          </a:p>
          <a:p>
            <a:pPr marL="971550" marR="14605" lvl="1" indent="-457200" defTabSz="914400" fontAlgn="auto">
              <a:lnSpc>
                <a:spcPct val="150000"/>
              </a:lnSpc>
              <a:spcBef>
                <a:spcPts val="0"/>
              </a:spcBef>
              <a:spcAft>
                <a:spcPts val="1505"/>
              </a:spcAft>
              <a:buFont typeface="+mj-lt"/>
              <a:buAutoNum type="romanUcPeriod"/>
              <a:defRPr/>
            </a:pPr>
            <a:r>
              <a:rPr lang="en-US" sz="1600" dirty="0" err="1"/>
              <a:t>Livello</a:t>
            </a:r>
            <a:r>
              <a:rPr lang="en-US" sz="1600" dirty="0"/>
              <a:t> 2: REC</a:t>
            </a:r>
          </a:p>
          <a:p>
            <a:pPr marL="971550" marR="14605" lvl="1" indent="-457200" defTabSz="914400" fontAlgn="auto">
              <a:lnSpc>
                <a:spcPct val="150000"/>
              </a:lnSpc>
              <a:spcBef>
                <a:spcPts val="0"/>
              </a:spcBef>
              <a:spcAft>
                <a:spcPts val="1505"/>
              </a:spcAft>
              <a:buFont typeface="+mj-lt"/>
              <a:buAutoNum type="romanUcPeriod"/>
              <a:defRPr/>
            </a:pPr>
            <a:r>
              <a:rPr lang="en-US" sz="1600" dirty="0" err="1"/>
              <a:t>Livello</a:t>
            </a:r>
            <a:r>
              <a:rPr lang="en-US" sz="1600" dirty="0"/>
              <a:t> 3: </a:t>
            </a:r>
            <a:r>
              <a:rPr lang="en-US" sz="1600" dirty="0" err="1"/>
              <a:t>Membri</a:t>
            </a:r>
            <a:r>
              <a:rPr lang="en-US" sz="1600" dirty="0"/>
              <a:t> </a:t>
            </a:r>
            <a:r>
              <a:rPr lang="en-US" sz="1600" dirty="0" err="1"/>
              <a:t>della</a:t>
            </a:r>
            <a:r>
              <a:rPr lang="en-US" sz="1600" dirty="0"/>
              <a:t> REC</a:t>
            </a:r>
          </a:p>
          <a:p>
            <a:pPr marL="971550" marR="14605" lvl="1" indent="-457200" defTabSz="914400" fontAlgn="auto">
              <a:lnSpc>
                <a:spcPct val="150000"/>
              </a:lnSpc>
              <a:spcBef>
                <a:spcPts val="0"/>
              </a:spcBef>
              <a:spcAft>
                <a:spcPts val="1505"/>
              </a:spcAft>
              <a:buFont typeface="+mj-lt"/>
              <a:buAutoNum type="romanUcPeriod"/>
              <a:defRPr/>
            </a:pPr>
            <a:r>
              <a:rPr lang="en-US" sz="1600" dirty="0" err="1"/>
              <a:t>Parametri</a:t>
            </a:r>
            <a:r>
              <a:rPr lang="en-US" sz="1600" dirty="0"/>
              <a:t> economici</a:t>
            </a:r>
          </a:p>
          <a:p>
            <a:pPr marR="14605" lvl="1" indent="0" defTabSz="914400" fontAlgn="auto">
              <a:lnSpc>
                <a:spcPct val="150000"/>
              </a:lnSpc>
              <a:spcBef>
                <a:spcPts val="0"/>
              </a:spcBef>
              <a:spcAft>
                <a:spcPts val="1505"/>
              </a:spcAft>
              <a:buNone/>
              <a:defRPr/>
            </a:pPr>
            <a:endParaRPr lang="en-US" dirty="0"/>
          </a:p>
          <a:p>
            <a:pPr fontAlgn="auto">
              <a:spcAft>
                <a:spcPts val="0"/>
              </a:spcAft>
            </a:pPr>
            <a:endParaRPr lang="en-US" dirty="0"/>
          </a:p>
        </p:txBody>
      </p:sp>
      <p:sp>
        <p:nvSpPr>
          <p:cNvPr id="6" name="Segnaposto testo 3">
            <a:extLst>
              <a:ext uri="{FF2B5EF4-FFF2-40B4-BE49-F238E27FC236}">
                <a16:creationId xmlns:a16="http://schemas.microsoft.com/office/drawing/2014/main" id="{9BE557EF-FB63-AA93-9733-442CB0F3F0DC}"/>
              </a:ext>
            </a:extLst>
          </p:cNvPr>
          <p:cNvSpPr txBox="1">
            <a:spLocks/>
          </p:cNvSpPr>
          <p:nvPr/>
        </p:nvSpPr>
        <p:spPr>
          <a:xfrm>
            <a:off x="1007331" y="2564904"/>
            <a:ext cx="5101753" cy="3554813"/>
          </a:xfrm>
          <a:prstGeom prst="rect">
            <a:avLst/>
          </a:prstGeom>
        </p:spPr>
        <p:txBody>
          <a:bodyPr/>
          <a:lstStyle>
            <a:lvl1pPr marL="0" indent="0" algn="l" defTabSz="685800" rtl="0" eaLnBrk="1" latinLnBrk="0" hangingPunct="1">
              <a:lnSpc>
                <a:spcPct val="90000"/>
              </a:lnSpc>
              <a:spcBef>
                <a:spcPts val="75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rgbClr val="002060"/>
                </a:solidFill>
                <a:latin typeface="Segoe UI" panose="020B0502040204020203" pitchFamily="34" charset="0"/>
                <a:ea typeface="+mn-ea"/>
                <a:cs typeface="Segoe UI" panose="020B0502040204020203"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rgbClr val="002060"/>
                </a:solidFill>
                <a:latin typeface="Segoe UI" panose="020B0502040204020203" pitchFamily="34" charset="0"/>
                <a:ea typeface="+mn-ea"/>
                <a:cs typeface="Segoe UI" panose="020B0502040204020203"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050" kern="1200">
                <a:solidFill>
                  <a:srgbClr val="002060"/>
                </a:solidFill>
                <a:latin typeface="Segoe UI" panose="020B0502040204020203" pitchFamily="34" charset="0"/>
                <a:ea typeface="+mn-ea"/>
                <a:cs typeface="Segoe UI" panose="020B0502040204020203"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rgbClr val="002060"/>
                </a:solidFill>
                <a:latin typeface="Segoe UI" panose="020B0502040204020203" pitchFamily="34" charset="0"/>
                <a:ea typeface="+mn-ea"/>
                <a:cs typeface="Segoe UI" panose="020B0502040204020203"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US" dirty="0"/>
          </a:p>
        </p:txBody>
      </p:sp>
    </p:spTree>
    <p:extLst>
      <p:ext uri="{BB962C8B-B14F-4D97-AF65-F5344CB8AC3E}">
        <p14:creationId xmlns:p14="http://schemas.microsoft.com/office/powerpoint/2010/main" val="829156868"/>
      </p:ext>
    </p:extLst>
  </p:cSld>
  <p:clrMapOvr>
    <a:masterClrMapping/>
  </p:clrMapOvr>
  <mc:AlternateContent xmlns:mc="http://schemas.openxmlformats.org/markup-compatibility/2006" xmlns:p14="http://schemas.microsoft.com/office/powerpoint/2010/main">
    <mc:Choice Requires="p14">
      <p:transition spd="slow" p14:dur="2000" advTm="30045"/>
    </mc:Choice>
    <mc:Fallback xmlns="">
      <p:transition spd="slow" advTm="3004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F759DF79-F9EE-1FEA-D959-A61B947A4CDC}"/>
              </a:ext>
            </a:extLst>
          </p:cNvPr>
          <p:cNvSpPr>
            <a:spLocks noGrp="1"/>
          </p:cNvSpPr>
          <p:nvPr>
            <p:ph type="body" sz="quarter" idx="12"/>
          </p:nvPr>
        </p:nvSpPr>
        <p:spPr>
          <a:xfrm>
            <a:off x="479376" y="908720"/>
            <a:ext cx="11520851" cy="2088009"/>
          </a:xfrm>
        </p:spPr>
        <p:txBody>
          <a:bodyPr/>
          <a:lstStyle/>
          <a:p>
            <a:r>
              <a:rPr lang="it-IT" b="1" dirty="0"/>
              <a:t>I principali membri di una REC sono:</a:t>
            </a:r>
          </a:p>
          <a:p>
            <a:pPr marL="857250" lvl="1" indent="-342900">
              <a:lnSpc>
                <a:spcPct val="200000"/>
              </a:lnSpc>
              <a:buFont typeface="+mj-lt"/>
              <a:buAutoNum type="arabicParenR"/>
            </a:pPr>
            <a:r>
              <a:rPr lang="it-IT" sz="1800" dirty="0">
                <a:solidFill>
                  <a:schemeClr val="tx1"/>
                </a:solidFill>
              </a:rPr>
              <a:t>Utenze elettriche (Utenti possessori di uno o più POD)</a:t>
            </a:r>
          </a:p>
          <a:p>
            <a:pPr marL="857250" lvl="1" indent="-342900">
              <a:lnSpc>
                <a:spcPct val="200000"/>
              </a:lnSpc>
              <a:buFont typeface="+mj-lt"/>
              <a:buAutoNum type="arabicParenR"/>
            </a:pPr>
            <a:r>
              <a:rPr lang="it-IT" sz="1800" dirty="0">
                <a:solidFill>
                  <a:schemeClr val="tx1"/>
                </a:solidFill>
              </a:rPr>
              <a:t>Impianti di produzione di energia rinnovabile</a:t>
            </a:r>
          </a:p>
          <a:p>
            <a:pPr marL="857250" lvl="1" indent="-342900">
              <a:lnSpc>
                <a:spcPct val="200000"/>
              </a:lnSpc>
              <a:buFont typeface="+mj-lt"/>
              <a:buAutoNum type="arabicParenR"/>
            </a:pPr>
            <a:r>
              <a:rPr lang="it-IT" sz="1800" dirty="0">
                <a:solidFill>
                  <a:schemeClr val="tx1"/>
                </a:solidFill>
              </a:rPr>
              <a:t>Sistemi di accumulo</a:t>
            </a:r>
            <a:endParaRPr lang="it-IT" dirty="0"/>
          </a:p>
          <a:p>
            <a:pPr marL="342900" indent="-342900">
              <a:buFont typeface="+mj-lt"/>
              <a:buAutoNum type="arabicParenR"/>
            </a:pPr>
            <a:endParaRPr lang="it-IT" dirty="0"/>
          </a:p>
        </p:txBody>
      </p:sp>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Membri della REC</a:t>
            </a:r>
          </a:p>
        </p:txBody>
      </p:sp>
    </p:spTree>
    <p:extLst>
      <p:ext uri="{BB962C8B-B14F-4D97-AF65-F5344CB8AC3E}">
        <p14:creationId xmlns:p14="http://schemas.microsoft.com/office/powerpoint/2010/main" val="3979315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Utenti</a:t>
            </a:r>
          </a:p>
        </p:txBody>
      </p:sp>
      <p:sp>
        <p:nvSpPr>
          <p:cNvPr id="6" name="Segnaposto testo 1">
            <a:extLst>
              <a:ext uri="{FF2B5EF4-FFF2-40B4-BE49-F238E27FC236}">
                <a16:creationId xmlns:a16="http://schemas.microsoft.com/office/drawing/2014/main" id="{ECFED15E-BDA4-7844-00FA-CB7368410141}"/>
              </a:ext>
            </a:extLst>
          </p:cNvPr>
          <p:cNvSpPr>
            <a:spLocks noGrp="1"/>
          </p:cNvSpPr>
          <p:nvPr>
            <p:ph type="body" sz="quarter" idx="12"/>
          </p:nvPr>
        </p:nvSpPr>
        <p:spPr>
          <a:xfrm>
            <a:off x="623392" y="692696"/>
            <a:ext cx="8064896" cy="5616624"/>
          </a:xfrm>
        </p:spPr>
        <p:txBody>
          <a:bodyPr>
            <a:normAutofit/>
          </a:bodyPr>
          <a:lstStyle/>
          <a:p>
            <a:pPr marL="0" lvl="1" indent="0">
              <a:spcBef>
                <a:spcPts val="750"/>
              </a:spcBef>
              <a:buNone/>
              <a:defRPr/>
            </a:pPr>
            <a:r>
              <a:rPr lang="it-IT" sz="1800" b="1" dirty="0"/>
              <a:t>Caratterizzazione dell’utente</a:t>
            </a:r>
          </a:p>
          <a:p>
            <a:pPr marL="0" lvl="1" indent="0">
              <a:spcBef>
                <a:spcPts val="750"/>
              </a:spcBef>
              <a:buNone/>
              <a:defRPr/>
            </a:pPr>
            <a:endParaRPr lang="it-IT" sz="1800" dirty="0">
              <a:solidFill>
                <a:schemeClr val="tx1"/>
              </a:solidFill>
            </a:endParaRPr>
          </a:p>
          <a:p>
            <a:pPr marL="342900" lvl="1" indent="-342900">
              <a:spcBef>
                <a:spcPts val="750"/>
              </a:spcBef>
              <a:buFont typeface="+mj-lt"/>
              <a:buAutoNum type="arabicParenR"/>
              <a:defRPr/>
            </a:pPr>
            <a:r>
              <a:rPr lang="it-IT" sz="1800" b="1" dirty="0">
                <a:solidFill>
                  <a:schemeClr val="tx1"/>
                </a:solidFill>
              </a:rPr>
              <a:t>Numero POD</a:t>
            </a:r>
          </a:p>
          <a:p>
            <a:pPr marL="342900" lvl="1" indent="-342900">
              <a:spcBef>
                <a:spcPts val="750"/>
              </a:spcBef>
              <a:buFont typeface="+mj-lt"/>
              <a:buAutoNum type="arabicParenR"/>
              <a:defRPr/>
            </a:pPr>
            <a:r>
              <a:rPr lang="it-IT" sz="1800" b="1" dirty="0">
                <a:solidFill>
                  <a:schemeClr val="tx1"/>
                </a:solidFill>
              </a:rPr>
              <a:t>Indirizzo</a:t>
            </a:r>
          </a:p>
          <a:p>
            <a:pPr marL="342900" lvl="1" indent="-342900">
              <a:spcBef>
                <a:spcPts val="750"/>
              </a:spcBef>
              <a:buFont typeface="+mj-lt"/>
              <a:buAutoNum type="arabicParenR"/>
              <a:defRPr/>
            </a:pPr>
            <a:r>
              <a:rPr lang="it-IT" sz="1800" b="1" dirty="0">
                <a:solidFill>
                  <a:schemeClr val="tx1"/>
                </a:solidFill>
              </a:rPr>
              <a:t>Codice ATECO</a:t>
            </a:r>
          </a:p>
          <a:p>
            <a:pPr marL="342900" lvl="1" indent="-342900">
              <a:spcBef>
                <a:spcPts val="750"/>
              </a:spcBef>
              <a:buFont typeface="+mj-lt"/>
              <a:buAutoNum type="arabicParenR"/>
              <a:defRPr/>
            </a:pPr>
            <a:r>
              <a:rPr lang="it-IT" sz="1800" b="1" dirty="0">
                <a:solidFill>
                  <a:schemeClr val="tx1"/>
                </a:solidFill>
              </a:rPr>
              <a:t>Potenza contratto [kW]</a:t>
            </a:r>
          </a:p>
          <a:p>
            <a:pPr marL="342900" lvl="1" indent="-342900">
              <a:spcBef>
                <a:spcPts val="750"/>
              </a:spcBef>
              <a:buFont typeface="+mj-lt"/>
              <a:buAutoNum type="arabicParenR"/>
              <a:defRPr/>
            </a:pPr>
            <a:r>
              <a:rPr lang="it-IT" sz="1800" b="1" dirty="0">
                <a:solidFill>
                  <a:schemeClr val="tx1"/>
                </a:solidFill>
              </a:rPr>
              <a:t>Consumo annuale totale e per fasce [kWh]</a:t>
            </a:r>
          </a:p>
          <a:p>
            <a:pPr marL="342900" lvl="1" indent="-342900">
              <a:spcBef>
                <a:spcPts val="750"/>
              </a:spcBef>
              <a:buFont typeface="+mj-lt"/>
              <a:buAutoNum type="arabicParenR"/>
              <a:defRPr/>
            </a:pPr>
            <a:r>
              <a:rPr lang="it-IT" sz="1800" b="1" dirty="0">
                <a:solidFill>
                  <a:schemeClr val="tx1"/>
                </a:solidFill>
              </a:rPr>
              <a:t>Tipologia di utente</a:t>
            </a:r>
          </a:p>
          <a:p>
            <a:pPr marL="742950" lvl="2" indent="-400050">
              <a:lnSpc>
                <a:spcPct val="70000"/>
              </a:lnSpc>
              <a:spcBef>
                <a:spcPts val="750"/>
              </a:spcBef>
              <a:buFont typeface="+mj-lt"/>
              <a:buAutoNum type="romanUcPeriod"/>
              <a:defRPr/>
            </a:pPr>
            <a:r>
              <a:rPr lang="it-IT" sz="1800" dirty="0">
                <a:solidFill>
                  <a:schemeClr val="tx1"/>
                </a:solidFill>
              </a:rPr>
              <a:t>Residenziale</a:t>
            </a:r>
          </a:p>
          <a:p>
            <a:pPr marL="742950" lvl="2" indent="-400050">
              <a:lnSpc>
                <a:spcPct val="70000"/>
              </a:lnSpc>
              <a:spcBef>
                <a:spcPts val="750"/>
              </a:spcBef>
              <a:buFont typeface="+mj-lt"/>
              <a:buAutoNum type="romanUcPeriod"/>
              <a:defRPr/>
            </a:pPr>
            <a:r>
              <a:rPr lang="it-IT" sz="1800" dirty="0">
                <a:solidFill>
                  <a:schemeClr val="tx1"/>
                </a:solidFill>
              </a:rPr>
              <a:t>Commerciale </a:t>
            </a:r>
          </a:p>
          <a:p>
            <a:pPr marL="742950" lvl="2" indent="-400050">
              <a:lnSpc>
                <a:spcPct val="70000"/>
              </a:lnSpc>
              <a:spcBef>
                <a:spcPts val="750"/>
              </a:spcBef>
              <a:buFont typeface="+mj-lt"/>
              <a:buAutoNum type="romanUcPeriod"/>
              <a:defRPr/>
            </a:pPr>
            <a:r>
              <a:rPr lang="it-IT" sz="1800" dirty="0">
                <a:solidFill>
                  <a:schemeClr val="tx1"/>
                </a:solidFill>
              </a:rPr>
              <a:t>PA</a:t>
            </a:r>
          </a:p>
          <a:p>
            <a:pPr marL="742950" lvl="2" indent="-400050">
              <a:lnSpc>
                <a:spcPct val="70000"/>
              </a:lnSpc>
              <a:spcBef>
                <a:spcPts val="750"/>
              </a:spcBef>
              <a:buFont typeface="+mj-lt"/>
              <a:buAutoNum type="romanUcPeriod"/>
              <a:defRPr/>
            </a:pPr>
            <a:r>
              <a:rPr lang="it-IT" sz="1800" dirty="0">
                <a:solidFill>
                  <a:schemeClr val="tx1"/>
                </a:solidFill>
              </a:rPr>
              <a:t>Terzo settore </a:t>
            </a:r>
          </a:p>
          <a:p>
            <a:pPr marL="742950" lvl="2" indent="-400050">
              <a:lnSpc>
                <a:spcPct val="70000"/>
              </a:lnSpc>
              <a:spcBef>
                <a:spcPts val="750"/>
              </a:spcBef>
              <a:spcAft>
                <a:spcPts val="800"/>
              </a:spcAft>
              <a:buFont typeface="+mj-lt"/>
              <a:buAutoNum type="romanUcPeriod"/>
              <a:defRPr/>
            </a:pPr>
            <a:r>
              <a:rPr lang="it-IT" sz="1800" dirty="0">
                <a:solidFill>
                  <a:schemeClr val="tx1"/>
                </a:solidFill>
              </a:rPr>
              <a:t>PMI</a:t>
            </a:r>
            <a:endParaRPr lang="it-IT" sz="1800" b="1" dirty="0">
              <a:solidFill>
                <a:schemeClr val="tx1"/>
              </a:solidFill>
            </a:endParaRPr>
          </a:p>
          <a:p>
            <a:pPr marL="342900" lvl="1" indent="-342900">
              <a:spcBef>
                <a:spcPts val="750"/>
              </a:spcBef>
              <a:buFont typeface="+mj-lt"/>
              <a:buAutoNum type="arabicParenR"/>
              <a:defRPr/>
            </a:pPr>
            <a:r>
              <a:rPr lang="it-IT" sz="1800" b="1" dirty="0">
                <a:solidFill>
                  <a:schemeClr val="tx1"/>
                </a:solidFill>
              </a:rPr>
              <a:t>Curva </a:t>
            </a:r>
            <a:r>
              <a:rPr lang="it-IT" sz="1800" b="1" dirty="0" err="1">
                <a:solidFill>
                  <a:schemeClr val="tx1"/>
                </a:solidFill>
              </a:rPr>
              <a:t>quartoraria</a:t>
            </a:r>
            <a:r>
              <a:rPr lang="it-IT" sz="1800" b="1" dirty="0">
                <a:solidFill>
                  <a:schemeClr val="tx1"/>
                </a:solidFill>
              </a:rPr>
              <a:t> dei consumi di almeno un anno di riferimento</a:t>
            </a:r>
          </a:p>
          <a:p>
            <a:pPr marL="342900" lvl="1" indent="-342900">
              <a:spcBef>
                <a:spcPts val="750"/>
              </a:spcBef>
              <a:buFont typeface="+mj-lt"/>
              <a:buAutoNum type="arabicParenR"/>
              <a:defRPr/>
            </a:pPr>
            <a:r>
              <a:rPr lang="it-IT" sz="1800" b="1" dirty="0">
                <a:solidFill>
                  <a:schemeClr val="tx1"/>
                </a:solidFill>
              </a:rPr>
              <a:t>Disponibilità di spazi per fotovoltaico [m</a:t>
            </a:r>
            <a:r>
              <a:rPr lang="it-IT" sz="1800" b="1" baseline="30000" dirty="0">
                <a:solidFill>
                  <a:schemeClr val="tx1"/>
                </a:solidFill>
              </a:rPr>
              <a:t>2</a:t>
            </a:r>
            <a:r>
              <a:rPr lang="it-IT" sz="1800" b="1" dirty="0">
                <a:solidFill>
                  <a:schemeClr val="tx1"/>
                </a:solidFill>
              </a:rPr>
              <a:t>] </a:t>
            </a:r>
          </a:p>
          <a:p>
            <a:pPr marL="342900" lvl="1" indent="-342900">
              <a:spcBef>
                <a:spcPts val="750"/>
              </a:spcBef>
              <a:buFont typeface="+mj-lt"/>
              <a:buAutoNum type="arabicParenR"/>
              <a:defRPr/>
            </a:pPr>
            <a:r>
              <a:rPr lang="it-IT" sz="1800" b="1" dirty="0">
                <a:solidFill>
                  <a:schemeClr val="tx1"/>
                </a:solidFill>
              </a:rPr>
              <a:t>Connessione ad impianti già esistenti e kWp </a:t>
            </a:r>
            <a:endParaRPr lang="it-IT" sz="1800" dirty="0">
              <a:solidFill>
                <a:schemeClr val="tx1"/>
              </a:solidFill>
            </a:endParaRPr>
          </a:p>
          <a:p>
            <a:pPr marL="685800" lvl="2" indent="-342900">
              <a:spcBef>
                <a:spcPts val="750"/>
              </a:spcBef>
              <a:buFont typeface="+mj-lt"/>
              <a:buAutoNum type="romanUcPeriod"/>
              <a:defRPr/>
            </a:pPr>
            <a:endParaRPr lang="it-IT" sz="1650" b="1" dirty="0">
              <a:solidFill>
                <a:schemeClr val="tx1"/>
              </a:solidFill>
            </a:endParaRPr>
          </a:p>
        </p:txBody>
      </p:sp>
      <p:sp>
        <p:nvSpPr>
          <p:cNvPr id="2" name="Segnaposto testo 1">
            <a:extLst>
              <a:ext uri="{FF2B5EF4-FFF2-40B4-BE49-F238E27FC236}">
                <a16:creationId xmlns:a16="http://schemas.microsoft.com/office/drawing/2014/main" id="{331B70AC-34C0-9192-D49E-24BBF5D40FEE}"/>
              </a:ext>
            </a:extLst>
          </p:cNvPr>
          <p:cNvSpPr txBox="1">
            <a:spLocks/>
          </p:cNvSpPr>
          <p:nvPr/>
        </p:nvSpPr>
        <p:spPr>
          <a:xfrm>
            <a:off x="623392" y="4775547"/>
            <a:ext cx="11305256" cy="4104456"/>
          </a:xfrm>
          <a:prstGeom prst="rect">
            <a:avLst/>
          </a:prstGeom>
        </p:spPr>
        <p:txBody>
          <a:bodyPr>
            <a:normAutofit/>
          </a:bodyPr>
          <a:lstStyle>
            <a:lvl1pPr marL="0" indent="0" algn="l" defTabSz="685800" rtl="0" eaLnBrk="1" latinLnBrk="0" hangingPunct="1">
              <a:lnSpc>
                <a:spcPct val="90000"/>
              </a:lnSpc>
              <a:spcBef>
                <a:spcPts val="75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rgbClr val="002060"/>
                </a:solidFill>
                <a:latin typeface="Segoe UI" panose="020B0502040204020203" pitchFamily="34" charset="0"/>
                <a:ea typeface="+mn-ea"/>
                <a:cs typeface="Segoe UI" panose="020B0502040204020203"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rgbClr val="002060"/>
                </a:solidFill>
                <a:latin typeface="Segoe UI" panose="020B0502040204020203" pitchFamily="34" charset="0"/>
                <a:ea typeface="+mn-ea"/>
                <a:cs typeface="Segoe UI" panose="020B0502040204020203"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050" kern="1200">
                <a:solidFill>
                  <a:srgbClr val="002060"/>
                </a:solidFill>
                <a:latin typeface="Segoe UI" panose="020B0502040204020203" pitchFamily="34" charset="0"/>
                <a:ea typeface="+mn-ea"/>
                <a:cs typeface="Segoe UI" panose="020B0502040204020203"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rgbClr val="002060"/>
                </a:solidFill>
                <a:latin typeface="Segoe UI" panose="020B0502040204020203" pitchFamily="34" charset="0"/>
                <a:ea typeface="+mn-ea"/>
                <a:cs typeface="Segoe UI" panose="020B0502040204020203"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fontAlgn="auto">
              <a:spcBef>
                <a:spcPts val="750"/>
              </a:spcBef>
              <a:spcAft>
                <a:spcPts val="0"/>
              </a:spcAft>
              <a:buFont typeface="Arial" panose="020B0604020202020204" pitchFamily="34" charset="0"/>
              <a:buNone/>
              <a:defRPr/>
            </a:pPr>
            <a:endParaRPr lang="it-IT" sz="1800" dirty="0">
              <a:solidFill>
                <a:schemeClr val="tx1"/>
              </a:solidFill>
            </a:endParaRPr>
          </a:p>
        </p:txBody>
      </p:sp>
    </p:spTree>
    <p:extLst>
      <p:ext uri="{BB962C8B-B14F-4D97-AF65-F5344CB8AC3E}">
        <p14:creationId xmlns:p14="http://schemas.microsoft.com/office/powerpoint/2010/main" val="1185242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Utenti</a:t>
            </a:r>
          </a:p>
        </p:txBody>
      </p:sp>
      <p:sp>
        <p:nvSpPr>
          <p:cNvPr id="4" name="Segnaposto testo 3">
            <a:extLst>
              <a:ext uri="{FF2B5EF4-FFF2-40B4-BE49-F238E27FC236}">
                <a16:creationId xmlns:a16="http://schemas.microsoft.com/office/drawing/2014/main" id="{8AADADC6-E6A5-3F9F-503F-A50A943F88A7}"/>
              </a:ext>
            </a:extLst>
          </p:cNvPr>
          <p:cNvSpPr>
            <a:spLocks noGrp="1"/>
          </p:cNvSpPr>
          <p:nvPr>
            <p:ph type="body" sz="quarter" idx="12"/>
          </p:nvPr>
        </p:nvSpPr>
        <p:spPr>
          <a:xfrm>
            <a:off x="479376" y="836712"/>
            <a:ext cx="11520851" cy="1828800"/>
          </a:xfrm>
        </p:spPr>
        <p:txBody>
          <a:bodyPr/>
          <a:lstStyle/>
          <a:p>
            <a:pPr marL="0" lvl="1" indent="0">
              <a:lnSpc>
                <a:spcPct val="70000"/>
              </a:lnSpc>
              <a:spcBef>
                <a:spcPts val="750"/>
              </a:spcBef>
              <a:buNone/>
              <a:defRPr/>
            </a:pPr>
            <a:r>
              <a:rPr lang="it-IT" sz="1800" b="1" dirty="0"/>
              <a:t>Curva </a:t>
            </a:r>
            <a:r>
              <a:rPr lang="it-IT" sz="1800" b="1" dirty="0" err="1"/>
              <a:t>quartoraria</a:t>
            </a:r>
            <a:r>
              <a:rPr lang="it-IT" sz="1800" b="1" dirty="0"/>
              <a:t> dei consumi </a:t>
            </a:r>
          </a:p>
          <a:p>
            <a:endParaRPr lang="it-IT" b="1" dirty="0"/>
          </a:p>
          <a:p>
            <a:r>
              <a:rPr lang="it-IT" b="1" dirty="0"/>
              <a:t>Caso 1:</a:t>
            </a:r>
            <a:r>
              <a:rPr lang="it-IT" dirty="0"/>
              <a:t> sono disponibili i consumi </a:t>
            </a:r>
            <a:r>
              <a:rPr lang="it-IT" dirty="0" err="1"/>
              <a:t>quartorari</a:t>
            </a:r>
            <a:r>
              <a:rPr lang="it-IT" dirty="0"/>
              <a:t> reali.</a:t>
            </a:r>
          </a:p>
          <a:p>
            <a:pPr marL="1200150" lvl="2" indent="-342900">
              <a:buFont typeface="+mj-lt"/>
              <a:buAutoNum type="alphaLcPeriod"/>
            </a:pPr>
            <a:r>
              <a:rPr lang="it-IT" sz="1800" dirty="0">
                <a:solidFill>
                  <a:schemeClr val="tx1"/>
                </a:solidFill>
              </a:rPr>
              <a:t>Controllo e pulizia dei dati</a:t>
            </a:r>
          </a:p>
          <a:p>
            <a:pPr marL="1200150" lvl="2" indent="-342900">
              <a:buFont typeface="+mj-lt"/>
              <a:buAutoNum type="alphaLcPeriod"/>
            </a:pPr>
            <a:r>
              <a:rPr lang="it-IT" sz="1800" dirty="0">
                <a:solidFill>
                  <a:schemeClr val="tx1"/>
                </a:solidFill>
              </a:rPr>
              <a:t>Ricostruzione di eventuali dati mancanti</a:t>
            </a:r>
          </a:p>
        </p:txBody>
      </p:sp>
      <p:graphicFrame>
        <p:nvGraphicFramePr>
          <p:cNvPr id="7" name="Tabella 6">
            <a:extLst>
              <a:ext uri="{FF2B5EF4-FFF2-40B4-BE49-F238E27FC236}">
                <a16:creationId xmlns:a16="http://schemas.microsoft.com/office/drawing/2014/main" id="{A3AACF55-C768-216A-D8B9-2D55BF47B488}"/>
              </a:ext>
            </a:extLst>
          </p:cNvPr>
          <p:cNvGraphicFramePr>
            <a:graphicFrameLocks noGrp="1"/>
          </p:cNvGraphicFramePr>
          <p:nvPr>
            <p:extLst>
              <p:ext uri="{D42A27DB-BD31-4B8C-83A1-F6EECF244321}">
                <p14:modId xmlns:p14="http://schemas.microsoft.com/office/powerpoint/2010/main" val="2749775835"/>
              </p:ext>
            </p:extLst>
          </p:nvPr>
        </p:nvGraphicFramePr>
        <p:xfrm>
          <a:off x="2279577" y="3184376"/>
          <a:ext cx="7632846" cy="1828800"/>
        </p:xfrm>
        <a:graphic>
          <a:graphicData uri="http://schemas.openxmlformats.org/drawingml/2006/table">
            <a:tbl>
              <a:tblPr/>
              <a:tblGrid>
                <a:gridCol w="1272141">
                  <a:extLst>
                    <a:ext uri="{9D8B030D-6E8A-4147-A177-3AD203B41FA5}">
                      <a16:colId xmlns:a16="http://schemas.microsoft.com/office/drawing/2014/main" val="2522700900"/>
                    </a:ext>
                  </a:extLst>
                </a:gridCol>
                <a:gridCol w="1272141">
                  <a:extLst>
                    <a:ext uri="{9D8B030D-6E8A-4147-A177-3AD203B41FA5}">
                      <a16:colId xmlns:a16="http://schemas.microsoft.com/office/drawing/2014/main" val="3842411123"/>
                    </a:ext>
                  </a:extLst>
                </a:gridCol>
                <a:gridCol w="1272141">
                  <a:extLst>
                    <a:ext uri="{9D8B030D-6E8A-4147-A177-3AD203B41FA5}">
                      <a16:colId xmlns:a16="http://schemas.microsoft.com/office/drawing/2014/main" val="367678461"/>
                    </a:ext>
                  </a:extLst>
                </a:gridCol>
                <a:gridCol w="1272141">
                  <a:extLst>
                    <a:ext uri="{9D8B030D-6E8A-4147-A177-3AD203B41FA5}">
                      <a16:colId xmlns:a16="http://schemas.microsoft.com/office/drawing/2014/main" val="983938087"/>
                    </a:ext>
                  </a:extLst>
                </a:gridCol>
                <a:gridCol w="1104124">
                  <a:extLst>
                    <a:ext uri="{9D8B030D-6E8A-4147-A177-3AD203B41FA5}">
                      <a16:colId xmlns:a16="http://schemas.microsoft.com/office/drawing/2014/main" val="1498727450"/>
                    </a:ext>
                  </a:extLst>
                </a:gridCol>
                <a:gridCol w="1440158">
                  <a:extLst>
                    <a:ext uri="{9D8B030D-6E8A-4147-A177-3AD203B41FA5}">
                      <a16:colId xmlns:a16="http://schemas.microsoft.com/office/drawing/2014/main" val="2058551326"/>
                    </a:ext>
                  </a:extLst>
                </a:gridCol>
              </a:tblGrid>
              <a:tr h="181452">
                <a:tc>
                  <a:txBody>
                    <a:bodyPr/>
                    <a:lstStyle/>
                    <a:p>
                      <a:pPr algn="ctr" fontAlgn="b"/>
                      <a:r>
                        <a:rPr lang="it-IT" sz="2000" b="1" i="0" u="none" strike="noStrike" dirty="0">
                          <a:solidFill>
                            <a:srgbClr val="000000"/>
                          </a:solidFill>
                          <a:effectLst/>
                          <a:latin typeface="Calibri" panose="020F0502020204030204" pitchFamily="34" charset="0"/>
                        </a:rPr>
                        <a:t>data</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2000" b="1" i="0" u="none" strike="noStrike" dirty="0">
                          <a:solidFill>
                            <a:srgbClr val="000000"/>
                          </a:solidFill>
                          <a:effectLst/>
                          <a:latin typeface="Calibri" panose="020F0502020204030204" pitchFamily="34" charset="0"/>
                        </a:rPr>
                        <a:t>Q1</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2000" b="1" i="0" u="none" strike="noStrike" dirty="0">
                          <a:solidFill>
                            <a:srgbClr val="000000"/>
                          </a:solidFill>
                          <a:effectLst/>
                          <a:latin typeface="Calibri" panose="020F0502020204030204" pitchFamily="34" charset="0"/>
                        </a:rPr>
                        <a:t>Q2</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2000" b="1" i="0" u="none" strike="noStrike" dirty="0">
                          <a:solidFill>
                            <a:srgbClr val="000000"/>
                          </a:solidFill>
                          <a:effectLst/>
                          <a:latin typeface="Calibri" panose="020F0502020204030204" pitchFamily="34" charset="0"/>
                        </a:rPr>
                        <a:t>Q3</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2000" b="1" i="0" u="none" strike="noStrike">
                          <a:solidFill>
                            <a:srgbClr val="000000"/>
                          </a:solidFill>
                          <a:effectLst/>
                          <a:latin typeface="Calibri" panose="020F0502020204030204" pitchFamily="34" charset="0"/>
                        </a:rPr>
                        <a:t>…</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2000" b="1" i="0" u="none" strike="noStrike" dirty="0">
                          <a:solidFill>
                            <a:srgbClr val="000000"/>
                          </a:solidFill>
                          <a:effectLst/>
                          <a:latin typeface="Calibri" panose="020F0502020204030204" pitchFamily="34" charset="0"/>
                        </a:rPr>
                        <a:t>Q96</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0462908"/>
                  </a:ext>
                </a:extLst>
              </a:tr>
              <a:tr h="253460">
                <a:tc>
                  <a:txBody>
                    <a:bodyPr/>
                    <a:lstStyle/>
                    <a:p>
                      <a:pPr algn="ctr" fontAlgn="b"/>
                      <a:r>
                        <a:rPr lang="it-IT" sz="2000" b="0" i="0" u="none" strike="noStrike">
                          <a:solidFill>
                            <a:srgbClr val="000000"/>
                          </a:solidFill>
                          <a:effectLst/>
                          <a:latin typeface="Calibri" panose="020F0502020204030204" pitchFamily="34" charset="0"/>
                        </a:rPr>
                        <a:t>01/01/2022</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0.254</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0.234</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0.234</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it-IT" sz="2000" b="0" i="0" u="none" strike="noStrike">
                          <a:solidFill>
                            <a:srgbClr val="000000"/>
                          </a:solidFill>
                          <a:effectLst/>
                          <a:latin typeface="Calibri" panose="020F0502020204030204" pitchFamily="34" charset="0"/>
                        </a:rPr>
                        <a:t>…</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0.234</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58764236"/>
                  </a:ext>
                </a:extLst>
              </a:tr>
              <a:tr h="253460">
                <a:tc>
                  <a:txBody>
                    <a:bodyPr/>
                    <a:lstStyle/>
                    <a:p>
                      <a:pPr algn="ctr" fontAlgn="b"/>
                      <a:r>
                        <a:rPr lang="it-IT" sz="2000" b="0" i="0" u="none" strike="noStrike">
                          <a:solidFill>
                            <a:srgbClr val="000000"/>
                          </a:solidFill>
                          <a:effectLst/>
                          <a:latin typeface="Calibri" panose="020F0502020204030204" pitchFamily="34" charset="0"/>
                        </a:rPr>
                        <a:t>02/01/2022</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0.634</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0.254</a:t>
                      </a:r>
                    </a:p>
                  </a:txBody>
                  <a:tcPr marL="0" marR="0" marT="0" marB="0" anchor="b">
                    <a:lnL>
                      <a:noFill/>
                    </a:lnL>
                    <a:lnR>
                      <a:noFill/>
                    </a:lnR>
                    <a:lnT>
                      <a:noFill/>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0.834</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a:t>
                      </a:r>
                    </a:p>
                  </a:txBody>
                  <a:tcPr marL="0" marR="0" marT="0" marB="0" anchor="b">
                    <a:lnL>
                      <a:noFill/>
                    </a:lnL>
                    <a:lnR>
                      <a:noFill/>
                    </a:lnR>
                    <a:lnT>
                      <a:noFill/>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0.234</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39877541"/>
                  </a:ext>
                </a:extLst>
              </a:tr>
              <a:tr h="253460">
                <a:tc>
                  <a:txBody>
                    <a:bodyPr/>
                    <a:lstStyle/>
                    <a:p>
                      <a:pPr algn="ctr" fontAlgn="b"/>
                      <a:r>
                        <a:rPr lang="it-IT" sz="2000" b="0" i="0" u="none" strike="noStrike">
                          <a:solidFill>
                            <a:srgbClr val="000000"/>
                          </a:solidFill>
                          <a:effectLst/>
                          <a:latin typeface="Calibri" panose="020F0502020204030204" pitchFamily="34" charset="0"/>
                        </a:rPr>
                        <a:t>…</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a:t>
                      </a:r>
                    </a:p>
                  </a:txBody>
                  <a:tcPr marL="0" marR="0" marT="0" marB="0" anchor="b">
                    <a:lnL>
                      <a:noFill/>
                    </a:lnL>
                    <a:lnR>
                      <a:noFill/>
                    </a:lnR>
                    <a:lnT>
                      <a:noFill/>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a:t>
                      </a:r>
                    </a:p>
                  </a:txBody>
                  <a:tcPr marL="0" marR="0" marT="0" marB="0" anchor="b">
                    <a:lnL>
                      <a:noFill/>
                    </a:lnL>
                    <a:lnR>
                      <a:noFill/>
                    </a:lnR>
                    <a:lnT>
                      <a:noFill/>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a:t>
                      </a:r>
                    </a:p>
                  </a:txBody>
                  <a:tcPr marL="0" marR="0" marT="0" marB="0" anchor="b">
                    <a:lnL>
                      <a:noFill/>
                    </a:lnL>
                    <a:lnR>
                      <a:noFill/>
                    </a:lnR>
                    <a:lnT>
                      <a:noFill/>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a:t>
                      </a:r>
                    </a:p>
                  </a:txBody>
                  <a:tcPr marL="0" marR="0" marT="0" marB="0" anchor="b">
                    <a:lnL>
                      <a:noFill/>
                    </a:lnL>
                    <a:lnR>
                      <a:noFill/>
                    </a:lnR>
                    <a:lnT>
                      <a:noFill/>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23488273"/>
                  </a:ext>
                </a:extLst>
              </a:tr>
              <a:tr h="253460">
                <a:tc>
                  <a:txBody>
                    <a:bodyPr/>
                    <a:lstStyle/>
                    <a:p>
                      <a:pPr algn="ctr" fontAlgn="b"/>
                      <a:r>
                        <a:rPr lang="it-IT" sz="2000" b="0" i="0" u="none" strike="noStrike">
                          <a:solidFill>
                            <a:srgbClr val="000000"/>
                          </a:solidFill>
                          <a:effectLst/>
                          <a:latin typeface="Calibri" panose="020F0502020204030204" pitchFamily="34" charset="0"/>
                        </a:rPr>
                        <a:t>30/12/2022</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0.274</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0.235</a:t>
                      </a:r>
                    </a:p>
                  </a:txBody>
                  <a:tcPr marL="0" marR="0" marT="0" marB="0" anchor="b">
                    <a:lnL>
                      <a:noFill/>
                    </a:lnL>
                    <a:lnR>
                      <a:noFill/>
                    </a:lnR>
                    <a:lnT>
                      <a:noFill/>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0.239</a:t>
                      </a:r>
                    </a:p>
                  </a:txBody>
                  <a:tcPr marL="0" marR="0" marT="0" marB="0" anchor="b">
                    <a:lnL>
                      <a:noFill/>
                    </a:lnL>
                    <a:lnR>
                      <a:noFill/>
                    </a:lnR>
                    <a:lnT>
                      <a:noFill/>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a:t>
                      </a:r>
                    </a:p>
                  </a:txBody>
                  <a:tcPr marL="0" marR="0" marT="0" marB="0" anchor="b">
                    <a:lnL>
                      <a:noFill/>
                    </a:lnL>
                    <a:lnR>
                      <a:noFill/>
                    </a:lnR>
                    <a:lnT>
                      <a:noFill/>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0.234</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8758008"/>
                  </a:ext>
                </a:extLst>
              </a:tr>
              <a:tr h="263208">
                <a:tc>
                  <a:txBody>
                    <a:bodyPr/>
                    <a:lstStyle/>
                    <a:p>
                      <a:pPr algn="ctr" fontAlgn="b"/>
                      <a:r>
                        <a:rPr lang="it-IT" sz="2000" b="0" i="0" u="none" strike="noStrike">
                          <a:solidFill>
                            <a:srgbClr val="000000"/>
                          </a:solidFill>
                          <a:effectLst/>
                          <a:latin typeface="Calibri" panose="020F0502020204030204" pitchFamily="34" charset="0"/>
                        </a:rPr>
                        <a:t>31/12/2022</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it-IT" sz="2000" b="0" i="0" u="none" strike="noStrike" dirty="0">
                          <a:solidFill>
                            <a:srgbClr val="000000"/>
                          </a:solidFill>
                          <a:effectLst/>
                          <a:latin typeface="Calibri" panose="020F0502020204030204" pitchFamily="34" charset="0"/>
                        </a:rPr>
                        <a:t>0.834</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it-IT" sz="2000" b="0" i="0" u="none" strike="noStrike" dirty="0">
                          <a:solidFill>
                            <a:srgbClr val="000000"/>
                          </a:solidFill>
                          <a:effectLst/>
                          <a:latin typeface="Calibri" panose="020F0502020204030204" pitchFamily="34" charset="0"/>
                        </a:rPr>
                        <a:t>0.634</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it-IT" sz="2000" b="0" i="0" u="none" strike="noStrike" dirty="0">
                          <a:solidFill>
                            <a:srgbClr val="000000"/>
                          </a:solidFill>
                          <a:effectLst/>
                          <a:latin typeface="Calibri" panose="020F0502020204030204" pitchFamily="34" charset="0"/>
                        </a:rPr>
                        <a:t>0.254</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it-IT" sz="2000" b="0" i="0" u="none" strike="noStrike">
                          <a:solidFill>
                            <a:srgbClr val="000000"/>
                          </a:solidFill>
                          <a:effectLst/>
                          <a:latin typeface="Calibri" panose="020F0502020204030204" pitchFamily="34" charset="0"/>
                        </a:rPr>
                        <a:t>…</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it-IT" sz="2000" b="0" i="0" u="none" strike="noStrike" dirty="0">
                          <a:solidFill>
                            <a:srgbClr val="000000"/>
                          </a:solidFill>
                          <a:effectLst/>
                          <a:latin typeface="Calibri" panose="020F0502020204030204" pitchFamily="34" charset="0"/>
                        </a:rPr>
                        <a:t>0.234</a:t>
                      </a: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7705235"/>
                  </a:ext>
                </a:extLst>
              </a:tr>
            </a:tbl>
          </a:graphicData>
        </a:graphic>
      </p:graphicFrame>
    </p:spTree>
    <p:extLst>
      <p:ext uri="{BB962C8B-B14F-4D97-AF65-F5344CB8AC3E}">
        <p14:creationId xmlns:p14="http://schemas.microsoft.com/office/powerpoint/2010/main" val="298839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Utenti</a:t>
            </a:r>
          </a:p>
        </p:txBody>
      </p:sp>
      <p:sp>
        <p:nvSpPr>
          <p:cNvPr id="6" name="Segnaposto testo 1">
            <a:extLst>
              <a:ext uri="{FF2B5EF4-FFF2-40B4-BE49-F238E27FC236}">
                <a16:creationId xmlns:a16="http://schemas.microsoft.com/office/drawing/2014/main" id="{ECFED15E-BDA4-7844-00FA-CB7368410141}"/>
              </a:ext>
            </a:extLst>
          </p:cNvPr>
          <p:cNvSpPr>
            <a:spLocks noGrp="1"/>
          </p:cNvSpPr>
          <p:nvPr>
            <p:ph type="body" sz="quarter" idx="12"/>
          </p:nvPr>
        </p:nvSpPr>
        <p:spPr>
          <a:xfrm>
            <a:off x="551384" y="621668"/>
            <a:ext cx="11305256" cy="4104456"/>
          </a:xfrm>
        </p:spPr>
        <p:txBody>
          <a:bodyPr>
            <a:normAutofit/>
          </a:bodyPr>
          <a:lstStyle/>
          <a:p>
            <a:pPr marL="0" lvl="1" indent="0">
              <a:spcBef>
                <a:spcPts val="750"/>
              </a:spcBef>
              <a:buNone/>
              <a:defRPr/>
            </a:pPr>
            <a:r>
              <a:rPr lang="it-IT" sz="1800" b="1" dirty="0"/>
              <a:t>Curva </a:t>
            </a:r>
            <a:r>
              <a:rPr lang="it-IT" sz="1800" b="1" dirty="0" err="1"/>
              <a:t>quartoraria</a:t>
            </a:r>
            <a:r>
              <a:rPr lang="it-IT" sz="1800" b="1" dirty="0"/>
              <a:t> dei consumi </a:t>
            </a:r>
          </a:p>
          <a:p>
            <a:pPr marL="0" lvl="1" indent="0">
              <a:spcBef>
                <a:spcPts val="750"/>
              </a:spcBef>
              <a:buNone/>
              <a:defRPr/>
            </a:pPr>
            <a:endParaRPr lang="it-IT" sz="1800" b="1" dirty="0">
              <a:solidFill>
                <a:schemeClr val="tx1"/>
              </a:solidFill>
            </a:endParaRPr>
          </a:p>
          <a:p>
            <a:pPr marL="0" lvl="1" indent="0">
              <a:spcBef>
                <a:spcPts val="750"/>
              </a:spcBef>
              <a:buNone/>
              <a:defRPr/>
            </a:pPr>
            <a:r>
              <a:rPr lang="it-IT" sz="1800" b="1" dirty="0">
                <a:solidFill>
                  <a:schemeClr val="tx1"/>
                </a:solidFill>
              </a:rPr>
              <a:t>CASO 2: </a:t>
            </a:r>
            <a:r>
              <a:rPr lang="it-IT" sz="1800" dirty="0">
                <a:solidFill>
                  <a:schemeClr val="tx1"/>
                </a:solidFill>
              </a:rPr>
              <a:t>sono disponibile i consumi mensili per fascia.</a:t>
            </a:r>
          </a:p>
          <a:p>
            <a:pPr marL="1200150" lvl="2" indent="-342900">
              <a:buFont typeface="+mj-lt"/>
              <a:buAutoNum type="alphaLcPeriod"/>
            </a:pPr>
            <a:r>
              <a:rPr lang="it-IT" sz="1800" dirty="0">
                <a:solidFill>
                  <a:schemeClr val="tx1"/>
                </a:solidFill>
              </a:rPr>
              <a:t>Identificazione di giorni tipici di consumo</a:t>
            </a:r>
          </a:p>
          <a:p>
            <a:pPr marL="1200150" lvl="2" indent="-342900">
              <a:buFont typeface="+mj-lt"/>
              <a:buAutoNum type="alphaLcPeriod"/>
            </a:pPr>
            <a:r>
              <a:rPr lang="it-IT" sz="1800" dirty="0">
                <a:solidFill>
                  <a:schemeClr val="tx1"/>
                </a:solidFill>
              </a:rPr>
              <a:t>Identificazione del profilo </a:t>
            </a:r>
            <a:r>
              <a:rPr lang="it-IT" sz="1800" dirty="0" err="1">
                <a:solidFill>
                  <a:schemeClr val="tx1"/>
                </a:solidFill>
              </a:rPr>
              <a:t>quartorario</a:t>
            </a:r>
            <a:r>
              <a:rPr lang="it-IT" sz="1800" dirty="0">
                <a:solidFill>
                  <a:schemeClr val="tx1"/>
                </a:solidFill>
              </a:rPr>
              <a:t> di consumo per ogni giorno tipico</a:t>
            </a:r>
          </a:p>
          <a:p>
            <a:pPr marL="1200150" lvl="2" indent="-342900">
              <a:buFont typeface="+mj-lt"/>
              <a:buAutoNum type="alphaLcPeriod"/>
            </a:pPr>
            <a:r>
              <a:rPr lang="it-IT" sz="1800" dirty="0">
                <a:solidFill>
                  <a:schemeClr val="tx1"/>
                </a:solidFill>
              </a:rPr>
              <a:t>Ricostruzione della curva orari tramite i vincoli sui consumi mensili per fascia</a:t>
            </a:r>
          </a:p>
          <a:p>
            <a:pPr marL="1200150" lvl="2" indent="-342900">
              <a:buFont typeface="+mj-lt"/>
              <a:buAutoNum type="alphaLcPeriod"/>
            </a:pPr>
            <a:endParaRPr lang="it-IT" sz="1800" dirty="0">
              <a:solidFill>
                <a:schemeClr val="tx1"/>
              </a:solidFill>
            </a:endParaRPr>
          </a:p>
          <a:p>
            <a:pPr marL="0" lvl="1" indent="0">
              <a:spcBef>
                <a:spcPts val="750"/>
              </a:spcBef>
              <a:buNone/>
              <a:defRPr/>
            </a:pPr>
            <a:endParaRPr lang="it-IT" sz="1800" dirty="0">
              <a:solidFill>
                <a:schemeClr val="tx1"/>
              </a:solidFill>
            </a:endParaRPr>
          </a:p>
        </p:txBody>
      </p:sp>
      <p:graphicFrame>
        <p:nvGraphicFramePr>
          <p:cNvPr id="4" name="Tabella 3">
            <a:extLst>
              <a:ext uri="{FF2B5EF4-FFF2-40B4-BE49-F238E27FC236}">
                <a16:creationId xmlns:a16="http://schemas.microsoft.com/office/drawing/2014/main" id="{3BCC40A3-7AE1-CA38-FB2D-8EDB31F28A4D}"/>
              </a:ext>
            </a:extLst>
          </p:cNvPr>
          <p:cNvGraphicFramePr>
            <a:graphicFrameLocks noGrp="1"/>
          </p:cNvGraphicFramePr>
          <p:nvPr>
            <p:extLst>
              <p:ext uri="{D42A27DB-BD31-4B8C-83A1-F6EECF244321}">
                <p14:modId xmlns:p14="http://schemas.microsoft.com/office/powerpoint/2010/main" val="2363666611"/>
              </p:ext>
            </p:extLst>
          </p:nvPr>
        </p:nvGraphicFramePr>
        <p:xfrm>
          <a:off x="3863752" y="2744924"/>
          <a:ext cx="4968550" cy="3962400"/>
        </p:xfrm>
        <a:graphic>
          <a:graphicData uri="http://schemas.openxmlformats.org/drawingml/2006/table">
            <a:tbl>
              <a:tblPr/>
              <a:tblGrid>
                <a:gridCol w="1261401">
                  <a:extLst>
                    <a:ext uri="{9D8B030D-6E8A-4147-A177-3AD203B41FA5}">
                      <a16:colId xmlns:a16="http://schemas.microsoft.com/office/drawing/2014/main" val="2781932058"/>
                    </a:ext>
                  </a:extLst>
                </a:gridCol>
                <a:gridCol w="726019">
                  <a:extLst>
                    <a:ext uri="{9D8B030D-6E8A-4147-A177-3AD203B41FA5}">
                      <a16:colId xmlns:a16="http://schemas.microsoft.com/office/drawing/2014/main" val="3456101178"/>
                    </a:ext>
                  </a:extLst>
                </a:gridCol>
                <a:gridCol w="993710">
                  <a:extLst>
                    <a:ext uri="{9D8B030D-6E8A-4147-A177-3AD203B41FA5}">
                      <a16:colId xmlns:a16="http://schemas.microsoft.com/office/drawing/2014/main" val="3310226699"/>
                    </a:ext>
                  </a:extLst>
                </a:gridCol>
                <a:gridCol w="993710">
                  <a:extLst>
                    <a:ext uri="{9D8B030D-6E8A-4147-A177-3AD203B41FA5}">
                      <a16:colId xmlns:a16="http://schemas.microsoft.com/office/drawing/2014/main" val="924491343"/>
                    </a:ext>
                  </a:extLst>
                </a:gridCol>
                <a:gridCol w="993710">
                  <a:extLst>
                    <a:ext uri="{9D8B030D-6E8A-4147-A177-3AD203B41FA5}">
                      <a16:colId xmlns:a16="http://schemas.microsoft.com/office/drawing/2014/main" val="3122723655"/>
                    </a:ext>
                  </a:extLst>
                </a:gridCol>
              </a:tblGrid>
              <a:tr h="198120">
                <a:tc>
                  <a:txBody>
                    <a:bodyPr/>
                    <a:lstStyle/>
                    <a:p>
                      <a:pPr algn="ctr" fontAlgn="b"/>
                      <a:r>
                        <a:rPr lang="it-IT" sz="2000" b="1" i="0" u="none" strike="noStrike" dirty="0">
                          <a:solidFill>
                            <a:srgbClr val="000000"/>
                          </a:solidFill>
                          <a:effectLst/>
                          <a:latin typeface="Calibri" panose="020F0502020204030204" pitchFamily="34" charset="0"/>
                        </a:rPr>
                        <a:t>data</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2000" b="1" i="0" u="none" strike="noStrike">
                          <a:solidFill>
                            <a:srgbClr val="000000"/>
                          </a:solidFill>
                          <a:effectLst/>
                          <a:latin typeface="Calibri" panose="020F0502020204030204" pitchFamily="34" charset="0"/>
                        </a:rPr>
                        <a:t>TOT</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2000" b="1" i="0" u="none" strike="noStrike">
                          <a:solidFill>
                            <a:srgbClr val="000000"/>
                          </a:solidFill>
                          <a:effectLst/>
                          <a:latin typeface="Calibri" panose="020F0502020204030204" pitchFamily="34" charset="0"/>
                        </a:rPr>
                        <a:t>F1</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2000" b="1" i="0" u="none" strike="noStrike">
                          <a:solidFill>
                            <a:srgbClr val="000000"/>
                          </a:solidFill>
                          <a:effectLst/>
                          <a:latin typeface="Calibri" panose="020F0502020204030204" pitchFamily="34" charset="0"/>
                        </a:rPr>
                        <a:t>F2</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2000" b="1" i="0" u="none" strike="noStrike">
                          <a:solidFill>
                            <a:srgbClr val="000000"/>
                          </a:solidFill>
                          <a:effectLst/>
                          <a:latin typeface="Calibri" panose="020F0502020204030204" pitchFamily="34" charset="0"/>
                        </a:rPr>
                        <a:t>F3</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0514350"/>
                  </a:ext>
                </a:extLst>
              </a:tr>
              <a:tr h="198120">
                <a:tc>
                  <a:txBody>
                    <a:bodyPr/>
                    <a:lstStyle/>
                    <a:p>
                      <a:pPr algn="l" fontAlgn="b"/>
                      <a:r>
                        <a:rPr lang="it-IT" sz="2000" b="0" i="0" u="none" strike="noStrike">
                          <a:solidFill>
                            <a:srgbClr val="000000"/>
                          </a:solidFill>
                          <a:effectLst/>
                          <a:latin typeface="Calibri" panose="020F0502020204030204" pitchFamily="34" charset="0"/>
                        </a:rPr>
                        <a:t>Gennaio</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30</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8471754"/>
                  </a:ext>
                </a:extLst>
              </a:tr>
              <a:tr h="198120">
                <a:tc>
                  <a:txBody>
                    <a:bodyPr/>
                    <a:lstStyle/>
                    <a:p>
                      <a:pPr algn="l" fontAlgn="b"/>
                      <a:r>
                        <a:rPr lang="it-IT" sz="2000" b="0" i="0" u="none" strike="noStrike">
                          <a:solidFill>
                            <a:srgbClr val="000000"/>
                          </a:solidFill>
                          <a:effectLst/>
                          <a:latin typeface="Calibri" panose="020F0502020204030204" pitchFamily="34" charset="0"/>
                        </a:rPr>
                        <a:t>Febbraio</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30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48459712"/>
                  </a:ext>
                </a:extLst>
              </a:tr>
              <a:tr h="198120">
                <a:tc>
                  <a:txBody>
                    <a:bodyPr/>
                    <a:lstStyle/>
                    <a:p>
                      <a:pPr algn="l" fontAlgn="b"/>
                      <a:r>
                        <a:rPr lang="it-IT" sz="2000" b="0" i="0" u="none" strike="noStrike">
                          <a:solidFill>
                            <a:srgbClr val="000000"/>
                          </a:solidFill>
                          <a:effectLst/>
                          <a:latin typeface="Calibri" panose="020F0502020204030204" pitchFamily="34" charset="0"/>
                        </a:rPr>
                        <a:t>Marzo</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30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75128123"/>
                  </a:ext>
                </a:extLst>
              </a:tr>
              <a:tr h="198120">
                <a:tc>
                  <a:txBody>
                    <a:bodyPr/>
                    <a:lstStyle/>
                    <a:p>
                      <a:pPr algn="l" fontAlgn="b"/>
                      <a:r>
                        <a:rPr lang="it-IT" sz="2000" b="0" i="0" u="none" strike="noStrike" dirty="0">
                          <a:solidFill>
                            <a:srgbClr val="000000"/>
                          </a:solidFill>
                          <a:effectLst/>
                          <a:latin typeface="Calibri" panose="020F0502020204030204" pitchFamily="34" charset="0"/>
                        </a:rPr>
                        <a:t>Aprile</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30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a:noFill/>
                    </a:lnR>
                    <a:lnT>
                      <a:noFill/>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10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19078334"/>
                  </a:ext>
                </a:extLst>
              </a:tr>
              <a:tr h="198120">
                <a:tc>
                  <a:txBody>
                    <a:bodyPr/>
                    <a:lstStyle/>
                    <a:p>
                      <a:pPr algn="l" fontAlgn="b"/>
                      <a:r>
                        <a:rPr lang="it-IT" sz="2000" b="0" i="0" u="none" strike="noStrike">
                          <a:solidFill>
                            <a:srgbClr val="000000"/>
                          </a:solidFill>
                          <a:effectLst/>
                          <a:latin typeface="Calibri" panose="020F0502020204030204" pitchFamily="34" charset="0"/>
                        </a:rPr>
                        <a:t>Maggio</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30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66577955"/>
                  </a:ext>
                </a:extLst>
              </a:tr>
              <a:tr h="198120">
                <a:tc>
                  <a:txBody>
                    <a:bodyPr/>
                    <a:lstStyle/>
                    <a:p>
                      <a:pPr algn="l" fontAlgn="b"/>
                      <a:r>
                        <a:rPr lang="it-IT" sz="2000" b="0" i="0" u="none" strike="noStrike">
                          <a:solidFill>
                            <a:srgbClr val="000000"/>
                          </a:solidFill>
                          <a:effectLst/>
                          <a:latin typeface="Calibri" panose="020F0502020204030204" pitchFamily="34" charset="0"/>
                        </a:rPr>
                        <a:t>Giugno</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30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17057593"/>
                  </a:ext>
                </a:extLst>
              </a:tr>
              <a:tr h="198120">
                <a:tc>
                  <a:txBody>
                    <a:bodyPr/>
                    <a:lstStyle/>
                    <a:p>
                      <a:pPr algn="l" fontAlgn="b"/>
                      <a:r>
                        <a:rPr lang="it-IT" sz="2000" b="0" i="0" u="none" strike="noStrike">
                          <a:solidFill>
                            <a:srgbClr val="000000"/>
                          </a:solidFill>
                          <a:effectLst/>
                          <a:latin typeface="Calibri" panose="020F0502020204030204" pitchFamily="34" charset="0"/>
                        </a:rPr>
                        <a:t>Luglio</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30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25190865"/>
                  </a:ext>
                </a:extLst>
              </a:tr>
              <a:tr h="198120">
                <a:tc>
                  <a:txBody>
                    <a:bodyPr/>
                    <a:lstStyle/>
                    <a:p>
                      <a:pPr algn="l" fontAlgn="b"/>
                      <a:r>
                        <a:rPr lang="it-IT" sz="2000" b="0" i="0" u="none" strike="noStrike">
                          <a:solidFill>
                            <a:srgbClr val="000000"/>
                          </a:solidFill>
                          <a:effectLst/>
                          <a:latin typeface="Calibri" panose="020F0502020204030204" pitchFamily="34" charset="0"/>
                        </a:rPr>
                        <a:t>Agosto</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30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72487534"/>
                  </a:ext>
                </a:extLst>
              </a:tr>
              <a:tr h="198120">
                <a:tc>
                  <a:txBody>
                    <a:bodyPr/>
                    <a:lstStyle/>
                    <a:p>
                      <a:pPr algn="l" fontAlgn="b"/>
                      <a:r>
                        <a:rPr lang="it-IT" sz="2000" b="0" i="0" u="none" strike="noStrike">
                          <a:solidFill>
                            <a:srgbClr val="000000"/>
                          </a:solidFill>
                          <a:effectLst/>
                          <a:latin typeface="Calibri" panose="020F0502020204030204" pitchFamily="34" charset="0"/>
                        </a:rPr>
                        <a:t>Settembre</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30</a:t>
                      </a:r>
                    </a:p>
                  </a:txBody>
                  <a:tcPr marL="0" marR="0" marT="0" marB="0" anchor="b">
                    <a:lnL>
                      <a:noFill/>
                    </a:lnL>
                    <a:lnR>
                      <a:noFill/>
                    </a:lnR>
                    <a:lnT>
                      <a:noFill/>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10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54269488"/>
                  </a:ext>
                </a:extLst>
              </a:tr>
              <a:tr h="198120">
                <a:tc>
                  <a:txBody>
                    <a:bodyPr/>
                    <a:lstStyle/>
                    <a:p>
                      <a:pPr algn="l" fontAlgn="b"/>
                      <a:r>
                        <a:rPr lang="it-IT" sz="2000" b="0" i="0" u="none" strike="noStrike">
                          <a:solidFill>
                            <a:srgbClr val="000000"/>
                          </a:solidFill>
                          <a:effectLst/>
                          <a:latin typeface="Calibri" panose="020F0502020204030204" pitchFamily="34" charset="0"/>
                        </a:rPr>
                        <a:t>Ottobre</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30</a:t>
                      </a:r>
                    </a:p>
                  </a:txBody>
                  <a:tcPr marL="0" marR="0" marT="0" marB="0" anchor="b">
                    <a:lnL>
                      <a:noFill/>
                    </a:lnL>
                    <a:lnR>
                      <a:noFill/>
                    </a:lnR>
                    <a:lnT>
                      <a:noFill/>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10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85153845"/>
                  </a:ext>
                </a:extLst>
              </a:tr>
              <a:tr h="198120">
                <a:tc>
                  <a:txBody>
                    <a:bodyPr/>
                    <a:lstStyle/>
                    <a:p>
                      <a:pPr algn="l" fontAlgn="b"/>
                      <a:r>
                        <a:rPr lang="it-IT" sz="2000" b="0" i="0" u="none" strike="noStrike">
                          <a:solidFill>
                            <a:srgbClr val="000000"/>
                          </a:solidFill>
                          <a:effectLst/>
                          <a:latin typeface="Calibri" panose="020F0502020204030204" pitchFamily="34" charset="0"/>
                        </a:rPr>
                        <a:t>Novembre</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30</a:t>
                      </a:r>
                    </a:p>
                  </a:txBody>
                  <a:tcPr marL="0" marR="0" marT="0" marB="0" anchor="b">
                    <a:lnL>
                      <a:noFill/>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a:noFill/>
                    </a:lnR>
                    <a:lnT>
                      <a:noFill/>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10</a:t>
                      </a:r>
                    </a:p>
                  </a:txBody>
                  <a:tcPr marL="0" marR="0" marT="0" marB="0" anchor="b">
                    <a:lnL>
                      <a:noFill/>
                    </a:lnL>
                    <a:lnR>
                      <a:noFill/>
                    </a:lnR>
                    <a:lnT>
                      <a:noFill/>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10</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2975651"/>
                  </a:ext>
                </a:extLst>
              </a:tr>
              <a:tr h="205740">
                <a:tc>
                  <a:txBody>
                    <a:bodyPr/>
                    <a:lstStyle/>
                    <a:p>
                      <a:pPr algn="l" fontAlgn="b"/>
                      <a:r>
                        <a:rPr lang="it-IT" sz="2000" b="0" i="0" u="none" strike="noStrike">
                          <a:solidFill>
                            <a:srgbClr val="000000"/>
                          </a:solidFill>
                          <a:effectLst/>
                          <a:latin typeface="Calibri" panose="020F0502020204030204" pitchFamily="34" charset="0"/>
                        </a:rPr>
                        <a:t>Dicembre</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it-IT" sz="2000" b="0" i="0" u="none" strike="noStrike">
                          <a:solidFill>
                            <a:srgbClr val="000000"/>
                          </a:solidFill>
                          <a:effectLst/>
                          <a:latin typeface="Calibri" panose="020F0502020204030204" pitchFamily="34" charset="0"/>
                        </a:rPr>
                        <a:t>30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it-IT" sz="2000" b="0" i="0" u="none" strike="noStrike" dirty="0">
                          <a:solidFill>
                            <a:srgbClr val="000000"/>
                          </a:solidFill>
                          <a:effectLst/>
                          <a:latin typeface="Calibri" panose="020F0502020204030204" pitchFamily="34" charset="0"/>
                        </a:rPr>
                        <a:t>10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it-IT" sz="2000" b="0" i="0" u="none" strike="noStrike">
                          <a:solidFill>
                            <a:srgbClr val="000000"/>
                          </a:solidFill>
                          <a:effectLst/>
                          <a:latin typeface="Calibri" panose="020F0502020204030204" pitchFamily="34" charset="0"/>
                        </a:rPr>
                        <a:t>10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it-IT" sz="2000" b="0" i="0" u="none" strike="noStrike" dirty="0">
                          <a:solidFill>
                            <a:srgbClr val="000000"/>
                          </a:solidFill>
                          <a:effectLst/>
                          <a:latin typeface="Calibri" panose="020F0502020204030204" pitchFamily="34" charset="0"/>
                        </a:rPr>
                        <a:t>10</a:t>
                      </a: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1302154"/>
                  </a:ext>
                </a:extLst>
              </a:tr>
            </a:tbl>
          </a:graphicData>
        </a:graphic>
      </p:graphicFrame>
    </p:spTree>
    <p:extLst>
      <p:ext uri="{BB962C8B-B14F-4D97-AF65-F5344CB8AC3E}">
        <p14:creationId xmlns:p14="http://schemas.microsoft.com/office/powerpoint/2010/main" val="3783896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Utenti</a:t>
            </a:r>
          </a:p>
        </p:txBody>
      </p:sp>
      <p:sp>
        <p:nvSpPr>
          <p:cNvPr id="6" name="Segnaposto testo 1">
            <a:extLst>
              <a:ext uri="{FF2B5EF4-FFF2-40B4-BE49-F238E27FC236}">
                <a16:creationId xmlns:a16="http://schemas.microsoft.com/office/drawing/2014/main" id="{ECFED15E-BDA4-7844-00FA-CB7368410141}"/>
              </a:ext>
            </a:extLst>
          </p:cNvPr>
          <p:cNvSpPr>
            <a:spLocks noGrp="1"/>
          </p:cNvSpPr>
          <p:nvPr>
            <p:ph type="body" sz="quarter" idx="12"/>
          </p:nvPr>
        </p:nvSpPr>
        <p:spPr>
          <a:xfrm>
            <a:off x="623392" y="692696"/>
            <a:ext cx="11305256" cy="4104456"/>
          </a:xfrm>
        </p:spPr>
        <p:txBody>
          <a:bodyPr>
            <a:normAutofit/>
          </a:bodyPr>
          <a:lstStyle/>
          <a:p>
            <a:pPr marL="0" lvl="1" indent="0">
              <a:spcBef>
                <a:spcPts val="750"/>
              </a:spcBef>
              <a:buNone/>
              <a:defRPr/>
            </a:pPr>
            <a:r>
              <a:rPr lang="it-IT" sz="1800" b="1" dirty="0"/>
              <a:t>Curva </a:t>
            </a:r>
            <a:r>
              <a:rPr lang="it-IT" sz="1800" b="1" dirty="0" err="1"/>
              <a:t>quartoraria</a:t>
            </a:r>
            <a:r>
              <a:rPr lang="it-IT" sz="1800" b="1" dirty="0"/>
              <a:t> dei consumi </a:t>
            </a:r>
          </a:p>
          <a:p>
            <a:pPr marL="0" lvl="1" indent="0">
              <a:spcBef>
                <a:spcPts val="750"/>
              </a:spcBef>
              <a:buNone/>
              <a:defRPr/>
            </a:pPr>
            <a:endParaRPr lang="it-IT" sz="1800" b="1" dirty="0">
              <a:solidFill>
                <a:schemeClr val="tx1"/>
              </a:solidFill>
            </a:endParaRPr>
          </a:p>
          <a:p>
            <a:pPr marL="0" lvl="1" indent="0">
              <a:spcBef>
                <a:spcPts val="750"/>
              </a:spcBef>
              <a:buNone/>
              <a:defRPr/>
            </a:pPr>
            <a:r>
              <a:rPr lang="it-IT" sz="1800" b="1" dirty="0">
                <a:solidFill>
                  <a:schemeClr val="tx1"/>
                </a:solidFill>
              </a:rPr>
              <a:t>CASO 3: </a:t>
            </a:r>
            <a:r>
              <a:rPr lang="it-IT" sz="1800" dirty="0">
                <a:solidFill>
                  <a:schemeClr val="tx1"/>
                </a:solidFill>
              </a:rPr>
              <a:t>Sono disponibili i consumi totali mensili.</a:t>
            </a:r>
          </a:p>
          <a:p>
            <a:pPr marL="1200150" lvl="2" indent="-342900">
              <a:buFont typeface="+mj-lt"/>
              <a:buAutoNum type="alphaLcPeriod"/>
            </a:pPr>
            <a:r>
              <a:rPr lang="it-IT" sz="1800" dirty="0">
                <a:solidFill>
                  <a:schemeClr val="tx1"/>
                </a:solidFill>
              </a:rPr>
              <a:t>Identificazione di giorni tipici di consumo</a:t>
            </a:r>
          </a:p>
          <a:p>
            <a:pPr marL="1200150" lvl="2" indent="-342900">
              <a:buFont typeface="+mj-lt"/>
              <a:buAutoNum type="alphaLcPeriod"/>
            </a:pPr>
            <a:r>
              <a:rPr lang="it-IT" sz="1800" dirty="0">
                <a:solidFill>
                  <a:schemeClr val="tx1"/>
                </a:solidFill>
              </a:rPr>
              <a:t>Identificazione del profilo </a:t>
            </a:r>
            <a:r>
              <a:rPr lang="it-IT" sz="1800" dirty="0" err="1">
                <a:solidFill>
                  <a:schemeClr val="tx1"/>
                </a:solidFill>
              </a:rPr>
              <a:t>quartorario</a:t>
            </a:r>
            <a:r>
              <a:rPr lang="it-IT" sz="1800" dirty="0">
                <a:solidFill>
                  <a:schemeClr val="tx1"/>
                </a:solidFill>
              </a:rPr>
              <a:t> di consumo per ogni giorno tipico</a:t>
            </a:r>
          </a:p>
          <a:p>
            <a:pPr marL="1200150" lvl="2" indent="-342900">
              <a:buFont typeface="+mj-lt"/>
              <a:buAutoNum type="alphaLcPeriod"/>
            </a:pPr>
            <a:r>
              <a:rPr lang="it-IT" sz="1800" dirty="0">
                <a:solidFill>
                  <a:schemeClr val="tx1"/>
                </a:solidFill>
              </a:rPr>
              <a:t>Ricostruzione della curva orari tramite i vincoli sui consumi mensili</a:t>
            </a:r>
          </a:p>
          <a:p>
            <a:pPr marL="1200150" lvl="2" indent="-342900">
              <a:buFont typeface="+mj-lt"/>
              <a:buAutoNum type="alphaLcPeriod"/>
            </a:pPr>
            <a:endParaRPr lang="it-IT" sz="1800" dirty="0">
              <a:solidFill>
                <a:schemeClr val="tx1"/>
              </a:solidFill>
            </a:endParaRPr>
          </a:p>
          <a:p>
            <a:pPr lvl="2" indent="0">
              <a:buNone/>
            </a:pPr>
            <a:endParaRPr lang="it-IT" sz="1800" dirty="0">
              <a:solidFill>
                <a:schemeClr val="tx1"/>
              </a:solidFill>
            </a:endParaRPr>
          </a:p>
          <a:p>
            <a:pPr marL="0" lvl="1" indent="0">
              <a:spcBef>
                <a:spcPts val="750"/>
              </a:spcBef>
              <a:buNone/>
              <a:defRPr/>
            </a:pPr>
            <a:endParaRPr lang="it-IT" sz="1800" dirty="0">
              <a:solidFill>
                <a:schemeClr val="tx1"/>
              </a:solidFill>
            </a:endParaRPr>
          </a:p>
        </p:txBody>
      </p:sp>
      <p:graphicFrame>
        <p:nvGraphicFramePr>
          <p:cNvPr id="4" name="Tabella 3">
            <a:extLst>
              <a:ext uri="{FF2B5EF4-FFF2-40B4-BE49-F238E27FC236}">
                <a16:creationId xmlns:a16="http://schemas.microsoft.com/office/drawing/2014/main" id="{3BCC40A3-7AE1-CA38-FB2D-8EDB31F28A4D}"/>
              </a:ext>
            </a:extLst>
          </p:cNvPr>
          <p:cNvGraphicFramePr>
            <a:graphicFrameLocks noGrp="1"/>
          </p:cNvGraphicFramePr>
          <p:nvPr>
            <p:extLst>
              <p:ext uri="{D42A27DB-BD31-4B8C-83A1-F6EECF244321}">
                <p14:modId xmlns:p14="http://schemas.microsoft.com/office/powerpoint/2010/main" val="3060104970"/>
              </p:ext>
            </p:extLst>
          </p:nvPr>
        </p:nvGraphicFramePr>
        <p:xfrm>
          <a:off x="5102290" y="2760041"/>
          <a:ext cx="1987420" cy="3962400"/>
        </p:xfrm>
        <a:graphic>
          <a:graphicData uri="http://schemas.openxmlformats.org/drawingml/2006/table">
            <a:tbl>
              <a:tblPr/>
              <a:tblGrid>
                <a:gridCol w="1261401">
                  <a:extLst>
                    <a:ext uri="{9D8B030D-6E8A-4147-A177-3AD203B41FA5}">
                      <a16:colId xmlns:a16="http://schemas.microsoft.com/office/drawing/2014/main" val="2781932058"/>
                    </a:ext>
                  </a:extLst>
                </a:gridCol>
                <a:gridCol w="726019">
                  <a:extLst>
                    <a:ext uri="{9D8B030D-6E8A-4147-A177-3AD203B41FA5}">
                      <a16:colId xmlns:a16="http://schemas.microsoft.com/office/drawing/2014/main" val="3456101178"/>
                    </a:ext>
                  </a:extLst>
                </a:gridCol>
              </a:tblGrid>
              <a:tr h="198120">
                <a:tc>
                  <a:txBody>
                    <a:bodyPr/>
                    <a:lstStyle/>
                    <a:p>
                      <a:pPr algn="ctr" fontAlgn="b"/>
                      <a:r>
                        <a:rPr lang="it-IT" sz="2000" b="1" i="0" u="none" strike="noStrike" dirty="0">
                          <a:solidFill>
                            <a:srgbClr val="000000"/>
                          </a:solidFill>
                          <a:effectLst/>
                          <a:latin typeface="Calibri" panose="020F0502020204030204" pitchFamily="34" charset="0"/>
                        </a:rPr>
                        <a:t>data</a:t>
                      </a:r>
                    </a:p>
                  </a:txBody>
                  <a:tcPr marL="0" marR="0" marT="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2000" b="1" i="0" u="none" strike="noStrike">
                          <a:solidFill>
                            <a:srgbClr val="000000"/>
                          </a:solidFill>
                          <a:effectLst/>
                          <a:latin typeface="Calibri" panose="020F0502020204030204" pitchFamily="34" charset="0"/>
                        </a:rPr>
                        <a:t>TOT</a:t>
                      </a:r>
                    </a:p>
                  </a:txBody>
                  <a:tcPr marL="0" marR="0" marT="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0514350"/>
                  </a:ext>
                </a:extLst>
              </a:tr>
              <a:tr h="198120">
                <a:tc>
                  <a:txBody>
                    <a:bodyPr/>
                    <a:lstStyle/>
                    <a:p>
                      <a:pPr algn="l" fontAlgn="b"/>
                      <a:r>
                        <a:rPr lang="it-IT" sz="2000" b="0" i="0" u="none" strike="noStrike">
                          <a:solidFill>
                            <a:srgbClr val="000000"/>
                          </a:solidFill>
                          <a:effectLst/>
                          <a:latin typeface="Calibri" panose="020F0502020204030204" pitchFamily="34" charset="0"/>
                        </a:rPr>
                        <a:t>Gennaio</a:t>
                      </a:r>
                    </a:p>
                  </a:txBody>
                  <a:tcPr marL="0" marR="0" marT="0"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it-IT" sz="2000" b="0" i="0" u="none" strike="noStrike">
                          <a:solidFill>
                            <a:srgbClr val="000000"/>
                          </a:solidFill>
                          <a:effectLst/>
                          <a:latin typeface="Calibri" panose="020F0502020204030204" pitchFamily="34" charset="0"/>
                        </a:rPr>
                        <a:t>30</a:t>
                      </a:r>
                    </a:p>
                  </a:txBody>
                  <a:tcPr marL="0" marR="0" marT="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8471754"/>
                  </a:ext>
                </a:extLst>
              </a:tr>
              <a:tr h="198120">
                <a:tc>
                  <a:txBody>
                    <a:bodyPr/>
                    <a:lstStyle/>
                    <a:p>
                      <a:pPr algn="l" fontAlgn="b"/>
                      <a:r>
                        <a:rPr lang="it-IT" sz="2000" b="0" i="0" u="none" strike="noStrike" dirty="0">
                          <a:solidFill>
                            <a:srgbClr val="000000"/>
                          </a:solidFill>
                          <a:effectLst/>
                          <a:latin typeface="Calibri" panose="020F0502020204030204" pitchFamily="34" charset="0"/>
                        </a:rPr>
                        <a:t>Febbraio</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30</a:t>
                      </a: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48459712"/>
                  </a:ext>
                </a:extLst>
              </a:tr>
              <a:tr h="198120">
                <a:tc>
                  <a:txBody>
                    <a:bodyPr/>
                    <a:lstStyle/>
                    <a:p>
                      <a:pPr algn="l" fontAlgn="b"/>
                      <a:r>
                        <a:rPr lang="it-IT" sz="2000" b="0" i="0" u="none" strike="noStrike">
                          <a:solidFill>
                            <a:srgbClr val="000000"/>
                          </a:solidFill>
                          <a:effectLst/>
                          <a:latin typeface="Calibri" panose="020F0502020204030204" pitchFamily="34" charset="0"/>
                        </a:rPr>
                        <a:t>Marzo</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30</a:t>
                      </a: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775128123"/>
                  </a:ext>
                </a:extLst>
              </a:tr>
              <a:tr h="198120">
                <a:tc>
                  <a:txBody>
                    <a:bodyPr/>
                    <a:lstStyle/>
                    <a:p>
                      <a:pPr algn="l" fontAlgn="b"/>
                      <a:r>
                        <a:rPr lang="it-IT" sz="2000" b="0" i="0" u="none" strike="noStrike" dirty="0">
                          <a:solidFill>
                            <a:srgbClr val="000000"/>
                          </a:solidFill>
                          <a:effectLst/>
                          <a:latin typeface="Calibri" panose="020F0502020204030204" pitchFamily="34" charset="0"/>
                        </a:rPr>
                        <a:t>Aprile</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30</a:t>
                      </a: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919078334"/>
                  </a:ext>
                </a:extLst>
              </a:tr>
              <a:tr h="198120">
                <a:tc>
                  <a:txBody>
                    <a:bodyPr/>
                    <a:lstStyle/>
                    <a:p>
                      <a:pPr algn="l" fontAlgn="b"/>
                      <a:r>
                        <a:rPr lang="it-IT" sz="2000" b="0" i="0" u="none" strike="noStrike" dirty="0">
                          <a:solidFill>
                            <a:srgbClr val="000000"/>
                          </a:solidFill>
                          <a:effectLst/>
                          <a:latin typeface="Calibri" panose="020F0502020204030204" pitchFamily="34" charset="0"/>
                        </a:rPr>
                        <a:t>Maggio</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30</a:t>
                      </a: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66577955"/>
                  </a:ext>
                </a:extLst>
              </a:tr>
              <a:tr h="198120">
                <a:tc>
                  <a:txBody>
                    <a:bodyPr/>
                    <a:lstStyle/>
                    <a:p>
                      <a:pPr algn="l" fontAlgn="b"/>
                      <a:r>
                        <a:rPr lang="it-IT" sz="2000" b="0" i="0" u="none" strike="noStrike">
                          <a:solidFill>
                            <a:srgbClr val="000000"/>
                          </a:solidFill>
                          <a:effectLst/>
                          <a:latin typeface="Calibri" panose="020F0502020204030204" pitchFamily="34" charset="0"/>
                        </a:rPr>
                        <a:t>Giugno</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30</a:t>
                      </a: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017057593"/>
                  </a:ext>
                </a:extLst>
              </a:tr>
              <a:tr h="198120">
                <a:tc>
                  <a:txBody>
                    <a:bodyPr/>
                    <a:lstStyle/>
                    <a:p>
                      <a:pPr algn="l" fontAlgn="b"/>
                      <a:r>
                        <a:rPr lang="it-IT" sz="2000" b="0" i="0" u="none" strike="noStrike">
                          <a:solidFill>
                            <a:srgbClr val="000000"/>
                          </a:solidFill>
                          <a:effectLst/>
                          <a:latin typeface="Calibri" panose="020F0502020204030204" pitchFamily="34" charset="0"/>
                        </a:rPr>
                        <a:t>Luglio</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30</a:t>
                      </a: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525190865"/>
                  </a:ext>
                </a:extLst>
              </a:tr>
              <a:tr h="198120">
                <a:tc>
                  <a:txBody>
                    <a:bodyPr/>
                    <a:lstStyle/>
                    <a:p>
                      <a:pPr algn="l" fontAlgn="b"/>
                      <a:r>
                        <a:rPr lang="it-IT" sz="2000" b="0" i="0" u="none" strike="noStrike" dirty="0">
                          <a:solidFill>
                            <a:srgbClr val="000000"/>
                          </a:solidFill>
                          <a:effectLst/>
                          <a:latin typeface="Calibri" panose="020F0502020204030204" pitchFamily="34" charset="0"/>
                        </a:rPr>
                        <a:t>Agosto</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30</a:t>
                      </a: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772487534"/>
                  </a:ext>
                </a:extLst>
              </a:tr>
              <a:tr h="198120">
                <a:tc>
                  <a:txBody>
                    <a:bodyPr/>
                    <a:lstStyle/>
                    <a:p>
                      <a:pPr algn="l" fontAlgn="b"/>
                      <a:r>
                        <a:rPr lang="it-IT" sz="2000" b="0" i="0" u="none" strike="noStrike" dirty="0">
                          <a:solidFill>
                            <a:srgbClr val="000000"/>
                          </a:solidFill>
                          <a:effectLst/>
                          <a:latin typeface="Calibri" panose="020F0502020204030204" pitchFamily="34" charset="0"/>
                        </a:rPr>
                        <a:t>Settembre</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it-IT" sz="2000" b="0" i="0" u="none" strike="noStrike">
                          <a:solidFill>
                            <a:srgbClr val="000000"/>
                          </a:solidFill>
                          <a:effectLst/>
                          <a:latin typeface="Calibri" panose="020F0502020204030204" pitchFamily="34" charset="0"/>
                        </a:rPr>
                        <a:t>30</a:t>
                      </a: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454269488"/>
                  </a:ext>
                </a:extLst>
              </a:tr>
              <a:tr h="198120">
                <a:tc>
                  <a:txBody>
                    <a:bodyPr/>
                    <a:lstStyle/>
                    <a:p>
                      <a:pPr algn="l" fontAlgn="b"/>
                      <a:r>
                        <a:rPr lang="it-IT" sz="2000" b="0" i="0" u="none" strike="noStrike" dirty="0">
                          <a:solidFill>
                            <a:srgbClr val="000000"/>
                          </a:solidFill>
                          <a:effectLst/>
                          <a:latin typeface="Calibri" panose="020F0502020204030204" pitchFamily="34" charset="0"/>
                        </a:rPr>
                        <a:t>Ottobre</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30</a:t>
                      </a: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385153845"/>
                  </a:ext>
                </a:extLst>
              </a:tr>
              <a:tr h="198120">
                <a:tc>
                  <a:txBody>
                    <a:bodyPr/>
                    <a:lstStyle/>
                    <a:p>
                      <a:pPr algn="l" fontAlgn="b"/>
                      <a:r>
                        <a:rPr lang="it-IT" sz="2000" b="0" i="0" u="none" strike="noStrike">
                          <a:solidFill>
                            <a:srgbClr val="000000"/>
                          </a:solidFill>
                          <a:effectLst/>
                          <a:latin typeface="Calibri" panose="020F0502020204030204" pitchFamily="34" charset="0"/>
                        </a:rPr>
                        <a:t>Novembre</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it-IT" sz="2000" b="0" i="0" u="none" strike="noStrike" dirty="0">
                          <a:solidFill>
                            <a:srgbClr val="000000"/>
                          </a:solidFill>
                          <a:effectLst/>
                          <a:latin typeface="Calibri" panose="020F0502020204030204" pitchFamily="34" charset="0"/>
                        </a:rPr>
                        <a:t>30</a:t>
                      </a: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2975651"/>
                  </a:ext>
                </a:extLst>
              </a:tr>
              <a:tr h="205740">
                <a:tc>
                  <a:txBody>
                    <a:bodyPr/>
                    <a:lstStyle/>
                    <a:p>
                      <a:pPr algn="l" fontAlgn="b"/>
                      <a:r>
                        <a:rPr lang="it-IT" sz="2000" b="0" i="0" u="none" strike="noStrike">
                          <a:solidFill>
                            <a:srgbClr val="000000"/>
                          </a:solidFill>
                          <a:effectLst/>
                          <a:latin typeface="Calibri" panose="020F0502020204030204" pitchFamily="34" charset="0"/>
                        </a:rPr>
                        <a:t>Dicembre</a:t>
                      </a:r>
                    </a:p>
                  </a:txBody>
                  <a:tcPr marL="0" marR="0" marT="0"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it-IT" sz="2000" b="0" i="0" u="none" strike="noStrike" dirty="0">
                          <a:solidFill>
                            <a:srgbClr val="000000"/>
                          </a:solidFill>
                          <a:effectLst/>
                          <a:latin typeface="Calibri" panose="020F0502020204030204" pitchFamily="34" charset="0"/>
                        </a:rPr>
                        <a:t>30</a:t>
                      </a:r>
                    </a:p>
                  </a:txBody>
                  <a:tcPr marL="0" marR="0" marT="0"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1302154"/>
                  </a:ext>
                </a:extLst>
              </a:tr>
            </a:tbl>
          </a:graphicData>
        </a:graphic>
      </p:graphicFrame>
    </p:spTree>
    <p:extLst>
      <p:ext uri="{BB962C8B-B14F-4D97-AF65-F5344CB8AC3E}">
        <p14:creationId xmlns:p14="http://schemas.microsoft.com/office/powerpoint/2010/main" val="424378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Utenti</a:t>
            </a:r>
          </a:p>
        </p:txBody>
      </p:sp>
      <p:sp>
        <p:nvSpPr>
          <p:cNvPr id="6" name="Segnaposto testo 1">
            <a:extLst>
              <a:ext uri="{FF2B5EF4-FFF2-40B4-BE49-F238E27FC236}">
                <a16:creationId xmlns:a16="http://schemas.microsoft.com/office/drawing/2014/main" id="{ECFED15E-BDA4-7844-00FA-CB7368410141}"/>
              </a:ext>
            </a:extLst>
          </p:cNvPr>
          <p:cNvSpPr>
            <a:spLocks noGrp="1"/>
          </p:cNvSpPr>
          <p:nvPr>
            <p:ph type="body" sz="quarter" idx="12"/>
          </p:nvPr>
        </p:nvSpPr>
        <p:spPr>
          <a:xfrm>
            <a:off x="623392" y="836712"/>
            <a:ext cx="11233248" cy="4104456"/>
          </a:xfrm>
        </p:spPr>
        <p:txBody>
          <a:bodyPr>
            <a:normAutofit/>
          </a:bodyPr>
          <a:lstStyle/>
          <a:p>
            <a:pPr marL="0" lvl="1" indent="0">
              <a:spcBef>
                <a:spcPts val="750"/>
              </a:spcBef>
              <a:buNone/>
              <a:defRPr/>
            </a:pPr>
            <a:r>
              <a:rPr lang="it-IT" sz="1800" b="1" dirty="0"/>
              <a:t>Curva </a:t>
            </a:r>
            <a:r>
              <a:rPr lang="it-IT" sz="1800" b="1" dirty="0" err="1"/>
              <a:t>quartoraria</a:t>
            </a:r>
            <a:r>
              <a:rPr lang="it-IT" sz="1800" b="1" dirty="0"/>
              <a:t> dei consumi </a:t>
            </a:r>
          </a:p>
          <a:p>
            <a:pPr marL="0" lvl="1" indent="0">
              <a:spcBef>
                <a:spcPts val="750"/>
              </a:spcBef>
              <a:buNone/>
              <a:defRPr/>
            </a:pPr>
            <a:endParaRPr lang="it-IT" sz="1800" b="1" dirty="0">
              <a:solidFill>
                <a:schemeClr val="tx1"/>
              </a:solidFill>
            </a:endParaRPr>
          </a:p>
          <a:p>
            <a:pPr marL="0" lvl="1" indent="0">
              <a:spcBef>
                <a:spcPts val="750"/>
              </a:spcBef>
              <a:buNone/>
              <a:defRPr/>
            </a:pPr>
            <a:r>
              <a:rPr lang="it-IT" sz="1800" b="1" dirty="0">
                <a:solidFill>
                  <a:schemeClr val="tx1"/>
                </a:solidFill>
              </a:rPr>
              <a:t>CASO 4: </a:t>
            </a:r>
            <a:r>
              <a:rPr lang="it-IT" sz="1800" dirty="0">
                <a:solidFill>
                  <a:schemeClr val="tx1"/>
                </a:solidFill>
              </a:rPr>
              <a:t>E’ disponibile il consumo annuale.</a:t>
            </a:r>
          </a:p>
          <a:p>
            <a:pPr marL="1200150" lvl="2" indent="-342900">
              <a:buFont typeface="+mj-lt"/>
              <a:buAutoNum type="alphaLcPeriod"/>
            </a:pPr>
            <a:r>
              <a:rPr lang="it-IT" sz="1800" dirty="0">
                <a:solidFill>
                  <a:schemeClr val="tx1"/>
                </a:solidFill>
              </a:rPr>
              <a:t>Identificazione della ripartizione dei consumi nei mesi</a:t>
            </a:r>
          </a:p>
          <a:p>
            <a:pPr marL="1200150" lvl="2" indent="-342900">
              <a:buFont typeface="+mj-lt"/>
              <a:buAutoNum type="alphaLcPeriod"/>
            </a:pPr>
            <a:r>
              <a:rPr lang="it-IT" sz="1800" dirty="0">
                <a:solidFill>
                  <a:schemeClr val="tx1"/>
                </a:solidFill>
              </a:rPr>
              <a:t>Identificazione di giorni tipici di consumo</a:t>
            </a:r>
          </a:p>
          <a:p>
            <a:pPr marL="1200150" lvl="2" indent="-342900">
              <a:buFont typeface="+mj-lt"/>
              <a:buAutoNum type="alphaLcPeriod"/>
            </a:pPr>
            <a:r>
              <a:rPr lang="it-IT" sz="1800" dirty="0">
                <a:solidFill>
                  <a:schemeClr val="tx1"/>
                </a:solidFill>
              </a:rPr>
              <a:t>Identificazione del profilo </a:t>
            </a:r>
            <a:r>
              <a:rPr lang="it-IT" sz="1800" dirty="0" err="1">
                <a:solidFill>
                  <a:schemeClr val="tx1"/>
                </a:solidFill>
              </a:rPr>
              <a:t>quartorario</a:t>
            </a:r>
            <a:r>
              <a:rPr lang="it-IT" sz="1800" dirty="0">
                <a:solidFill>
                  <a:schemeClr val="tx1"/>
                </a:solidFill>
              </a:rPr>
              <a:t> di consumo per ogni giorno tipico</a:t>
            </a:r>
          </a:p>
          <a:p>
            <a:pPr marL="1200150" lvl="2" indent="-342900">
              <a:buFont typeface="+mj-lt"/>
              <a:buAutoNum type="alphaLcPeriod"/>
            </a:pPr>
            <a:r>
              <a:rPr lang="it-IT" sz="1800" dirty="0">
                <a:solidFill>
                  <a:schemeClr val="tx1"/>
                </a:solidFill>
              </a:rPr>
              <a:t>Ricostruzione della curva orari tramite i vincoli sul consumo annuale</a:t>
            </a:r>
          </a:p>
          <a:p>
            <a:pPr marL="1200150" lvl="2" indent="-342900">
              <a:buFont typeface="+mj-lt"/>
              <a:buAutoNum type="alphaLcPeriod"/>
            </a:pPr>
            <a:endParaRPr lang="it-IT" sz="1800" dirty="0">
              <a:solidFill>
                <a:schemeClr val="tx1"/>
              </a:solidFill>
            </a:endParaRPr>
          </a:p>
          <a:p>
            <a:pPr marL="0" lvl="1" indent="0">
              <a:spcBef>
                <a:spcPts val="750"/>
              </a:spcBef>
              <a:buNone/>
              <a:defRPr/>
            </a:pPr>
            <a:endParaRPr lang="it-IT" sz="1800" dirty="0">
              <a:solidFill>
                <a:schemeClr val="tx1"/>
              </a:solidFill>
            </a:endParaRPr>
          </a:p>
          <a:p>
            <a:pPr marL="0" lvl="1" indent="0">
              <a:spcBef>
                <a:spcPts val="750"/>
              </a:spcBef>
              <a:buNone/>
              <a:defRPr/>
            </a:pPr>
            <a:r>
              <a:rPr lang="it-IT" sz="1800" dirty="0">
                <a:solidFill>
                  <a:srgbClr val="FF0000"/>
                </a:solidFill>
              </a:rPr>
              <a:t>NOTA: </a:t>
            </a:r>
          </a:p>
          <a:p>
            <a:pPr marL="0" lvl="1" indent="0">
              <a:spcBef>
                <a:spcPts val="750"/>
              </a:spcBef>
              <a:buNone/>
              <a:defRPr/>
            </a:pPr>
            <a:r>
              <a:rPr lang="it-IT" sz="1800" dirty="0">
                <a:solidFill>
                  <a:schemeClr val="tx1"/>
                </a:solidFill>
              </a:rPr>
              <a:t>In tutti i casi l’identificazione dei giorni tipici e dei profilo di consumo comportano una diagnosi energetica dell’utenza. La struttura di tale diagnosi energetica dipende dal tipo di utente. </a:t>
            </a:r>
          </a:p>
        </p:txBody>
      </p:sp>
    </p:spTree>
    <p:extLst>
      <p:ext uri="{BB962C8B-B14F-4D97-AF65-F5344CB8AC3E}">
        <p14:creationId xmlns:p14="http://schemas.microsoft.com/office/powerpoint/2010/main" val="1347711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2">
            <a:extLst>
              <a:ext uri="{FF2B5EF4-FFF2-40B4-BE49-F238E27FC236}">
                <a16:creationId xmlns:a16="http://schemas.microsoft.com/office/drawing/2014/main" id="{3FE49BA9-6EAD-25B9-DFBF-34B3939F39EA}"/>
              </a:ext>
            </a:extLst>
          </p:cNvPr>
          <p:cNvSpPr>
            <a:spLocks noGrp="1"/>
          </p:cNvSpPr>
          <p:nvPr>
            <p:ph type="body" sz="quarter" idx="10"/>
          </p:nvPr>
        </p:nvSpPr>
        <p:spPr>
          <a:xfrm>
            <a:off x="2351088" y="30163"/>
            <a:ext cx="9812337" cy="374650"/>
          </a:xfrm>
        </p:spPr>
        <p:txBody>
          <a:bodyPr/>
          <a:lstStyle/>
          <a:p>
            <a:r>
              <a:rPr lang="it-IT" dirty="0"/>
              <a:t>Impianti di produzione di energia rinnovabile</a:t>
            </a:r>
          </a:p>
        </p:txBody>
      </p:sp>
      <p:sp>
        <p:nvSpPr>
          <p:cNvPr id="14" name="Segnaposto testo 1">
            <a:extLst>
              <a:ext uri="{FF2B5EF4-FFF2-40B4-BE49-F238E27FC236}">
                <a16:creationId xmlns:a16="http://schemas.microsoft.com/office/drawing/2014/main" id="{EC0D7F07-F02A-5A23-DC99-8CC4B6A45CEE}"/>
              </a:ext>
            </a:extLst>
          </p:cNvPr>
          <p:cNvSpPr>
            <a:spLocks noGrp="1"/>
          </p:cNvSpPr>
          <p:nvPr>
            <p:ph type="body" sz="quarter" idx="12"/>
          </p:nvPr>
        </p:nvSpPr>
        <p:spPr>
          <a:xfrm>
            <a:off x="842737" y="3500859"/>
            <a:ext cx="10206383" cy="2376264"/>
          </a:xfrm>
        </p:spPr>
        <p:txBody>
          <a:bodyPr>
            <a:normAutofit/>
          </a:bodyPr>
          <a:lstStyle/>
          <a:p>
            <a:pPr marL="0" lvl="1" indent="0">
              <a:lnSpc>
                <a:spcPct val="70000"/>
              </a:lnSpc>
              <a:spcBef>
                <a:spcPts val="750"/>
              </a:spcBef>
              <a:buNone/>
              <a:defRPr/>
            </a:pPr>
            <a:r>
              <a:rPr lang="it-IT" sz="1800" dirty="0">
                <a:solidFill>
                  <a:schemeClr val="tx1"/>
                </a:solidFill>
              </a:rPr>
              <a:t>Il processo di stima della curva di produzione per gli impianti non esistenti comporta il dimensionamento dell’impianto. Il criterio di dimensionamento non è fisso ma dipende dalla specifica comunità in analisi. </a:t>
            </a:r>
          </a:p>
          <a:p>
            <a:pPr marL="0" lvl="1" indent="0">
              <a:spcBef>
                <a:spcPts val="750"/>
              </a:spcBef>
              <a:buNone/>
              <a:defRPr/>
            </a:pPr>
            <a:endParaRPr lang="it-IT" sz="1800" b="1" dirty="0">
              <a:solidFill>
                <a:schemeClr val="tx1"/>
              </a:solidFill>
            </a:endParaRPr>
          </a:p>
          <a:p>
            <a:pPr marL="0" lvl="1" indent="0">
              <a:spcBef>
                <a:spcPts val="750"/>
              </a:spcBef>
              <a:buNone/>
              <a:defRPr/>
            </a:pPr>
            <a:endParaRPr lang="it-IT" sz="1800" b="1" dirty="0">
              <a:solidFill>
                <a:schemeClr val="tx1"/>
              </a:solidFill>
            </a:endParaRPr>
          </a:p>
          <a:p>
            <a:pPr marL="0" lvl="1" indent="0">
              <a:spcBef>
                <a:spcPts val="750"/>
              </a:spcBef>
              <a:buNone/>
              <a:defRPr/>
            </a:pPr>
            <a:endParaRPr lang="it-IT" sz="1800" b="1" dirty="0">
              <a:solidFill>
                <a:schemeClr val="tx1"/>
              </a:solidFill>
            </a:endParaRPr>
          </a:p>
          <a:p>
            <a:pPr marL="0" lvl="1" indent="0">
              <a:spcBef>
                <a:spcPts val="750"/>
              </a:spcBef>
              <a:buNone/>
              <a:defRPr/>
            </a:pPr>
            <a:endParaRPr lang="it-IT" sz="1600" dirty="0">
              <a:solidFill>
                <a:schemeClr val="tx1"/>
              </a:solidFill>
            </a:endParaRPr>
          </a:p>
          <a:p>
            <a:pPr marL="342900" lvl="2" indent="0">
              <a:spcBef>
                <a:spcPts val="750"/>
              </a:spcBef>
              <a:buNone/>
              <a:defRPr/>
            </a:pPr>
            <a:endParaRPr lang="it-IT" sz="1650" b="1" dirty="0">
              <a:solidFill>
                <a:schemeClr val="tx1"/>
              </a:solidFill>
            </a:endParaRPr>
          </a:p>
        </p:txBody>
      </p:sp>
      <p:sp>
        <p:nvSpPr>
          <p:cNvPr id="22" name="Segnaposto testo 1">
            <a:extLst>
              <a:ext uri="{FF2B5EF4-FFF2-40B4-BE49-F238E27FC236}">
                <a16:creationId xmlns:a16="http://schemas.microsoft.com/office/drawing/2014/main" id="{564DA494-83C1-2CB9-D070-85C214226C94}"/>
              </a:ext>
            </a:extLst>
          </p:cNvPr>
          <p:cNvSpPr txBox="1">
            <a:spLocks/>
          </p:cNvSpPr>
          <p:nvPr/>
        </p:nvSpPr>
        <p:spPr>
          <a:xfrm>
            <a:off x="846439" y="764704"/>
            <a:ext cx="11233248" cy="2376264"/>
          </a:xfrm>
          <a:prstGeom prst="rect">
            <a:avLst/>
          </a:prstGeom>
        </p:spPr>
        <p:txBody>
          <a:bodyPr>
            <a:normAutofit/>
          </a:bodyPr>
          <a:lstStyle>
            <a:lvl1pPr marL="0" indent="0" algn="l" defTabSz="685800" rtl="0" eaLnBrk="1" latinLnBrk="0" hangingPunct="1">
              <a:lnSpc>
                <a:spcPct val="90000"/>
              </a:lnSpc>
              <a:spcBef>
                <a:spcPts val="75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rgbClr val="002060"/>
                </a:solidFill>
                <a:latin typeface="Segoe UI" panose="020B0502040204020203" pitchFamily="34" charset="0"/>
                <a:ea typeface="+mn-ea"/>
                <a:cs typeface="Segoe UI" panose="020B0502040204020203"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rgbClr val="002060"/>
                </a:solidFill>
                <a:latin typeface="Segoe UI" panose="020B0502040204020203" pitchFamily="34" charset="0"/>
                <a:ea typeface="+mn-ea"/>
                <a:cs typeface="Segoe UI" panose="020B0502040204020203"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050" kern="1200">
                <a:solidFill>
                  <a:srgbClr val="002060"/>
                </a:solidFill>
                <a:latin typeface="Segoe UI" panose="020B0502040204020203" pitchFamily="34" charset="0"/>
                <a:ea typeface="+mn-ea"/>
                <a:cs typeface="Segoe UI" panose="020B0502040204020203"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rgbClr val="002060"/>
                </a:solidFill>
                <a:latin typeface="Segoe UI" panose="020B0502040204020203" pitchFamily="34" charset="0"/>
                <a:ea typeface="+mn-ea"/>
                <a:cs typeface="Segoe UI" panose="020B0502040204020203"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fontAlgn="auto">
              <a:lnSpc>
                <a:spcPct val="70000"/>
              </a:lnSpc>
              <a:spcBef>
                <a:spcPts val="750"/>
              </a:spcBef>
              <a:spcAft>
                <a:spcPts val="0"/>
              </a:spcAft>
              <a:buFont typeface="Arial" panose="020B0604020202020204" pitchFamily="34" charset="0"/>
              <a:buNone/>
              <a:defRPr/>
            </a:pPr>
            <a:r>
              <a:rPr lang="it-IT" sz="1800" b="1" dirty="0"/>
              <a:t>Caratterizzazione degli impianti</a:t>
            </a:r>
          </a:p>
          <a:p>
            <a:pPr marL="0" lvl="1" indent="0" fontAlgn="auto">
              <a:lnSpc>
                <a:spcPct val="70000"/>
              </a:lnSpc>
              <a:spcBef>
                <a:spcPts val="750"/>
              </a:spcBef>
              <a:spcAft>
                <a:spcPts val="0"/>
              </a:spcAft>
              <a:buFont typeface="Arial" panose="020B0604020202020204" pitchFamily="34" charset="0"/>
              <a:buNone/>
              <a:defRPr/>
            </a:pPr>
            <a:endParaRPr lang="it-IT" sz="1800" b="1" dirty="0">
              <a:solidFill>
                <a:schemeClr val="tx1"/>
              </a:solidFill>
            </a:endParaRPr>
          </a:p>
          <a:p>
            <a:pPr marL="342900" lvl="1" indent="-342900" fontAlgn="auto">
              <a:spcBef>
                <a:spcPts val="750"/>
              </a:spcBef>
              <a:spcAft>
                <a:spcPts val="0"/>
              </a:spcAft>
              <a:buFont typeface="+mj-lt"/>
              <a:buAutoNum type="arabicParenR"/>
              <a:defRPr/>
            </a:pPr>
            <a:r>
              <a:rPr lang="it-IT" sz="1800" b="1" dirty="0">
                <a:solidFill>
                  <a:schemeClr val="tx1"/>
                </a:solidFill>
              </a:rPr>
              <a:t>Numero POD </a:t>
            </a:r>
          </a:p>
          <a:p>
            <a:pPr marL="342900" lvl="1" indent="-342900" fontAlgn="auto">
              <a:spcBef>
                <a:spcPts val="750"/>
              </a:spcBef>
              <a:spcAft>
                <a:spcPts val="0"/>
              </a:spcAft>
              <a:buFont typeface="+mj-lt"/>
              <a:buAutoNum type="arabicParenR"/>
              <a:defRPr/>
            </a:pPr>
            <a:r>
              <a:rPr lang="it-IT" sz="1800" b="1" dirty="0">
                <a:solidFill>
                  <a:schemeClr val="tx1"/>
                </a:solidFill>
              </a:rPr>
              <a:t>Indirizzo</a:t>
            </a:r>
          </a:p>
          <a:p>
            <a:pPr marL="342900" lvl="1" indent="-342900" fontAlgn="auto">
              <a:spcBef>
                <a:spcPts val="750"/>
              </a:spcBef>
              <a:spcAft>
                <a:spcPts val="0"/>
              </a:spcAft>
              <a:buFont typeface="+mj-lt"/>
              <a:buAutoNum type="arabicParenR"/>
              <a:defRPr/>
            </a:pPr>
            <a:r>
              <a:rPr lang="it-IT" sz="1800" b="1" dirty="0">
                <a:solidFill>
                  <a:schemeClr val="tx1"/>
                </a:solidFill>
              </a:rPr>
              <a:t>Potenza di picco [kWp]</a:t>
            </a:r>
          </a:p>
          <a:p>
            <a:pPr marL="342900" lvl="1" indent="-342900" fontAlgn="auto">
              <a:spcBef>
                <a:spcPts val="750"/>
              </a:spcBef>
              <a:spcAft>
                <a:spcPts val="0"/>
              </a:spcAft>
              <a:buFont typeface="+mj-lt"/>
              <a:buAutoNum type="arabicParenR"/>
              <a:defRPr/>
            </a:pPr>
            <a:r>
              <a:rPr lang="it-IT" sz="1800" b="1" dirty="0">
                <a:solidFill>
                  <a:schemeClr val="tx1"/>
                </a:solidFill>
              </a:rPr>
              <a:t>Producibilità annuale [kWh] </a:t>
            </a:r>
          </a:p>
          <a:p>
            <a:pPr marL="342900" lvl="1" indent="-342900" fontAlgn="auto">
              <a:spcBef>
                <a:spcPts val="750"/>
              </a:spcBef>
              <a:spcAft>
                <a:spcPts val="0"/>
              </a:spcAft>
              <a:buFont typeface="+mj-lt"/>
              <a:buAutoNum type="arabicParenR"/>
              <a:defRPr/>
            </a:pPr>
            <a:r>
              <a:rPr lang="it-IT" sz="1800" b="1" dirty="0">
                <a:solidFill>
                  <a:schemeClr val="tx1"/>
                </a:solidFill>
              </a:rPr>
              <a:t>Curva </a:t>
            </a:r>
            <a:r>
              <a:rPr lang="it-IT" sz="1800" b="1" dirty="0" err="1">
                <a:solidFill>
                  <a:schemeClr val="tx1"/>
                </a:solidFill>
              </a:rPr>
              <a:t>quartoraria</a:t>
            </a:r>
            <a:r>
              <a:rPr lang="it-IT" sz="1800" b="1" dirty="0">
                <a:solidFill>
                  <a:schemeClr val="tx1"/>
                </a:solidFill>
              </a:rPr>
              <a:t> di produzione di almeno un anno di riferimento</a:t>
            </a:r>
          </a:p>
          <a:p>
            <a:pPr marL="342900" lvl="1" indent="-342900" fontAlgn="auto">
              <a:spcBef>
                <a:spcPts val="750"/>
              </a:spcBef>
              <a:spcAft>
                <a:spcPts val="0"/>
              </a:spcAft>
              <a:buFont typeface="+mj-lt"/>
              <a:buAutoNum type="arabicParenR"/>
              <a:defRPr/>
            </a:pPr>
            <a:endParaRPr lang="it-IT" sz="1800" b="1" dirty="0">
              <a:solidFill>
                <a:schemeClr val="tx1"/>
              </a:solidFill>
            </a:endParaRPr>
          </a:p>
          <a:p>
            <a:pPr marL="0" lvl="1" indent="0" fontAlgn="auto">
              <a:spcBef>
                <a:spcPts val="750"/>
              </a:spcBef>
              <a:spcAft>
                <a:spcPts val="0"/>
              </a:spcAft>
              <a:buFont typeface="Arial" panose="020B0604020202020204" pitchFamily="34" charset="0"/>
              <a:buNone/>
              <a:defRPr/>
            </a:pPr>
            <a:endParaRPr lang="it-IT" sz="1800" b="1" dirty="0">
              <a:solidFill>
                <a:schemeClr val="tx1"/>
              </a:solidFill>
            </a:endParaRPr>
          </a:p>
          <a:p>
            <a:pPr marL="0" lvl="1" indent="0" fontAlgn="auto">
              <a:spcBef>
                <a:spcPts val="750"/>
              </a:spcBef>
              <a:spcAft>
                <a:spcPts val="0"/>
              </a:spcAft>
              <a:buFont typeface="Arial" panose="020B0604020202020204" pitchFamily="34" charset="0"/>
              <a:buNone/>
              <a:defRPr/>
            </a:pPr>
            <a:endParaRPr lang="it-IT" sz="1600" dirty="0">
              <a:solidFill>
                <a:schemeClr val="tx1"/>
              </a:solidFill>
            </a:endParaRPr>
          </a:p>
          <a:p>
            <a:pPr marL="342900" lvl="2" indent="0" fontAlgn="auto">
              <a:spcBef>
                <a:spcPts val="750"/>
              </a:spcBef>
              <a:spcAft>
                <a:spcPts val="0"/>
              </a:spcAft>
              <a:buFont typeface="Arial" panose="020B0604020202020204" pitchFamily="34" charset="0"/>
              <a:buNone/>
              <a:defRPr/>
            </a:pPr>
            <a:endParaRPr lang="it-IT" sz="1650" b="1" dirty="0">
              <a:solidFill>
                <a:schemeClr val="tx1"/>
              </a:solidFill>
            </a:endParaRPr>
          </a:p>
        </p:txBody>
      </p:sp>
    </p:spTree>
    <p:extLst>
      <p:ext uri="{BB962C8B-B14F-4D97-AF65-F5344CB8AC3E}">
        <p14:creationId xmlns:p14="http://schemas.microsoft.com/office/powerpoint/2010/main" val="639814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2">
            <a:extLst>
              <a:ext uri="{FF2B5EF4-FFF2-40B4-BE49-F238E27FC236}">
                <a16:creationId xmlns:a16="http://schemas.microsoft.com/office/drawing/2014/main" id="{3FE49BA9-6EAD-25B9-DFBF-34B3939F39EA}"/>
              </a:ext>
            </a:extLst>
          </p:cNvPr>
          <p:cNvSpPr>
            <a:spLocks noGrp="1"/>
          </p:cNvSpPr>
          <p:nvPr>
            <p:ph type="body" sz="quarter" idx="10"/>
          </p:nvPr>
        </p:nvSpPr>
        <p:spPr>
          <a:xfrm>
            <a:off x="2351088" y="30163"/>
            <a:ext cx="9812337" cy="374650"/>
          </a:xfrm>
        </p:spPr>
        <p:txBody>
          <a:bodyPr/>
          <a:lstStyle/>
          <a:p>
            <a:r>
              <a:rPr lang="it-IT" dirty="0"/>
              <a:t>Parametri economici</a:t>
            </a:r>
          </a:p>
        </p:txBody>
      </p:sp>
      <p:graphicFrame>
        <p:nvGraphicFramePr>
          <p:cNvPr id="7" name="Tabella 6">
            <a:extLst>
              <a:ext uri="{FF2B5EF4-FFF2-40B4-BE49-F238E27FC236}">
                <a16:creationId xmlns:a16="http://schemas.microsoft.com/office/drawing/2014/main" id="{F2B42B6A-453A-E225-BB1D-7014054A1B44}"/>
              </a:ext>
            </a:extLst>
          </p:cNvPr>
          <p:cNvGraphicFramePr>
            <a:graphicFrameLocks noGrp="1"/>
          </p:cNvGraphicFramePr>
          <p:nvPr>
            <p:extLst>
              <p:ext uri="{D42A27DB-BD31-4B8C-83A1-F6EECF244321}">
                <p14:modId xmlns:p14="http://schemas.microsoft.com/office/powerpoint/2010/main" val="690815745"/>
              </p:ext>
            </p:extLst>
          </p:nvPr>
        </p:nvGraphicFramePr>
        <p:xfrm>
          <a:off x="2603612" y="1043940"/>
          <a:ext cx="7668852" cy="4526280"/>
        </p:xfrm>
        <a:graphic>
          <a:graphicData uri="http://schemas.openxmlformats.org/drawingml/2006/table">
            <a:tbl>
              <a:tblPr/>
              <a:tblGrid>
                <a:gridCol w="2704381">
                  <a:extLst>
                    <a:ext uri="{9D8B030D-6E8A-4147-A177-3AD203B41FA5}">
                      <a16:colId xmlns:a16="http://schemas.microsoft.com/office/drawing/2014/main" val="2629724147"/>
                    </a:ext>
                  </a:extLst>
                </a:gridCol>
                <a:gridCol w="4964471">
                  <a:extLst>
                    <a:ext uri="{9D8B030D-6E8A-4147-A177-3AD203B41FA5}">
                      <a16:colId xmlns:a16="http://schemas.microsoft.com/office/drawing/2014/main" val="1988721894"/>
                    </a:ext>
                  </a:extLst>
                </a:gridCol>
              </a:tblGrid>
              <a:tr h="190500">
                <a:tc>
                  <a:txBody>
                    <a:bodyPr/>
                    <a:lstStyle/>
                    <a:p>
                      <a:pPr algn="ctr" fontAlgn="b"/>
                      <a:r>
                        <a:rPr lang="it-IT" sz="1600" b="1" i="0" u="none" strike="noStrike" dirty="0">
                          <a:solidFill>
                            <a:srgbClr val="000000"/>
                          </a:solidFill>
                          <a:effectLst/>
                          <a:latin typeface="Calibri" panose="020F0502020204030204" pitchFamily="34" charset="0"/>
                        </a:rPr>
                        <a:t>Classificazione</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it-IT" sz="1600" b="1" i="0" u="none" strike="noStrike">
                          <a:solidFill>
                            <a:srgbClr val="000000"/>
                          </a:solidFill>
                          <a:effectLst/>
                          <a:latin typeface="Calibri" panose="020F0502020204030204" pitchFamily="34" charset="0"/>
                        </a:rPr>
                        <a:t>Descrizione</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630523"/>
                  </a:ext>
                </a:extLst>
              </a:tr>
              <a:tr h="182880">
                <a:tc rowSpan="5">
                  <a:txBody>
                    <a:bodyPr/>
                    <a:lstStyle/>
                    <a:p>
                      <a:pPr algn="ctr" fontAlgn="ctr"/>
                      <a:r>
                        <a:rPr lang="it-IT" sz="1600" b="0" i="0" u="none" strike="noStrike" dirty="0">
                          <a:solidFill>
                            <a:srgbClr val="000000"/>
                          </a:solidFill>
                          <a:effectLst/>
                          <a:latin typeface="Calibri" panose="020F0502020204030204" pitchFamily="34" charset="0"/>
                        </a:rPr>
                        <a:t>Scenario di investimento</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it-IT" sz="1600" b="0" i="0" u="none" strike="noStrike">
                          <a:solidFill>
                            <a:srgbClr val="000000"/>
                          </a:solidFill>
                          <a:effectLst/>
                          <a:latin typeface="Calibri" panose="020F0502020204030204" pitchFamily="34" charset="0"/>
                        </a:rPr>
                        <a:t>orizzonte temporale [anni]</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53560513"/>
                  </a:ext>
                </a:extLst>
              </a:tr>
              <a:tr h="182880">
                <a:tc vMerge="1">
                  <a:txBody>
                    <a:bodyPr/>
                    <a:lstStyle/>
                    <a:p>
                      <a:endParaRPr lang="it-IT"/>
                    </a:p>
                  </a:txBody>
                  <a:tcPr/>
                </a:tc>
                <a:tc>
                  <a:txBody>
                    <a:bodyPr/>
                    <a:lstStyle/>
                    <a:p>
                      <a:pPr algn="l" fontAlgn="b"/>
                      <a:r>
                        <a:rPr lang="it-IT" sz="1600" b="0" i="0" u="none" strike="noStrike">
                          <a:solidFill>
                            <a:srgbClr val="000000"/>
                          </a:solidFill>
                          <a:effectLst/>
                          <a:latin typeface="Calibri" panose="020F0502020204030204" pitchFamily="34" charset="0"/>
                        </a:rPr>
                        <a:t>tasso di interesse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01349747"/>
                  </a:ext>
                </a:extLst>
              </a:tr>
              <a:tr h="182880">
                <a:tc vMerge="1">
                  <a:txBody>
                    <a:bodyPr/>
                    <a:lstStyle/>
                    <a:p>
                      <a:endParaRPr lang="it-IT"/>
                    </a:p>
                  </a:txBody>
                  <a:tcPr/>
                </a:tc>
                <a:tc>
                  <a:txBody>
                    <a:bodyPr/>
                    <a:lstStyle/>
                    <a:p>
                      <a:pPr algn="l" fontAlgn="b"/>
                      <a:r>
                        <a:rPr lang="it-IT" sz="1600" b="0" i="0" u="none" strike="noStrike">
                          <a:solidFill>
                            <a:srgbClr val="000000"/>
                          </a:solidFill>
                          <a:effectLst/>
                          <a:latin typeface="Calibri" panose="020F0502020204030204" pitchFamily="34" charset="0"/>
                        </a:rPr>
                        <a:t>Decadimento della producibilità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62808956"/>
                  </a:ext>
                </a:extLst>
              </a:tr>
              <a:tr h="182880">
                <a:tc vMerge="1">
                  <a:txBody>
                    <a:bodyPr/>
                    <a:lstStyle/>
                    <a:p>
                      <a:endParaRPr lang="it-IT"/>
                    </a:p>
                  </a:txBody>
                  <a:tcPr/>
                </a:tc>
                <a:tc>
                  <a:txBody>
                    <a:bodyPr/>
                    <a:lstStyle/>
                    <a:p>
                      <a:pPr algn="l" fontAlgn="b"/>
                      <a:r>
                        <a:rPr lang="it-IT" sz="1600" b="0" i="0" u="none" strike="noStrike">
                          <a:solidFill>
                            <a:srgbClr val="000000"/>
                          </a:solidFill>
                          <a:effectLst/>
                          <a:latin typeface="Calibri" panose="020F0502020204030204" pitchFamily="34" charset="0"/>
                        </a:rPr>
                        <a:t>Previsione di variazione della domanda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54338548"/>
                  </a:ext>
                </a:extLst>
              </a:tr>
              <a:tr h="182880">
                <a:tc vMerge="1">
                  <a:txBody>
                    <a:bodyPr/>
                    <a:lstStyle/>
                    <a:p>
                      <a:endParaRPr lang="it-IT"/>
                    </a:p>
                  </a:txBody>
                  <a:tcPr/>
                </a:tc>
                <a:tc>
                  <a:txBody>
                    <a:bodyPr/>
                    <a:lstStyle/>
                    <a:p>
                      <a:pPr algn="l" fontAlgn="b"/>
                      <a:r>
                        <a:rPr lang="it-IT" sz="1600" b="0" i="0" u="none" strike="noStrike">
                          <a:solidFill>
                            <a:srgbClr val="000000"/>
                          </a:solidFill>
                          <a:effectLst/>
                          <a:latin typeface="Calibri" panose="020F0502020204030204" pitchFamily="34" charset="0"/>
                        </a:rPr>
                        <a:t>PUN [€/MWh] </a:t>
                      </a:r>
                    </a:p>
                  </a:txBody>
                  <a:tcPr marL="7620" marR="7620" marT="762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0704316"/>
                  </a:ext>
                </a:extLst>
              </a:tr>
              <a:tr h="182880">
                <a:tc rowSpan="2">
                  <a:txBody>
                    <a:bodyPr/>
                    <a:lstStyle/>
                    <a:p>
                      <a:pPr algn="ctr" fontAlgn="ctr"/>
                      <a:r>
                        <a:rPr lang="it-IT" sz="1600" b="0" i="0" u="none" strike="noStrike">
                          <a:solidFill>
                            <a:srgbClr val="000000"/>
                          </a:solidFill>
                          <a:effectLst/>
                          <a:latin typeface="Calibri" panose="020F0502020204030204" pitchFamily="34" charset="0"/>
                        </a:rPr>
                        <a:t>Investimento iniziale</a:t>
                      </a:r>
                    </a:p>
                  </a:txBody>
                  <a:tcPr marL="7620" marR="7620" marT="7620" marB="0" anchor="ctr">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it-IT" sz="1600" b="0" i="0" u="none" strike="noStrike">
                          <a:solidFill>
                            <a:srgbClr val="000000"/>
                          </a:solidFill>
                          <a:effectLst/>
                          <a:latin typeface="Calibri" panose="020F0502020204030204" pitchFamily="34" charset="0"/>
                        </a:rPr>
                        <a:t>Costo impianti [€/kW] (PV,WT, ecc.)</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86044637"/>
                  </a:ext>
                </a:extLst>
              </a:tr>
              <a:tr h="182880">
                <a:tc vMerge="1">
                  <a:txBody>
                    <a:bodyPr/>
                    <a:lstStyle/>
                    <a:p>
                      <a:endParaRPr lang="it-IT"/>
                    </a:p>
                  </a:txBody>
                  <a:tcPr/>
                </a:tc>
                <a:tc>
                  <a:txBody>
                    <a:bodyPr/>
                    <a:lstStyle/>
                    <a:p>
                      <a:pPr algn="l" fontAlgn="b"/>
                      <a:r>
                        <a:rPr lang="it-IT" sz="1600" b="0" i="0" u="none" strike="noStrike">
                          <a:solidFill>
                            <a:srgbClr val="000000"/>
                          </a:solidFill>
                          <a:effectLst/>
                          <a:latin typeface="Calibri" panose="020F0502020204030204" pitchFamily="34" charset="0"/>
                        </a:rPr>
                        <a:t>Costo impianti [€/kWh] (Sistami di accumulo, ecc.)</a:t>
                      </a:r>
                    </a:p>
                  </a:txBody>
                  <a:tcPr marL="7620" marR="7620" marT="762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0588608"/>
                  </a:ext>
                </a:extLst>
              </a:tr>
              <a:tr h="182880">
                <a:tc rowSpan="6">
                  <a:txBody>
                    <a:bodyPr/>
                    <a:lstStyle/>
                    <a:p>
                      <a:pPr algn="ctr" fontAlgn="ctr"/>
                      <a:r>
                        <a:rPr lang="it-IT" sz="1600" b="0" i="0" u="none" strike="noStrike">
                          <a:solidFill>
                            <a:srgbClr val="000000"/>
                          </a:solidFill>
                          <a:effectLst/>
                          <a:latin typeface="Calibri" panose="020F0502020204030204" pitchFamily="34" charset="0"/>
                        </a:rPr>
                        <a:t>Costi</a:t>
                      </a:r>
                    </a:p>
                  </a:txBody>
                  <a:tcPr marL="7620" marR="7620" marT="7620" marB="0" anchor="ctr">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it-IT" sz="1600" b="0" i="0" u="none" strike="noStrike" dirty="0">
                          <a:solidFill>
                            <a:srgbClr val="000000"/>
                          </a:solidFill>
                          <a:effectLst/>
                          <a:latin typeface="Calibri" panose="020F0502020204030204" pitchFamily="34" charset="0"/>
                        </a:rPr>
                        <a:t>O&amp;M [€/kW]</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81350037"/>
                  </a:ext>
                </a:extLst>
              </a:tr>
              <a:tr h="182880">
                <a:tc vMerge="1">
                  <a:txBody>
                    <a:bodyPr/>
                    <a:lstStyle/>
                    <a:p>
                      <a:endParaRPr lang="it-IT"/>
                    </a:p>
                  </a:txBody>
                  <a:tcPr/>
                </a:tc>
                <a:tc>
                  <a:txBody>
                    <a:bodyPr/>
                    <a:lstStyle/>
                    <a:p>
                      <a:pPr algn="l" fontAlgn="b"/>
                      <a:r>
                        <a:rPr lang="it-IT" sz="1600" b="0" i="0" u="none" strike="noStrike">
                          <a:solidFill>
                            <a:srgbClr val="000000"/>
                          </a:solidFill>
                          <a:effectLst/>
                          <a:latin typeface="Calibri" panose="020F0502020204030204" pitchFamily="34" charset="0"/>
                        </a:rPr>
                        <a:t>O&amp;M [€/kWh]</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47331289"/>
                  </a:ext>
                </a:extLst>
              </a:tr>
              <a:tr h="182880">
                <a:tc vMerge="1">
                  <a:txBody>
                    <a:bodyPr/>
                    <a:lstStyle/>
                    <a:p>
                      <a:endParaRPr lang="it-IT"/>
                    </a:p>
                  </a:txBody>
                  <a:tcPr/>
                </a:tc>
                <a:tc>
                  <a:txBody>
                    <a:bodyPr/>
                    <a:lstStyle/>
                    <a:p>
                      <a:pPr algn="l" fontAlgn="b"/>
                      <a:r>
                        <a:rPr lang="it-IT" sz="1600" b="0" i="0" u="none" strike="noStrike">
                          <a:solidFill>
                            <a:srgbClr val="000000"/>
                          </a:solidFill>
                          <a:effectLst/>
                          <a:latin typeface="Calibri" panose="020F0502020204030204" pitchFamily="34" charset="0"/>
                        </a:rPr>
                        <a:t>Sostituzione di componenti ausiliari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2982760"/>
                  </a:ext>
                </a:extLst>
              </a:tr>
              <a:tr h="182880">
                <a:tc vMerge="1">
                  <a:txBody>
                    <a:bodyPr/>
                    <a:lstStyle/>
                    <a:p>
                      <a:endParaRPr lang="it-IT"/>
                    </a:p>
                  </a:txBody>
                  <a:tcPr/>
                </a:tc>
                <a:tc>
                  <a:txBody>
                    <a:bodyPr/>
                    <a:lstStyle/>
                    <a:p>
                      <a:pPr algn="l" fontAlgn="b"/>
                      <a:r>
                        <a:rPr lang="it-IT" sz="1600" b="0" i="0" u="none" strike="noStrike">
                          <a:solidFill>
                            <a:srgbClr val="000000"/>
                          </a:solidFill>
                          <a:effectLst/>
                          <a:latin typeface="Calibri" panose="020F0502020204030204" pitchFamily="34" charset="0"/>
                        </a:rPr>
                        <a:t>Tasse sulla vendita di energia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60787155"/>
                  </a:ext>
                </a:extLst>
              </a:tr>
              <a:tr h="182880">
                <a:tc vMerge="1">
                  <a:txBody>
                    <a:bodyPr/>
                    <a:lstStyle/>
                    <a:p>
                      <a:endParaRPr lang="it-IT"/>
                    </a:p>
                  </a:txBody>
                  <a:tcPr/>
                </a:tc>
                <a:tc>
                  <a:txBody>
                    <a:bodyPr/>
                    <a:lstStyle/>
                    <a:p>
                      <a:pPr algn="l" fontAlgn="b"/>
                      <a:r>
                        <a:rPr lang="it-IT" sz="1600" b="0" i="0" u="none" strike="noStrike" dirty="0">
                          <a:solidFill>
                            <a:srgbClr val="000000"/>
                          </a:solidFill>
                          <a:effectLst/>
                          <a:latin typeface="Calibri" panose="020F0502020204030204" pitchFamily="34" charset="0"/>
                        </a:rPr>
                        <a:t>Costi di interfaccia con la rete elettrica nazionale (GSE)</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14567344"/>
                  </a:ext>
                </a:extLst>
              </a:tr>
              <a:tr h="182880">
                <a:tc vMerge="1">
                  <a:txBody>
                    <a:bodyPr/>
                    <a:lstStyle/>
                    <a:p>
                      <a:endParaRPr lang="it-IT"/>
                    </a:p>
                  </a:txBody>
                  <a:tcPr/>
                </a:tc>
                <a:tc>
                  <a:txBody>
                    <a:bodyPr/>
                    <a:lstStyle/>
                    <a:p>
                      <a:pPr algn="l" fontAlgn="b"/>
                      <a:r>
                        <a:rPr lang="it-IT" sz="1600" b="0" i="0" u="none" strike="noStrike" dirty="0">
                          <a:solidFill>
                            <a:srgbClr val="000000"/>
                          </a:solidFill>
                          <a:effectLst/>
                          <a:latin typeface="Calibri" panose="020F0502020204030204" pitchFamily="34" charset="0"/>
                        </a:rPr>
                        <a:t>Costi di gestione della REC (GSE) [€/POD/</a:t>
                      </a:r>
                      <a:r>
                        <a:rPr lang="it-IT" sz="1600" b="0" i="0" u="none" strike="noStrike" dirty="0" err="1">
                          <a:solidFill>
                            <a:srgbClr val="000000"/>
                          </a:solidFill>
                          <a:effectLst/>
                          <a:latin typeface="Calibri" panose="020F0502020204030204" pitchFamily="34" charset="0"/>
                        </a:rPr>
                        <a:t>year</a:t>
                      </a:r>
                      <a:r>
                        <a:rPr lang="it-IT" sz="1600" b="0" i="0" u="none" strike="noStrike" dirty="0">
                          <a:solidFill>
                            <a:srgbClr val="000000"/>
                          </a:solidFill>
                          <a:effectLst/>
                          <a:latin typeface="Calibri" panose="020F0502020204030204" pitchFamily="34" charset="0"/>
                        </a:rPr>
                        <a:t>]</a:t>
                      </a:r>
                    </a:p>
                  </a:txBody>
                  <a:tcPr marL="7620" marR="7620" marT="762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2690238"/>
                  </a:ext>
                </a:extLst>
              </a:tr>
              <a:tr h="182880">
                <a:tc rowSpan="4">
                  <a:txBody>
                    <a:bodyPr/>
                    <a:lstStyle/>
                    <a:p>
                      <a:pPr algn="ctr" fontAlgn="ctr"/>
                      <a:r>
                        <a:rPr lang="it-IT" sz="1600" b="0" i="0" u="none" strike="noStrike">
                          <a:solidFill>
                            <a:srgbClr val="000000"/>
                          </a:solidFill>
                          <a:effectLst/>
                          <a:latin typeface="Calibri" panose="020F0502020204030204" pitchFamily="34" charset="0"/>
                        </a:rPr>
                        <a:t>Ricavi</a:t>
                      </a:r>
                    </a:p>
                  </a:txBody>
                  <a:tcPr marL="7620" marR="7620" marT="7620" marB="0" anchor="ctr">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l" fontAlgn="b"/>
                      <a:r>
                        <a:rPr lang="it-IT" sz="1600" b="0" i="0" u="none" strike="noStrike" dirty="0">
                          <a:solidFill>
                            <a:srgbClr val="000000"/>
                          </a:solidFill>
                          <a:effectLst/>
                          <a:latin typeface="Calibri" panose="020F0502020204030204" pitchFamily="34" charset="0"/>
                        </a:rPr>
                        <a:t>Incentivi per impianto [€/kW]</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74822546"/>
                  </a:ext>
                </a:extLst>
              </a:tr>
              <a:tr h="182880">
                <a:tc vMerge="1">
                  <a:txBody>
                    <a:bodyPr/>
                    <a:lstStyle/>
                    <a:p>
                      <a:endParaRPr lang="it-IT"/>
                    </a:p>
                  </a:txBody>
                  <a:tcPr/>
                </a:tc>
                <a:tc>
                  <a:txBody>
                    <a:bodyPr/>
                    <a:lstStyle/>
                    <a:p>
                      <a:pPr algn="l" fontAlgn="b"/>
                      <a:r>
                        <a:rPr lang="it-IT" sz="1600" b="0" i="0" u="none" strike="noStrike" dirty="0">
                          <a:solidFill>
                            <a:srgbClr val="000000"/>
                          </a:solidFill>
                          <a:effectLst/>
                          <a:latin typeface="Calibri" panose="020F0502020204030204" pitchFamily="34" charset="0"/>
                        </a:rPr>
                        <a:t>Incentivi per impianto [€/kWh]</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96080724"/>
                  </a:ext>
                </a:extLst>
              </a:tr>
              <a:tr h="182880">
                <a:tc vMerge="1">
                  <a:txBody>
                    <a:bodyPr/>
                    <a:lstStyle/>
                    <a:p>
                      <a:endParaRPr lang="it-IT"/>
                    </a:p>
                  </a:txBody>
                  <a:tcPr/>
                </a:tc>
                <a:tc>
                  <a:txBody>
                    <a:bodyPr/>
                    <a:lstStyle/>
                    <a:p>
                      <a:pPr algn="l" fontAlgn="b"/>
                      <a:r>
                        <a:rPr lang="it-IT" sz="1600" b="0" i="0" u="none" strike="noStrike" dirty="0">
                          <a:solidFill>
                            <a:srgbClr val="000000"/>
                          </a:solidFill>
                          <a:effectLst/>
                          <a:latin typeface="Calibri" panose="020F0502020204030204" pitchFamily="34" charset="0"/>
                        </a:rPr>
                        <a:t>Incentivi configurazione REC [€/MWh di energia condivisa]</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10540225"/>
                  </a:ext>
                </a:extLst>
              </a:tr>
              <a:tr h="190500">
                <a:tc vMerge="1">
                  <a:txBody>
                    <a:bodyPr/>
                    <a:lstStyle/>
                    <a:p>
                      <a:endParaRPr lang="it-IT"/>
                    </a:p>
                  </a:txBody>
                  <a:tcPr/>
                </a:tc>
                <a:tc>
                  <a:txBody>
                    <a:bodyPr/>
                    <a:lstStyle/>
                    <a:p>
                      <a:pPr algn="l" fontAlgn="b"/>
                      <a:r>
                        <a:rPr lang="it-IT" sz="1600" b="0" i="0" u="none" strike="noStrike" dirty="0">
                          <a:solidFill>
                            <a:srgbClr val="000000"/>
                          </a:solidFill>
                          <a:effectLst/>
                          <a:latin typeface="Calibri" panose="020F0502020204030204" pitchFamily="34" charset="0"/>
                        </a:rPr>
                        <a:t>Ricavi della vendita di energia [€/MWh]</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6432732"/>
                  </a:ext>
                </a:extLst>
              </a:tr>
            </a:tbl>
          </a:graphicData>
        </a:graphic>
      </p:graphicFrame>
    </p:spTree>
    <p:extLst>
      <p:ext uri="{BB962C8B-B14F-4D97-AF65-F5344CB8AC3E}">
        <p14:creationId xmlns:p14="http://schemas.microsoft.com/office/powerpoint/2010/main" val="971396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1F652B30-1B7E-100B-1BFA-75352718F8B3}"/>
              </a:ext>
            </a:extLst>
          </p:cNvPr>
          <p:cNvSpPr>
            <a:spLocks noGrp="1"/>
          </p:cNvSpPr>
          <p:nvPr>
            <p:ph type="body" sz="quarter" idx="10"/>
          </p:nvPr>
        </p:nvSpPr>
        <p:spPr/>
        <p:txBody>
          <a:bodyPr/>
          <a:lstStyle/>
          <a:p>
            <a:r>
              <a:rPr lang="it-IT" dirty="0"/>
              <a:t>Esempio di analisi</a:t>
            </a:r>
          </a:p>
        </p:txBody>
      </p:sp>
    </p:spTree>
    <p:extLst>
      <p:ext uri="{BB962C8B-B14F-4D97-AF65-F5344CB8AC3E}">
        <p14:creationId xmlns:p14="http://schemas.microsoft.com/office/powerpoint/2010/main" val="992156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Raccolta dati: Territorio</a:t>
            </a:r>
          </a:p>
        </p:txBody>
      </p:sp>
      <p:sp>
        <p:nvSpPr>
          <p:cNvPr id="21" name="Rectangle 7">
            <a:extLst>
              <a:ext uri="{FF2B5EF4-FFF2-40B4-BE49-F238E27FC236}">
                <a16:creationId xmlns:a16="http://schemas.microsoft.com/office/drawing/2014/main" id="{AC3B77F0-204C-708A-356F-178403F79DAA}"/>
              </a:ext>
            </a:extLst>
          </p:cNvPr>
          <p:cNvSpPr>
            <a:spLocks noChangeArrowheads="1"/>
          </p:cNvSpPr>
          <p:nvPr/>
        </p:nvSpPr>
        <p:spPr bwMode="auto">
          <a:xfrm flipH="1">
            <a:off x="983432" y="760474"/>
            <a:ext cx="9577064" cy="4860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1" defTabSz="685800" fontAlgn="auto">
              <a:lnSpc>
                <a:spcPct val="70000"/>
              </a:lnSpc>
              <a:spcBef>
                <a:spcPts val="750"/>
              </a:spcBef>
              <a:spcAft>
                <a:spcPts val="0"/>
              </a:spcAft>
              <a:defRPr/>
            </a:pPr>
            <a:r>
              <a:rPr lang="it-IT" altLang="it-IT" b="1" dirty="0">
                <a:solidFill>
                  <a:srgbClr val="002060"/>
                </a:solidFill>
                <a:latin typeface="Segoe UI" panose="020B0502040204020203" pitchFamily="34" charset="0"/>
                <a:cs typeface="Segoe UI" panose="020B0502040204020203" pitchFamily="34" charset="0"/>
              </a:rPr>
              <a:t>Caso pilota per i piccoli comuni italiani</a:t>
            </a:r>
            <a:endParaRPr lang="en-US" altLang="it-IT" dirty="0">
              <a:latin typeface="Segoe UI" panose="020B0502040204020203" pitchFamily="34" charset="0"/>
              <a:cs typeface="Segoe UI" panose="020B0502040204020203" pitchFamily="34" charset="0"/>
            </a:endParaRPr>
          </a:p>
          <a:p>
            <a:pPr marL="0" lvl="1" defTabSz="685800">
              <a:lnSpc>
                <a:spcPct val="90000"/>
              </a:lnSpc>
              <a:spcBef>
                <a:spcPts val="750"/>
              </a:spcBef>
              <a:defRPr/>
            </a:pPr>
            <a:r>
              <a:rPr lang="en-US" altLang="it-IT" dirty="0">
                <a:latin typeface="Segoe UI" panose="020B0502040204020203" pitchFamily="34" charset="0"/>
                <a:cs typeface="Segoe UI" panose="020B0502040204020203" pitchFamily="34" charset="0"/>
              </a:rPr>
              <a:t>Il </a:t>
            </a:r>
            <a:r>
              <a:rPr lang="en-US" altLang="it-IT" dirty="0" err="1">
                <a:latin typeface="Segoe UI" panose="020B0502040204020203" pitchFamily="34" charset="0"/>
                <a:cs typeface="Segoe UI" panose="020B0502040204020203" pitchFamily="34" charset="0"/>
              </a:rPr>
              <a:t>caso</a:t>
            </a:r>
            <a:r>
              <a:rPr lang="en-US" altLang="it-IT" dirty="0">
                <a:latin typeface="Segoe UI" panose="020B0502040204020203" pitchFamily="34" charset="0"/>
                <a:cs typeface="Segoe UI" panose="020B0502040204020203" pitchFamily="34" charset="0"/>
              </a:rPr>
              <a:t> studio </a:t>
            </a:r>
            <a:r>
              <a:rPr lang="en-US" altLang="it-IT" dirty="0" err="1">
                <a:latin typeface="Segoe UI" panose="020B0502040204020203" pitchFamily="34" charset="0"/>
                <a:cs typeface="Segoe UI" panose="020B0502040204020203" pitchFamily="34" charset="0"/>
              </a:rPr>
              <a:t>riguarda</a:t>
            </a:r>
            <a:r>
              <a:rPr lang="en-US" altLang="it-IT" dirty="0">
                <a:latin typeface="Segoe UI" panose="020B0502040204020203" pitchFamily="34" charset="0"/>
                <a:cs typeface="Segoe UI" panose="020B0502040204020203" pitchFamily="34" charset="0"/>
              </a:rPr>
              <a:t> un commune </a:t>
            </a:r>
            <a:r>
              <a:rPr lang="en-US" altLang="it-IT" dirty="0" err="1">
                <a:latin typeface="Segoe UI" panose="020B0502040204020203" pitchFamily="34" charset="0"/>
                <a:cs typeface="Segoe UI" panose="020B0502040204020203" pitchFamily="34" charset="0"/>
              </a:rPr>
              <a:t>della</a:t>
            </a:r>
            <a:r>
              <a:rPr lang="en-US" altLang="it-IT" dirty="0">
                <a:latin typeface="Segoe UI" panose="020B0502040204020203" pitchFamily="34" charset="0"/>
                <a:cs typeface="Segoe UI" panose="020B0502040204020203" pitchFamily="34" charset="0"/>
              </a:rPr>
              <a:t> </a:t>
            </a:r>
            <a:r>
              <a:rPr lang="en-US" altLang="it-IT" dirty="0" err="1">
                <a:latin typeface="Segoe UI" panose="020B0502040204020203" pitchFamily="34" charset="0"/>
                <a:cs typeface="Segoe UI" panose="020B0502040204020203" pitchFamily="34" charset="0"/>
              </a:rPr>
              <a:t>Regione</a:t>
            </a:r>
            <a:r>
              <a:rPr lang="en-US" altLang="it-IT" dirty="0">
                <a:latin typeface="Segoe UI" panose="020B0502040204020203" pitchFamily="34" charset="0"/>
                <a:cs typeface="Segoe UI" panose="020B0502040204020203" pitchFamily="34" charset="0"/>
              </a:rPr>
              <a:t> Lazio </a:t>
            </a:r>
            <a:r>
              <a:rPr lang="en-US" altLang="it-IT" dirty="0" err="1">
                <a:latin typeface="Segoe UI" panose="020B0502040204020203" pitchFamily="34" charset="0"/>
                <a:cs typeface="Segoe UI" panose="020B0502040204020203" pitchFamily="34" charset="0"/>
              </a:rPr>
              <a:t>così</a:t>
            </a:r>
            <a:r>
              <a:rPr lang="en-US" altLang="it-IT" dirty="0">
                <a:latin typeface="Segoe UI" panose="020B0502040204020203" pitchFamily="34" charset="0"/>
                <a:cs typeface="Segoe UI" panose="020B0502040204020203" pitchFamily="34" charset="0"/>
              </a:rPr>
              <a:t> </a:t>
            </a:r>
            <a:r>
              <a:rPr lang="en-US" altLang="it-IT" dirty="0" err="1">
                <a:latin typeface="Segoe UI" panose="020B0502040204020203" pitchFamily="34" charset="0"/>
                <a:cs typeface="Segoe UI" panose="020B0502040204020203" pitchFamily="34" charset="0"/>
              </a:rPr>
              <a:t>caratterizzato</a:t>
            </a:r>
            <a:r>
              <a:rPr lang="en-US" altLang="it-IT" dirty="0">
                <a:latin typeface="Segoe UI" panose="020B0502040204020203" pitchFamily="34" charset="0"/>
                <a:cs typeface="Segoe UI" panose="020B0502040204020203" pitchFamily="34" charset="0"/>
              </a:rPr>
              <a:t>:</a:t>
            </a:r>
          </a:p>
          <a:p>
            <a:pPr marL="342900" lvl="1" indent="-342900" defTabSz="685800">
              <a:lnSpc>
                <a:spcPct val="90000"/>
              </a:lnSpc>
              <a:spcBef>
                <a:spcPts val="750"/>
              </a:spcBef>
              <a:buFont typeface="+mj-lt"/>
              <a:buAutoNum type="arabicParenR"/>
              <a:defRPr/>
            </a:pPr>
            <a:r>
              <a:rPr lang="en-US" altLang="it-IT" dirty="0" err="1">
                <a:latin typeface="Segoe UI" panose="020B0502040204020203" pitchFamily="34" charset="0"/>
                <a:cs typeface="Segoe UI" panose="020B0502040204020203" pitchFamily="34" charset="0"/>
              </a:rPr>
              <a:t>Supeficie</a:t>
            </a:r>
            <a:r>
              <a:rPr lang="en-US" altLang="it-IT" dirty="0">
                <a:latin typeface="Segoe UI" panose="020B0502040204020203" pitchFamily="34" charset="0"/>
                <a:cs typeface="Segoe UI" panose="020B0502040204020203" pitchFamily="34" charset="0"/>
              </a:rPr>
              <a:t> commune 64 km2;</a:t>
            </a:r>
          </a:p>
          <a:p>
            <a:pPr marL="342900" marR="0" lvl="1" indent="-342900" defTabSz="685800" fontAlgn="base">
              <a:lnSpc>
                <a:spcPct val="90000"/>
              </a:lnSpc>
              <a:spcBef>
                <a:spcPts val="750"/>
              </a:spcBef>
              <a:spcAft>
                <a:spcPct val="0"/>
              </a:spcAft>
              <a:buClrTx/>
              <a:buSzTx/>
              <a:buFont typeface="+mj-lt"/>
              <a:buAutoNum type="arabicParenR"/>
              <a:tabLst/>
              <a:defRPr/>
            </a:pPr>
            <a:r>
              <a:rPr lang="en-US" altLang="it-IT" dirty="0" err="1">
                <a:latin typeface="Segoe UI" panose="020B0502040204020203" pitchFamily="34" charset="0"/>
                <a:cs typeface="Segoe UI" panose="020B0502040204020203" pitchFamily="34" charset="0"/>
              </a:rPr>
              <a:t>Numero</a:t>
            </a:r>
            <a:r>
              <a:rPr lang="en-US" altLang="it-IT" dirty="0">
                <a:latin typeface="Segoe UI" panose="020B0502040204020203" pitchFamily="34" charset="0"/>
                <a:cs typeface="Segoe UI" panose="020B0502040204020203" pitchFamily="34" charset="0"/>
              </a:rPr>
              <a:t> </a:t>
            </a:r>
            <a:r>
              <a:rPr lang="en-US" altLang="it-IT" dirty="0" err="1">
                <a:latin typeface="Segoe UI" panose="020B0502040204020203" pitchFamily="34" charset="0"/>
                <a:cs typeface="Segoe UI" panose="020B0502040204020203" pitchFamily="34" charset="0"/>
              </a:rPr>
              <a:t>abitanti</a:t>
            </a:r>
            <a:r>
              <a:rPr lang="en-US" altLang="it-IT" dirty="0">
                <a:latin typeface="Segoe UI" panose="020B0502040204020203" pitchFamily="34" charset="0"/>
                <a:cs typeface="Segoe UI" panose="020B0502040204020203" pitchFamily="34" charset="0"/>
              </a:rPr>
              <a:t> 2300;</a:t>
            </a:r>
          </a:p>
          <a:p>
            <a:pPr marL="342900" marR="0" lvl="1" indent="-342900" defTabSz="685800" fontAlgn="base">
              <a:lnSpc>
                <a:spcPct val="90000"/>
              </a:lnSpc>
              <a:spcBef>
                <a:spcPts val="750"/>
              </a:spcBef>
              <a:spcAft>
                <a:spcPct val="0"/>
              </a:spcAft>
              <a:buClrTx/>
              <a:buSzTx/>
              <a:buFont typeface="+mj-lt"/>
              <a:buAutoNum type="arabicParenR"/>
              <a:tabLst/>
              <a:defRPr/>
            </a:pPr>
            <a:r>
              <a:rPr lang="en-US" altLang="it-IT" dirty="0" err="1">
                <a:latin typeface="Segoe UI" panose="020B0502040204020203" pitchFamily="34" charset="0"/>
                <a:cs typeface="Segoe UI" panose="020B0502040204020203" pitchFamily="34" charset="0"/>
              </a:rPr>
              <a:t>Densità</a:t>
            </a:r>
            <a:r>
              <a:rPr lang="en-US" altLang="it-IT" dirty="0">
                <a:latin typeface="Segoe UI" panose="020B0502040204020203" pitchFamily="34" charset="0"/>
                <a:cs typeface="Segoe UI" panose="020B0502040204020203" pitchFamily="34" charset="0"/>
              </a:rPr>
              <a:t> </a:t>
            </a:r>
            <a:r>
              <a:rPr lang="en-US" altLang="it-IT" dirty="0" err="1">
                <a:latin typeface="Segoe UI" panose="020B0502040204020203" pitchFamily="34" charset="0"/>
                <a:cs typeface="Segoe UI" panose="020B0502040204020203" pitchFamily="34" charset="0"/>
              </a:rPr>
              <a:t>della</a:t>
            </a:r>
            <a:r>
              <a:rPr lang="en-US" altLang="it-IT" dirty="0">
                <a:latin typeface="Segoe UI" panose="020B0502040204020203" pitchFamily="34" charset="0"/>
                <a:cs typeface="Segoe UI" panose="020B0502040204020203" pitchFamily="34" charset="0"/>
              </a:rPr>
              <a:t> </a:t>
            </a:r>
            <a:r>
              <a:rPr lang="en-US" altLang="it-IT" dirty="0" err="1">
                <a:latin typeface="Segoe UI" panose="020B0502040204020203" pitchFamily="34" charset="0"/>
                <a:cs typeface="Segoe UI" panose="020B0502040204020203" pitchFamily="34" charset="0"/>
              </a:rPr>
              <a:t>popolazione</a:t>
            </a:r>
            <a:r>
              <a:rPr lang="en-US" altLang="it-IT" dirty="0">
                <a:latin typeface="Segoe UI" panose="020B0502040204020203" pitchFamily="34" charset="0"/>
                <a:cs typeface="Segoe UI" panose="020B0502040204020203" pitchFamily="34" charset="0"/>
              </a:rPr>
              <a:t> 44 </a:t>
            </a:r>
            <a:r>
              <a:rPr lang="en-US" altLang="it-IT" dirty="0" err="1">
                <a:latin typeface="Segoe UI" panose="020B0502040204020203" pitchFamily="34" charset="0"/>
                <a:cs typeface="Segoe UI" panose="020B0502040204020203" pitchFamily="34" charset="0"/>
              </a:rPr>
              <a:t>abitanti</a:t>
            </a:r>
            <a:r>
              <a:rPr lang="en-US" altLang="it-IT" dirty="0">
                <a:latin typeface="Segoe UI" panose="020B0502040204020203" pitchFamily="34" charset="0"/>
                <a:cs typeface="Segoe UI" panose="020B0502040204020203" pitchFamily="34" charset="0"/>
              </a:rPr>
              <a:t>/km2;</a:t>
            </a:r>
          </a:p>
          <a:p>
            <a:pPr marL="342900" marR="0" lvl="1" indent="-342900" defTabSz="685800" fontAlgn="base">
              <a:lnSpc>
                <a:spcPct val="90000"/>
              </a:lnSpc>
              <a:spcBef>
                <a:spcPts val="750"/>
              </a:spcBef>
              <a:spcAft>
                <a:spcPct val="0"/>
              </a:spcAft>
              <a:buClrTx/>
              <a:buSzTx/>
              <a:buFont typeface="+mj-lt"/>
              <a:buAutoNum type="arabicParenR"/>
              <a:tabLst/>
              <a:defRPr/>
            </a:pPr>
            <a:r>
              <a:rPr lang="en-US" altLang="it-IT" dirty="0" err="1">
                <a:latin typeface="Segoe UI" panose="020B0502040204020203" pitchFamily="34" charset="0"/>
                <a:cs typeface="Segoe UI" panose="020B0502040204020203" pitchFamily="34" charset="0"/>
              </a:rPr>
              <a:t>Numero</a:t>
            </a:r>
            <a:r>
              <a:rPr lang="en-US" altLang="it-IT" dirty="0">
                <a:latin typeface="Segoe UI" panose="020B0502040204020203" pitchFamily="34" charset="0"/>
                <a:cs typeface="Segoe UI" panose="020B0502040204020203" pitchFamily="34" charset="0"/>
              </a:rPr>
              <a:t> </a:t>
            </a:r>
            <a:r>
              <a:rPr lang="en-US" altLang="it-IT" dirty="0" err="1">
                <a:latin typeface="Segoe UI" panose="020B0502040204020203" pitchFamily="34" charset="0"/>
                <a:cs typeface="Segoe UI" panose="020B0502040204020203" pitchFamily="34" charset="0"/>
              </a:rPr>
              <a:t>famiglie</a:t>
            </a:r>
            <a:r>
              <a:rPr lang="en-US" altLang="it-IT" dirty="0">
                <a:latin typeface="Segoe UI" panose="020B0502040204020203" pitchFamily="34" charset="0"/>
                <a:cs typeface="Segoe UI" panose="020B0502040204020203" pitchFamily="34" charset="0"/>
              </a:rPr>
              <a:t> 1100;</a:t>
            </a:r>
          </a:p>
          <a:p>
            <a:pPr marL="342900" marR="0" lvl="1" indent="-342900" defTabSz="685800" fontAlgn="base">
              <a:lnSpc>
                <a:spcPct val="90000"/>
              </a:lnSpc>
              <a:spcBef>
                <a:spcPts val="750"/>
              </a:spcBef>
              <a:spcAft>
                <a:spcPct val="0"/>
              </a:spcAft>
              <a:buClrTx/>
              <a:buSzTx/>
              <a:buFont typeface="+mj-lt"/>
              <a:buAutoNum type="arabicParenR"/>
              <a:tabLst/>
              <a:defRPr/>
            </a:pPr>
            <a:r>
              <a:rPr lang="en-US" altLang="it-IT" dirty="0" err="1">
                <a:latin typeface="Segoe UI" panose="020B0502040204020203" pitchFamily="34" charset="0"/>
                <a:cs typeface="Segoe UI" panose="020B0502040204020203" pitchFamily="34" charset="0"/>
              </a:rPr>
              <a:t>Numero</a:t>
            </a:r>
            <a:r>
              <a:rPr lang="en-US" altLang="it-IT" dirty="0">
                <a:latin typeface="Segoe UI" panose="020B0502040204020203" pitchFamily="34" charset="0"/>
                <a:cs typeface="Segoe UI" panose="020B0502040204020203" pitchFamily="34" charset="0"/>
              </a:rPr>
              <a:t> medio di component per </a:t>
            </a:r>
            <a:r>
              <a:rPr lang="en-US" altLang="it-IT" dirty="0" err="1">
                <a:latin typeface="Segoe UI" panose="020B0502040204020203" pitchFamily="34" charset="0"/>
                <a:cs typeface="Segoe UI" panose="020B0502040204020203" pitchFamily="34" charset="0"/>
              </a:rPr>
              <a:t>famiglia</a:t>
            </a:r>
            <a:r>
              <a:rPr lang="en-US" altLang="it-IT" dirty="0">
                <a:latin typeface="Segoe UI" panose="020B0502040204020203" pitchFamily="34" charset="0"/>
                <a:cs typeface="Segoe UI" panose="020B0502040204020203" pitchFamily="34" charset="0"/>
              </a:rPr>
              <a:t> 2.2;</a:t>
            </a:r>
          </a:p>
          <a:p>
            <a:pPr marL="342900" marR="0" lvl="1" indent="-342900" defTabSz="685800" fontAlgn="base">
              <a:lnSpc>
                <a:spcPct val="90000"/>
              </a:lnSpc>
              <a:spcBef>
                <a:spcPts val="750"/>
              </a:spcBef>
              <a:spcAft>
                <a:spcPct val="0"/>
              </a:spcAft>
              <a:buClrTx/>
              <a:buSzTx/>
              <a:buFont typeface="+mj-lt"/>
              <a:buAutoNum type="arabicParenR"/>
              <a:tabLst/>
              <a:defRPr/>
            </a:pPr>
            <a:r>
              <a:rPr lang="en-US" altLang="it-IT" dirty="0" err="1">
                <a:latin typeface="Segoe UI" panose="020B0502040204020203" pitchFamily="34" charset="0"/>
                <a:cs typeface="Segoe UI" panose="020B0502040204020203" pitchFamily="34" charset="0"/>
              </a:rPr>
              <a:t>Prinicipali</a:t>
            </a:r>
            <a:r>
              <a:rPr lang="en-US" altLang="it-IT" dirty="0">
                <a:latin typeface="Segoe UI" panose="020B0502040204020203" pitchFamily="34" charset="0"/>
                <a:cs typeface="Segoe UI" panose="020B0502040204020203" pitchFamily="34" charset="0"/>
              </a:rPr>
              <a:t> </a:t>
            </a:r>
            <a:r>
              <a:rPr lang="en-US" altLang="it-IT" dirty="0" err="1">
                <a:latin typeface="Segoe UI" panose="020B0502040204020203" pitchFamily="34" charset="0"/>
                <a:cs typeface="Segoe UI" panose="020B0502040204020203" pitchFamily="34" charset="0"/>
              </a:rPr>
              <a:t>settori</a:t>
            </a:r>
            <a:r>
              <a:rPr lang="en-US" altLang="it-IT" dirty="0">
                <a:latin typeface="Segoe UI" panose="020B0502040204020203" pitchFamily="34" charset="0"/>
                <a:cs typeface="Segoe UI" panose="020B0502040204020203" pitchFamily="34" charset="0"/>
              </a:rPr>
              <a:t> economici:</a:t>
            </a:r>
          </a:p>
          <a:p>
            <a:pPr marL="857250" lvl="2" indent="-400050" defTabSz="685800">
              <a:lnSpc>
                <a:spcPct val="90000"/>
              </a:lnSpc>
              <a:spcBef>
                <a:spcPts val="750"/>
              </a:spcBef>
              <a:buFont typeface="+mj-lt"/>
              <a:buAutoNum type="romanUcPeriod"/>
              <a:defRPr/>
            </a:pPr>
            <a:r>
              <a:rPr lang="en-US" altLang="it-IT" dirty="0" err="1">
                <a:latin typeface="Segoe UI" panose="020B0502040204020203" pitchFamily="34" charset="0"/>
                <a:cs typeface="Segoe UI" panose="020B0502040204020203" pitchFamily="34" charset="0"/>
              </a:rPr>
              <a:t>Primario</a:t>
            </a:r>
            <a:r>
              <a:rPr lang="en-US" altLang="it-IT" dirty="0">
                <a:latin typeface="Segoe UI" panose="020B0502040204020203" pitchFamily="34" charset="0"/>
                <a:cs typeface="Segoe UI" panose="020B0502040204020203" pitchFamily="34" charset="0"/>
              </a:rPr>
              <a:t> (</a:t>
            </a:r>
            <a:r>
              <a:rPr lang="en-US" altLang="it-IT" dirty="0" err="1">
                <a:latin typeface="Segoe UI" panose="020B0502040204020203" pitchFamily="34" charset="0"/>
                <a:cs typeface="Segoe UI" panose="020B0502040204020203" pitchFamily="34" charset="0"/>
              </a:rPr>
              <a:t>Agricoltura</a:t>
            </a:r>
            <a:r>
              <a:rPr lang="en-US" altLang="it-IT" dirty="0">
                <a:latin typeface="Segoe UI" panose="020B0502040204020203" pitchFamily="34" charset="0"/>
                <a:cs typeface="Segoe UI" panose="020B0502040204020203" pitchFamily="34" charset="0"/>
              </a:rPr>
              <a:t>);</a:t>
            </a:r>
          </a:p>
          <a:p>
            <a:pPr marL="857250" lvl="2" indent="-400050" defTabSz="685800">
              <a:lnSpc>
                <a:spcPct val="90000"/>
              </a:lnSpc>
              <a:spcBef>
                <a:spcPts val="750"/>
              </a:spcBef>
              <a:buFont typeface="+mj-lt"/>
              <a:buAutoNum type="romanUcPeriod"/>
              <a:defRPr/>
            </a:pPr>
            <a:r>
              <a:rPr lang="en-US" altLang="it-IT" dirty="0" err="1">
                <a:latin typeface="Segoe UI" panose="020B0502040204020203" pitchFamily="34" charset="0"/>
                <a:cs typeface="Segoe UI" panose="020B0502040204020203" pitchFamily="34" charset="0"/>
              </a:rPr>
              <a:t>Presenza</a:t>
            </a:r>
            <a:r>
              <a:rPr lang="en-US" altLang="it-IT" dirty="0">
                <a:latin typeface="Segoe UI" panose="020B0502040204020203" pitchFamily="34" charset="0"/>
                <a:cs typeface="Segoe UI" panose="020B0502040204020203" pitchFamily="34" charset="0"/>
              </a:rPr>
              <a:t> di PMI;</a:t>
            </a:r>
          </a:p>
          <a:p>
            <a:pPr marL="342900" marR="0" lvl="1" indent="-342900" defTabSz="685800" fontAlgn="base">
              <a:lnSpc>
                <a:spcPct val="90000"/>
              </a:lnSpc>
              <a:spcBef>
                <a:spcPts val="750"/>
              </a:spcBef>
              <a:spcAft>
                <a:spcPct val="0"/>
              </a:spcAft>
              <a:buClrTx/>
              <a:buSzTx/>
              <a:buFont typeface="+mj-lt"/>
              <a:buAutoNum type="arabicParenR"/>
              <a:tabLst/>
              <a:defRPr/>
            </a:pPr>
            <a:r>
              <a:rPr lang="en-US" altLang="it-IT" dirty="0" err="1">
                <a:latin typeface="Segoe UI" panose="020B0502040204020203" pitchFamily="34" charset="0"/>
                <a:cs typeface="Segoe UI" panose="020B0502040204020203" pitchFamily="34" charset="0"/>
              </a:rPr>
              <a:t>Caratterizzazione</a:t>
            </a:r>
            <a:r>
              <a:rPr lang="en-US" altLang="it-IT" dirty="0">
                <a:latin typeface="Segoe UI" panose="020B0502040204020203" pitchFamily="34" charset="0"/>
                <a:cs typeface="Segoe UI" panose="020B0502040204020203" pitchFamily="34" charset="0"/>
              </a:rPr>
              <a:t> </a:t>
            </a:r>
            <a:r>
              <a:rPr lang="en-US" altLang="it-IT" dirty="0" err="1">
                <a:latin typeface="Segoe UI" panose="020B0502040204020203" pitchFamily="34" charset="0"/>
                <a:cs typeface="Segoe UI" panose="020B0502040204020203" pitchFamily="34" charset="0"/>
              </a:rPr>
              <a:t>della</a:t>
            </a:r>
            <a:r>
              <a:rPr lang="en-US" altLang="it-IT" dirty="0">
                <a:latin typeface="Segoe UI" panose="020B0502040204020203" pitchFamily="34" charset="0"/>
                <a:cs typeface="Segoe UI" panose="020B0502040204020203" pitchFamily="34" charset="0"/>
              </a:rPr>
              <a:t> </a:t>
            </a:r>
            <a:r>
              <a:rPr lang="en-US" altLang="it-IT" dirty="0" err="1">
                <a:latin typeface="Segoe UI" panose="020B0502040204020203" pitchFamily="34" charset="0"/>
                <a:cs typeface="Segoe UI" panose="020B0502040204020203" pitchFamily="34" charset="0"/>
              </a:rPr>
              <a:t>risorsa</a:t>
            </a:r>
            <a:r>
              <a:rPr lang="en-US" altLang="it-IT" dirty="0">
                <a:latin typeface="Segoe UI" panose="020B0502040204020203" pitchFamily="34" charset="0"/>
                <a:cs typeface="Segoe UI" panose="020B0502040204020203" pitchFamily="34" charset="0"/>
              </a:rPr>
              <a:t> </a:t>
            </a:r>
            <a:r>
              <a:rPr lang="en-US" altLang="it-IT" dirty="0" err="1">
                <a:latin typeface="Segoe UI" panose="020B0502040204020203" pitchFamily="34" charset="0"/>
                <a:cs typeface="Segoe UI" panose="020B0502040204020203" pitchFamily="34" charset="0"/>
              </a:rPr>
              <a:t>solare</a:t>
            </a:r>
            <a:r>
              <a:rPr lang="en-US" altLang="it-IT" dirty="0">
                <a:latin typeface="Segoe UI" panose="020B0502040204020203" pitchFamily="34" charset="0"/>
                <a:cs typeface="Segoe UI" panose="020B0502040204020203" pitchFamily="34" charset="0"/>
              </a:rPr>
              <a:t> :</a:t>
            </a:r>
          </a:p>
          <a:p>
            <a:pPr marL="857250" lvl="2" indent="-400050" defTabSz="685800">
              <a:lnSpc>
                <a:spcPct val="90000"/>
              </a:lnSpc>
              <a:spcBef>
                <a:spcPts val="750"/>
              </a:spcBef>
              <a:buFont typeface="+mj-lt"/>
              <a:buAutoNum type="romanUcPeriod"/>
              <a:defRPr/>
            </a:pPr>
            <a:r>
              <a:rPr lang="en-US" altLang="it-IT" dirty="0" err="1">
                <a:latin typeface="Segoe UI" panose="020B0502040204020203" pitchFamily="34" charset="0"/>
                <a:cs typeface="Segoe UI" panose="020B0502040204020203" pitchFamily="34" charset="0"/>
              </a:rPr>
              <a:t>Irraggiamento</a:t>
            </a:r>
            <a:r>
              <a:rPr lang="en-US" altLang="it-IT" dirty="0">
                <a:latin typeface="Segoe UI" panose="020B0502040204020203" pitchFamily="34" charset="0"/>
                <a:cs typeface="Segoe UI" panose="020B0502040204020203" pitchFamily="34" charset="0"/>
              </a:rPr>
              <a:t> </a:t>
            </a:r>
            <a:r>
              <a:rPr lang="en-US" altLang="it-IT" dirty="0" err="1">
                <a:latin typeface="Segoe UI" panose="020B0502040204020203" pitchFamily="34" charset="0"/>
                <a:cs typeface="Segoe UI" panose="020B0502040204020203" pitchFamily="34" charset="0"/>
              </a:rPr>
              <a:t>massimo</a:t>
            </a:r>
            <a:r>
              <a:rPr lang="en-US" altLang="it-IT" dirty="0">
                <a:latin typeface="Segoe UI" panose="020B0502040204020203" pitchFamily="34" charset="0"/>
                <a:cs typeface="Segoe UI" panose="020B0502040204020203" pitchFamily="34" charset="0"/>
              </a:rPr>
              <a:t> </a:t>
            </a:r>
            <a:r>
              <a:rPr lang="en-US" altLang="it-IT" dirty="0" err="1">
                <a:latin typeface="Segoe UI" panose="020B0502040204020203" pitchFamily="34" charset="0"/>
                <a:cs typeface="Segoe UI" panose="020B0502040204020203" pitchFamily="34" charset="0"/>
              </a:rPr>
              <a:t>su</a:t>
            </a:r>
            <a:r>
              <a:rPr lang="en-US" altLang="it-IT" dirty="0">
                <a:latin typeface="Segoe UI" panose="020B0502040204020203" pitchFamily="34" charset="0"/>
                <a:cs typeface="Segoe UI" panose="020B0502040204020203" pitchFamily="34" charset="0"/>
              </a:rPr>
              <a:t> </a:t>
            </a:r>
            <a:r>
              <a:rPr lang="en-US" altLang="it-IT" dirty="0" err="1">
                <a:latin typeface="Segoe UI" panose="020B0502040204020203" pitchFamily="34" charset="0"/>
                <a:cs typeface="Segoe UI" panose="020B0502040204020203" pitchFamily="34" charset="0"/>
              </a:rPr>
              <a:t>superficie</a:t>
            </a:r>
            <a:r>
              <a:rPr lang="en-US" altLang="it-IT" dirty="0">
                <a:latin typeface="Segoe UI" panose="020B0502040204020203" pitchFamily="34" charset="0"/>
                <a:cs typeface="Segoe UI" panose="020B0502040204020203" pitchFamily="34" charset="0"/>
              </a:rPr>
              <a:t> </a:t>
            </a:r>
            <a:r>
              <a:rPr lang="en-US" altLang="it-IT" dirty="0" err="1">
                <a:latin typeface="Segoe UI" panose="020B0502040204020203" pitchFamily="34" charset="0"/>
                <a:cs typeface="Segoe UI" panose="020B0502040204020203" pitchFamily="34" charset="0"/>
              </a:rPr>
              <a:t>orizzontale</a:t>
            </a:r>
            <a:r>
              <a:rPr lang="en-US" altLang="it-IT" dirty="0">
                <a:latin typeface="Segoe UI" panose="020B0502040204020203" pitchFamily="34" charset="0"/>
                <a:cs typeface="Segoe UI" panose="020B0502040204020203" pitchFamily="34" charset="0"/>
              </a:rPr>
              <a:t>  700 W/m2;</a:t>
            </a:r>
          </a:p>
          <a:p>
            <a:pPr marL="857250" lvl="2" indent="-400050" defTabSz="685800">
              <a:lnSpc>
                <a:spcPct val="90000"/>
              </a:lnSpc>
              <a:spcBef>
                <a:spcPts val="750"/>
              </a:spcBef>
              <a:buFont typeface="+mj-lt"/>
              <a:buAutoNum type="romanUcPeriod"/>
              <a:defRPr/>
            </a:pPr>
            <a:r>
              <a:rPr lang="en-US" altLang="it-IT" dirty="0" err="1">
                <a:latin typeface="Segoe UI" panose="020B0502040204020203" pitchFamily="34" charset="0"/>
                <a:cs typeface="Segoe UI" panose="020B0502040204020203" pitchFamily="34" charset="0"/>
              </a:rPr>
              <a:t>Irraggiamento</a:t>
            </a:r>
            <a:r>
              <a:rPr lang="en-US" altLang="it-IT" dirty="0">
                <a:latin typeface="Segoe UI" panose="020B0502040204020203" pitchFamily="34" charset="0"/>
                <a:cs typeface="Segoe UI" panose="020B0502040204020203" pitchFamily="34" charset="0"/>
              </a:rPr>
              <a:t> medio </a:t>
            </a:r>
            <a:r>
              <a:rPr lang="en-US" altLang="it-IT" dirty="0" err="1">
                <a:latin typeface="Segoe UI" panose="020B0502040204020203" pitchFamily="34" charset="0"/>
                <a:cs typeface="Segoe UI" panose="020B0502040204020203" pitchFamily="34" charset="0"/>
              </a:rPr>
              <a:t>su</a:t>
            </a:r>
            <a:r>
              <a:rPr lang="en-US" altLang="it-IT" dirty="0">
                <a:latin typeface="Segoe UI" panose="020B0502040204020203" pitchFamily="34" charset="0"/>
                <a:cs typeface="Segoe UI" panose="020B0502040204020203" pitchFamily="34" charset="0"/>
              </a:rPr>
              <a:t> </a:t>
            </a:r>
            <a:r>
              <a:rPr lang="en-US" altLang="it-IT" dirty="0" err="1">
                <a:latin typeface="Segoe UI" panose="020B0502040204020203" pitchFamily="34" charset="0"/>
                <a:cs typeface="Segoe UI" panose="020B0502040204020203" pitchFamily="34" charset="0"/>
              </a:rPr>
              <a:t>superficie</a:t>
            </a:r>
            <a:r>
              <a:rPr lang="en-US" altLang="it-IT" dirty="0">
                <a:latin typeface="Segoe UI" panose="020B0502040204020203" pitchFamily="34" charset="0"/>
                <a:cs typeface="Segoe UI" panose="020B0502040204020203" pitchFamily="34" charset="0"/>
              </a:rPr>
              <a:t> </a:t>
            </a:r>
            <a:r>
              <a:rPr lang="en-US" altLang="it-IT" dirty="0" err="1">
                <a:latin typeface="Segoe UI" panose="020B0502040204020203" pitchFamily="34" charset="0"/>
                <a:cs typeface="Segoe UI" panose="020B0502040204020203" pitchFamily="34" charset="0"/>
              </a:rPr>
              <a:t>orizzontale</a:t>
            </a:r>
            <a:r>
              <a:rPr lang="en-US" altLang="it-IT" dirty="0">
                <a:latin typeface="Segoe UI" panose="020B0502040204020203" pitchFamily="34" charset="0"/>
                <a:cs typeface="Segoe UI" panose="020B0502040204020203" pitchFamily="34" charset="0"/>
              </a:rPr>
              <a:t> 250 W/m2;</a:t>
            </a:r>
          </a:p>
          <a:p>
            <a:pPr marL="857250" lvl="2" indent="-400050" defTabSz="685800">
              <a:lnSpc>
                <a:spcPct val="90000"/>
              </a:lnSpc>
              <a:spcBef>
                <a:spcPts val="750"/>
              </a:spcBef>
              <a:buFont typeface="+mj-lt"/>
              <a:buAutoNum type="romanUcPeriod"/>
              <a:defRPr/>
            </a:pPr>
            <a:r>
              <a:rPr lang="en-US" altLang="it-IT" dirty="0" err="1">
                <a:latin typeface="Segoe UI" panose="020B0502040204020203" pitchFamily="34" charset="0"/>
                <a:cs typeface="Segoe UI" panose="020B0502040204020203" pitchFamily="34" charset="0"/>
              </a:rPr>
              <a:t>Producubilità</a:t>
            </a:r>
            <a:r>
              <a:rPr lang="en-US" altLang="it-IT" dirty="0">
                <a:latin typeface="Segoe UI" panose="020B0502040204020203" pitchFamily="34" charset="0"/>
                <a:cs typeface="Segoe UI" panose="020B0502040204020203" pitchFamily="34" charset="0"/>
              </a:rPr>
              <a:t> annua </a:t>
            </a:r>
            <a:r>
              <a:rPr lang="en-US" altLang="it-IT" dirty="0" err="1">
                <a:latin typeface="Segoe UI" panose="020B0502040204020203" pitchFamily="34" charset="0"/>
                <a:cs typeface="Segoe UI" panose="020B0502040204020203" pitchFamily="34" charset="0"/>
              </a:rPr>
              <a:t>fotovoltaico</a:t>
            </a:r>
            <a:r>
              <a:rPr lang="en-US" altLang="it-IT" dirty="0">
                <a:latin typeface="Segoe UI" panose="020B0502040204020203" pitchFamily="34" charset="0"/>
                <a:cs typeface="Segoe UI" panose="020B0502040204020203" pitchFamily="34" charset="0"/>
              </a:rPr>
              <a:t> 1415 kWh/</a:t>
            </a:r>
            <a:r>
              <a:rPr lang="en-US" altLang="it-IT" dirty="0" err="1">
                <a:latin typeface="Segoe UI" panose="020B0502040204020203" pitchFamily="34" charset="0"/>
                <a:cs typeface="Segoe UI" panose="020B0502040204020203" pitchFamily="34" charset="0"/>
              </a:rPr>
              <a:t>kWp</a:t>
            </a:r>
            <a:r>
              <a:rPr lang="en-US" altLang="it-IT"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41552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1">
            <a:extLst>
              <a:ext uri="{FF2B5EF4-FFF2-40B4-BE49-F238E27FC236}">
                <a16:creationId xmlns:a16="http://schemas.microsoft.com/office/drawing/2014/main" id="{01E37C75-961A-044C-78E0-4E009A22A9FA}"/>
              </a:ext>
            </a:extLst>
          </p:cNvPr>
          <p:cNvSpPr txBox="1">
            <a:spLocks/>
          </p:cNvSpPr>
          <p:nvPr/>
        </p:nvSpPr>
        <p:spPr>
          <a:xfrm>
            <a:off x="1426295" y="3837041"/>
            <a:ext cx="9771458" cy="2181316"/>
          </a:xfrm>
          <a:prstGeom prst="rect">
            <a:avLst/>
          </a:prstGeom>
          <a:ln w="9525">
            <a:noFill/>
          </a:ln>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50000"/>
              </a:lnSpc>
              <a:spcBef>
                <a:spcPct val="0"/>
              </a:spcBef>
              <a:spcAft>
                <a:spcPts val="0"/>
              </a:spcAft>
              <a:buNone/>
            </a:pPr>
            <a:endParaRPr lang="it-IT" sz="1800" dirty="0">
              <a:solidFill>
                <a:srgbClr val="002060"/>
              </a:solidFill>
              <a:latin typeface="Segoe UI" panose="020B0502040204020203" pitchFamily="34" charset="0"/>
              <a:cs typeface="Segoe UI" panose="020B0502040204020203" pitchFamily="34" charset="0"/>
            </a:endParaRPr>
          </a:p>
        </p:txBody>
      </p:sp>
      <p:sp>
        <p:nvSpPr>
          <p:cNvPr id="3" name="Segnaposto testo 2">
            <a:extLst>
              <a:ext uri="{FF2B5EF4-FFF2-40B4-BE49-F238E27FC236}">
                <a16:creationId xmlns:a16="http://schemas.microsoft.com/office/drawing/2014/main" id="{565EE49E-5882-A168-5E59-7665330D6FBC}"/>
              </a:ext>
            </a:extLst>
          </p:cNvPr>
          <p:cNvSpPr>
            <a:spLocks noGrp="1"/>
          </p:cNvSpPr>
          <p:nvPr>
            <p:ph type="body" sz="quarter" idx="10"/>
          </p:nvPr>
        </p:nvSpPr>
        <p:spPr/>
        <p:txBody>
          <a:bodyPr/>
          <a:lstStyle/>
          <a:p>
            <a:r>
              <a:rPr lang="en-US" sz="2400" dirty="0"/>
              <a:t>Outline</a:t>
            </a:r>
          </a:p>
        </p:txBody>
      </p:sp>
      <p:sp>
        <p:nvSpPr>
          <p:cNvPr id="6" name="Segnaposto testo 3">
            <a:extLst>
              <a:ext uri="{FF2B5EF4-FFF2-40B4-BE49-F238E27FC236}">
                <a16:creationId xmlns:a16="http://schemas.microsoft.com/office/drawing/2014/main" id="{9BE557EF-FB63-AA93-9733-442CB0F3F0DC}"/>
              </a:ext>
            </a:extLst>
          </p:cNvPr>
          <p:cNvSpPr txBox="1">
            <a:spLocks/>
          </p:cNvSpPr>
          <p:nvPr/>
        </p:nvSpPr>
        <p:spPr>
          <a:xfrm>
            <a:off x="1007331" y="2564904"/>
            <a:ext cx="5101753" cy="3554813"/>
          </a:xfrm>
          <a:prstGeom prst="rect">
            <a:avLst/>
          </a:prstGeom>
        </p:spPr>
        <p:txBody>
          <a:bodyPr/>
          <a:lstStyle>
            <a:lvl1pPr marL="0" indent="0" algn="l" defTabSz="685800" rtl="0" eaLnBrk="1" latinLnBrk="0" hangingPunct="1">
              <a:lnSpc>
                <a:spcPct val="90000"/>
              </a:lnSpc>
              <a:spcBef>
                <a:spcPts val="75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rgbClr val="002060"/>
                </a:solidFill>
                <a:latin typeface="Segoe UI" panose="020B0502040204020203" pitchFamily="34" charset="0"/>
                <a:ea typeface="+mn-ea"/>
                <a:cs typeface="Segoe UI" panose="020B0502040204020203"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rgbClr val="002060"/>
                </a:solidFill>
                <a:latin typeface="Segoe UI" panose="020B0502040204020203" pitchFamily="34" charset="0"/>
                <a:ea typeface="+mn-ea"/>
                <a:cs typeface="Segoe UI" panose="020B0502040204020203"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050" kern="1200">
                <a:solidFill>
                  <a:srgbClr val="002060"/>
                </a:solidFill>
                <a:latin typeface="Segoe UI" panose="020B0502040204020203" pitchFamily="34" charset="0"/>
                <a:ea typeface="+mn-ea"/>
                <a:cs typeface="Segoe UI" panose="020B0502040204020203"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rgbClr val="002060"/>
                </a:solidFill>
                <a:latin typeface="Segoe UI" panose="020B0502040204020203" pitchFamily="34" charset="0"/>
                <a:ea typeface="+mn-ea"/>
                <a:cs typeface="Segoe UI" panose="020B0502040204020203"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US" dirty="0"/>
          </a:p>
        </p:txBody>
      </p:sp>
      <p:sp>
        <p:nvSpPr>
          <p:cNvPr id="10" name="Segnaposto testo 3">
            <a:extLst>
              <a:ext uri="{FF2B5EF4-FFF2-40B4-BE49-F238E27FC236}">
                <a16:creationId xmlns:a16="http://schemas.microsoft.com/office/drawing/2014/main" id="{00123B88-2758-7BF4-4867-75BF83C58636}"/>
              </a:ext>
            </a:extLst>
          </p:cNvPr>
          <p:cNvSpPr txBox="1">
            <a:spLocks/>
          </p:cNvSpPr>
          <p:nvPr/>
        </p:nvSpPr>
        <p:spPr>
          <a:xfrm>
            <a:off x="911424" y="595529"/>
            <a:ext cx="8280920" cy="3361527"/>
          </a:xfrm>
          <a:prstGeom prst="rect">
            <a:avLst/>
          </a:prstGeom>
        </p:spPr>
        <p:txBody>
          <a:bodyPr/>
          <a:lstStyle>
            <a:lvl1pPr marL="0" indent="0" algn="l" defTabSz="685800" rtl="0" eaLnBrk="1" latinLnBrk="0" hangingPunct="1">
              <a:lnSpc>
                <a:spcPct val="90000"/>
              </a:lnSpc>
              <a:spcBef>
                <a:spcPts val="75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rgbClr val="002060"/>
                </a:solidFill>
                <a:latin typeface="Segoe UI" panose="020B0502040204020203" pitchFamily="34" charset="0"/>
                <a:ea typeface="+mn-ea"/>
                <a:cs typeface="Segoe UI" panose="020B0502040204020203"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rgbClr val="002060"/>
                </a:solidFill>
                <a:latin typeface="Segoe UI" panose="020B0502040204020203" pitchFamily="34" charset="0"/>
                <a:ea typeface="+mn-ea"/>
                <a:cs typeface="Segoe UI" panose="020B0502040204020203"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050" kern="1200">
                <a:solidFill>
                  <a:srgbClr val="002060"/>
                </a:solidFill>
                <a:latin typeface="Segoe UI" panose="020B0502040204020203" pitchFamily="34" charset="0"/>
                <a:ea typeface="+mn-ea"/>
                <a:cs typeface="Segoe UI" panose="020B0502040204020203"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rgbClr val="002060"/>
                </a:solidFill>
                <a:latin typeface="Segoe UI" panose="020B0502040204020203" pitchFamily="34" charset="0"/>
                <a:ea typeface="+mn-ea"/>
                <a:cs typeface="Segoe UI" panose="020B0502040204020203"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R="14605" defTabSz="914400" fontAlgn="auto">
              <a:lnSpc>
                <a:spcPct val="150000"/>
              </a:lnSpc>
              <a:spcBef>
                <a:spcPts val="0"/>
              </a:spcBef>
              <a:spcAft>
                <a:spcPts val="1505"/>
              </a:spcAft>
              <a:defRPr/>
            </a:pPr>
            <a:r>
              <a:rPr lang="en-US" b="1" dirty="0"/>
              <a:t>3.  </a:t>
            </a:r>
            <a:r>
              <a:rPr lang="en-US" b="1" dirty="0" err="1"/>
              <a:t>Esempio</a:t>
            </a:r>
            <a:r>
              <a:rPr lang="en-US" b="1" dirty="0"/>
              <a:t> di </a:t>
            </a:r>
            <a:r>
              <a:rPr lang="en-US" b="1" dirty="0" err="1"/>
              <a:t>analisi</a:t>
            </a:r>
            <a:endParaRPr lang="en-US" b="1" dirty="0"/>
          </a:p>
          <a:p>
            <a:pPr marL="971550" marR="14605" lvl="1" indent="-457200" defTabSz="914400" fontAlgn="auto">
              <a:lnSpc>
                <a:spcPct val="150000"/>
              </a:lnSpc>
              <a:spcBef>
                <a:spcPts val="0"/>
              </a:spcBef>
              <a:spcAft>
                <a:spcPts val="1505"/>
              </a:spcAft>
              <a:buFont typeface="+mj-lt"/>
              <a:buAutoNum type="romanUcPeriod"/>
              <a:defRPr/>
            </a:pPr>
            <a:r>
              <a:rPr lang="en-US" sz="1600" dirty="0" err="1"/>
              <a:t>Raccolta</a:t>
            </a:r>
            <a:r>
              <a:rPr lang="en-US" sz="1600" dirty="0"/>
              <a:t> </a:t>
            </a:r>
            <a:r>
              <a:rPr lang="en-US" sz="1600" dirty="0" err="1"/>
              <a:t>dati</a:t>
            </a:r>
            <a:endParaRPr lang="en-US" sz="1600" dirty="0"/>
          </a:p>
          <a:p>
            <a:pPr marL="971550" marR="14605" lvl="1" indent="-457200" defTabSz="914400" fontAlgn="auto">
              <a:lnSpc>
                <a:spcPct val="150000"/>
              </a:lnSpc>
              <a:spcBef>
                <a:spcPts val="0"/>
              </a:spcBef>
              <a:spcAft>
                <a:spcPts val="1505"/>
              </a:spcAft>
              <a:buFont typeface="+mj-lt"/>
              <a:buAutoNum type="romanUcPeriod"/>
              <a:defRPr/>
            </a:pPr>
            <a:r>
              <a:rPr lang="en-US" sz="1600" dirty="0" err="1"/>
              <a:t>Identificazione</a:t>
            </a:r>
            <a:r>
              <a:rPr lang="en-US" sz="1600" dirty="0"/>
              <a:t> </a:t>
            </a:r>
            <a:r>
              <a:rPr lang="en-US" sz="1600" dirty="0" err="1"/>
              <a:t>degli</a:t>
            </a:r>
            <a:r>
              <a:rPr lang="en-US" sz="1600" dirty="0"/>
              <a:t> </a:t>
            </a:r>
            <a:r>
              <a:rPr lang="en-US" sz="1600" dirty="0" err="1"/>
              <a:t>scenari</a:t>
            </a:r>
            <a:endParaRPr lang="en-US" sz="1600" dirty="0"/>
          </a:p>
          <a:p>
            <a:pPr marL="971550" marR="14605" lvl="1" indent="-457200" defTabSz="914400" fontAlgn="auto">
              <a:lnSpc>
                <a:spcPct val="150000"/>
              </a:lnSpc>
              <a:spcBef>
                <a:spcPts val="0"/>
              </a:spcBef>
              <a:spcAft>
                <a:spcPts val="1505"/>
              </a:spcAft>
              <a:buFont typeface="+mj-lt"/>
              <a:buAutoNum type="romanUcPeriod"/>
              <a:defRPr/>
            </a:pPr>
            <a:r>
              <a:rPr lang="en-US" sz="1600" dirty="0" err="1"/>
              <a:t>Indici</a:t>
            </a:r>
            <a:r>
              <a:rPr lang="en-US" sz="1600" dirty="0"/>
              <a:t> </a:t>
            </a:r>
            <a:r>
              <a:rPr lang="en-US" sz="1600" dirty="0" err="1"/>
              <a:t>prestazionali</a:t>
            </a:r>
            <a:endParaRPr lang="en-US" sz="1600" dirty="0"/>
          </a:p>
          <a:p>
            <a:pPr marL="971550" marR="14605" lvl="1" indent="-457200" defTabSz="914400" fontAlgn="auto">
              <a:lnSpc>
                <a:spcPct val="150000"/>
              </a:lnSpc>
              <a:spcBef>
                <a:spcPts val="0"/>
              </a:spcBef>
              <a:spcAft>
                <a:spcPts val="1505"/>
              </a:spcAft>
              <a:buFont typeface="+mj-lt"/>
              <a:buAutoNum type="romanUcPeriod"/>
              <a:defRPr/>
            </a:pPr>
            <a:r>
              <a:rPr lang="en-US" sz="1600" dirty="0" err="1"/>
              <a:t>Dimensionamento</a:t>
            </a:r>
            <a:r>
              <a:rPr lang="en-US" sz="1600" dirty="0"/>
              <a:t> </a:t>
            </a:r>
            <a:r>
              <a:rPr lang="en-US" sz="1600" dirty="0" err="1"/>
              <a:t>degli</a:t>
            </a:r>
            <a:r>
              <a:rPr lang="en-US" sz="1600" dirty="0"/>
              <a:t> </a:t>
            </a:r>
            <a:r>
              <a:rPr lang="en-US" sz="1600" dirty="0" err="1"/>
              <a:t>impianti</a:t>
            </a:r>
            <a:r>
              <a:rPr lang="en-US" sz="1600" dirty="0"/>
              <a:t> e </a:t>
            </a:r>
            <a:r>
              <a:rPr lang="en-US" sz="1600" dirty="0" err="1"/>
              <a:t>della</a:t>
            </a:r>
            <a:r>
              <a:rPr lang="en-US" sz="1600" dirty="0"/>
              <a:t> </a:t>
            </a:r>
            <a:r>
              <a:rPr lang="en-US" sz="1600" dirty="0" err="1"/>
              <a:t>configurazione</a:t>
            </a:r>
            <a:r>
              <a:rPr lang="en-US" sz="1600" dirty="0"/>
              <a:t> REC</a:t>
            </a:r>
          </a:p>
          <a:p>
            <a:pPr marL="971550" marR="14605" lvl="1" indent="-457200" defTabSz="914400" fontAlgn="auto">
              <a:lnSpc>
                <a:spcPct val="150000"/>
              </a:lnSpc>
              <a:spcBef>
                <a:spcPts val="0"/>
              </a:spcBef>
              <a:spcAft>
                <a:spcPts val="1505"/>
              </a:spcAft>
              <a:buFont typeface="+mj-lt"/>
              <a:buAutoNum type="romanUcPeriod"/>
              <a:defRPr/>
            </a:pPr>
            <a:r>
              <a:rPr lang="en-US" sz="1600" dirty="0" err="1"/>
              <a:t>Risultati</a:t>
            </a:r>
            <a:endParaRPr lang="en-US" sz="1600" dirty="0"/>
          </a:p>
          <a:p>
            <a:pPr marR="14605" defTabSz="914400">
              <a:lnSpc>
                <a:spcPct val="150000"/>
              </a:lnSpc>
              <a:spcBef>
                <a:spcPts val="0"/>
              </a:spcBef>
              <a:spcAft>
                <a:spcPts val="1505"/>
              </a:spcAft>
              <a:defRPr/>
            </a:pPr>
            <a:r>
              <a:rPr lang="en-US" b="1" dirty="0">
                <a:latin typeface="Segoe UI" panose="020B0502040204020203" pitchFamily="34" charset="0"/>
                <a:cs typeface="Segoe UI" panose="020B0502040204020203" pitchFamily="34" charset="0"/>
              </a:rPr>
              <a:t>4.  Tutorial </a:t>
            </a:r>
            <a:r>
              <a:rPr lang="en-US" b="1" dirty="0" err="1">
                <a:latin typeface="Segoe UI" panose="020B0502040204020203" pitchFamily="34" charset="0"/>
                <a:cs typeface="Segoe UI" panose="020B0502040204020203" pitchFamily="34" charset="0"/>
              </a:rPr>
              <a:t>pyREC</a:t>
            </a:r>
            <a:endParaRPr lang="en-US" b="1" dirty="0">
              <a:latin typeface="Segoe UI" panose="020B0502040204020203" pitchFamily="34" charset="0"/>
              <a:cs typeface="Segoe UI" panose="020B0502040204020203" pitchFamily="34" charset="0"/>
            </a:endParaRPr>
          </a:p>
          <a:p>
            <a:pPr marL="971550" marR="14605" lvl="1" indent="-457200" defTabSz="914400" fontAlgn="auto">
              <a:lnSpc>
                <a:spcPct val="150000"/>
              </a:lnSpc>
              <a:spcBef>
                <a:spcPts val="0"/>
              </a:spcBef>
              <a:spcAft>
                <a:spcPts val="1505"/>
              </a:spcAft>
              <a:buFont typeface="+mj-lt"/>
              <a:buAutoNum type="romanUcPeriod"/>
              <a:defRPr/>
            </a:pPr>
            <a:r>
              <a:rPr lang="en-US" sz="1800" dirty="0" err="1"/>
              <a:t>Introduzione</a:t>
            </a:r>
            <a:r>
              <a:rPr lang="en-US" sz="1800" dirty="0"/>
              <a:t> a </a:t>
            </a:r>
            <a:r>
              <a:rPr lang="en-US" sz="1800" dirty="0" err="1"/>
              <a:t>pyREC</a:t>
            </a:r>
            <a:endParaRPr lang="en-US" sz="1800" dirty="0"/>
          </a:p>
          <a:p>
            <a:pPr marL="971550" marR="14605" lvl="1" indent="-457200" defTabSz="914400" fontAlgn="auto">
              <a:lnSpc>
                <a:spcPct val="150000"/>
              </a:lnSpc>
              <a:spcBef>
                <a:spcPts val="0"/>
              </a:spcBef>
              <a:spcAft>
                <a:spcPts val="1505"/>
              </a:spcAft>
              <a:buFont typeface="+mj-lt"/>
              <a:buAutoNum type="romanUcPeriod"/>
              <a:defRPr/>
            </a:pPr>
            <a:r>
              <a:rPr lang="en-US" sz="1800" dirty="0" err="1"/>
              <a:t>Costruzione</a:t>
            </a:r>
            <a:r>
              <a:rPr lang="en-US" sz="1800" dirty="0"/>
              <a:t> di un </a:t>
            </a:r>
            <a:r>
              <a:rPr lang="en-US" sz="1800" dirty="0" err="1"/>
              <a:t>modello</a:t>
            </a:r>
            <a:r>
              <a:rPr lang="en-US" sz="1800" dirty="0"/>
              <a:t> (Tutorial 1)</a:t>
            </a:r>
          </a:p>
          <a:p>
            <a:pPr marL="971550" marR="14605" lvl="1" indent="-457200" defTabSz="914400" fontAlgn="auto">
              <a:lnSpc>
                <a:spcPct val="150000"/>
              </a:lnSpc>
              <a:spcBef>
                <a:spcPts val="0"/>
              </a:spcBef>
              <a:spcAft>
                <a:spcPts val="1505"/>
              </a:spcAft>
              <a:buFont typeface="+mj-lt"/>
              <a:buAutoNum type="romanUcPeriod"/>
              <a:defRPr/>
            </a:pPr>
            <a:r>
              <a:rPr lang="en-US" sz="1800" dirty="0" err="1"/>
              <a:t>Parametri</a:t>
            </a:r>
            <a:r>
              <a:rPr lang="en-US" sz="1800" dirty="0"/>
              <a:t> e </a:t>
            </a:r>
            <a:r>
              <a:rPr lang="en-US" sz="1800" dirty="0" err="1"/>
              <a:t>metodo</a:t>
            </a:r>
            <a:r>
              <a:rPr lang="en-US" sz="1800" dirty="0"/>
              <a:t> </a:t>
            </a:r>
            <a:r>
              <a:rPr lang="en-US" sz="1800" dirty="0" err="1"/>
              <a:t>delle</a:t>
            </a:r>
            <a:r>
              <a:rPr lang="en-US" sz="1800" dirty="0"/>
              <a:t> </a:t>
            </a:r>
            <a:r>
              <a:rPr lang="en-US" sz="1800" dirty="0" err="1"/>
              <a:t>classi</a:t>
            </a:r>
            <a:endParaRPr lang="en-US" sz="1800" dirty="0"/>
          </a:p>
        </p:txBody>
      </p:sp>
    </p:spTree>
    <p:extLst>
      <p:ext uri="{BB962C8B-B14F-4D97-AF65-F5344CB8AC3E}">
        <p14:creationId xmlns:p14="http://schemas.microsoft.com/office/powerpoint/2010/main" val="2451905346"/>
      </p:ext>
    </p:extLst>
  </p:cSld>
  <p:clrMapOvr>
    <a:masterClrMapping/>
  </p:clrMapOvr>
  <mc:AlternateContent xmlns:mc="http://schemas.openxmlformats.org/markup-compatibility/2006" xmlns:p14="http://schemas.microsoft.com/office/powerpoint/2010/main">
    <mc:Choice Requires="p14">
      <p:transition spd="slow" p14:dur="2000" advTm="30045"/>
    </mc:Choice>
    <mc:Fallback xmlns="">
      <p:transition spd="slow" advTm="3004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Raccolta dati: Utenti</a:t>
            </a:r>
          </a:p>
        </p:txBody>
      </p:sp>
      <p:graphicFrame>
        <p:nvGraphicFramePr>
          <p:cNvPr id="8" name="Tabella 7">
            <a:extLst>
              <a:ext uri="{FF2B5EF4-FFF2-40B4-BE49-F238E27FC236}">
                <a16:creationId xmlns:a16="http://schemas.microsoft.com/office/drawing/2014/main" id="{94E052B4-AEA3-2D30-A757-BD0ED700FADA}"/>
              </a:ext>
            </a:extLst>
          </p:cNvPr>
          <p:cNvGraphicFramePr>
            <a:graphicFrameLocks noGrp="1"/>
          </p:cNvGraphicFramePr>
          <p:nvPr>
            <p:extLst>
              <p:ext uri="{D42A27DB-BD31-4B8C-83A1-F6EECF244321}">
                <p14:modId xmlns:p14="http://schemas.microsoft.com/office/powerpoint/2010/main" val="3293308365"/>
              </p:ext>
            </p:extLst>
          </p:nvPr>
        </p:nvGraphicFramePr>
        <p:xfrm>
          <a:off x="2675620" y="1988840"/>
          <a:ext cx="6840759" cy="2003489"/>
        </p:xfrm>
        <a:graphic>
          <a:graphicData uri="http://schemas.openxmlformats.org/drawingml/2006/table">
            <a:tbl>
              <a:tblPr firstRow="1" firstCol="1" bandRow="1"/>
              <a:tblGrid>
                <a:gridCol w="1391891">
                  <a:extLst>
                    <a:ext uri="{9D8B030D-6E8A-4147-A177-3AD203B41FA5}">
                      <a16:colId xmlns:a16="http://schemas.microsoft.com/office/drawing/2014/main" val="3373308112"/>
                    </a:ext>
                  </a:extLst>
                </a:gridCol>
                <a:gridCol w="1391891">
                  <a:extLst>
                    <a:ext uri="{9D8B030D-6E8A-4147-A177-3AD203B41FA5}">
                      <a16:colId xmlns:a16="http://schemas.microsoft.com/office/drawing/2014/main" val="1655401218"/>
                    </a:ext>
                  </a:extLst>
                </a:gridCol>
                <a:gridCol w="1496241">
                  <a:extLst>
                    <a:ext uri="{9D8B030D-6E8A-4147-A177-3AD203B41FA5}">
                      <a16:colId xmlns:a16="http://schemas.microsoft.com/office/drawing/2014/main" val="565611422"/>
                    </a:ext>
                  </a:extLst>
                </a:gridCol>
                <a:gridCol w="1206755">
                  <a:extLst>
                    <a:ext uri="{9D8B030D-6E8A-4147-A177-3AD203B41FA5}">
                      <a16:colId xmlns:a16="http://schemas.microsoft.com/office/drawing/2014/main" val="2516856130"/>
                    </a:ext>
                  </a:extLst>
                </a:gridCol>
                <a:gridCol w="1201706">
                  <a:extLst>
                    <a:ext uri="{9D8B030D-6E8A-4147-A177-3AD203B41FA5}">
                      <a16:colId xmlns:a16="http://schemas.microsoft.com/office/drawing/2014/main" val="2266768297"/>
                    </a:ext>
                  </a:extLst>
                </a:gridCol>
                <a:gridCol w="152275">
                  <a:extLst>
                    <a:ext uri="{9D8B030D-6E8A-4147-A177-3AD203B41FA5}">
                      <a16:colId xmlns:a16="http://schemas.microsoft.com/office/drawing/2014/main" val="1439266099"/>
                    </a:ext>
                  </a:extLst>
                </a:gridCol>
              </a:tblGrid>
              <a:tr h="0">
                <a:tc rowSpan="3">
                  <a:txBody>
                    <a:bodyPr/>
                    <a:lstStyle/>
                    <a:p>
                      <a:pPr algn="ctr">
                        <a:lnSpc>
                          <a:spcPct val="107000"/>
                        </a:lnSpc>
                        <a:spcAft>
                          <a:spcPts val="800"/>
                        </a:spcAft>
                      </a:pPr>
                      <a:r>
                        <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POD</a:t>
                      </a: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07000"/>
                        </a:lnSpc>
                        <a:spcAft>
                          <a:spcPts val="800"/>
                        </a:spcAft>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07000"/>
                        </a:lnSpc>
                        <a:spcAft>
                          <a:spcPts val="800"/>
                        </a:spcAft>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Space</a:t>
                      </a:r>
                      <a:b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a:t>
                      </a:r>
                      <a:r>
                        <a:rPr lang="en-US" sz="1600" baseline="30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80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Electricity</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t-IT"/>
                    </a:p>
                  </a:txBody>
                  <a:tcPr/>
                </a:tc>
                <a:tc>
                  <a:txBody>
                    <a:bodyPr/>
                    <a:lstStyle/>
                    <a:p>
                      <a:pPr>
                        <a:lnSpc>
                          <a:spcPct val="107000"/>
                        </a:lnSpc>
                        <a:spcAft>
                          <a:spcPts val="800"/>
                        </a:spcAft>
                      </a:pPr>
                      <a:r>
                        <a:rPr lang="it-IT" sz="1100">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nchor="ctr">
                    <a:lnL>
                      <a:noFill/>
                    </a:lnL>
                    <a:lnR>
                      <a:noFill/>
                    </a:lnR>
                    <a:lnT>
                      <a:noFill/>
                    </a:lnT>
                    <a:lnB>
                      <a:noFill/>
                    </a:lnB>
                  </a:tcPr>
                </a:tc>
                <a:extLst>
                  <a:ext uri="{0D108BD9-81ED-4DB2-BD59-A6C34878D82A}">
                    <a16:rowId xmlns:a16="http://schemas.microsoft.com/office/drawing/2014/main" val="325538055"/>
                  </a:ext>
                </a:extLst>
              </a:tr>
              <a:tr h="285750">
                <a:tc vMerge="1">
                  <a:txBody>
                    <a:bodyPr/>
                    <a:lstStyle/>
                    <a:p>
                      <a:endParaRPr lang="it-IT"/>
                    </a:p>
                  </a:txBody>
                  <a:tcPr/>
                </a:tc>
                <a:tc vMerge="1">
                  <a:txBody>
                    <a:bodyPr/>
                    <a:lstStyle/>
                    <a:p>
                      <a:endParaRPr lang="it-IT"/>
                    </a:p>
                  </a:txBody>
                  <a:tcPr/>
                </a:tc>
                <a:tc vMerge="1">
                  <a:txBody>
                    <a:bodyPr/>
                    <a:lstStyle/>
                    <a:p>
                      <a:endParaRPr lang="it-IT"/>
                    </a:p>
                  </a:txBody>
                  <a:tcPr/>
                </a:tc>
                <a:tc rowSpan="2">
                  <a:txBody>
                    <a:bodyPr/>
                    <a:lstStyle/>
                    <a:p>
                      <a:pPr algn="ctr">
                        <a:lnSpc>
                          <a:spcPct val="107000"/>
                        </a:lnSpc>
                        <a:spcAft>
                          <a:spcPts val="800"/>
                        </a:spcAft>
                      </a:pPr>
                      <a:r>
                        <a:rPr lang="en-US"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Consumption [MWh/year]</a:t>
                      </a:r>
                      <a:endParaRPr lang="it-IT"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07000"/>
                        </a:lnSpc>
                        <a:spcAft>
                          <a:spcPts val="800"/>
                        </a:spcAft>
                      </a:pPr>
                      <a:r>
                        <a:rPr lang="en-US"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Peak power [kW]</a:t>
                      </a:r>
                      <a:endParaRPr lang="it-IT"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it-IT" sz="1100">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nchor="ctr">
                    <a:lnL>
                      <a:noFill/>
                    </a:lnL>
                    <a:lnR>
                      <a:noFill/>
                    </a:lnR>
                    <a:lnT>
                      <a:noFill/>
                    </a:lnT>
                    <a:lnB>
                      <a:noFill/>
                    </a:lnB>
                  </a:tcPr>
                </a:tc>
                <a:extLst>
                  <a:ext uri="{0D108BD9-81ED-4DB2-BD59-A6C34878D82A}">
                    <a16:rowId xmlns:a16="http://schemas.microsoft.com/office/drawing/2014/main" val="1203413835"/>
                  </a:ext>
                </a:extLst>
              </a:tr>
              <a:tr h="205740">
                <a:tc vMerge="1">
                  <a:txBody>
                    <a:bodyPr/>
                    <a:lstStyle/>
                    <a:p>
                      <a:endParaRPr lang="it-IT"/>
                    </a:p>
                  </a:txBody>
                  <a:tcPr/>
                </a:tc>
                <a:tc vMerge="1">
                  <a:txBody>
                    <a:bodyPr/>
                    <a:lstStyle/>
                    <a:p>
                      <a:endParaRPr lang="it-IT"/>
                    </a:p>
                  </a:txBody>
                  <a:tcPr/>
                </a:tc>
                <a:tc vMerge="1">
                  <a:txBody>
                    <a:bodyPr/>
                    <a:lstStyle/>
                    <a:p>
                      <a:endParaRPr lang="it-IT"/>
                    </a:p>
                  </a:txBody>
                  <a:tcPr/>
                </a:tc>
                <a:tc vMerge="1">
                  <a:txBody>
                    <a:bodyPr/>
                    <a:lstStyle/>
                    <a:p>
                      <a:endParaRPr lang="it-IT"/>
                    </a:p>
                  </a:txBody>
                  <a:tcPr/>
                </a:tc>
                <a:tc vMerge="1">
                  <a:txBody>
                    <a:bodyPr/>
                    <a:lstStyle/>
                    <a:p>
                      <a:endParaRPr lang="it-IT"/>
                    </a:p>
                  </a:txBody>
                  <a:tcPr/>
                </a:tc>
                <a:tc>
                  <a:txBody>
                    <a:bodyPr/>
                    <a:lstStyle/>
                    <a:p>
                      <a:pPr>
                        <a:lnSpc>
                          <a:spcPct val="107000"/>
                        </a:lnSpc>
                      </a:pPr>
                      <a:endParaRPr lang="it-IT" sz="1100">
                        <a:effectLst/>
                        <a:latin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extLst>
                  <a:ext uri="{0D108BD9-81ED-4DB2-BD59-A6C34878D82A}">
                    <a16:rowId xmlns:a16="http://schemas.microsoft.com/office/drawing/2014/main" val="2277754012"/>
                  </a:ext>
                </a:extLst>
              </a:tr>
              <a:tr h="198120">
                <a:tc>
                  <a:txBody>
                    <a:bodyPr/>
                    <a:lstStyle/>
                    <a:p>
                      <a:pPr algn="ctr">
                        <a:lnSpc>
                          <a:spcPct val="107000"/>
                        </a:lnSpc>
                        <a:spcAft>
                          <a:spcPts val="800"/>
                        </a:spcAft>
                      </a:pPr>
                      <a:r>
                        <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POD 4</a:t>
                      </a: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Supermarket</a:t>
                      </a:r>
                      <a:endPar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1000</a:t>
                      </a:r>
                      <a:endParaRPr lang="it-IT"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350</a:t>
                      </a:r>
                      <a:endParaRPr lang="it-IT"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80</a:t>
                      </a:r>
                      <a:endParaRPr lang="it-IT"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it-IT" sz="1100">
                        <a:effectLst/>
                        <a:latin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extLst>
                  <a:ext uri="{0D108BD9-81ED-4DB2-BD59-A6C34878D82A}">
                    <a16:rowId xmlns:a16="http://schemas.microsoft.com/office/drawing/2014/main" val="1525239758"/>
                  </a:ext>
                </a:extLst>
              </a:tr>
              <a:tr h="198120">
                <a:tc>
                  <a:txBody>
                    <a:bodyPr/>
                    <a:lstStyle/>
                    <a:p>
                      <a:pPr algn="ctr">
                        <a:lnSpc>
                          <a:spcPct val="107000"/>
                        </a:lnSpc>
                        <a:spcAft>
                          <a:spcPts val="800"/>
                        </a:spcAft>
                      </a:pPr>
                      <a:r>
                        <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POD 5</a:t>
                      </a:r>
                    </a:p>
                  </a:txBody>
                  <a:tcPr marL="44450" marR="44450" marT="0" marB="0" anchor="ctr">
                    <a:lnL>
                      <a:noFill/>
                    </a:lnL>
                    <a:lnR>
                      <a:noFill/>
                    </a:lnR>
                    <a:lnT>
                      <a:noFill/>
                    </a:lnT>
                    <a:lnB>
                      <a:noFill/>
                    </a:lnB>
                  </a:tcPr>
                </a:tc>
                <a:tc>
                  <a:txBody>
                    <a:bodyPr/>
                    <a:lstStyle/>
                    <a:p>
                      <a:pPr algn="ctr">
                        <a:lnSpc>
                          <a:spcPct val="107000"/>
                        </a:lnSpc>
                        <a:spcAft>
                          <a:spcPts val="800"/>
                        </a:spcAft>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Restaurant</a:t>
                      </a:r>
                      <a:endPar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tc>
                  <a:txBody>
                    <a:bodyPr/>
                    <a:lstStyle/>
                    <a:p>
                      <a:pPr algn="ctr">
                        <a:lnSpc>
                          <a:spcPct val="107000"/>
                        </a:lnSpc>
                        <a:spcAft>
                          <a:spcPts val="800"/>
                        </a:spcAft>
                      </a:pPr>
                      <a:r>
                        <a:rPr lang="en-US"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it-IT"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tc>
                  <a:txBody>
                    <a:bodyPr/>
                    <a:lstStyle/>
                    <a:p>
                      <a:pPr algn="ctr">
                        <a:lnSpc>
                          <a:spcPct val="107000"/>
                        </a:lnSpc>
                        <a:spcAft>
                          <a:spcPts val="800"/>
                        </a:spcAft>
                      </a:pPr>
                      <a:r>
                        <a:rPr lang="en-US"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26</a:t>
                      </a:r>
                      <a:endParaRPr lang="it-IT"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tc>
                  <a:txBody>
                    <a:bodyPr/>
                    <a:lstStyle/>
                    <a:p>
                      <a:pPr algn="ctr">
                        <a:lnSpc>
                          <a:spcPct val="107000"/>
                        </a:lnSpc>
                        <a:spcAft>
                          <a:spcPts val="800"/>
                        </a:spcAft>
                      </a:pPr>
                      <a:r>
                        <a:rPr lang="en-US"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a:t>
                      </a:r>
                      <a:r>
                        <a:rPr lang="it-IT"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44450" marR="44450" marT="0" marB="0" anchor="ctr">
                    <a:lnL>
                      <a:noFill/>
                    </a:lnL>
                    <a:lnR>
                      <a:noFill/>
                    </a:lnR>
                    <a:lnT>
                      <a:noFill/>
                    </a:lnT>
                    <a:lnB>
                      <a:noFill/>
                    </a:lnB>
                  </a:tcPr>
                </a:tc>
                <a:tc>
                  <a:txBody>
                    <a:bodyPr/>
                    <a:lstStyle/>
                    <a:p>
                      <a:pPr>
                        <a:lnSpc>
                          <a:spcPct val="107000"/>
                        </a:lnSpc>
                      </a:pPr>
                      <a:endParaRPr lang="it-IT" sz="1100">
                        <a:effectLst/>
                        <a:latin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extLst>
                  <a:ext uri="{0D108BD9-81ED-4DB2-BD59-A6C34878D82A}">
                    <a16:rowId xmlns:a16="http://schemas.microsoft.com/office/drawing/2014/main" val="477841351"/>
                  </a:ext>
                </a:extLst>
              </a:tr>
              <a:tr h="198120">
                <a:tc>
                  <a:txBody>
                    <a:bodyPr/>
                    <a:lstStyle/>
                    <a:p>
                      <a:pPr algn="ctr">
                        <a:lnSpc>
                          <a:spcPct val="107000"/>
                        </a:lnSpc>
                        <a:spcAft>
                          <a:spcPts val="800"/>
                        </a:spcAft>
                      </a:pPr>
                      <a:r>
                        <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POD1</a:t>
                      </a:r>
                    </a:p>
                  </a:txBody>
                  <a:tcPr marL="44450" marR="44450" marT="0" marB="0" anchor="ctr">
                    <a:lnL>
                      <a:noFill/>
                    </a:lnL>
                    <a:lnR>
                      <a:noFill/>
                    </a:lnR>
                    <a:lnT>
                      <a:noFill/>
                    </a:lnT>
                    <a:lnB>
                      <a:noFill/>
                    </a:lnB>
                  </a:tcPr>
                </a:tc>
                <a:tc>
                  <a:txBody>
                    <a:bodyPr/>
                    <a:lstStyle/>
                    <a:p>
                      <a:pPr algn="ctr">
                        <a:lnSpc>
                          <a:spcPct val="107000"/>
                        </a:lnSpc>
                        <a:spcAft>
                          <a:spcPts val="800"/>
                        </a:spcAft>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Residential 1</a:t>
                      </a:r>
                      <a:endPar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tc>
                  <a:txBody>
                    <a:bodyPr/>
                    <a:lstStyle/>
                    <a:p>
                      <a:pPr algn="ctr">
                        <a:lnSpc>
                          <a:spcPct val="107000"/>
                        </a:lnSpc>
                        <a:spcAft>
                          <a:spcPts val="800"/>
                        </a:spcAft>
                      </a:pPr>
                      <a:r>
                        <a:rPr lang="en-US"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it-IT"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tc>
                  <a:txBody>
                    <a:bodyPr/>
                    <a:lstStyle/>
                    <a:p>
                      <a:pPr algn="ctr">
                        <a:lnSpc>
                          <a:spcPct val="107000"/>
                        </a:lnSpc>
                        <a:spcAft>
                          <a:spcPts val="800"/>
                        </a:spcAft>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2.6</a:t>
                      </a:r>
                      <a:endPar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tc>
                  <a:txBody>
                    <a:bodyPr/>
                    <a:lstStyle/>
                    <a:p>
                      <a:pPr algn="ctr">
                        <a:lnSpc>
                          <a:spcPct val="107000"/>
                        </a:lnSpc>
                        <a:spcAft>
                          <a:spcPts val="800"/>
                        </a:spcAft>
                      </a:pPr>
                      <a:r>
                        <a:rPr lang="en-US"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it-IT"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tc>
                  <a:txBody>
                    <a:bodyPr/>
                    <a:lstStyle/>
                    <a:p>
                      <a:pPr>
                        <a:lnSpc>
                          <a:spcPct val="107000"/>
                        </a:lnSpc>
                      </a:pPr>
                      <a:endParaRPr lang="it-IT" sz="1100">
                        <a:effectLst/>
                        <a:latin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extLst>
                  <a:ext uri="{0D108BD9-81ED-4DB2-BD59-A6C34878D82A}">
                    <a16:rowId xmlns:a16="http://schemas.microsoft.com/office/drawing/2014/main" val="632423218"/>
                  </a:ext>
                </a:extLst>
              </a:tr>
              <a:tr h="198120">
                <a:tc>
                  <a:txBody>
                    <a:bodyPr/>
                    <a:lstStyle/>
                    <a:p>
                      <a:pPr algn="ctr">
                        <a:lnSpc>
                          <a:spcPct val="107000"/>
                        </a:lnSpc>
                        <a:spcAft>
                          <a:spcPts val="800"/>
                        </a:spcAft>
                      </a:pPr>
                      <a:r>
                        <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POD2</a:t>
                      </a:r>
                    </a:p>
                  </a:txBody>
                  <a:tcPr marL="44450" marR="44450" marT="0" marB="0" anchor="ctr">
                    <a:lnL>
                      <a:noFill/>
                    </a:lnL>
                    <a:lnR>
                      <a:noFill/>
                    </a:lnR>
                    <a:lnT>
                      <a:noFill/>
                    </a:lnT>
                    <a:lnB>
                      <a:noFill/>
                    </a:lnB>
                  </a:tcPr>
                </a:tc>
                <a:tc>
                  <a:txBody>
                    <a:bodyPr/>
                    <a:lstStyle/>
                    <a:p>
                      <a:pPr algn="ctr">
                        <a:lnSpc>
                          <a:spcPct val="107000"/>
                        </a:lnSpc>
                        <a:spcAft>
                          <a:spcPts val="800"/>
                        </a:spcAft>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Residential 2</a:t>
                      </a:r>
                      <a:endPar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tc>
                  <a:txBody>
                    <a:bodyPr/>
                    <a:lstStyle/>
                    <a:p>
                      <a:pPr algn="ctr">
                        <a:lnSpc>
                          <a:spcPct val="107000"/>
                        </a:lnSpc>
                        <a:spcAft>
                          <a:spcPts val="800"/>
                        </a:spcAft>
                      </a:pPr>
                      <a:r>
                        <a:rPr lang="en-US"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it-IT"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tc>
                  <a:txBody>
                    <a:bodyPr/>
                    <a:lstStyle/>
                    <a:p>
                      <a:pPr algn="ctr">
                        <a:lnSpc>
                          <a:spcPct val="107000"/>
                        </a:lnSpc>
                        <a:spcAft>
                          <a:spcPts val="800"/>
                        </a:spcAft>
                      </a:pPr>
                      <a:r>
                        <a:rPr lang="en-US"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3.4</a:t>
                      </a:r>
                      <a:endParaRPr lang="it-IT"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a:txBody>
                    <a:bodyPr/>
                    <a:lstStyle/>
                    <a:p>
                      <a:pPr algn="ctr">
                        <a:lnSpc>
                          <a:spcPct val="107000"/>
                        </a:lnSpc>
                        <a:spcAft>
                          <a:spcPts val="800"/>
                        </a:spcAft>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a:txBody>
                    <a:bodyPr/>
                    <a:lstStyle/>
                    <a:p>
                      <a:pPr>
                        <a:lnSpc>
                          <a:spcPct val="107000"/>
                        </a:lnSpc>
                      </a:pPr>
                      <a:endParaRPr lang="it-IT" sz="1100">
                        <a:effectLst/>
                        <a:latin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extLst>
                  <a:ext uri="{0D108BD9-81ED-4DB2-BD59-A6C34878D82A}">
                    <a16:rowId xmlns:a16="http://schemas.microsoft.com/office/drawing/2014/main" val="1549647253"/>
                  </a:ext>
                </a:extLst>
              </a:tr>
              <a:tr h="205740">
                <a:tc>
                  <a:txBody>
                    <a:bodyPr/>
                    <a:lstStyle/>
                    <a:p>
                      <a:pPr algn="ctr">
                        <a:lnSpc>
                          <a:spcPct val="107000"/>
                        </a:lnSpc>
                        <a:spcAft>
                          <a:spcPts val="800"/>
                        </a:spcAft>
                      </a:pPr>
                      <a:r>
                        <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POD3</a:t>
                      </a: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Residential 3</a:t>
                      </a:r>
                      <a:endPar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pPr>
                      <a:endParaRPr lang="it-IT" sz="1100" dirty="0">
                        <a:effectLst/>
                        <a:latin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extLst>
                  <a:ext uri="{0D108BD9-81ED-4DB2-BD59-A6C34878D82A}">
                    <a16:rowId xmlns:a16="http://schemas.microsoft.com/office/drawing/2014/main" val="2261700849"/>
                  </a:ext>
                </a:extLst>
              </a:tr>
            </a:tbl>
          </a:graphicData>
        </a:graphic>
      </p:graphicFrame>
      <p:sp>
        <p:nvSpPr>
          <p:cNvPr id="2" name="CasellaDiTesto 1">
            <a:extLst>
              <a:ext uri="{FF2B5EF4-FFF2-40B4-BE49-F238E27FC236}">
                <a16:creationId xmlns:a16="http://schemas.microsoft.com/office/drawing/2014/main" id="{EB777940-2387-668B-0400-639DCD02E734}"/>
              </a:ext>
            </a:extLst>
          </p:cNvPr>
          <p:cNvSpPr txBox="1"/>
          <p:nvPr/>
        </p:nvSpPr>
        <p:spPr>
          <a:xfrm>
            <a:off x="623392" y="620688"/>
            <a:ext cx="10729192" cy="693523"/>
          </a:xfrm>
          <a:prstGeom prst="rect">
            <a:avLst/>
          </a:prstGeom>
          <a:noFill/>
        </p:spPr>
        <p:txBody>
          <a:bodyPr wrap="square">
            <a:spAutoFit/>
          </a:bodyPr>
          <a:lstStyle/>
          <a:p>
            <a:pPr marL="0" marR="0" lvl="1"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it-IT" sz="18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rPr>
              <a:t>Caratterizzazione degli utenti</a:t>
            </a:r>
          </a:p>
          <a:p>
            <a:pPr marL="0" marR="0" lvl="1"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it-IT" dirty="0">
                <a:latin typeface="Segoe UI" panose="020B0502040204020203" pitchFamily="34" charset="0"/>
                <a:cs typeface="Segoe UI" panose="020B0502040204020203" pitchFamily="34" charset="0"/>
              </a:rPr>
              <a:t>I potenziali membri della CER sono classificabili in 2 tipologie: residente e commerciale.</a:t>
            </a:r>
            <a:endParaRPr kumimoji="0" lang="it-IT" sz="18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792826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Raccolta dati: Utenti</a:t>
            </a:r>
          </a:p>
        </p:txBody>
      </p:sp>
      <p:pic>
        <p:nvPicPr>
          <p:cNvPr id="11" name="Immagine 10">
            <a:extLst>
              <a:ext uri="{FF2B5EF4-FFF2-40B4-BE49-F238E27FC236}">
                <a16:creationId xmlns:a16="http://schemas.microsoft.com/office/drawing/2014/main" id="{66A8021D-F854-04E9-CC64-CE213E0A2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432" y="1844824"/>
            <a:ext cx="4896544" cy="3672138"/>
          </a:xfrm>
          <a:prstGeom prst="rect">
            <a:avLst/>
          </a:prstGeom>
        </p:spPr>
      </p:pic>
      <p:pic>
        <p:nvPicPr>
          <p:cNvPr id="12" name="Immagine 11">
            <a:extLst>
              <a:ext uri="{FF2B5EF4-FFF2-40B4-BE49-F238E27FC236}">
                <a16:creationId xmlns:a16="http://schemas.microsoft.com/office/drawing/2014/main" id="{180678EF-3F4D-5FAD-2769-794182F2E0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9976" y="1772816"/>
            <a:ext cx="4896360" cy="3672000"/>
          </a:xfrm>
          <a:prstGeom prst="rect">
            <a:avLst/>
          </a:prstGeom>
        </p:spPr>
      </p:pic>
      <p:sp>
        <p:nvSpPr>
          <p:cNvPr id="5" name="CasellaDiTesto 4">
            <a:extLst>
              <a:ext uri="{FF2B5EF4-FFF2-40B4-BE49-F238E27FC236}">
                <a16:creationId xmlns:a16="http://schemas.microsoft.com/office/drawing/2014/main" id="{BED49C6A-8F53-8668-4545-6BE37A996EF9}"/>
              </a:ext>
            </a:extLst>
          </p:cNvPr>
          <p:cNvSpPr txBox="1"/>
          <p:nvPr/>
        </p:nvSpPr>
        <p:spPr>
          <a:xfrm>
            <a:off x="623392" y="620688"/>
            <a:ext cx="10945216" cy="942822"/>
          </a:xfrm>
          <a:prstGeom prst="rect">
            <a:avLst/>
          </a:prstGeom>
          <a:noFill/>
        </p:spPr>
        <p:txBody>
          <a:bodyPr wrap="square">
            <a:spAutoFit/>
          </a:bodyPr>
          <a:lstStyle/>
          <a:p>
            <a:pPr marL="0" marR="0" lvl="1"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it-IT" sz="18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rPr>
              <a:t>Costruzione curve </a:t>
            </a:r>
            <a:r>
              <a:rPr kumimoji="0" lang="it-IT" sz="1800" b="1" i="0" u="none" strike="noStrike" kern="1200" cap="none" spc="0" normalizeH="0" baseline="0" noProof="0" dirty="0" err="1">
                <a:ln>
                  <a:noFill/>
                </a:ln>
                <a:solidFill>
                  <a:srgbClr val="002060"/>
                </a:solidFill>
                <a:effectLst/>
                <a:uLnTx/>
                <a:uFillTx/>
                <a:latin typeface="Segoe UI" panose="020B0502040204020203" pitchFamily="34" charset="0"/>
                <a:ea typeface="+mn-ea"/>
                <a:cs typeface="Segoe UI" panose="020B0502040204020203" pitchFamily="34" charset="0"/>
              </a:rPr>
              <a:t>quartorarie</a:t>
            </a:r>
            <a:r>
              <a:rPr kumimoji="0" lang="it-IT" sz="18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rPr>
              <a:t> dei consumi </a:t>
            </a:r>
          </a:p>
          <a:p>
            <a:pPr marL="0" lvl="1" defTabSz="685800" fontAlgn="auto">
              <a:lnSpc>
                <a:spcPct val="90000"/>
              </a:lnSpc>
              <a:spcBef>
                <a:spcPts val="750"/>
              </a:spcBef>
              <a:spcAft>
                <a:spcPts val="0"/>
              </a:spcAft>
              <a:defRPr/>
            </a:pPr>
            <a:r>
              <a:rPr lang="it-IT" dirty="0">
                <a:latin typeface="Segoe UI" panose="020B0502040204020203" pitchFamily="34" charset="0"/>
                <a:cs typeface="Segoe UI" panose="020B0502040204020203" pitchFamily="34" charset="0"/>
              </a:rPr>
              <a:t>Per gli utenti residenziali sono disponibili i consumi </a:t>
            </a:r>
            <a:r>
              <a:rPr lang="it-IT" dirty="0" err="1">
                <a:latin typeface="Segoe UI" panose="020B0502040204020203" pitchFamily="34" charset="0"/>
                <a:cs typeface="Segoe UI" panose="020B0502040204020203" pitchFamily="34" charset="0"/>
              </a:rPr>
              <a:t>quartorari</a:t>
            </a:r>
            <a:r>
              <a:rPr lang="it-IT" dirty="0">
                <a:latin typeface="Segoe UI" panose="020B0502040204020203" pitchFamily="34" charset="0"/>
                <a:cs typeface="Segoe UI" panose="020B0502040204020203" pitchFamily="34" charset="0"/>
              </a:rPr>
              <a:t> reali, mentre le curve </a:t>
            </a:r>
            <a:r>
              <a:rPr lang="it-IT" dirty="0" err="1">
                <a:latin typeface="Segoe UI" panose="020B0502040204020203" pitchFamily="34" charset="0"/>
                <a:cs typeface="Segoe UI" panose="020B0502040204020203" pitchFamily="34" charset="0"/>
              </a:rPr>
              <a:t>quartorarie</a:t>
            </a:r>
            <a:r>
              <a:rPr lang="it-IT" dirty="0">
                <a:latin typeface="Segoe UI" panose="020B0502040204020203" pitchFamily="34" charset="0"/>
                <a:cs typeface="Segoe UI" panose="020B0502040204020203" pitchFamily="34" charset="0"/>
              </a:rPr>
              <a:t> di consumo del ristorante e del supermercato sono state ricostruite tramite diagnosi energetica.</a:t>
            </a:r>
            <a:endParaRPr kumimoji="0" lang="it-IT" sz="18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4200548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Raccolta dati: Impianti</a:t>
            </a:r>
          </a:p>
        </p:txBody>
      </p:sp>
      <p:sp>
        <p:nvSpPr>
          <p:cNvPr id="5" name="CasellaDiTesto 4">
            <a:extLst>
              <a:ext uri="{FF2B5EF4-FFF2-40B4-BE49-F238E27FC236}">
                <a16:creationId xmlns:a16="http://schemas.microsoft.com/office/drawing/2014/main" id="{BED49C6A-8F53-8668-4545-6BE37A996EF9}"/>
              </a:ext>
            </a:extLst>
          </p:cNvPr>
          <p:cNvSpPr txBox="1"/>
          <p:nvPr/>
        </p:nvSpPr>
        <p:spPr>
          <a:xfrm>
            <a:off x="623392" y="620688"/>
            <a:ext cx="10945216" cy="1998496"/>
          </a:xfrm>
          <a:prstGeom prst="rect">
            <a:avLst/>
          </a:prstGeom>
          <a:noFill/>
        </p:spPr>
        <p:txBody>
          <a:bodyPr wrap="square">
            <a:spAutoFit/>
          </a:bodyPr>
          <a:lstStyle/>
          <a:p>
            <a:pPr marL="0" marR="0" lvl="1"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it-IT" sz="18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rPr>
              <a:t>Caratterizzazione impianti</a:t>
            </a:r>
          </a:p>
          <a:p>
            <a:pPr marL="0" lvl="1" defTabSz="685800" fontAlgn="auto">
              <a:lnSpc>
                <a:spcPct val="90000"/>
              </a:lnSpc>
              <a:spcBef>
                <a:spcPts val="750"/>
              </a:spcBef>
              <a:spcAft>
                <a:spcPts val="0"/>
              </a:spcAft>
              <a:defRPr/>
            </a:pPr>
            <a:r>
              <a:rPr lang="it-IT" dirty="0">
                <a:latin typeface="Segoe UI" panose="020B0502040204020203" pitchFamily="34" charset="0"/>
                <a:cs typeface="Segoe UI" panose="020B0502040204020203" pitchFamily="34" charset="0"/>
              </a:rPr>
              <a:t>Non sono presenti impianti fotovoltaici già esistenti. </a:t>
            </a:r>
            <a:endParaRPr lang="it-IT" kern="0" dirty="0">
              <a:solidFill>
                <a:srgbClr val="000000"/>
              </a:solidFill>
              <a:latin typeface="Segoe UI "/>
              <a:ea typeface="ＭＳ Ｐゴシック" panose="020B0600070205080204" pitchFamily="34" charset="-128"/>
            </a:endParaRPr>
          </a:p>
          <a:p>
            <a:pPr marL="0" lvl="1" defTabSz="685800" fontAlgn="auto">
              <a:lnSpc>
                <a:spcPct val="90000"/>
              </a:lnSpc>
              <a:spcBef>
                <a:spcPts val="750"/>
              </a:spcBef>
              <a:spcAft>
                <a:spcPts val="0"/>
              </a:spcAft>
              <a:defRPr/>
            </a:pPr>
            <a:endParaRPr kumimoji="0" lang="it-IT" sz="18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endParaRPr>
          </a:p>
          <a:p>
            <a:pPr marL="0" lvl="1" defTabSz="685800" fontAlgn="auto">
              <a:lnSpc>
                <a:spcPct val="90000"/>
              </a:lnSpc>
              <a:spcBef>
                <a:spcPts val="750"/>
              </a:spcBef>
              <a:spcAft>
                <a:spcPts val="0"/>
              </a:spcAft>
              <a:defRPr/>
            </a:pPr>
            <a:r>
              <a:rPr kumimoji="0" lang="it-IT" sz="18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rPr>
              <a:t>Costruzione curve </a:t>
            </a:r>
            <a:r>
              <a:rPr kumimoji="0" lang="it-IT" sz="1800" b="1" i="0" u="none" strike="noStrike" kern="1200" cap="none" spc="0" normalizeH="0" baseline="0" noProof="0" dirty="0" err="1">
                <a:ln>
                  <a:noFill/>
                </a:ln>
                <a:solidFill>
                  <a:srgbClr val="002060"/>
                </a:solidFill>
                <a:effectLst/>
                <a:uLnTx/>
                <a:uFillTx/>
                <a:latin typeface="Segoe UI" panose="020B0502040204020203" pitchFamily="34" charset="0"/>
                <a:ea typeface="+mn-ea"/>
                <a:cs typeface="Segoe UI" panose="020B0502040204020203" pitchFamily="34" charset="0"/>
              </a:rPr>
              <a:t>quartorarie</a:t>
            </a:r>
            <a:r>
              <a:rPr kumimoji="0" lang="it-IT" sz="18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rPr>
              <a:t> di produzione</a:t>
            </a:r>
          </a:p>
          <a:p>
            <a:pPr marL="0" lvl="1" defTabSz="685800" fontAlgn="auto">
              <a:lnSpc>
                <a:spcPct val="90000"/>
              </a:lnSpc>
              <a:spcBef>
                <a:spcPts val="750"/>
              </a:spcBef>
              <a:spcAft>
                <a:spcPts val="0"/>
              </a:spcAft>
              <a:defRPr/>
            </a:pPr>
            <a:r>
              <a:rPr lang="it-IT" dirty="0">
                <a:latin typeface="Segoe UI" panose="020B0502040204020203" pitchFamily="34" charset="0"/>
                <a:cs typeface="Segoe UI" panose="020B0502040204020203" pitchFamily="34" charset="0"/>
              </a:rPr>
              <a:t>Si sceglie dove installare gli impianti in base alla disponibilità di spazi. Per ogni impianto si deve poi procedere al dimensionamento, e alla simulazione dei flussi energetici. </a:t>
            </a:r>
          </a:p>
        </p:txBody>
      </p:sp>
    </p:spTree>
    <p:extLst>
      <p:ext uri="{BB962C8B-B14F-4D97-AF65-F5344CB8AC3E}">
        <p14:creationId xmlns:p14="http://schemas.microsoft.com/office/powerpoint/2010/main" val="1993329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Identificazione degli scenari </a:t>
            </a:r>
          </a:p>
        </p:txBody>
      </p:sp>
      <p:sp>
        <p:nvSpPr>
          <p:cNvPr id="5" name="CasellaDiTesto 4">
            <a:extLst>
              <a:ext uri="{FF2B5EF4-FFF2-40B4-BE49-F238E27FC236}">
                <a16:creationId xmlns:a16="http://schemas.microsoft.com/office/drawing/2014/main" id="{BED49C6A-8F53-8668-4545-6BE37A996EF9}"/>
              </a:ext>
            </a:extLst>
          </p:cNvPr>
          <p:cNvSpPr txBox="1"/>
          <p:nvPr/>
        </p:nvSpPr>
        <p:spPr>
          <a:xfrm>
            <a:off x="407368" y="541136"/>
            <a:ext cx="5904656" cy="5061642"/>
          </a:xfrm>
          <a:prstGeom prst="rect">
            <a:avLst/>
          </a:prstGeom>
          <a:noFill/>
        </p:spPr>
        <p:txBody>
          <a:bodyPr wrap="square">
            <a:spAutoFit/>
          </a:bodyPr>
          <a:lstStyle/>
          <a:p>
            <a:pPr marL="0" marR="0" lvl="1"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it-IT" b="1" dirty="0">
                <a:solidFill>
                  <a:srgbClr val="002060"/>
                </a:solidFill>
                <a:latin typeface="Segoe UI" panose="020B0502040204020203" pitchFamily="34" charset="0"/>
                <a:cs typeface="Segoe UI" panose="020B0502040204020203" pitchFamily="34" charset="0"/>
              </a:rPr>
              <a:t>L’analisi è basata sul confronto di 4 scenari. </a:t>
            </a:r>
            <a:endParaRPr kumimoji="0" lang="it-IT" sz="18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endParaRPr>
          </a:p>
          <a:p>
            <a:pPr marL="342900" lvl="0" indent="-342900">
              <a:lnSpc>
                <a:spcPct val="107000"/>
              </a:lnSpc>
              <a:buFont typeface="+mj-lt"/>
              <a:buAutoNum type="arabicParenR"/>
            </a:pPr>
            <a:endParaRPr lang="en-GB" b="1" dirty="0">
              <a:latin typeface="Segoe UI" panose="020B0502040204020203" pitchFamily="34" charset="0"/>
              <a:cs typeface="Segoe UI" panose="020B0502040204020203" pitchFamily="34" charset="0"/>
            </a:endParaRPr>
          </a:p>
          <a:p>
            <a:pPr marL="342900" lvl="0" indent="-342900">
              <a:lnSpc>
                <a:spcPct val="107000"/>
              </a:lnSpc>
              <a:buFont typeface="+mj-lt"/>
              <a:buAutoNum type="arabicParenR"/>
            </a:pPr>
            <a:r>
              <a:rPr lang="en-GB" b="1" dirty="0">
                <a:latin typeface="Segoe UI" panose="020B0502040204020203" pitchFamily="34" charset="0"/>
                <a:cs typeface="Segoe UI" panose="020B0502040204020203" pitchFamily="34" charset="0"/>
              </a:rPr>
              <a:t>Prosumer SA: </a:t>
            </a:r>
            <a:r>
              <a:rPr lang="en-GB" dirty="0">
                <a:latin typeface="Segoe UI" panose="020B0502040204020203" pitchFamily="34" charset="0"/>
                <a:cs typeface="Segoe UI" panose="020B0502040204020203" pitchFamily="34" charset="0"/>
              </a:rPr>
              <a:t>a single consumer who is physically connected to a photovoltaic system which is purchased and managed in total autonomy.</a:t>
            </a:r>
            <a:endParaRPr lang="it-IT" dirty="0">
              <a:latin typeface="Segoe UI" panose="020B0502040204020203" pitchFamily="34" charset="0"/>
              <a:cs typeface="Segoe UI" panose="020B0502040204020203" pitchFamily="34" charset="0"/>
            </a:endParaRPr>
          </a:p>
          <a:p>
            <a:pPr marL="342900" lvl="0" indent="-342900">
              <a:lnSpc>
                <a:spcPct val="107000"/>
              </a:lnSpc>
              <a:buFont typeface="+mj-lt"/>
              <a:buAutoNum type="arabicParenR"/>
            </a:pPr>
            <a:r>
              <a:rPr lang="en-GB" b="1" dirty="0">
                <a:latin typeface="Segoe UI" panose="020B0502040204020203" pitchFamily="34" charset="0"/>
                <a:cs typeface="Segoe UI" panose="020B0502040204020203" pitchFamily="34" charset="0"/>
              </a:rPr>
              <a:t>Prosumer + BESS</a:t>
            </a:r>
            <a:r>
              <a:rPr lang="en-GB" dirty="0">
                <a:latin typeface="Segoe UI" panose="020B0502040204020203" pitchFamily="34" charset="0"/>
                <a:cs typeface="Segoe UI" panose="020B0502040204020203" pitchFamily="34" charset="0"/>
              </a:rPr>
              <a:t>: a single consumer who is physically connected to a photovoltaic system and a battery system (BESS), which are purchased and managed in total autonomy. </a:t>
            </a:r>
            <a:endParaRPr lang="it-IT" dirty="0">
              <a:latin typeface="Segoe UI" panose="020B0502040204020203" pitchFamily="34" charset="0"/>
              <a:cs typeface="Segoe UI" panose="020B0502040204020203" pitchFamily="34" charset="0"/>
            </a:endParaRPr>
          </a:p>
          <a:p>
            <a:pPr marL="342900" lvl="0" indent="-342900">
              <a:lnSpc>
                <a:spcPct val="107000"/>
              </a:lnSpc>
              <a:buFont typeface="+mj-lt"/>
              <a:buAutoNum type="arabicParenR"/>
            </a:pPr>
            <a:r>
              <a:rPr lang="en-GB" b="1" dirty="0">
                <a:latin typeface="Segoe UI" panose="020B0502040204020203" pitchFamily="34" charset="0"/>
                <a:cs typeface="Segoe UI" panose="020B0502040204020203" pitchFamily="34" charset="0"/>
              </a:rPr>
              <a:t>Small REC</a:t>
            </a:r>
            <a:r>
              <a:rPr lang="en-GB" dirty="0">
                <a:latin typeface="Segoe UI" panose="020B0502040204020203" pitchFamily="34" charset="0"/>
                <a:cs typeface="Segoe UI" panose="020B0502040204020203" pitchFamily="34" charset="0"/>
              </a:rPr>
              <a:t>: a single prosumer who remains the owner of the plant and its management but shares the excess production with a limited number of consumers. </a:t>
            </a:r>
            <a:endParaRPr lang="it-IT" dirty="0">
              <a:latin typeface="Segoe UI" panose="020B0502040204020203" pitchFamily="34" charset="0"/>
              <a:cs typeface="Segoe UI" panose="020B0502040204020203" pitchFamily="34" charset="0"/>
            </a:endParaRPr>
          </a:p>
          <a:p>
            <a:pPr marL="342900" lvl="0" indent="-342900">
              <a:lnSpc>
                <a:spcPct val="107000"/>
              </a:lnSpc>
              <a:spcAft>
                <a:spcPts val="800"/>
              </a:spcAft>
              <a:buFont typeface="+mj-lt"/>
              <a:buAutoNum type="arabicParenR"/>
            </a:pPr>
            <a:r>
              <a:rPr lang="en-GB" b="1" dirty="0">
                <a:latin typeface="Segoe UI" panose="020B0502040204020203" pitchFamily="34" charset="0"/>
                <a:cs typeface="Segoe UI" panose="020B0502040204020203" pitchFamily="34" charset="0"/>
              </a:rPr>
              <a:t>Big REC</a:t>
            </a:r>
            <a:r>
              <a:rPr lang="en-GB" dirty="0">
                <a:latin typeface="Segoe UI" panose="020B0502040204020203" pitchFamily="34" charset="0"/>
                <a:cs typeface="Segoe UI" panose="020B0502040204020203" pitchFamily="34" charset="0"/>
              </a:rPr>
              <a:t>: a single prosumer who remains the owner of the plant and its management but shares the excess production with the maximum number of consumers.</a:t>
            </a:r>
            <a:endParaRPr lang="it-IT" dirty="0">
              <a:latin typeface="Segoe UI" panose="020B0502040204020203" pitchFamily="34" charset="0"/>
              <a:cs typeface="Segoe UI" panose="020B0502040204020203" pitchFamily="34" charset="0"/>
            </a:endParaRPr>
          </a:p>
        </p:txBody>
      </p:sp>
      <p:pic>
        <p:nvPicPr>
          <p:cNvPr id="2" name="Immagine 1">
            <a:extLst>
              <a:ext uri="{FF2B5EF4-FFF2-40B4-BE49-F238E27FC236}">
                <a16:creationId xmlns:a16="http://schemas.microsoft.com/office/drawing/2014/main" id="{DE2F5A91-9043-9DF6-DF7B-F07A6A4AFF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8048" y="541136"/>
            <a:ext cx="5544616" cy="5608091"/>
          </a:xfrm>
          <a:prstGeom prst="rect">
            <a:avLst/>
          </a:prstGeom>
        </p:spPr>
      </p:pic>
    </p:spTree>
    <p:extLst>
      <p:ext uri="{BB962C8B-B14F-4D97-AF65-F5344CB8AC3E}">
        <p14:creationId xmlns:p14="http://schemas.microsoft.com/office/powerpoint/2010/main" val="2624253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Raccolta dati: parametri economici</a:t>
            </a:r>
          </a:p>
        </p:txBody>
      </p:sp>
      <p:graphicFrame>
        <p:nvGraphicFramePr>
          <p:cNvPr id="4" name="Tabella 3">
            <a:extLst>
              <a:ext uri="{FF2B5EF4-FFF2-40B4-BE49-F238E27FC236}">
                <a16:creationId xmlns:a16="http://schemas.microsoft.com/office/drawing/2014/main" id="{43748590-A4F9-6FBC-5321-55BD2634340A}"/>
              </a:ext>
            </a:extLst>
          </p:cNvPr>
          <p:cNvGraphicFramePr>
            <a:graphicFrameLocks noGrp="1"/>
          </p:cNvGraphicFramePr>
          <p:nvPr>
            <p:extLst>
              <p:ext uri="{D42A27DB-BD31-4B8C-83A1-F6EECF244321}">
                <p14:modId xmlns:p14="http://schemas.microsoft.com/office/powerpoint/2010/main" val="585298632"/>
              </p:ext>
            </p:extLst>
          </p:nvPr>
        </p:nvGraphicFramePr>
        <p:xfrm>
          <a:off x="3323692" y="506030"/>
          <a:ext cx="5544615" cy="3384430"/>
        </p:xfrm>
        <a:graphic>
          <a:graphicData uri="http://schemas.openxmlformats.org/drawingml/2006/table">
            <a:tbl>
              <a:tblPr firstRow="1" firstCol="1" bandRow="1"/>
              <a:tblGrid>
                <a:gridCol w="4761016">
                  <a:extLst>
                    <a:ext uri="{9D8B030D-6E8A-4147-A177-3AD203B41FA5}">
                      <a16:colId xmlns:a16="http://schemas.microsoft.com/office/drawing/2014/main" val="2645525942"/>
                    </a:ext>
                  </a:extLst>
                </a:gridCol>
                <a:gridCol w="94720">
                  <a:extLst>
                    <a:ext uri="{9D8B030D-6E8A-4147-A177-3AD203B41FA5}">
                      <a16:colId xmlns:a16="http://schemas.microsoft.com/office/drawing/2014/main" val="4259753705"/>
                    </a:ext>
                  </a:extLst>
                </a:gridCol>
                <a:gridCol w="688879">
                  <a:extLst>
                    <a:ext uri="{9D8B030D-6E8A-4147-A177-3AD203B41FA5}">
                      <a16:colId xmlns:a16="http://schemas.microsoft.com/office/drawing/2014/main" val="4282907761"/>
                    </a:ext>
                  </a:extLst>
                </a:gridCol>
              </a:tblGrid>
              <a:tr h="182880">
                <a:tc gridSpan="2">
                  <a:txBody>
                    <a:bodyPr/>
                    <a:lstStyle/>
                    <a:p>
                      <a:pPr>
                        <a:lnSpc>
                          <a:spcPct val="107000"/>
                        </a:lnSpc>
                        <a:spcAft>
                          <a:spcPts val="800"/>
                        </a:spcAft>
                      </a:pPr>
                      <a:r>
                        <a:rPr lang="it-IT" sz="1600" dirty="0">
                          <a:effectLst/>
                          <a:latin typeface="Segoe UI "/>
                          <a:ea typeface="Times New Roman" panose="02020603050405020304" pitchFamily="18" charset="0"/>
                          <a:cs typeface="Times New Roman" panose="02020603050405020304" pitchFamily="18" charset="0"/>
                        </a:rPr>
                        <a:t>Investment time </a:t>
                      </a:r>
                      <a:r>
                        <a:rPr lang="it-IT" sz="1600" dirty="0" err="1">
                          <a:effectLst/>
                          <a:latin typeface="Segoe UI "/>
                          <a:ea typeface="Times New Roman" panose="02020603050405020304" pitchFamily="18" charset="0"/>
                          <a:cs typeface="Times New Roman" panose="02020603050405020304" pitchFamily="18" charset="0"/>
                        </a:rPr>
                        <a:t>horizon</a:t>
                      </a:r>
                      <a:r>
                        <a:rPr lang="it-IT" sz="1600" dirty="0">
                          <a:effectLst/>
                          <a:latin typeface="Segoe UI "/>
                          <a:ea typeface="Times New Roman" panose="02020603050405020304" pitchFamily="18" charset="0"/>
                          <a:cs typeface="Times New Roman" panose="02020603050405020304" pitchFamily="18" charset="0"/>
                        </a:rPr>
                        <a:t> [</a:t>
                      </a:r>
                      <a:r>
                        <a:rPr lang="it-IT" sz="1600" dirty="0" err="1">
                          <a:effectLst/>
                          <a:latin typeface="Segoe UI "/>
                          <a:ea typeface="Times New Roman" panose="02020603050405020304" pitchFamily="18" charset="0"/>
                          <a:cs typeface="Times New Roman" panose="02020603050405020304" pitchFamily="18" charset="0"/>
                        </a:rPr>
                        <a:t>year</a:t>
                      </a:r>
                      <a:r>
                        <a:rPr lang="it-IT" sz="1600" dirty="0">
                          <a:effectLst/>
                          <a:latin typeface="Segoe UI "/>
                          <a:ea typeface="Times New Roman" panose="02020603050405020304" pitchFamily="18" charset="0"/>
                          <a:cs typeface="Times New Roman" panose="02020603050405020304" pitchFamily="18" charset="0"/>
                        </a:rPr>
                        <a:t>]</a:t>
                      </a:r>
                      <a:endParaRPr lang="it-IT" sz="1600" dirty="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it-IT"/>
                    </a:p>
                  </a:txBody>
                  <a:tcPr/>
                </a:tc>
                <a:tc>
                  <a:txBody>
                    <a:bodyPr/>
                    <a:lstStyle/>
                    <a:p>
                      <a:pPr algn="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20</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13090634"/>
                  </a:ext>
                </a:extLst>
              </a:tr>
              <a:tr h="182880">
                <a:tc gridSpan="2">
                  <a:txBody>
                    <a:bodyPr/>
                    <a:lstStyle/>
                    <a:p>
                      <a:pPr>
                        <a:lnSpc>
                          <a:spcPct val="107000"/>
                        </a:lnSpc>
                        <a:spcAft>
                          <a:spcPts val="800"/>
                        </a:spcAft>
                      </a:pPr>
                      <a:r>
                        <a:rPr lang="it-IT" sz="1600" dirty="0">
                          <a:effectLst/>
                          <a:latin typeface="Segoe UI "/>
                          <a:ea typeface="Times New Roman" panose="02020603050405020304" pitchFamily="18" charset="0"/>
                          <a:cs typeface="Times New Roman" panose="02020603050405020304" pitchFamily="18" charset="0"/>
                        </a:rPr>
                        <a:t>Discount rate [%]</a:t>
                      </a:r>
                      <a:endParaRPr lang="it-IT" sz="1600" dirty="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hMerge="1">
                  <a:txBody>
                    <a:bodyPr/>
                    <a:lstStyle/>
                    <a:p>
                      <a:endParaRPr lang="it-IT"/>
                    </a:p>
                  </a:txBody>
                  <a:tcPr/>
                </a:tc>
                <a:tc>
                  <a:txBody>
                    <a:bodyPr/>
                    <a:lstStyle/>
                    <a:p>
                      <a:pPr algn="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3</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extLst>
                  <a:ext uri="{0D108BD9-81ED-4DB2-BD59-A6C34878D82A}">
                    <a16:rowId xmlns:a16="http://schemas.microsoft.com/office/drawing/2014/main" val="2874245719"/>
                  </a:ext>
                </a:extLst>
              </a:tr>
              <a:tr h="182880">
                <a:tc gridSpan="2">
                  <a:txBody>
                    <a:bodyPr/>
                    <a:lstStyle/>
                    <a:p>
                      <a:pPr>
                        <a:lnSpc>
                          <a:spcPct val="107000"/>
                        </a:lnSpc>
                        <a:spcAft>
                          <a:spcPts val="800"/>
                        </a:spcAft>
                      </a:pPr>
                      <a:r>
                        <a:rPr lang="en-GB" sz="1600">
                          <a:effectLst/>
                          <a:latin typeface="Segoe UI "/>
                          <a:ea typeface="Times New Roman" panose="02020603050405020304" pitchFamily="18" charset="0"/>
                          <a:cs typeface="Times New Roman" panose="02020603050405020304" pitchFamily="18" charset="0"/>
                        </a:rPr>
                        <a:t>Annual decay of PV producibility [‰]</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hMerge="1">
                  <a:txBody>
                    <a:bodyPr/>
                    <a:lstStyle/>
                    <a:p>
                      <a:endParaRPr lang="it-IT"/>
                    </a:p>
                  </a:txBody>
                  <a:tcPr/>
                </a:tc>
                <a:tc>
                  <a:txBody>
                    <a:bodyPr/>
                    <a:lstStyle/>
                    <a:p>
                      <a:pPr algn="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6</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extLst>
                  <a:ext uri="{0D108BD9-81ED-4DB2-BD59-A6C34878D82A}">
                    <a16:rowId xmlns:a16="http://schemas.microsoft.com/office/drawing/2014/main" val="4151902417"/>
                  </a:ext>
                </a:extLst>
              </a:tr>
              <a:tr h="182880">
                <a:tc gridSpan="2">
                  <a:txBody>
                    <a:bodyPr/>
                    <a:lstStyle/>
                    <a:p>
                      <a:pPr>
                        <a:lnSpc>
                          <a:spcPct val="107000"/>
                        </a:lnSpc>
                        <a:spcAft>
                          <a:spcPts val="800"/>
                        </a:spcAft>
                      </a:pPr>
                      <a:r>
                        <a:rPr lang="it-IT" sz="1600" dirty="0">
                          <a:effectLst/>
                          <a:latin typeface="Segoe UI "/>
                          <a:ea typeface="Times New Roman" panose="02020603050405020304" pitchFamily="18" charset="0"/>
                          <a:cs typeface="Times New Roman" panose="02020603050405020304" pitchFamily="18" charset="0"/>
                        </a:rPr>
                        <a:t>PV cost [€/kW]</a:t>
                      </a:r>
                      <a:endParaRPr lang="it-IT" sz="1600" dirty="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hMerge="1">
                  <a:txBody>
                    <a:bodyPr/>
                    <a:lstStyle/>
                    <a:p>
                      <a:endParaRPr lang="it-IT"/>
                    </a:p>
                  </a:txBody>
                  <a:tcPr/>
                </a:tc>
                <a:tc>
                  <a:txBody>
                    <a:bodyPr/>
                    <a:lstStyle/>
                    <a:p>
                      <a:pPr algn="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1500</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extLst>
                  <a:ext uri="{0D108BD9-81ED-4DB2-BD59-A6C34878D82A}">
                    <a16:rowId xmlns:a16="http://schemas.microsoft.com/office/drawing/2014/main" val="2032019712"/>
                  </a:ext>
                </a:extLst>
              </a:tr>
              <a:tr h="182880">
                <a:tc gridSpan="2">
                  <a:txBody>
                    <a:bodyPr/>
                    <a:lstStyle/>
                    <a:p>
                      <a:pP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BESS cost [€/kW]</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hMerge="1">
                  <a:txBody>
                    <a:bodyPr/>
                    <a:lstStyle/>
                    <a:p>
                      <a:endParaRPr lang="it-IT"/>
                    </a:p>
                  </a:txBody>
                  <a:tcPr/>
                </a:tc>
                <a:tc>
                  <a:txBody>
                    <a:bodyPr/>
                    <a:lstStyle/>
                    <a:p>
                      <a:pPr algn="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720</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extLst>
                  <a:ext uri="{0D108BD9-81ED-4DB2-BD59-A6C34878D82A}">
                    <a16:rowId xmlns:a16="http://schemas.microsoft.com/office/drawing/2014/main" val="3681510549"/>
                  </a:ext>
                </a:extLst>
              </a:tr>
              <a:tr h="182880">
                <a:tc>
                  <a:txBody>
                    <a:bodyPr/>
                    <a:lstStyle/>
                    <a:p>
                      <a:pP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Inverter cost [€/kW]</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gridSpan="2">
                  <a:txBody>
                    <a:bodyPr/>
                    <a:lstStyle/>
                    <a:p>
                      <a:pPr algn="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140</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hMerge="1">
                  <a:txBody>
                    <a:bodyPr/>
                    <a:lstStyle/>
                    <a:p>
                      <a:endParaRPr lang="it-IT"/>
                    </a:p>
                  </a:txBody>
                  <a:tcPr/>
                </a:tc>
                <a:extLst>
                  <a:ext uri="{0D108BD9-81ED-4DB2-BD59-A6C34878D82A}">
                    <a16:rowId xmlns:a16="http://schemas.microsoft.com/office/drawing/2014/main" val="4225719534"/>
                  </a:ext>
                </a:extLst>
              </a:tr>
              <a:tr h="182880">
                <a:tc>
                  <a:txBody>
                    <a:bodyPr/>
                    <a:lstStyle/>
                    <a:p>
                      <a:pPr>
                        <a:lnSpc>
                          <a:spcPct val="107000"/>
                        </a:lnSpc>
                        <a:spcAft>
                          <a:spcPts val="800"/>
                        </a:spcAft>
                      </a:pPr>
                      <a:r>
                        <a:rPr lang="en-GB" sz="1600">
                          <a:effectLst/>
                          <a:latin typeface="Segoe UI "/>
                          <a:ea typeface="Times New Roman" panose="02020603050405020304" pitchFamily="18" charset="0"/>
                          <a:cs typeface="Times New Roman" panose="02020603050405020304" pitchFamily="18" charset="0"/>
                        </a:rPr>
                        <a:t>O&amp;M PV cost [€/kW/year]</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gridSpan="2">
                  <a:txBody>
                    <a:bodyPr/>
                    <a:lstStyle/>
                    <a:p>
                      <a:pPr algn="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40</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hMerge="1">
                  <a:txBody>
                    <a:bodyPr/>
                    <a:lstStyle/>
                    <a:p>
                      <a:endParaRPr lang="it-IT"/>
                    </a:p>
                  </a:txBody>
                  <a:tcPr/>
                </a:tc>
                <a:extLst>
                  <a:ext uri="{0D108BD9-81ED-4DB2-BD59-A6C34878D82A}">
                    <a16:rowId xmlns:a16="http://schemas.microsoft.com/office/drawing/2014/main" val="1871246479"/>
                  </a:ext>
                </a:extLst>
              </a:tr>
              <a:tr h="182880">
                <a:tc>
                  <a:txBody>
                    <a:bodyPr/>
                    <a:lstStyle/>
                    <a:p>
                      <a:pPr>
                        <a:lnSpc>
                          <a:spcPct val="107000"/>
                        </a:lnSpc>
                        <a:spcAft>
                          <a:spcPts val="800"/>
                        </a:spcAft>
                      </a:pPr>
                      <a:r>
                        <a:rPr lang="en-GB" sz="1600" dirty="0">
                          <a:effectLst/>
                          <a:latin typeface="Segoe UI "/>
                          <a:ea typeface="Times New Roman" panose="02020603050405020304" pitchFamily="18" charset="0"/>
                          <a:cs typeface="Times New Roman" panose="02020603050405020304" pitchFamily="18" charset="0"/>
                        </a:rPr>
                        <a:t>PV management cost (GSE) [€/kW/year] </a:t>
                      </a:r>
                      <a:endParaRPr lang="it-IT" sz="1600" dirty="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gridSpan="2">
                  <a:txBody>
                    <a:bodyPr/>
                    <a:lstStyle/>
                    <a:p>
                      <a:pPr algn="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0.65</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hMerge="1">
                  <a:txBody>
                    <a:bodyPr/>
                    <a:lstStyle/>
                    <a:p>
                      <a:endParaRPr lang="it-IT"/>
                    </a:p>
                  </a:txBody>
                  <a:tcPr/>
                </a:tc>
                <a:extLst>
                  <a:ext uri="{0D108BD9-81ED-4DB2-BD59-A6C34878D82A}">
                    <a16:rowId xmlns:a16="http://schemas.microsoft.com/office/drawing/2014/main" val="3752408461"/>
                  </a:ext>
                </a:extLst>
              </a:tr>
              <a:tr h="182880">
                <a:tc>
                  <a:txBody>
                    <a:bodyPr/>
                    <a:lstStyle/>
                    <a:p>
                      <a:pP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PUN [€/MWh] </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gridSpan="2">
                  <a:txBody>
                    <a:bodyPr/>
                    <a:lstStyle/>
                    <a:p>
                      <a:pPr algn="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20-545</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hMerge="1">
                  <a:txBody>
                    <a:bodyPr/>
                    <a:lstStyle/>
                    <a:p>
                      <a:endParaRPr lang="it-IT"/>
                    </a:p>
                  </a:txBody>
                  <a:tcPr/>
                </a:tc>
                <a:extLst>
                  <a:ext uri="{0D108BD9-81ED-4DB2-BD59-A6C34878D82A}">
                    <a16:rowId xmlns:a16="http://schemas.microsoft.com/office/drawing/2014/main" val="150376555"/>
                  </a:ext>
                </a:extLst>
              </a:tr>
              <a:tr h="182880">
                <a:tc>
                  <a:txBody>
                    <a:bodyPr/>
                    <a:lstStyle/>
                    <a:p>
                      <a:pPr>
                        <a:lnSpc>
                          <a:spcPct val="107000"/>
                        </a:lnSpc>
                        <a:spcAft>
                          <a:spcPts val="800"/>
                        </a:spcAft>
                      </a:pPr>
                      <a:r>
                        <a:rPr lang="it-IT" sz="1600" dirty="0">
                          <a:effectLst/>
                          <a:latin typeface="Segoe UI "/>
                          <a:ea typeface="Times New Roman" panose="02020603050405020304" pitchFamily="18" charset="0"/>
                          <a:cs typeface="Times New Roman" panose="02020603050405020304" pitchFamily="18" charset="0"/>
                        </a:rPr>
                        <a:t>Taxes on energy </a:t>
                      </a:r>
                      <a:r>
                        <a:rPr lang="it-IT" sz="1600" dirty="0" err="1">
                          <a:effectLst/>
                          <a:latin typeface="Segoe UI "/>
                          <a:ea typeface="Times New Roman" panose="02020603050405020304" pitchFamily="18" charset="0"/>
                          <a:cs typeface="Times New Roman" panose="02020603050405020304" pitchFamily="18" charset="0"/>
                        </a:rPr>
                        <a:t>sold</a:t>
                      </a:r>
                      <a:r>
                        <a:rPr lang="it-IT" sz="1600" dirty="0">
                          <a:effectLst/>
                          <a:latin typeface="Segoe UI "/>
                          <a:ea typeface="Times New Roman" panose="02020603050405020304" pitchFamily="18" charset="0"/>
                          <a:cs typeface="Times New Roman" panose="02020603050405020304" pitchFamily="18" charset="0"/>
                        </a:rPr>
                        <a:t> [%]</a:t>
                      </a:r>
                      <a:endParaRPr lang="it-IT" sz="1600" dirty="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gridSpan="2">
                  <a:txBody>
                    <a:bodyPr/>
                    <a:lstStyle/>
                    <a:p>
                      <a:pPr algn="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20</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hMerge="1">
                  <a:txBody>
                    <a:bodyPr/>
                    <a:lstStyle/>
                    <a:p>
                      <a:endParaRPr lang="it-IT"/>
                    </a:p>
                  </a:txBody>
                  <a:tcPr/>
                </a:tc>
                <a:extLst>
                  <a:ext uri="{0D108BD9-81ED-4DB2-BD59-A6C34878D82A}">
                    <a16:rowId xmlns:a16="http://schemas.microsoft.com/office/drawing/2014/main" val="2546694498"/>
                  </a:ext>
                </a:extLst>
              </a:tr>
              <a:tr h="182880">
                <a:tc>
                  <a:txBody>
                    <a:bodyPr/>
                    <a:lstStyle/>
                    <a:p>
                      <a:pPr>
                        <a:lnSpc>
                          <a:spcPct val="107000"/>
                        </a:lnSpc>
                        <a:spcAft>
                          <a:spcPts val="800"/>
                        </a:spcAft>
                      </a:pPr>
                      <a:r>
                        <a:rPr lang="it-IT" sz="1600" dirty="0">
                          <a:effectLst/>
                          <a:latin typeface="Segoe UI "/>
                          <a:ea typeface="Times New Roman" panose="02020603050405020304" pitchFamily="18" charset="0"/>
                          <a:cs typeface="Times New Roman" panose="02020603050405020304" pitchFamily="18" charset="0"/>
                        </a:rPr>
                        <a:t>Energy </a:t>
                      </a:r>
                      <a:r>
                        <a:rPr lang="it-IT" sz="1600" dirty="0" err="1">
                          <a:effectLst/>
                          <a:latin typeface="Segoe UI "/>
                          <a:ea typeface="Times New Roman" panose="02020603050405020304" pitchFamily="18" charset="0"/>
                          <a:cs typeface="Times New Roman" panose="02020603050405020304" pitchFamily="18" charset="0"/>
                        </a:rPr>
                        <a:t>shared</a:t>
                      </a:r>
                      <a:r>
                        <a:rPr lang="it-IT" sz="1600" dirty="0">
                          <a:effectLst/>
                          <a:latin typeface="Segoe UI "/>
                          <a:ea typeface="Times New Roman" panose="02020603050405020304" pitchFamily="18" charset="0"/>
                          <a:cs typeface="Times New Roman" panose="02020603050405020304" pitchFamily="18" charset="0"/>
                        </a:rPr>
                        <a:t> award (2022) [€/MWh] </a:t>
                      </a:r>
                      <a:endParaRPr lang="it-IT" sz="1600" dirty="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gridSpan="2">
                  <a:txBody>
                    <a:bodyPr/>
                    <a:lstStyle/>
                    <a:p>
                      <a:pPr algn="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118.37</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hMerge="1">
                  <a:txBody>
                    <a:bodyPr/>
                    <a:lstStyle/>
                    <a:p>
                      <a:endParaRPr lang="it-IT"/>
                    </a:p>
                  </a:txBody>
                  <a:tcPr/>
                </a:tc>
                <a:extLst>
                  <a:ext uri="{0D108BD9-81ED-4DB2-BD59-A6C34878D82A}">
                    <a16:rowId xmlns:a16="http://schemas.microsoft.com/office/drawing/2014/main" val="2150915758"/>
                  </a:ext>
                </a:extLst>
              </a:tr>
              <a:tr h="182880">
                <a:tc>
                  <a:txBody>
                    <a:bodyPr/>
                    <a:lstStyle/>
                    <a:p>
                      <a:pPr>
                        <a:lnSpc>
                          <a:spcPct val="107000"/>
                        </a:lnSpc>
                        <a:spcAft>
                          <a:spcPts val="800"/>
                        </a:spcAft>
                      </a:pPr>
                      <a:r>
                        <a:rPr lang="en-GB" sz="1600" dirty="0">
                          <a:effectLst/>
                          <a:latin typeface="Segoe UI "/>
                          <a:ea typeface="Times New Roman" panose="02020603050405020304" pitchFamily="18" charset="0"/>
                          <a:cs typeface="Times New Roman" panose="02020603050405020304" pitchFamily="18" charset="0"/>
                        </a:rPr>
                        <a:t>Rec management cost (GSE) [€/POD/year]</a:t>
                      </a:r>
                      <a:endParaRPr lang="it-IT" sz="1600" dirty="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gridSpan="2">
                  <a:txBody>
                    <a:bodyPr/>
                    <a:lstStyle/>
                    <a:p>
                      <a:pPr algn="r">
                        <a:lnSpc>
                          <a:spcPct val="107000"/>
                        </a:lnSpc>
                        <a:spcAft>
                          <a:spcPts val="800"/>
                        </a:spcAft>
                      </a:pPr>
                      <a:r>
                        <a:rPr lang="it-IT" sz="1600" dirty="0">
                          <a:effectLst/>
                          <a:latin typeface="Segoe UI "/>
                          <a:ea typeface="Times New Roman" panose="02020603050405020304" pitchFamily="18" charset="0"/>
                          <a:cs typeface="Times New Roman" panose="02020603050405020304" pitchFamily="18" charset="0"/>
                        </a:rPr>
                        <a:t>4</a:t>
                      </a:r>
                      <a:endParaRPr lang="it-IT" sz="1600" dirty="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hMerge="1">
                  <a:txBody>
                    <a:bodyPr/>
                    <a:lstStyle/>
                    <a:p>
                      <a:endParaRPr lang="it-IT"/>
                    </a:p>
                  </a:txBody>
                  <a:tcPr/>
                </a:tc>
                <a:extLst>
                  <a:ext uri="{0D108BD9-81ED-4DB2-BD59-A6C34878D82A}">
                    <a16:rowId xmlns:a16="http://schemas.microsoft.com/office/drawing/2014/main" val="1584569768"/>
                  </a:ext>
                </a:extLst>
              </a:tr>
              <a:tr h="182880">
                <a:tc gridSpan="2">
                  <a:txBody>
                    <a:bodyPr/>
                    <a:lstStyle/>
                    <a:p>
                      <a:pPr>
                        <a:lnSpc>
                          <a:spcPct val="107000"/>
                        </a:lnSpc>
                        <a:spcAft>
                          <a:spcPts val="800"/>
                        </a:spcAft>
                      </a:pPr>
                      <a:r>
                        <a:rPr lang="it-IT" sz="1600" dirty="0">
                          <a:effectLst/>
                          <a:latin typeface="Segoe UI "/>
                          <a:ea typeface="Times New Roman" panose="02020603050405020304" pitchFamily="18" charset="0"/>
                          <a:cs typeface="Times New Roman" panose="02020603050405020304" pitchFamily="18" charset="0"/>
                        </a:rPr>
                        <a:t>Bonus50%</a:t>
                      </a:r>
                      <a:endParaRPr lang="it-IT" sz="1600" dirty="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hMerge="1">
                  <a:txBody>
                    <a:bodyPr/>
                    <a:lstStyle/>
                    <a:p>
                      <a:endParaRPr lang="it-IT"/>
                    </a:p>
                  </a:txBody>
                  <a:tcPr/>
                </a:tc>
                <a:tc>
                  <a:txBody>
                    <a:bodyPr/>
                    <a:lstStyle/>
                    <a:p>
                      <a:pPr algn="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True</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extLst>
                  <a:ext uri="{0D108BD9-81ED-4DB2-BD59-A6C34878D82A}">
                    <a16:rowId xmlns:a16="http://schemas.microsoft.com/office/drawing/2014/main" val="905656761"/>
                  </a:ext>
                </a:extLst>
              </a:tr>
              <a:tr h="190500">
                <a:tc gridSpan="2">
                  <a:txBody>
                    <a:bodyPr/>
                    <a:lstStyle/>
                    <a:p>
                      <a:pPr>
                        <a:lnSpc>
                          <a:spcPct val="107000"/>
                        </a:lnSpc>
                        <a:spcAft>
                          <a:spcPts val="800"/>
                        </a:spcAft>
                      </a:pPr>
                      <a:r>
                        <a:rPr lang="it-IT" sz="1600" dirty="0" err="1">
                          <a:effectLst/>
                          <a:latin typeface="Segoe UI "/>
                          <a:ea typeface="Times New Roman" panose="02020603050405020304" pitchFamily="18" charset="0"/>
                          <a:cs typeface="Times New Roman" panose="02020603050405020304" pitchFamily="18" charset="0"/>
                        </a:rPr>
                        <a:t>Replacement</a:t>
                      </a:r>
                      <a:r>
                        <a:rPr lang="it-IT" sz="1600" dirty="0">
                          <a:effectLst/>
                          <a:latin typeface="Segoe UI "/>
                          <a:ea typeface="Times New Roman" panose="02020603050405020304" pitchFamily="18" charset="0"/>
                          <a:cs typeface="Times New Roman" panose="02020603050405020304" pitchFamily="18" charset="0"/>
                        </a:rPr>
                        <a:t> inverter after 10 </a:t>
                      </a:r>
                      <a:r>
                        <a:rPr lang="it-IT" sz="1600" dirty="0" err="1">
                          <a:effectLst/>
                          <a:latin typeface="Segoe UI "/>
                          <a:ea typeface="Times New Roman" panose="02020603050405020304" pitchFamily="18" charset="0"/>
                          <a:cs typeface="Times New Roman" panose="02020603050405020304" pitchFamily="18" charset="0"/>
                        </a:rPr>
                        <a:t>years</a:t>
                      </a:r>
                      <a:endParaRPr lang="it-IT" sz="1600" dirty="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it-IT"/>
                    </a:p>
                  </a:txBody>
                  <a:tcPr/>
                </a:tc>
                <a:tc>
                  <a:txBody>
                    <a:bodyPr/>
                    <a:lstStyle/>
                    <a:p>
                      <a:pPr algn="r">
                        <a:lnSpc>
                          <a:spcPct val="107000"/>
                        </a:lnSpc>
                        <a:spcAft>
                          <a:spcPts val="800"/>
                        </a:spcAft>
                      </a:pPr>
                      <a:r>
                        <a:rPr lang="it-IT" sz="1600" dirty="0">
                          <a:effectLst/>
                          <a:latin typeface="Segoe UI "/>
                          <a:ea typeface="Times New Roman" panose="02020603050405020304" pitchFamily="18" charset="0"/>
                          <a:cs typeface="Times New Roman" panose="02020603050405020304" pitchFamily="18" charset="0"/>
                        </a:rPr>
                        <a:t>True</a:t>
                      </a:r>
                      <a:endParaRPr lang="it-IT" sz="1600" dirty="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1520463"/>
                  </a:ext>
                </a:extLst>
              </a:tr>
            </a:tbl>
          </a:graphicData>
        </a:graphic>
      </p:graphicFrame>
      <p:sp>
        <p:nvSpPr>
          <p:cNvPr id="6" name="Text Box 10">
            <a:extLst>
              <a:ext uri="{FF2B5EF4-FFF2-40B4-BE49-F238E27FC236}">
                <a16:creationId xmlns:a16="http://schemas.microsoft.com/office/drawing/2014/main" id="{300862C6-EC5D-5F50-5ACF-C5FF77109E23}"/>
              </a:ext>
            </a:extLst>
          </p:cNvPr>
          <p:cNvSpPr txBox="1">
            <a:spLocks noChangeArrowheads="1"/>
          </p:cNvSpPr>
          <p:nvPr/>
        </p:nvSpPr>
        <p:spPr bwMode="auto">
          <a:xfrm>
            <a:off x="859867" y="4190366"/>
            <a:ext cx="80084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just" defTabSz="914400" eaLnBrk="0" fontAlgn="base" hangingPunct="0">
              <a:spcBef>
                <a:spcPct val="50000"/>
              </a:spcBef>
              <a:spcAft>
                <a:spcPct val="0"/>
              </a:spcAft>
              <a:buClr>
                <a:srgbClr val="822333"/>
              </a:buClr>
              <a:buNone/>
              <a:defRPr/>
            </a:pPr>
            <a:r>
              <a:rPr lang="it-IT" altLang="it-IT" sz="1800" b="1" dirty="0">
                <a:solidFill>
                  <a:srgbClr val="002060"/>
                </a:solidFill>
                <a:latin typeface="Segoe UI" panose="020B0502040204020203" pitchFamily="34" charset="0"/>
                <a:ea typeface="+mn-ea"/>
                <a:cs typeface="Segoe UI" panose="020B0502040204020203" pitchFamily="34" charset="0"/>
              </a:rPr>
              <a:t>Modello di ripartizione degli incentivi:</a:t>
            </a:r>
          </a:p>
        </p:txBody>
      </p:sp>
      <p:sp>
        <p:nvSpPr>
          <p:cNvPr id="7" name="Rectangle 2">
            <a:extLst>
              <a:ext uri="{FF2B5EF4-FFF2-40B4-BE49-F238E27FC236}">
                <a16:creationId xmlns:a16="http://schemas.microsoft.com/office/drawing/2014/main" id="{710E56B0-4ADE-0B53-9283-3E973EFE258C}"/>
              </a:ext>
            </a:extLst>
          </p:cNvPr>
          <p:cNvSpPr>
            <a:spLocks noChangeArrowheads="1"/>
          </p:cNvSpPr>
          <p:nvPr/>
        </p:nvSpPr>
        <p:spPr bwMode="auto">
          <a:xfrm flipH="1">
            <a:off x="859867" y="4559698"/>
            <a:ext cx="1078184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latin typeface="Segoe UI" panose="020B0502040204020203" pitchFamily="34" charset="0"/>
                <a:cs typeface="Segoe UI" panose="020B0502040204020203" pitchFamily="34" charset="0"/>
              </a:rPr>
              <a:t>In ogni scenario considerato i ricavi dell’energia venduta spettano al prosumer mentre gli incentivi derivanti dall’energia condivisa vengono suddivisi tra il prosumer e i membri della comunità con proporzione variabile durante lo scenario di investimento:</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dirty="0">
                <a:latin typeface="Segoe UI" panose="020B0502040204020203" pitchFamily="34" charset="0"/>
                <a:cs typeface="Segoe UI" panose="020B0502040204020203" pitchFamily="34" charset="0"/>
              </a:rPr>
              <a:t> Fino al ritorno dell’investimento l’80% degli incentivi spettano al prosumer;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dirty="0">
                <a:latin typeface="Segoe UI" panose="020B0502040204020203" pitchFamily="34" charset="0"/>
                <a:cs typeface="Segoe UI" panose="020B0502040204020203" pitchFamily="34" charset="0"/>
              </a:rPr>
              <a:t> Dopo il ritorno dell’investimento tale percentuale scende a 10%. </a:t>
            </a:r>
          </a:p>
        </p:txBody>
      </p:sp>
    </p:spTree>
    <p:extLst>
      <p:ext uri="{BB962C8B-B14F-4D97-AF65-F5344CB8AC3E}">
        <p14:creationId xmlns:p14="http://schemas.microsoft.com/office/powerpoint/2010/main" val="2262344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Indici prestazionali</a:t>
            </a:r>
          </a:p>
        </p:txBody>
      </p:sp>
      <p:sp>
        <p:nvSpPr>
          <p:cNvPr id="5" name="CasellaDiTesto 4">
            <a:extLst>
              <a:ext uri="{FF2B5EF4-FFF2-40B4-BE49-F238E27FC236}">
                <a16:creationId xmlns:a16="http://schemas.microsoft.com/office/drawing/2014/main" id="{BED49C6A-8F53-8668-4545-6BE37A996EF9}"/>
              </a:ext>
            </a:extLst>
          </p:cNvPr>
          <p:cNvSpPr txBox="1"/>
          <p:nvPr/>
        </p:nvSpPr>
        <p:spPr>
          <a:xfrm>
            <a:off x="695400" y="620688"/>
            <a:ext cx="10945216" cy="616194"/>
          </a:xfrm>
          <a:prstGeom prst="rect">
            <a:avLst/>
          </a:prstGeom>
          <a:noFill/>
        </p:spPr>
        <p:txBody>
          <a:bodyPr wrap="square">
            <a:spAutoFit/>
          </a:bodyPr>
          <a:lstStyle/>
          <a:p>
            <a:pPr marL="0" marR="0" lvl="1"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it-IT" b="1" dirty="0">
                <a:solidFill>
                  <a:srgbClr val="002060"/>
                </a:solidFill>
                <a:latin typeface="Segoe UI" panose="020B0502040204020203" pitchFamily="34" charset="0"/>
                <a:cs typeface="Segoe UI" panose="020B0502040204020203" pitchFamily="34" charset="0"/>
              </a:rPr>
              <a:t>Per il confronto degli scenari considerati si definiscono i seguenti indici prestazionali: </a:t>
            </a:r>
            <a:endParaRPr kumimoji="0" lang="it-IT" sz="18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endParaRPr>
          </a:p>
          <a:p>
            <a:pPr marL="342900" lvl="0" indent="-342900">
              <a:lnSpc>
                <a:spcPct val="107000"/>
              </a:lnSpc>
              <a:buFont typeface="+mj-lt"/>
              <a:buAutoNum type="arabicParenR"/>
            </a:pPr>
            <a:endParaRPr lang="en-GB" b="1"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78347472-F536-2C81-DD7C-3A07677F4D88}"/>
                  </a:ext>
                </a:extLst>
              </p:cNvPr>
              <p:cNvSpPr txBox="1"/>
              <p:nvPr/>
            </p:nvSpPr>
            <p:spPr>
              <a:xfrm>
                <a:off x="983432" y="1140404"/>
                <a:ext cx="11017224" cy="4976299"/>
              </a:xfrm>
              <a:prstGeom prst="rect">
                <a:avLst/>
              </a:prstGeom>
              <a:noFill/>
            </p:spPr>
            <p:txBody>
              <a:bodyPr wrap="square">
                <a:spAutoFit/>
              </a:bodyPr>
              <a:lstStyle/>
              <a:p>
                <a:pPr algn="just">
                  <a:lnSpc>
                    <a:spcPct val="107000"/>
                  </a:lnSpc>
                  <a:spcAft>
                    <a:spcPts val="800"/>
                  </a:spcAft>
                </a:pPr>
                <a:r>
                  <a:rPr lang="en-US" sz="1600" b="1" dirty="0">
                    <a:latin typeface="Segoe UI" panose="020B0502040204020203" pitchFamily="34" charset="0"/>
                    <a:cs typeface="Segoe UI" panose="020B0502040204020203" pitchFamily="34" charset="0"/>
                  </a:rPr>
                  <a:t> Energy :</a:t>
                </a:r>
                <a:endParaRPr lang="it-IT" sz="1600" b="1" dirty="0">
                  <a:latin typeface="Segoe UI" panose="020B0502040204020203" pitchFamily="34" charset="0"/>
                  <a:cs typeface="Segoe UI" panose="020B0502040204020203" pitchFamily="34" charset="0"/>
                </a:endParaRPr>
              </a:p>
              <a:p>
                <a:pPr marL="342900" lvl="0" indent="-342900" algn="just">
                  <a:lnSpc>
                    <a:spcPct val="107000"/>
                  </a:lnSpc>
                  <a:buFont typeface="Symbol" panose="05050102010706020507" pitchFamily="18" charset="2"/>
                  <a:buChar char=""/>
                </a:pPr>
                <a14:m>
                  <m:oMath xmlns:m="http://schemas.openxmlformats.org/officeDocument/2006/math">
                    <m:sSub>
                      <m:sSubPr>
                        <m:ctrlPr>
                          <a:rPr lang="it-IT" sz="1600" i="1">
                            <a:latin typeface="Cambria Math" panose="02040503050406030204" pitchFamily="18" charset="0"/>
                          </a:rPr>
                        </m:ctrlPr>
                      </m:sSubPr>
                      <m:e>
                        <m:r>
                          <a:rPr lang="en-US" sz="1600">
                            <a:latin typeface="Cambria Math" panose="02040503050406030204" pitchFamily="18" charset="0"/>
                          </a:rPr>
                          <m:t>𝐶</m:t>
                        </m:r>
                      </m:e>
                      <m:sub>
                        <m:r>
                          <a:rPr lang="en-US" sz="1600">
                            <a:latin typeface="Cambria Math" panose="02040503050406030204" pitchFamily="18" charset="0"/>
                          </a:rPr>
                          <m:t>𝑝𝑟𝑜</m:t>
                        </m:r>
                      </m:sub>
                    </m:sSub>
                  </m:oMath>
                </a14:m>
                <a:r>
                  <a:rPr lang="en-US" sz="1600" dirty="0">
                    <a:latin typeface="Segoe UI" panose="020B0502040204020203" pitchFamily="34" charset="0"/>
                    <a:cs typeface="Segoe UI" panose="020B0502040204020203" pitchFamily="34" charset="0"/>
                  </a:rPr>
                  <a:t>: defined as the ratio between the annual photovoltaic production and the annual electricity demand of the prosumer.  </a:t>
                </a:r>
                <a:endParaRPr lang="it-IT" sz="1600" dirty="0">
                  <a:latin typeface="Segoe UI" panose="020B0502040204020203" pitchFamily="34" charset="0"/>
                  <a:cs typeface="Segoe UI" panose="020B0502040204020203" pitchFamily="34" charset="0"/>
                </a:endParaRPr>
              </a:p>
              <a:p>
                <a:pPr marL="342900" lvl="0" indent="-342900" algn="just">
                  <a:lnSpc>
                    <a:spcPct val="107000"/>
                  </a:lnSpc>
                  <a:buFont typeface="Symbol" panose="05050102010706020507" pitchFamily="18" charset="2"/>
                  <a:buChar char=""/>
                </a:pPr>
                <a14:m>
                  <m:oMath xmlns:m="http://schemas.openxmlformats.org/officeDocument/2006/math">
                    <m:sSub>
                      <m:sSubPr>
                        <m:ctrlPr>
                          <a:rPr lang="it-IT" sz="1600" i="1">
                            <a:latin typeface="Cambria Math" panose="02040503050406030204" pitchFamily="18" charset="0"/>
                          </a:rPr>
                        </m:ctrlPr>
                      </m:sSubPr>
                      <m:e>
                        <m:acc>
                          <m:accPr>
                            <m:chr m:val="̌"/>
                            <m:ctrlPr>
                              <a:rPr lang="it-IT" sz="1600" i="1">
                                <a:latin typeface="Cambria Math" panose="02040503050406030204" pitchFamily="18" charset="0"/>
                              </a:rPr>
                            </m:ctrlPr>
                          </m:accPr>
                          <m:e>
                            <m:r>
                              <a:rPr lang="en-US" sz="1600">
                                <a:latin typeface="Cambria Math" panose="02040503050406030204" pitchFamily="18" charset="0"/>
                              </a:rPr>
                              <m:t>𝐶</m:t>
                            </m:r>
                          </m:e>
                        </m:acc>
                      </m:e>
                      <m:sub>
                        <m:r>
                          <a:rPr lang="en-US" sz="1600">
                            <a:latin typeface="Cambria Math" panose="02040503050406030204" pitchFamily="18" charset="0"/>
                          </a:rPr>
                          <m:t>𝑝𝑟𝑜</m:t>
                        </m:r>
                      </m:sub>
                    </m:sSub>
                  </m:oMath>
                </a14:m>
                <a:r>
                  <a:rPr lang="en-US" sz="1600" dirty="0">
                    <a:latin typeface="Segoe UI" panose="020B0502040204020203" pitchFamily="34" charset="0"/>
                    <a:cs typeface="Segoe UI" panose="020B0502040204020203" pitchFamily="34" charset="0"/>
                  </a:rPr>
                  <a:t>: defined as the ratio between the annual self-consumption and the annual electricity demand of the prosumer.  </a:t>
                </a:r>
                <a:endParaRPr lang="it-IT" sz="1600" dirty="0">
                  <a:latin typeface="Segoe UI" panose="020B0502040204020203" pitchFamily="34" charset="0"/>
                  <a:cs typeface="Segoe UI" panose="020B0502040204020203" pitchFamily="34" charset="0"/>
                </a:endParaRPr>
              </a:p>
              <a:p>
                <a:pPr marL="342900" lvl="0" indent="-342900" algn="just">
                  <a:lnSpc>
                    <a:spcPct val="107000"/>
                  </a:lnSpc>
                  <a:buFont typeface="Symbol" panose="05050102010706020507" pitchFamily="18" charset="2"/>
                  <a:buChar char=""/>
                </a:pPr>
                <a14:m>
                  <m:oMath xmlns:m="http://schemas.openxmlformats.org/officeDocument/2006/math">
                    <m:sSub>
                      <m:sSubPr>
                        <m:ctrlPr>
                          <a:rPr lang="it-IT" sz="1600" i="1">
                            <a:latin typeface="Cambria Math" panose="02040503050406030204" pitchFamily="18" charset="0"/>
                          </a:rPr>
                        </m:ctrlPr>
                      </m:sSubPr>
                      <m:e>
                        <m:r>
                          <a:rPr lang="en-US" sz="1600">
                            <a:latin typeface="Cambria Math" panose="02040503050406030204" pitchFamily="18" charset="0"/>
                          </a:rPr>
                          <m:t>𝑆𝐶</m:t>
                        </m:r>
                      </m:e>
                      <m:sub>
                        <m:r>
                          <a:rPr lang="en-US" sz="1600">
                            <a:latin typeface="Cambria Math" panose="02040503050406030204" pitchFamily="18" charset="0"/>
                          </a:rPr>
                          <m:t>𝑝𝑟𝑜</m:t>
                        </m:r>
                      </m:sub>
                    </m:sSub>
                  </m:oMath>
                </a14:m>
                <a:r>
                  <a:rPr lang="en-US" sz="1600" dirty="0">
                    <a:latin typeface="Segoe UI" panose="020B0502040204020203" pitchFamily="34" charset="0"/>
                    <a:cs typeface="Segoe UI" panose="020B0502040204020203" pitchFamily="34" charset="0"/>
                  </a:rPr>
                  <a:t>: defined as the ratio between annual self-consumption and annual photovoltaic production.</a:t>
                </a:r>
                <a:endParaRPr lang="it-IT" sz="1600" dirty="0">
                  <a:latin typeface="Segoe UI" panose="020B0502040204020203" pitchFamily="34" charset="0"/>
                  <a:cs typeface="Segoe UI" panose="020B0502040204020203" pitchFamily="34" charset="0"/>
                </a:endParaRPr>
              </a:p>
              <a:p>
                <a:pPr marL="342900" lvl="0" indent="-342900" algn="just">
                  <a:lnSpc>
                    <a:spcPct val="107000"/>
                  </a:lnSpc>
                  <a:buFont typeface="Symbol" panose="05050102010706020507" pitchFamily="18" charset="2"/>
                  <a:buChar char=""/>
                </a:pPr>
                <a14:m>
                  <m:oMath xmlns:m="http://schemas.openxmlformats.org/officeDocument/2006/math">
                    <m:sSub>
                      <m:sSubPr>
                        <m:ctrlPr>
                          <a:rPr lang="it-IT" sz="1600" i="1">
                            <a:latin typeface="Cambria Math" panose="02040503050406030204" pitchFamily="18" charset="0"/>
                          </a:rPr>
                        </m:ctrlPr>
                      </m:sSubPr>
                      <m:e>
                        <m:r>
                          <a:rPr lang="en-US" sz="1600">
                            <a:latin typeface="Cambria Math" panose="02040503050406030204" pitchFamily="18" charset="0"/>
                          </a:rPr>
                          <m:t>𝐶</m:t>
                        </m:r>
                      </m:e>
                      <m:sub>
                        <m:r>
                          <a:rPr lang="en-US" sz="1600">
                            <a:latin typeface="Cambria Math" panose="02040503050406030204" pitchFamily="18" charset="0"/>
                          </a:rPr>
                          <m:t>𝑐𝑜𝑛</m:t>
                        </m:r>
                      </m:sub>
                    </m:sSub>
                  </m:oMath>
                </a14:m>
                <a:r>
                  <a:rPr lang="en-US" sz="1600" dirty="0">
                    <a:latin typeface="Segoe UI" panose="020B0502040204020203" pitchFamily="34" charset="0"/>
                    <a:cs typeface="Segoe UI" panose="020B0502040204020203" pitchFamily="34" charset="0"/>
                  </a:rPr>
                  <a:t>: defined as the ratio between the excess annual photovoltaic production and the annual demand of consumers. </a:t>
                </a:r>
                <a:endParaRPr lang="it-IT" sz="1600" dirty="0">
                  <a:latin typeface="Segoe UI" panose="020B0502040204020203" pitchFamily="34" charset="0"/>
                  <a:cs typeface="Segoe UI" panose="020B0502040204020203" pitchFamily="34" charset="0"/>
                </a:endParaRPr>
              </a:p>
              <a:p>
                <a:pPr marL="342900" lvl="0" indent="-342900" algn="just">
                  <a:lnSpc>
                    <a:spcPct val="107000"/>
                  </a:lnSpc>
                  <a:buFont typeface="Symbol" panose="05050102010706020507" pitchFamily="18" charset="2"/>
                  <a:buChar char=""/>
                </a:pPr>
                <a14:m>
                  <m:oMath xmlns:m="http://schemas.openxmlformats.org/officeDocument/2006/math">
                    <m:sSub>
                      <m:sSubPr>
                        <m:ctrlPr>
                          <a:rPr lang="it-IT" sz="1600" i="1">
                            <a:latin typeface="Cambria Math" panose="02040503050406030204" pitchFamily="18" charset="0"/>
                          </a:rPr>
                        </m:ctrlPr>
                      </m:sSubPr>
                      <m:e>
                        <m:acc>
                          <m:accPr>
                            <m:chr m:val="̌"/>
                            <m:ctrlPr>
                              <a:rPr lang="it-IT" sz="1600" i="1">
                                <a:latin typeface="Cambria Math" panose="02040503050406030204" pitchFamily="18" charset="0"/>
                              </a:rPr>
                            </m:ctrlPr>
                          </m:accPr>
                          <m:e>
                            <m:r>
                              <a:rPr lang="en-US" sz="1600">
                                <a:latin typeface="Cambria Math" panose="02040503050406030204" pitchFamily="18" charset="0"/>
                              </a:rPr>
                              <m:t>𝐶</m:t>
                            </m:r>
                          </m:e>
                        </m:acc>
                      </m:e>
                      <m:sub>
                        <m:r>
                          <a:rPr lang="en-US" sz="1600">
                            <a:latin typeface="Cambria Math" panose="02040503050406030204" pitchFamily="18" charset="0"/>
                          </a:rPr>
                          <m:t>𝑐𝑜𝑛</m:t>
                        </m:r>
                      </m:sub>
                    </m:sSub>
                  </m:oMath>
                </a14:m>
                <a:r>
                  <a:rPr lang="en-US" sz="1600" dirty="0">
                    <a:latin typeface="Segoe UI" panose="020B0502040204020203" pitchFamily="34" charset="0"/>
                    <a:cs typeface="Segoe UI" panose="020B0502040204020203" pitchFamily="34" charset="0"/>
                  </a:rPr>
                  <a:t>: defined as the ratio between annual shared energy and annual consumer demand.</a:t>
                </a:r>
                <a:endParaRPr lang="it-IT" sz="1600" dirty="0">
                  <a:latin typeface="Segoe UI" panose="020B0502040204020203" pitchFamily="34" charset="0"/>
                  <a:cs typeface="Segoe UI" panose="020B0502040204020203" pitchFamily="34" charset="0"/>
                </a:endParaRPr>
              </a:p>
              <a:p>
                <a:pPr marL="342900" lvl="0" indent="-342900" algn="just">
                  <a:lnSpc>
                    <a:spcPct val="107000"/>
                  </a:lnSpc>
                  <a:buFont typeface="Symbol" panose="05050102010706020507" pitchFamily="18" charset="2"/>
                  <a:buChar char=""/>
                </a:pPr>
                <a14:m>
                  <m:oMath xmlns:m="http://schemas.openxmlformats.org/officeDocument/2006/math">
                    <m:sSub>
                      <m:sSubPr>
                        <m:ctrlPr>
                          <a:rPr lang="it-IT" sz="1600" i="1">
                            <a:latin typeface="Cambria Math" panose="02040503050406030204" pitchFamily="18" charset="0"/>
                          </a:rPr>
                        </m:ctrlPr>
                      </m:sSubPr>
                      <m:e>
                        <m:r>
                          <a:rPr lang="en-US" sz="1600">
                            <a:latin typeface="Cambria Math" panose="02040503050406030204" pitchFamily="18" charset="0"/>
                          </a:rPr>
                          <m:t>𝐶</m:t>
                        </m:r>
                      </m:e>
                      <m:sub>
                        <m:r>
                          <a:rPr lang="en-US" sz="1600">
                            <a:latin typeface="Cambria Math" panose="02040503050406030204" pitchFamily="18" charset="0"/>
                          </a:rPr>
                          <m:t>𝑅𝐸𝐶</m:t>
                        </m:r>
                      </m:sub>
                    </m:sSub>
                  </m:oMath>
                </a14:m>
                <a:r>
                  <a:rPr lang="en-US" sz="1600" dirty="0">
                    <a:latin typeface="Segoe UI" panose="020B0502040204020203" pitchFamily="34" charset="0"/>
                    <a:cs typeface="Segoe UI" panose="020B0502040204020203" pitchFamily="34" charset="0"/>
                  </a:rPr>
                  <a:t>: defined as the ratio between the annual photovoltaic production and the annual demand of the REC.</a:t>
                </a:r>
                <a:endParaRPr lang="it-IT" sz="1600" dirty="0">
                  <a:latin typeface="Segoe UI" panose="020B0502040204020203" pitchFamily="34" charset="0"/>
                  <a:cs typeface="Segoe UI" panose="020B0502040204020203" pitchFamily="34" charset="0"/>
                </a:endParaRPr>
              </a:p>
              <a:p>
                <a:pPr marL="342900" lvl="0" indent="-342900" algn="just">
                  <a:lnSpc>
                    <a:spcPct val="107000"/>
                  </a:lnSpc>
                  <a:buFont typeface="Symbol" panose="05050102010706020507" pitchFamily="18" charset="2"/>
                  <a:buChar char=""/>
                </a:pPr>
                <a14:m>
                  <m:oMath xmlns:m="http://schemas.openxmlformats.org/officeDocument/2006/math">
                    <m:sSub>
                      <m:sSubPr>
                        <m:ctrlPr>
                          <a:rPr lang="it-IT" sz="1600" i="1">
                            <a:latin typeface="Cambria Math" panose="02040503050406030204" pitchFamily="18" charset="0"/>
                          </a:rPr>
                        </m:ctrlPr>
                      </m:sSubPr>
                      <m:e>
                        <m:acc>
                          <m:accPr>
                            <m:chr m:val="̌"/>
                            <m:ctrlPr>
                              <a:rPr lang="it-IT" sz="1600" i="1">
                                <a:latin typeface="Cambria Math" panose="02040503050406030204" pitchFamily="18" charset="0"/>
                              </a:rPr>
                            </m:ctrlPr>
                          </m:accPr>
                          <m:e>
                            <m:r>
                              <a:rPr lang="en-US" sz="1600">
                                <a:latin typeface="Cambria Math" panose="02040503050406030204" pitchFamily="18" charset="0"/>
                              </a:rPr>
                              <m:t>𝐶</m:t>
                            </m:r>
                          </m:e>
                        </m:acc>
                      </m:e>
                      <m:sub>
                        <m:r>
                          <a:rPr lang="en-US" sz="1600">
                            <a:latin typeface="Cambria Math" panose="02040503050406030204" pitchFamily="18" charset="0"/>
                          </a:rPr>
                          <m:t>𝑅𝐸𝐶</m:t>
                        </m:r>
                      </m:sub>
                    </m:sSub>
                  </m:oMath>
                </a14:m>
                <a:r>
                  <a:rPr lang="en-US" sz="1600" dirty="0">
                    <a:latin typeface="Segoe UI" panose="020B0502040204020203" pitchFamily="34" charset="0"/>
                    <a:cs typeface="Segoe UI" panose="020B0502040204020203" pitchFamily="34" charset="0"/>
                  </a:rPr>
                  <a:t>: defined as the ratio between, the sum of self-consumption and shared energy, and the annual REC demand.  </a:t>
                </a:r>
                <a:endParaRPr lang="it-IT" sz="1600" dirty="0">
                  <a:latin typeface="Segoe UI" panose="020B0502040204020203" pitchFamily="34" charset="0"/>
                  <a:cs typeface="Segoe UI" panose="020B0502040204020203" pitchFamily="34" charset="0"/>
                </a:endParaRPr>
              </a:p>
              <a:p>
                <a:pPr marL="342900" lvl="0" indent="-342900" algn="just">
                  <a:lnSpc>
                    <a:spcPct val="107000"/>
                  </a:lnSpc>
                  <a:spcAft>
                    <a:spcPts val="800"/>
                  </a:spcAft>
                  <a:buFont typeface="Symbol" panose="05050102010706020507" pitchFamily="18" charset="2"/>
                  <a:buChar char=""/>
                </a:pPr>
                <a:r>
                  <a:rPr lang="en-US" sz="1600" dirty="0">
                    <a:latin typeface="Segoe UI" panose="020B0502040204020203" pitchFamily="34" charset="0"/>
                    <a:cs typeface="Segoe UI" panose="020B0502040204020203" pitchFamily="34" charset="0"/>
                  </a:rPr>
                  <a:t> </a:t>
                </a:r>
                <a14:m>
                  <m:oMath xmlns:m="http://schemas.openxmlformats.org/officeDocument/2006/math">
                    <m:sSub>
                      <m:sSubPr>
                        <m:ctrlPr>
                          <a:rPr lang="it-IT" sz="1600" i="1">
                            <a:latin typeface="Cambria Math" panose="02040503050406030204" pitchFamily="18" charset="0"/>
                          </a:rPr>
                        </m:ctrlPr>
                      </m:sSubPr>
                      <m:e>
                        <m:r>
                          <a:rPr lang="en-US" sz="1600">
                            <a:latin typeface="Cambria Math" panose="02040503050406030204" pitchFamily="18" charset="0"/>
                          </a:rPr>
                          <m:t>𝑆𝐻</m:t>
                        </m:r>
                      </m:e>
                      <m:sub>
                        <m:r>
                          <a:rPr lang="en-US" sz="1600">
                            <a:latin typeface="Cambria Math" panose="02040503050406030204" pitchFamily="18" charset="0"/>
                          </a:rPr>
                          <m:t>𝑅𝐸𝐶</m:t>
                        </m:r>
                      </m:sub>
                    </m:sSub>
                  </m:oMath>
                </a14:m>
                <a:r>
                  <a:rPr lang="en-US" sz="1600" dirty="0">
                    <a:latin typeface="Segoe UI" panose="020B0502040204020203" pitchFamily="34" charset="0"/>
                    <a:cs typeface="Segoe UI" panose="020B0502040204020203" pitchFamily="34" charset="0"/>
                  </a:rPr>
                  <a:t> defined as the ratio between the excess annual photovoltaic production and the shared energy. </a:t>
                </a:r>
                <a:endParaRPr lang="it-IT" sz="1600" dirty="0">
                  <a:latin typeface="Segoe UI" panose="020B0502040204020203" pitchFamily="34" charset="0"/>
                  <a:cs typeface="Segoe UI" panose="020B0502040204020203" pitchFamily="34" charset="0"/>
                </a:endParaRPr>
              </a:p>
              <a:p>
                <a:pPr algn="just">
                  <a:lnSpc>
                    <a:spcPct val="107000"/>
                  </a:lnSpc>
                  <a:spcAft>
                    <a:spcPts val="800"/>
                  </a:spcAft>
                </a:pPr>
                <a:r>
                  <a:rPr lang="en-US" sz="1600" b="1" dirty="0">
                    <a:latin typeface="Segoe UI" panose="020B0502040204020203" pitchFamily="34" charset="0"/>
                    <a:cs typeface="Segoe UI" panose="020B0502040204020203" pitchFamily="34" charset="0"/>
                  </a:rPr>
                  <a:t>Economics:</a:t>
                </a:r>
                <a:endParaRPr lang="it-IT" sz="1600" b="1" dirty="0">
                  <a:latin typeface="Segoe UI" panose="020B0502040204020203" pitchFamily="34" charset="0"/>
                  <a:cs typeface="Segoe UI" panose="020B0502040204020203" pitchFamily="34" charset="0"/>
                </a:endParaRPr>
              </a:p>
              <a:p>
                <a:pPr marL="342900" lvl="0" indent="-342900" algn="just">
                  <a:lnSpc>
                    <a:spcPct val="107000"/>
                  </a:lnSpc>
                  <a:buFont typeface="Symbol" panose="05050102010706020507" pitchFamily="18" charset="2"/>
                  <a:buChar char=""/>
                </a:pPr>
                <a14:m>
                  <m:oMath xmlns:m="http://schemas.openxmlformats.org/officeDocument/2006/math">
                    <m:sSub>
                      <m:sSubPr>
                        <m:ctrlPr>
                          <a:rPr lang="it-IT" sz="1600" i="1">
                            <a:latin typeface="Cambria Math" panose="02040503050406030204" pitchFamily="18" charset="0"/>
                          </a:rPr>
                        </m:ctrlPr>
                      </m:sSubPr>
                      <m:e>
                        <m:r>
                          <a:rPr lang="en-US" sz="1600">
                            <a:latin typeface="Cambria Math" panose="02040503050406030204" pitchFamily="18" charset="0"/>
                          </a:rPr>
                          <m:t>𝑁𝑃𝑉</m:t>
                        </m:r>
                      </m:e>
                      <m:sub>
                        <m:r>
                          <a:rPr lang="en-US" sz="1600">
                            <a:latin typeface="Cambria Math" panose="02040503050406030204" pitchFamily="18" charset="0"/>
                          </a:rPr>
                          <m:t>𝑝𝑟𝑜</m:t>
                        </m:r>
                      </m:sub>
                    </m:sSub>
                  </m:oMath>
                </a14:m>
                <a:r>
                  <a:rPr lang="en-US" sz="1600" dirty="0">
                    <a:latin typeface="Segoe UI" panose="020B0502040204020203" pitchFamily="34" charset="0"/>
                    <a:cs typeface="Segoe UI" panose="020B0502040204020203" pitchFamily="34" charset="0"/>
                  </a:rPr>
                  <a:t>: net present value of cash flow related to the prosumer. </a:t>
                </a:r>
                <a:endParaRPr lang="it-IT" sz="1600" dirty="0">
                  <a:latin typeface="Segoe UI" panose="020B0502040204020203" pitchFamily="34" charset="0"/>
                  <a:cs typeface="Segoe UI" panose="020B0502040204020203" pitchFamily="34" charset="0"/>
                </a:endParaRPr>
              </a:p>
              <a:p>
                <a:pPr marL="342900" lvl="0" indent="-342900" algn="just">
                  <a:lnSpc>
                    <a:spcPct val="107000"/>
                  </a:lnSpc>
                  <a:buFont typeface="Symbol" panose="05050102010706020507" pitchFamily="18" charset="2"/>
                  <a:buChar char=""/>
                </a:pPr>
                <a14:m>
                  <m:oMath xmlns:m="http://schemas.openxmlformats.org/officeDocument/2006/math">
                    <m:r>
                      <a:rPr lang="en-US" sz="1600">
                        <a:latin typeface="Cambria Math" panose="02040503050406030204" pitchFamily="18" charset="0"/>
                      </a:rPr>
                      <m:t>𝑃𝐵𝑃</m:t>
                    </m:r>
                  </m:oMath>
                </a14:m>
                <a:r>
                  <a:rPr lang="en-US" sz="1600" dirty="0">
                    <a:latin typeface="Segoe UI" panose="020B0502040204020203" pitchFamily="34" charset="0"/>
                    <a:cs typeface="Segoe UI" panose="020B0502040204020203" pitchFamily="34" charset="0"/>
                  </a:rPr>
                  <a:t>: payback time of the photovoltaic system investment. </a:t>
                </a:r>
                <a:endParaRPr lang="it-IT" sz="1600" dirty="0">
                  <a:latin typeface="Segoe UI" panose="020B0502040204020203" pitchFamily="34" charset="0"/>
                  <a:cs typeface="Segoe UI" panose="020B0502040204020203" pitchFamily="34" charset="0"/>
                </a:endParaRPr>
              </a:p>
              <a:p>
                <a:pPr marL="342900" lvl="0" indent="-342900" algn="just">
                  <a:lnSpc>
                    <a:spcPct val="107000"/>
                  </a:lnSpc>
                  <a:buFont typeface="Symbol" panose="05050102010706020507" pitchFamily="18" charset="2"/>
                  <a:buChar char=""/>
                </a:pPr>
                <a14:m>
                  <m:oMath xmlns:m="http://schemas.openxmlformats.org/officeDocument/2006/math">
                    <m:sSub>
                      <m:sSubPr>
                        <m:ctrlPr>
                          <a:rPr lang="it-IT" sz="1600" i="1">
                            <a:latin typeface="Cambria Math" panose="02040503050406030204" pitchFamily="18" charset="0"/>
                          </a:rPr>
                        </m:ctrlPr>
                      </m:sSubPr>
                      <m:e>
                        <m:r>
                          <a:rPr lang="en-US" sz="1600">
                            <a:latin typeface="Cambria Math" panose="02040503050406030204" pitchFamily="18" charset="0"/>
                          </a:rPr>
                          <m:t>𝑁𝑃𝑉</m:t>
                        </m:r>
                      </m:e>
                      <m:sub>
                        <m:r>
                          <a:rPr lang="en-US" sz="1600">
                            <a:latin typeface="Cambria Math" panose="02040503050406030204" pitchFamily="18" charset="0"/>
                          </a:rPr>
                          <m:t>𝑅𝐸𝐶</m:t>
                        </m:r>
                      </m:sub>
                    </m:sSub>
                  </m:oMath>
                </a14:m>
                <a:r>
                  <a:rPr lang="en-US" sz="1600" dirty="0">
                    <a:latin typeface="Segoe UI" panose="020B0502040204020203" pitchFamily="34" charset="0"/>
                    <a:cs typeface="Segoe UI" panose="020B0502040204020203" pitchFamily="34" charset="0"/>
                  </a:rPr>
                  <a:t>: net present value of the REC cash flow.</a:t>
                </a:r>
                <a:endParaRPr lang="it-IT" sz="1600" dirty="0">
                  <a:latin typeface="Segoe UI" panose="020B0502040204020203" pitchFamily="34" charset="0"/>
                  <a:cs typeface="Segoe UI" panose="020B0502040204020203" pitchFamily="34" charset="0"/>
                </a:endParaRPr>
              </a:p>
              <a:p>
                <a:pPr marL="342900" lvl="0" indent="-342900" algn="just">
                  <a:lnSpc>
                    <a:spcPct val="107000"/>
                  </a:lnSpc>
                  <a:buFont typeface="Symbol" panose="05050102010706020507" pitchFamily="18" charset="2"/>
                  <a:buChar char=""/>
                </a:pPr>
                <a14:m>
                  <m:oMath xmlns:m="http://schemas.openxmlformats.org/officeDocument/2006/math">
                    <m:sSubSup>
                      <m:sSubSupPr>
                        <m:ctrlPr>
                          <a:rPr lang="it-IT" sz="1600" i="1">
                            <a:latin typeface="Cambria Math" panose="02040503050406030204" pitchFamily="18" charset="0"/>
                          </a:rPr>
                        </m:ctrlPr>
                      </m:sSubSupPr>
                      <m:e>
                        <m:r>
                          <a:rPr lang="en-US" sz="1600">
                            <a:latin typeface="Cambria Math" panose="02040503050406030204" pitchFamily="18" charset="0"/>
                          </a:rPr>
                          <m:t>𝑅</m:t>
                        </m:r>
                      </m:e>
                      <m:sub>
                        <m:r>
                          <a:rPr lang="en-US" sz="1600">
                            <a:latin typeface="Cambria Math" panose="02040503050406030204" pitchFamily="18" charset="0"/>
                          </a:rPr>
                          <m:t>𝑐𝑜𝑛</m:t>
                        </m:r>
                      </m:sub>
                      <m:sup>
                        <m:r>
                          <a:rPr lang="en-US" sz="1600">
                            <a:latin typeface="Cambria Math" panose="02040503050406030204" pitchFamily="18" charset="0"/>
                          </a:rPr>
                          <m:t>𝑡𝑜𝑡</m:t>
                        </m:r>
                      </m:sup>
                    </m:sSubSup>
                  </m:oMath>
                </a14:m>
                <a:r>
                  <a:rPr lang="en-US" sz="1600" dirty="0">
                    <a:latin typeface="Segoe UI" panose="020B0502040204020203" pitchFamily="34" charset="0"/>
                    <a:cs typeface="Segoe UI" panose="020B0502040204020203" pitchFamily="34" charset="0"/>
                  </a:rPr>
                  <a:t>: total revenue generated for each consumer.</a:t>
                </a:r>
                <a:endParaRPr lang="it-IT" sz="1600" dirty="0">
                  <a:latin typeface="Segoe UI" panose="020B0502040204020203" pitchFamily="34" charset="0"/>
                  <a:cs typeface="Segoe UI" panose="020B0502040204020203" pitchFamily="34" charset="0"/>
                </a:endParaRPr>
              </a:p>
              <a:p>
                <a:pPr marL="342900" lvl="0" indent="-342900" algn="just">
                  <a:lnSpc>
                    <a:spcPct val="107000"/>
                  </a:lnSpc>
                  <a:spcAft>
                    <a:spcPts val="800"/>
                  </a:spcAft>
                  <a:buFont typeface="Symbol" panose="05050102010706020507" pitchFamily="18" charset="2"/>
                  <a:buChar char=""/>
                </a:pPr>
                <a14:m>
                  <m:oMath xmlns:m="http://schemas.openxmlformats.org/officeDocument/2006/math">
                    <m:sSub>
                      <m:sSubPr>
                        <m:ctrlPr>
                          <a:rPr lang="it-IT" sz="1600" i="1" smtClean="0">
                            <a:latin typeface="Cambria Math" panose="02040503050406030204" pitchFamily="18" charset="0"/>
                          </a:rPr>
                        </m:ctrlPr>
                      </m:sSubPr>
                      <m:e>
                        <m:r>
                          <a:rPr lang="en-US" sz="1600">
                            <a:latin typeface="Cambria Math" panose="02040503050406030204" pitchFamily="18" charset="0"/>
                          </a:rPr>
                          <m:t>𝑅</m:t>
                        </m:r>
                      </m:e>
                      <m:sub>
                        <m:r>
                          <a:rPr lang="en-US" sz="1600">
                            <a:latin typeface="Cambria Math" panose="02040503050406030204" pitchFamily="18" charset="0"/>
                          </a:rPr>
                          <m:t>𝑐𝑜𝑛</m:t>
                        </m:r>
                      </m:sub>
                    </m:sSub>
                    <m:r>
                      <a:rPr lang="it-IT" sz="1600" b="0" i="0" smtClean="0">
                        <a:latin typeface="Cambria Math" panose="02040503050406030204" pitchFamily="18" charset="0"/>
                      </a:rPr>
                      <m:t>:</m:t>
                    </m:r>
                  </m:oMath>
                </a14:m>
                <a:r>
                  <a:rPr lang="en-US" sz="1600" dirty="0">
                    <a:latin typeface="Segoe UI" panose="020B0502040204020203" pitchFamily="34" charset="0"/>
                    <a:cs typeface="Segoe UI" panose="020B0502040204020203" pitchFamily="34" charset="0"/>
                  </a:rPr>
                  <a:t>annual revenue for each consumer.</a:t>
                </a:r>
                <a:endParaRPr lang="it-IT" sz="1600" dirty="0">
                  <a:latin typeface="Segoe UI" panose="020B0502040204020203" pitchFamily="34" charset="0"/>
                  <a:cs typeface="Segoe UI" panose="020B0502040204020203" pitchFamily="34" charset="0"/>
                </a:endParaRPr>
              </a:p>
              <a:p>
                <a:pPr>
                  <a:lnSpc>
                    <a:spcPct val="107000"/>
                  </a:lnSpc>
                  <a:spcAft>
                    <a:spcPts val="800"/>
                  </a:spcAft>
                </a:pPr>
                <a:r>
                  <a:rPr lang="it-IT" sz="800" dirty="0">
                    <a:effectLst/>
                    <a:latin typeface="Calibri" panose="020F0502020204030204" pitchFamily="34" charset="0"/>
                    <a:ea typeface="Calibri" panose="020F0502020204030204" pitchFamily="34" charset="0"/>
                    <a:cs typeface="Times New Roman" panose="02020603050405020304" pitchFamily="18" charset="0"/>
                  </a:rPr>
                  <a:t> </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CasellaDiTesto 3">
                <a:extLst>
                  <a:ext uri="{FF2B5EF4-FFF2-40B4-BE49-F238E27FC236}">
                    <a16:creationId xmlns:a16="http://schemas.microsoft.com/office/drawing/2014/main" id="{78347472-F536-2C81-DD7C-3A07677F4D88}"/>
                  </a:ext>
                </a:extLst>
              </p:cNvPr>
              <p:cNvSpPr txBox="1">
                <a:spLocks noRot="1" noChangeAspect="1" noMove="1" noResize="1" noEditPoints="1" noAdjustHandles="1" noChangeArrowheads="1" noChangeShapeType="1" noTextEdit="1"/>
              </p:cNvSpPr>
              <p:nvPr/>
            </p:nvSpPr>
            <p:spPr>
              <a:xfrm>
                <a:off x="983432" y="1140404"/>
                <a:ext cx="11017224" cy="4976299"/>
              </a:xfrm>
              <a:prstGeom prst="rect">
                <a:avLst/>
              </a:prstGeom>
              <a:blipFill>
                <a:blip r:embed="rId3"/>
                <a:stretch>
                  <a:fillRect l="-277" t="-490" r="-277"/>
                </a:stretch>
              </a:blipFill>
            </p:spPr>
            <p:txBody>
              <a:bodyPr/>
              <a:lstStyle/>
              <a:p>
                <a:r>
                  <a:rPr lang="it-IT">
                    <a:noFill/>
                  </a:rPr>
                  <a:t> </a:t>
                </a:r>
              </a:p>
            </p:txBody>
          </p:sp>
        </mc:Fallback>
      </mc:AlternateContent>
    </p:spTree>
    <p:extLst>
      <p:ext uri="{BB962C8B-B14F-4D97-AF65-F5344CB8AC3E}">
        <p14:creationId xmlns:p14="http://schemas.microsoft.com/office/powerpoint/2010/main" val="1964458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Dimensionamento impianti e configurazione REC</a:t>
            </a:r>
          </a:p>
        </p:txBody>
      </p:sp>
      <p:sp>
        <p:nvSpPr>
          <p:cNvPr id="5" name="CasellaDiTesto 4">
            <a:extLst>
              <a:ext uri="{FF2B5EF4-FFF2-40B4-BE49-F238E27FC236}">
                <a16:creationId xmlns:a16="http://schemas.microsoft.com/office/drawing/2014/main" id="{26992265-0480-59B2-B2A8-0F929DECC7A4}"/>
              </a:ext>
            </a:extLst>
          </p:cNvPr>
          <p:cNvSpPr txBox="1"/>
          <p:nvPr/>
        </p:nvSpPr>
        <p:spPr>
          <a:xfrm>
            <a:off x="659396" y="620688"/>
            <a:ext cx="10873208" cy="5763629"/>
          </a:xfrm>
          <a:prstGeom prst="rect">
            <a:avLst/>
          </a:prstGeom>
          <a:noFill/>
        </p:spPr>
        <p:txBody>
          <a:bodyPr wrap="square">
            <a:spAutoFit/>
          </a:bodyPr>
          <a:lstStyle/>
          <a:p>
            <a:pPr marL="0" lvl="1" algn="just" eaLnBrk="0" hangingPunct="0">
              <a:lnSpc>
                <a:spcPct val="90000"/>
              </a:lnSpc>
              <a:spcBef>
                <a:spcPct val="50000"/>
              </a:spcBef>
              <a:buClr>
                <a:srgbClr val="822333"/>
              </a:buClr>
              <a:defRPr/>
            </a:pPr>
            <a:r>
              <a:rPr lang="en-GB" b="1" dirty="0">
                <a:solidFill>
                  <a:srgbClr val="002060"/>
                </a:solidFill>
                <a:latin typeface="Segoe UI" panose="020B0502040204020203" pitchFamily="34" charset="0"/>
                <a:cs typeface="Segoe UI" panose="020B0502040204020203" pitchFamily="34" charset="0"/>
              </a:rPr>
              <a:t>Prosumer SA: </a:t>
            </a:r>
          </a:p>
          <a:p>
            <a:pPr marL="0" lvl="1" defTabSz="685800" fontAlgn="auto">
              <a:lnSpc>
                <a:spcPct val="90000"/>
              </a:lnSpc>
              <a:spcBef>
                <a:spcPts val="750"/>
              </a:spcBef>
              <a:spcAft>
                <a:spcPts val="0"/>
              </a:spcAft>
              <a:defRPr/>
            </a:pPr>
            <a:r>
              <a:rPr lang="it-IT" dirty="0">
                <a:latin typeface="Segoe UI" panose="020B0502040204020203" pitchFamily="34" charset="0"/>
                <a:cs typeface="Segoe UI" panose="020B0502040204020203" pitchFamily="34" charset="0"/>
              </a:rPr>
              <a:t>L’impianto del prosumer viene dimensionato sulla base di:</a:t>
            </a:r>
          </a:p>
          <a:p>
            <a:pPr marL="285750" lvl="1" indent="-285750" defTabSz="685800" fontAlgn="auto">
              <a:lnSpc>
                <a:spcPct val="90000"/>
              </a:lnSpc>
              <a:spcBef>
                <a:spcPts val="750"/>
              </a:spcBef>
              <a:spcAft>
                <a:spcPts val="0"/>
              </a:spcAft>
              <a:buFont typeface="Arial" panose="020B0604020202020204" pitchFamily="34" charset="0"/>
              <a:buChar char="•"/>
              <a:defRPr/>
            </a:pPr>
            <a:r>
              <a:rPr lang="it-IT" dirty="0">
                <a:latin typeface="Segoe UI" panose="020B0502040204020203" pitchFamily="34" charset="0"/>
                <a:cs typeface="Segoe UI" panose="020B0502040204020203" pitchFamily="34" charset="0"/>
              </a:rPr>
              <a:t>Spazi lordi disponibili pari a 1000</a:t>
            </a:r>
            <a:r>
              <a:rPr lang="en-US" dirty="0">
                <a:latin typeface="Segoe UI" panose="020B0502040204020203" pitchFamily="34" charset="0"/>
                <a:cs typeface="Segoe UI" panose="020B0502040204020203" pitchFamily="34" charset="0"/>
              </a:rPr>
              <a:t> m</a:t>
            </a:r>
            <a:r>
              <a:rPr lang="en-US" baseline="30000" dirty="0">
                <a:latin typeface="Segoe UI" panose="020B0502040204020203" pitchFamily="34" charset="0"/>
                <a:cs typeface="Segoe UI" panose="020B0502040204020203" pitchFamily="34" charset="0"/>
              </a:rPr>
              <a:t>2</a:t>
            </a:r>
            <a:r>
              <a:rPr lang="en-US" dirty="0">
                <a:latin typeface="Segoe UI" panose="020B0502040204020203" pitchFamily="34" charset="0"/>
                <a:cs typeface="Segoe UI" panose="020B0502040204020203" pitchFamily="34" charset="0"/>
              </a:rPr>
              <a:t>;</a:t>
            </a:r>
          </a:p>
          <a:p>
            <a:pPr marL="285750" lvl="1" indent="-285750" defTabSz="685800" fontAlgn="auto">
              <a:lnSpc>
                <a:spcPct val="90000"/>
              </a:lnSpc>
              <a:spcBef>
                <a:spcPts val="750"/>
              </a:spcBef>
              <a:spcAft>
                <a:spcPts val="0"/>
              </a:spcAft>
              <a:buFont typeface="Arial" panose="020B0604020202020204" pitchFamily="34" charset="0"/>
              <a:buChar char="•"/>
              <a:defRPr/>
            </a:pPr>
            <a:r>
              <a:rPr lang="en-US" dirty="0" err="1">
                <a:latin typeface="Segoe UI" panose="020B0502040204020203" pitchFamily="34" charset="0"/>
                <a:cs typeface="Segoe UI" panose="020B0502040204020203" pitchFamily="34" charset="0"/>
              </a:rPr>
              <a:t>Fattore</a:t>
            </a:r>
            <a:r>
              <a:rPr lang="en-US" dirty="0">
                <a:latin typeface="Segoe UI" panose="020B0502040204020203" pitchFamily="34" charset="0"/>
                <a:cs typeface="Segoe UI" panose="020B0502040204020203" pitchFamily="34" charset="0"/>
              </a:rPr>
              <a:t> di </a:t>
            </a:r>
            <a:r>
              <a:rPr lang="en-US" dirty="0" err="1">
                <a:latin typeface="Segoe UI" panose="020B0502040204020203" pitchFamily="34" charset="0"/>
                <a:cs typeface="Segoe UI" panose="020B0502040204020203" pitchFamily="34" charset="0"/>
              </a:rPr>
              <a:t>utilizzo</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pari</a:t>
            </a:r>
            <a:r>
              <a:rPr lang="en-US" dirty="0">
                <a:latin typeface="Segoe UI" panose="020B0502040204020203" pitchFamily="34" charset="0"/>
                <a:cs typeface="Segoe UI" panose="020B0502040204020203" pitchFamily="34" charset="0"/>
              </a:rPr>
              <a:t> a 0.4. (</a:t>
            </a:r>
            <a:r>
              <a:rPr lang="en-US" dirty="0" err="1">
                <a:latin typeface="Segoe UI" panose="020B0502040204020203" pitchFamily="34" charset="0"/>
                <a:cs typeface="Segoe UI" panose="020B0502040204020203" pitchFamily="34" charset="0"/>
              </a:rPr>
              <a:t>ombreggiamenti</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manutenzione</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accessi</a:t>
            </a:r>
            <a:r>
              <a:rPr lang="en-US" dirty="0">
                <a:latin typeface="Segoe UI" panose="020B0502040204020203" pitchFamily="34" charset="0"/>
                <a:cs typeface="Segoe UI" panose="020B0502040204020203" pitchFamily="34" charset="0"/>
              </a:rPr>
              <a:t> di </a:t>
            </a:r>
            <a:r>
              <a:rPr lang="en-US" dirty="0" err="1">
                <a:latin typeface="Segoe UI" panose="020B0502040204020203" pitchFamily="34" charset="0"/>
                <a:cs typeface="Segoe UI" panose="020B0502040204020203" pitchFamily="34" charset="0"/>
              </a:rPr>
              <a:t>sicurezza</a:t>
            </a:r>
            <a:r>
              <a:rPr lang="en-US" dirty="0">
                <a:latin typeface="Segoe UI" panose="020B0502040204020203" pitchFamily="34" charset="0"/>
                <a:cs typeface="Segoe UI" panose="020B0502040204020203" pitchFamily="34" charset="0"/>
              </a:rPr>
              <a:t>);</a:t>
            </a:r>
          </a:p>
          <a:p>
            <a:pPr marL="285750" lvl="1" indent="-285750" defTabSz="685800" fontAlgn="auto">
              <a:lnSpc>
                <a:spcPct val="90000"/>
              </a:lnSpc>
              <a:spcBef>
                <a:spcPts val="750"/>
              </a:spcBef>
              <a:spcAft>
                <a:spcPts val="0"/>
              </a:spcAft>
              <a:buFont typeface="Arial" panose="020B0604020202020204" pitchFamily="34" charset="0"/>
              <a:buChar char="•"/>
              <a:defRPr/>
            </a:pPr>
            <a:r>
              <a:rPr lang="en-US" dirty="0" err="1">
                <a:latin typeface="Segoe UI" panose="020B0502040204020203" pitchFamily="34" charset="0"/>
                <a:cs typeface="Segoe UI" panose="020B0502040204020203" pitchFamily="34" charset="0"/>
              </a:rPr>
              <a:t>Pannello</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fotovoltaico</a:t>
            </a:r>
            <a:r>
              <a:rPr lang="en-US" dirty="0">
                <a:latin typeface="Segoe UI" panose="020B0502040204020203" pitchFamily="34" charset="0"/>
                <a:cs typeface="Segoe UI" panose="020B0502040204020203" pitchFamily="34" charset="0"/>
              </a:rPr>
              <a:t> con </a:t>
            </a:r>
            <a:r>
              <a:rPr lang="en-US" dirty="0" err="1">
                <a:latin typeface="Segoe UI" panose="020B0502040204020203" pitchFamily="34" charset="0"/>
                <a:cs typeface="Segoe UI" panose="020B0502040204020203" pitchFamily="34" charset="0"/>
              </a:rPr>
              <a:t>potenza</a:t>
            </a:r>
            <a:r>
              <a:rPr lang="en-US" dirty="0">
                <a:latin typeface="Segoe UI" panose="020B0502040204020203" pitchFamily="34" charset="0"/>
                <a:cs typeface="Segoe UI" panose="020B0502040204020203" pitchFamily="34" charset="0"/>
              </a:rPr>
              <a:t> di </a:t>
            </a:r>
            <a:r>
              <a:rPr lang="en-US" dirty="0" err="1">
                <a:latin typeface="Segoe UI" panose="020B0502040204020203" pitchFamily="34" charset="0"/>
                <a:cs typeface="Segoe UI" panose="020B0502040204020203" pitchFamily="34" charset="0"/>
              </a:rPr>
              <a:t>picco</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pari</a:t>
            </a:r>
            <a:r>
              <a:rPr lang="en-US" dirty="0">
                <a:latin typeface="Segoe UI" panose="020B0502040204020203" pitchFamily="34" charset="0"/>
                <a:cs typeface="Segoe UI" panose="020B0502040204020203" pitchFamily="34" charset="0"/>
              </a:rPr>
              <a:t> a 400 kW e </a:t>
            </a:r>
            <a:r>
              <a:rPr lang="en-US" dirty="0" err="1">
                <a:latin typeface="Segoe UI" panose="020B0502040204020203" pitchFamily="34" charset="0"/>
                <a:cs typeface="Segoe UI" panose="020B0502040204020203" pitchFamily="34" charset="0"/>
              </a:rPr>
              <a:t>dimensione</a:t>
            </a:r>
            <a:r>
              <a:rPr lang="en-US" dirty="0">
                <a:latin typeface="Segoe UI" panose="020B0502040204020203" pitchFamily="34" charset="0"/>
                <a:cs typeface="Segoe UI" panose="020B0502040204020203" pitchFamily="34" charset="0"/>
              </a:rPr>
              <a:t> di 1.65 m2. </a:t>
            </a:r>
          </a:p>
          <a:p>
            <a:pPr marL="0" lvl="1" defTabSz="685800" fontAlgn="auto">
              <a:lnSpc>
                <a:spcPct val="90000"/>
              </a:lnSpc>
              <a:spcBef>
                <a:spcPts val="750"/>
              </a:spcBef>
              <a:spcAft>
                <a:spcPts val="0"/>
              </a:spcAft>
              <a:defRPr/>
            </a:pPr>
            <a:r>
              <a:rPr lang="it-IT" dirty="0">
                <a:latin typeface="Segoe UI" panose="020B0502040204020203" pitchFamily="34" charset="0"/>
                <a:cs typeface="Segoe UI" panose="020B0502040204020203" pitchFamily="34" charset="0"/>
              </a:rPr>
              <a:t> </a:t>
            </a:r>
          </a:p>
          <a:p>
            <a:pPr marL="0" lvl="1" algn="just" defTabSz="685800" eaLnBrk="0" hangingPunct="0">
              <a:lnSpc>
                <a:spcPct val="90000"/>
              </a:lnSpc>
              <a:spcBef>
                <a:spcPct val="50000"/>
              </a:spcBef>
              <a:buClr>
                <a:srgbClr val="822333"/>
              </a:buClr>
              <a:defRPr/>
            </a:pPr>
            <a:r>
              <a:rPr lang="en-GB" b="1" dirty="0">
                <a:solidFill>
                  <a:srgbClr val="002060"/>
                </a:solidFill>
                <a:latin typeface="Segoe UI" panose="020B0502040204020203" pitchFamily="34" charset="0"/>
                <a:cs typeface="Segoe UI" panose="020B0502040204020203" pitchFamily="34" charset="0"/>
              </a:rPr>
              <a:t>Prosumer + BESS:</a:t>
            </a:r>
          </a:p>
          <a:p>
            <a:pPr marL="0" lvl="1" defTabSz="685800" fontAlgn="auto">
              <a:lnSpc>
                <a:spcPct val="90000"/>
              </a:lnSpc>
              <a:spcBef>
                <a:spcPts val="750"/>
              </a:spcBef>
              <a:spcAft>
                <a:spcPts val="0"/>
              </a:spcAft>
              <a:defRPr/>
            </a:pPr>
            <a:r>
              <a:rPr lang="it-IT" dirty="0">
                <a:latin typeface="Segoe UI" panose="020B0502040204020203" pitchFamily="34" charset="0"/>
                <a:cs typeface="Segoe UI" panose="020B0502040204020203" pitchFamily="34" charset="0"/>
              </a:rPr>
              <a:t>Il sistema di batterie a litio viene dimensionato impostando un problema di ottimizzazione </a:t>
            </a:r>
            <a:r>
              <a:rPr lang="it-IT" dirty="0" err="1">
                <a:latin typeface="Segoe UI" panose="020B0502040204020203" pitchFamily="34" charset="0"/>
                <a:cs typeface="Segoe UI" panose="020B0502040204020203" pitchFamily="34" charset="0"/>
              </a:rPr>
              <a:t>multiobiettivo</a:t>
            </a:r>
            <a:r>
              <a:rPr lang="it-IT" dirty="0">
                <a:latin typeface="Segoe UI" panose="020B0502040204020203" pitchFamily="34" charset="0"/>
                <a:cs typeface="Segoe UI" panose="020B0502040204020203" pitchFamily="34" charset="0"/>
              </a:rPr>
              <a:t> con algoritmo genetico di tipo NSGA II. Le funzioni obiettivo sono:</a:t>
            </a:r>
          </a:p>
          <a:p>
            <a:pPr marL="342900" lvl="1" indent="-342900" defTabSz="685800" fontAlgn="auto">
              <a:lnSpc>
                <a:spcPct val="90000"/>
              </a:lnSpc>
              <a:spcBef>
                <a:spcPts val="750"/>
              </a:spcBef>
              <a:spcAft>
                <a:spcPts val="0"/>
              </a:spcAft>
              <a:buClr>
                <a:srgbClr val="822334"/>
              </a:buClr>
              <a:buFont typeface="+mj-lt"/>
              <a:buAutoNum type="arabicPeriod"/>
              <a:defRPr/>
            </a:pPr>
            <a:r>
              <a:rPr lang="it-IT" dirty="0">
                <a:latin typeface="Segoe UI" panose="020B0502040204020203" pitchFamily="34" charset="0"/>
                <a:cs typeface="Segoe UI" panose="020B0502040204020203" pitchFamily="34" charset="0"/>
              </a:rPr>
              <a:t>Autoconsumo fisico</a:t>
            </a:r>
          </a:p>
          <a:p>
            <a:pPr marL="342900" lvl="1" indent="-342900" defTabSz="685800" fontAlgn="auto">
              <a:lnSpc>
                <a:spcPct val="90000"/>
              </a:lnSpc>
              <a:spcBef>
                <a:spcPts val="750"/>
              </a:spcBef>
              <a:spcAft>
                <a:spcPts val="0"/>
              </a:spcAft>
              <a:buClr>
                <a:srgbClr val="822334"/>
              </a:buClr>
              <a:buFont typeface="+mj-lt"/>
              <a:buAutoNum type="arabicPeriod"/>
              <a:defRPr/>
            </a:pPr>
            <a:r>
              <a:rPr lang="it-IT" dirty="0">
                <a:latin typeface="Segoe UI" panose="020B0502040204020203" pitchFamily="34" charset="0"/>
                <a:cs typeface="Segoe UI" panose="020B0502040204020203" pitchFamily="34" charset="0"/>
              </a:rPr>
              <a:t>Valore Attuale Netto del flusso di cassa dell’investimento del prosumer</a:t>
            </a:r>
          </a:p>
          <a:p>
            <a:pPr>
              <a:buClr>
                <a:srgbClr val="822334"/>
              </a:buClr>
            </a:pPr>
            <a:endParaRPr lang="it-IT" dirty="0">
              <a:latin typeface="Segoe UI "/>
              <a:cs typeface="Arial" panose="020B0604020202020204" pitchFamily="34" charset="0"/>
            </a:endParaRPr>
          </a:p>
          <a:p>
            <a:pPr marL="0" lvl="1" algn="just" defTabSz="685800" eaLnBrk="0" hangingPunct="0">
              <a:lnSpc>
                <a:spcPct val="90000"/>
              </a:lnSpc>
              <a:spcBef>
                <a:spcPct val="50000"/>
              </a:spcBef>
              <a:buClr>
                <a:srgbClr val="822333"/>
              </a:buClr>
              <a:defRPr/>
            </a:pPr>
            <a:r>
              <a:rPr lang="en-GB" b="1" dirty="0">
                <a:solidFill>
                  <a:srgbClr val="002060"/>
                </a:solidFill>
                <a:latin typeface="Segoe UI" panose="020B0502040204020203" pitchFamily="34" charset="0"/>
                <a:cs typeface="Segoe UI" panose="020B0502040204020203" pitchFamily="34" charset="0"/>
              </a:rPr>
              <a:t>Small REC e Big REC</a:t>
            </a:r>
          </a:p>
          <a:p>
            <a:pPr marL="0" lvl="1" defTabSz="685800" fontAlgn="auto">
              <a:lnSpc>
                <a:spcPct val="90000"/>
              </a:lnSpc>
              <a:spcBef>
                <a:spcPts val="750"/>
              </a:spcBef>
              <a:spcAft>
                <a:spcPts val="0"/>
              </a:spcAft>
              <a:defRPr/>
            </a:pPr>
            <a:r>
              <a:rPr lang="en-GB" dirty="0">
                <a:latin typeface="Segoe UI" panose="020B0502040204020203" pitchFamily="34" charset="0"/>
                <a:cs typeface="Segoe UI" panose="020B0502040204020203" pitchFamily="34" charset="0"/>
              </a:rPr>
              <a:t>La </a:t>
            </a:r>
            <a:r>
              <a:rPr lang="en-GB" dirty="0" err="1">
                <a:latin typeface="Segoe UI" panose="020B0502040204020203" pitchFamily="34" charset="0"/>
                <a:cs typeface="Segoe UI" panose="020B0502040204020203" pitchFamily="34" charset="0"/>
              </a:rPr>
              <a:t>migliore</a:t>
            </a:r>
            <a:r>
              <a:rPr lang="en-GB" dirty="0">
                <a:latin typeface="Segoe UI" panose="020B0502040204020203" pitchFamily="34" charset="0"/>
                <a:cs typeface="Segoe UI" panose="020B0502040204020203" pitchFamily="34" charset="0"/>
              </a:rPr>
              <a:t> </a:t>
            </a:r>
            <a:r>
              <a:rPr lang="en-GB" dirty="0" err="1">
                <a:latin typeface="Segoe UI" panose="020B0502040204020203" pitchFamily="34" charset="0"/>
                <a:cs typeface="Segoe UI" panose="020B0502040204020203" pitchFamily="34" charset="0"/>
              </a:rPr>
              <a:t>combinazione</a:t>
            </a:r>
            <a:r>
              <a:rPr lang="en-GB" dirty="0">
                <a:latin typeface="Segoe UI" panose="020B0502040204020203" pitchFamily="34" charset="0"/>
                <a:cs typeface="Segoe UI" panose="020B0502040204020203" pitchFamily="34" charset="0"/>
              </a:rPr>
              <a:t> di </a:t>
            </a:r>
            <a:r>
              <a:rPr lang="en-GB" dirty="0" err="1">
                <a:latin typeface="Segoe UI" panose="020B0502040204020203" pitchFamily="34" charset="0"/>
                <a:cs typeface="Segoe UI" panose="020B0502040204020203" pitchFamily="34" charset="0"/>
              </a:rPr>
              <a:t>membri</a:t>
            </a:r>
            <a:r>
              <a:rPr lang="en-GB" dirty="0">
                <a:latin typeface="Segoe UI" panose="020B0502040204020203" pitchFamily="34" charset="0"/>
                <a:cs typeface="Segoe UI" panose="020B0502040204020203" pitchFamily="34" charset="0"/>
              </a:rPr>
              <a:t> da </a:t>
            </a:r>
            <a:r>
              <a:rPr lang="en-GB" dirty="0" err="1">
                <a:latin typeface="Segoe UI" panose="020B0502040204020203" pitchFamily="34" charset="0"/>
                <a:cs typeface="Segoe UI" panose="020B0502040204020203" pitchFamily="34" charset="0"/>
              </a:rPr>
              <a:t>includere</a:t>
            </a:r>
            <a:r>
              <a:rPr lang="en-GB" dirty="0">
                <a:latin typeface="Segoe UI" panose="020B0502040204020203" pitchFamily="34" charset="0"/>
                <a:cs typeface="Segoe UI" panose="020B0502040204020203" pitchFamily="34" charset="0"/>
              </a:rPr>
              <a:t> </a:t>
            </a:r>
            <a:r>
              <a:rPr lang="en-GB" dirty="0" err="1">
                <a:latin typeface="Segoe UI" panose="020B0502040204020203" pitchFamily="34" charset="0"/>
                <a:cs typeface="Segoe UI" panose="020B0502040204020203" pitchFamily="34" charset="0"/>
              </a:rPr>
              <a:t>nella</a:t>
            </a:r>
            <a:r>
              <a:rPr lang="en-GB" dirty="0">
                <a:latin typeface="Segoe UI" panose="020B0502040204020203" pitchFamily="34" charset="0"/>
                <a:cs typeface="Segoe UI" panose="020B0502040204020203" pitchFamily="34" charset="0"/>
              </a:rPr>
              <a:t> REC </a:t>
            </a:r>
            <a:r>
              <a:rPr lang="en-GB" dirty="0" err="1">
                <a:latin typeface="Segoe UI" panose="020B0502040204020203" pitchFamily="34" charset="0"/>
                <a:cs typeface="Segoe UI" panose="020B0502040204020203" pitchFamily="34" charset="0"/>
              </a:rPr>
              <a:t>viene</a:t>
            </a:r>
            <a:r>
              <a:rPr lang="en-GB" dirty="0">
                <a:latin typeface="Segoe UI" panose="020B0502040204020203" pitchFamily="34" charset="0"/>
                <a:cs typeface="Segoe UI" panose="020B0502040204020203" pitchFamily="34" charset="0"/>
              </a:rPr>
              <a:t> </a:t>
            </a:r>
            <a:r>
              <a:rPr lang="en-GB" dirty="0" err="1">
                <a:latin typeface="Segoe UI" panose="020B0502040204020203" pitchFamily="34" charset="0"/>
                <a:cs typeface="Segoe UI" panose="020B0502040204020203" pitchFamily="34" charset="0"/>
              </a:rPr>
              <a:t>individuata</a:t>
            </a:r>
            <a:r>
              <a:rPr lang="en-GB" dirty="0">
                <a:latin typeface="Segoe UI" panose="020B0502040204020203" pitchFamily="34" charset="0"/>
                <a:cs typeface="Segoe UI" panose="020B0502040204020203" pitchFamily="34" charset="0"/>
              </a:rPr>
              <a:t> </a:t>
            </a:r>
            <a:r>
              <a:rPr lang="en-GB" dirty="0" err="1">
                <a:latin typeface="Segoe UI" panose="020B0502040204020203" pitchFamily="34" charset="0"/>
                <a:cs typeface="Segoe UI" panose="020B0502040204020203" pitchFamily="34" charset="0"/>
              </a:rPr>
              <a:t>impostando</a:t>
            </a:r>
            <a:r>
              <a:rPr lang="en-GB" dirty="0">
                <a:latin typeface="Segoe UI" panose="020B0502040204020203" pitchFamily="34" charset="0"/>
                <a:cs typeface="Segoe UI" panose="020B0502040204020203" pitchFamily="34" charset="0"/>
              </a:rPr>
              <a:t> un </a:t>
            </a:r>
            <a:r>
              <a:rPr lang="en-GB" dirty="0" err="1">
                <a:latin typeface="Segoe UI" panose="020B0502040204020203" pitchFamily="34" charset="0"/>
                <a:cs typeface="Segoe UI" panose="020B0502040204020203" pitchFamily="34" charset="0"/>
              </a:rPr>
              <a:t>problema</a:t>
            </a:r>
            <a:r>
              <a:rPr lang="en-GB" dirty="0">
                <a:latin typeface="Segoe UI" panose="020B0502040204020203" pitchFamily="34" charset="0"/>
                <a:cs typeface="Segoe UI" panose="020B0502040204020203" pitchFamily="34" charset="0"/>
              </a:rPr>
              <a:t> di </a:t>
            </a:r>
            <a:r>
              <a:rPr lang="en-GB" dirty="0" err="1">
                <a:latin typeface="Segoe UI" panose="020B0502040204020203" pitchFamily="34" charset="0"/>
                <a:cs typeface="Segoe UI" panose="020B0502040204020203" pitchFamily="34" charset="0"/>
              </a:rPr>
              <a:t>ottimizzazione</a:t>
            </a:r>
            <a:r>
              <a:rPr lang="en-GB" dirty="0">
                <a:latin typeface="Segoe UI" panose="020B0502040204020203" pitchFamily="34" charset="0"/>
                <a:cs typeface="Segoe UI" panose="020B0502040204020203" pitchFamily="34" charset="0"/>
              </a:rPr>
              <a:t> </a:t>
            </a:r>
            <a:r>
              <a:rPr lang="en-GB" dirty="0" err="1">
                <a:latin typeface="Segoe UI" panose="020B0502040204020203" pitchFamily="34" charset="0"/>
                <a:cs typeface="Segoe UI" panose="020B0502040204020203" pitchFamily="34" charset="0"/>
              </a:rPr>
              <a:t>multiobiettivo</a:t>
            </a:r>
            <a:r>
              <a:rPr lang="en-GB" dirty="0">
                <a:latin typeface="Segoe UI" panose="020B0502040204020203" pitchFamily="34" charset="0"/>
                <a:cs typeface="Segoe UI" panose="020B0502040204020203" pitchFamily="34" charset="0"/>
              </a:rPr>
              <a:t> con </a:t>
            </a:r>
            <a:r>
              <a:rPr lang="en-GB" dirty="0" err="1">
                <a:latin typeface="Segoe UI" panose="020B0502040204020203" pitchFamily="34" charset="0"/>
                <a:cs typeface="Segoe UI" panose="020B0502040204020203" pitchFamily="34" charset="0"/>
              </a:rPr>
              <a:t>algoritmo</a:t>
            </a:r>
            <a:r>
              <a:rPr lang="en-GB" dirty="0">
                <a:latin typeface="Segoe UI" panose="020B0502040204020203" pitchFamily="34" charset="0"/>
                <a:cs typeface="Segoe UI" panose="020B0502040204020203" pitchFamily="34" charset="0"/>
              </a:rPr>
              <a:t> </a:t>
            </a:r>
            <a:r>
              <a:rPr lang="en-GB" dirty="0" err="1">
                <a:latin typeface="Segoe UI" panose="020B0502040204020203" pitchFamily="34" charset="0"/>
                <a:cs typeface="Segoe UI" panose="020B0502040204020203" pitchFamily="34" charset="0"/>
              </a:rPr>
              <a:t>genetico</a:t>
            </a:r>
            <a:r>
              <a:rPr lang="en-GB" dirty="0">
                <a:latin typeface="Segoe UI" panose="020B0502040204020203" pitchFamily="34" charset="0"/>
                <a:cs typeface="Segoe UI" panose="020B0502040204020203" pitchFamily="34" charset="0"/>
              </a:rPr>
              <a:t> di </a:t>
            </a:r>
            <a:r>
              <a:rPr lang="en-GB" dirty="0" err="1">
                <a:latin typeface="Segoe UI" panose="020B0502040204020203" pitchFamily="34" charset="0"/>
                <a:cs typeface="Segoe UI" panose="020B0502040204020203" pitchFamily="34" charset="0"/>
              </a:rPr>
              <a:t>tipo</a:t>
            </a:r>
            <a:r>
              <a:rPr lang="en-GB" dirty="0">
                <a:latin typeface="Segoe UI" panose="020B0502040204020203" pitchFamily="34" charset="0"/>
                <a:cs typeface="Segoe UI" panose="020B0502040204020203" pitchFamily="34" charset="0"/>
              </a:rPr>
              <a:t> NSGA II. Le </a:t>
            </a:r>
            <a:r>
              <a:rPr lang="en-GB" dirty="0" err="1">
                <a:latin typeface="Segoe UI" panose="020B0502040204020203" pitchFamily="34" charset="0"/>
                <a:cs typeface="Segoe UI" panose="020B0502040204020203" pitchFamily="34" charset="0"/>
              </a:rPr>
              <a:t>funzioni</a:t>
            </a:r>
            <a:r>
              <a:rPr lang="en-GB" dirty="0">
                <a:latin typeface="Segoe UI" panose="020B0502040204020203" pitchFamily="34" charset="0"/>
                <a:cs typeface="Segoe UI" panose="020B0502040204020203" pitchFamily="34" charset="0"/>
              </a:rPr>
              <a:t> </a:t>
            </a:r>
            <a:r>
              <a:rPr lang="en-GB" dirty="0" err="1">
                <a:latin typeface="Segoe UI" panose="020B0502040204020203" pitchFamily="34" charset="0"/>
                <a:cs typeface="Segoe UI" panose="020B0502040204020203" pitchFamily="34" charset="0"/>
              </a:rPr>
              <a:t>obiettivo</a:t>
            </a:r>
            <a:r>
              <a:rPr lang="en-GB" dirty="0">
                <a:latin typeface="Segoe UI" panose="020B0502040204020203" pitchFamily="34" charset="0"/>
                <a:cs typeface="Segoe UI" panose="020B0502040204020203" pitchFamily="34" charset="0"/>
              </a:rPr>
              <a:t> </a:t>
            </a:r>
            <a:r>
              <a:rPr lang="en-GB" dirty="0" err="1">
                <a:latin typeface="Segoe UI" panose="020B0502040204020203" pitchFamily="34" charset="0"/>
                <a:cs typeface="Segoe UI" panose="020B0502040204020203" pitchFamily="34" charset="0"/>
              </a:rPr>
              <a:t>sono</a:t>
            </a:r>
            <a:r>
              <a:rPr lang="en-GB" dirty="0">
                <a:latin typeface="Segoe UI" panose="020B0502040204020203" pitchFamily="34" charset="0"/>
                <a:cs typeface="Segoe UI" panose="020B0502040204020203" pitchFamily="34" charset="0"/>
              </a:rPr>
              <a:t>:</a:t>
            </a:r>
          </a:p>
          <a:p>
            <a:pPr marL="342900" lvl="1" indent="-342900" defTabSz="685800" fontAlgn="auto">
              <a:lnSpc>
                <a:spcPct val="90000"/>
              </a:lnSpc>
              <a:spcBef>
                <a:spcPts val="750"/>
              </a:spcBef>
              <a:spcAft>
                <a:spcPts val="0"/>
              </a:spcAft>
              <a:buClr>
                <a:srgbClr val="822334"/>
              </a:buClr>
              <a:buAutoNum type="arabicPeriod"/>
              <a:defRPr/>
            </a:pPr>
            <a:r>
              <a:rPr lang="it-IT" dirty="0">
                <a:latin typeface="Segoe UI" panose="020B0502040204020203" pitchFamily="34" charset="0"/>
                <a:cs typeface="Segoe UI" panose="020B0502040204020203" pitchFamily="34" charset="0"/>
              </a:rPr>
              <a:t>Ricavo annuo per singolo membro</a:t>
            </a:r>
          </a:p>
          <a:p>
            <a:pPr marL="342900" lvl="1" indent="-342900" defTabSz="685800" fontAlgn="auto">
              <a:lnSpc>
                <a:spcPct val="90000"/>
              </a:lnSpc>
              <a:spcBef>
                <a:spcPts val="750"/>
              </a:spcBef>
              <a:spcAft>
                <a:spcPts val="0"/>
              </a:spcAft>
              <a:buClr>
                <a:srgbClr val="822334"/>
              </a:buClr>
              <a:buAutoNum type="arabicPeriod"/>
              <a:defRPr/>
            </a:pPr>
            <a:r>
              <a:rPr lang="it-IT" dirty="0">
                <a:latin typeface="Segoe UI" panose="020B0502040204020203" pitchFamily="34" charset="0"/>
                <a:cs typeface="Segoe UI" panose="020B0502040204020203" pitchFamily="34" charset="0"/>
              </a:rPr>
              <a:t>Massimizzazione del Valore Attuale Netto  del flusso di cassa dell’investimento del prosumer</a:t>
            </a:r>
          </a:p>
        </p:txBody>
      </p:sp>
    </p:spTree>
    <p:extLst>
      <p:ext uri="{BB962C8B-B14F-4D97-AF65-F5344CB8AC3E}">
        <p14:creationId xmlns:p14="http://schemas.microsoft.com/office/powerpoint/2010/main" val="279726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Risultati: Scenario 1</a:t>
            </a:r>
          </a:p>
        </p:txBody>
      </p:sp>
      <p:sp>
        <p:nvSpPr>
          <p:cNvPr id="2" name="CasellaDiTesto 1">
            <a:extLst>
              <a:ext uri="{FF2B5EF4-FFF2-40B4-BE49-F238E27FC236}">
                <a16:creationId xmlns:a16="http://schemas.microsoft.com/office/drawing/2014/main" id="{73DC6D9C-31A6-0515-FE05-3E9716DA95B2}"/>
              </a:ext>
            </a:extLst>
          </p:cNvPr>
          <p:cNvSpPr txBox="1"/>
          <p:nvPr/>
        </p:nvSpPr>
        <p:spPr>
          <a:xfrm>
            <a:off x="479376" y="674530"/>
            <a:ext cx="11532604" cy="693523"/>
          </a:xfrm>
          <a:prstGeom prst="rect">
            <a:avLst/>
          </a:prstGeom>
          <a:noFill/>
        </p:spPr>
        <p:txBody>
          <a:bodyPr wrap="square">
            <a:spAutoFit/>
          </a:bodyPr>
          <a:lstStyle/>
          <a:p>
            <a:pPr marL="0" lvl="1" algn="just" eaLnBrk="0" hangingPunct="0">
              <a:lnSpc>
                <a:spcPct val="90000"/>
              </a:lnSpc>
              <a:spcBef>
                <a:spcPct val="50000"/>
              </a:spcBef>
              <a:buClr>
                <a:srgbClr val="822333"/>
              </a:buClr>
              <a:defRPr/>
            </a:pPr>
            <a:r>
              <a:rPr lang="en-GB" b="1" dirty="0">
                <a:solidFill>
                  <a:srgbClr val="002060"/>
                </a:solidFill>
                <a:latin typeface="Segoe UI" panose="020B0502040204020203" pitchFamily="34" charset="0"/>
                <a:cs typeface="Segoe UI" panose="020B0502040204020203" pitchFamily="34" charset="0"/>
              </a:rPr>
              <a:t>Prosumer SA: </a:t>
            </a:r>
          </a:p>
          <a:p>
            <a:pPr marL="0" lvl="1" defTabSz="685800" fontAlgn="auto">
              <a:lnSpc>
                <a:spcPct val="90000"/>
              </a:lnSpc>
              <a:spcBef>
                <a:spcPts val="750"/>
              </a:spcBef>
              <a:spcAft>
                <a:spcPts val="0"/>
              </a:spcAft>
              <a:defRPr/>
            </a:pPr>
            <a:r>
              <a:rPr lang="en-US" dirty="0">
                <a:latin typeface="Segoe UI" panose="020B0502040204020203" pitchFamily="34" charset="0"/>
                <a:cs typeface="Segoe UI" panose="020B0502040204020203" pitchFamily="34" charset="0"/>
              </a:rPr>
              <a:t>Si </a:t>
            </a:r>
            <a:r>
              <a:rPr lang="en-US" dirty="0" err="1">
                <a:latin typeface="Segoe UI" panose="020B0502040204020203" pitchFamily="34" charset="0"/>
                <a:cs typeface="Segoe UI" panose="020B0502040204020203" pitchFamily="34" charset="0"/>
              </a:rPr>
              <a:t>selezione</a:t>
            </a:r>
            <a:r>
              <a:rPr lang="en-US" dirty="0">
                <a:latin typeface="Segoe UI" panose="020B0502040204020203" pitchFamily="34" charset="0"/>
                <a:cs typeface="Segoe UI" panose="020B0502040204020203" pitchFamily="34" charset="0"/>
              </a:rPr>
              <a:t> un </a:t>
            </a:r>
            <a:r>
              <a:rPr lang="en-US" dirty="0" err="1">
                <a:latin typeface="Segoe UI" panose="020B0502040204020203" pitchFamily="34" charset="0"/>
                <a:cs typeface="Segoe UI" panose="020B0502040204020203" pitchFamily="34" charset="0"/>
              </a:rPr>
              <a:t>impianto</a:t>
            </a:r>
            <a:r>
              <a:rPr lang="en-US" dirty="0">
                <a:latin typeface="Segoe UI" panose="020B0502040204020203" pitchFamily="34" charset="0"/>
                <a:cs typeface="Segoe UI" panose="020B0502040204020203" pitchFamily="34" charset="0"/>
              </a:rPr>
              <a:t> con Potenza di </a:t>
            </a:r>
            <a:r>
              <a:rPr lang="en-US" dirty="0" err="1">
                <a:latin typeface="Segoe UI" panose="020B0502040204020203" pitchFamily="34" charset="0"/>
                <a:cs typeface="Segoe UI" panose="020B0502040204020203" pitchFamily="34" charset="0"/>
              </a:rPr>
              <a:t>picco</a:t>
            </a:r>
            <a:r>
              <a:rPr lang="en-US" dirty="0">
                <a:latin typeface="Segoe UI" panose="020B0502040204020203" pitchFamily="34" charset="0"/>
                <a:cs typeface="Segoe UI" panose="020B0502040204020203" pitchFamily="34" charset="0"/>
              </a:rPr>
              <a:t> di 120 kW, </a:t>
            </a:r>
            <a:r>
              <a:rPr lang="en-US" dirty="0" err="1">
                <a:latin typeface="Segoe UI" panose="020B0502040204020203" pitchFamily="34" charset="0"/>
                <a:cs typeface="Segoe UI" panose="020B0502040204020203" pitchFamily="34" charset="0"/>
              </a:rPr>
              <a:t>corrispondente</a:t>
            </a:r>
            <a:r>
              <a:rPr lang="en-US" dirty="0">
                <a:latin typeface="Segoe UI" panose="020B0502040204020203" pitchFamily="34" charset="0"/>
                <a:cs typeface="Segoe UI" panose="020B0502040204020203" pitchFamily="34" charset="0"/>
              </a:rPr>
              <a:t> ad </a:t>
            </a:r>
            <a:r>
              <a:rPr lang="en-US" dirty="0" err="1">
                <a:latin typeface="Segoe UI" panose="020B0502040204020203" pitchFamily="34" charset="0"/>
                <a:cs typeface="Segoe UI" panose="020B0502040204020203" pitchFamily="34" charset="0"/>
              </a:rPr>
              <a:t>una</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producibilità</a:t>
            </a:r>
            <a:r>
              <a:rPr lang="en-US" dirty="0">
                <a:latin typeface="Segoe UI" panose="020B0502040204020203" pitchFamily="34" charset="0"/>
                <a:cs typeface="Segoe UI" panose="020B0502040204020203" pitchFamily="34" charset="0"/>
              </a:rPr>
              <a:t> annua di155 MWh. </a:t>
            </a:r>
            <a:endParaRPr lang="it-IT" dirty="0">
              <a:latin typeface="Segoe UI" panose="020B0502040204020203" pitchFamily="34" charset="0"/>
              <a:cs typeface="Segoe UI" panose="020B0502040204020203" pitchFamily="34" charset="0"/>
            </a:endParaRPr>
          </a:p>
        </p:txBody>
      </p:sp>
      <p:pic>
        <p:nvPicPr>
          <p:cNvPr id="4" name="Immagine 3">
            <a:extLst>
              <a:ext uri="{FF2B5EF4-FFF2-40B4-BE49-F238E27FC236}">
                <a16:creationId xmlns:a16="http://schemas.microsoft.com/office/drawing/2014/main" id="{1D9D60EA-A4F8-E0BF-A67F-DF6E9C71A0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6694" y="1359347"/>
            <a:ext cx="3316624" cy="2487468"/>
          </a:xfrm>
          <a:prstGeom prst="rect">
            <a:avLst/>
          </a:prstGeom>
        </p:spPr>
      </p:pic>
      <p:pic>
        <p:nvPicPr>
          <p:cNvPr id="5" name="Immagine 4" descr="Immagine che contiene grafico&#10;&#10;Descrizione generata automaticamente">
            <a:extLst>
              <a:ext uri="{FF2B5EF4-FFF2-40B4-BE49-F238E27FC236}">
                <a16:creationId xmlns:a16="http://schemas.microsoft.com/office/drawing/2014/main" id="{2AA82472-63AA-0BCE-30E5-42F523BF6F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8467" y="1375243"/>
            <a:ext cx="3318525" cy="2488894"/>
          </a:xfrm>
          <a:prstGeom prst="rect">
            <a:avLst/>
          </a:prstGeom>
        </p:spPr>
      </p:pic>
      <p:pic>
        <p:nvPicPr>
          <p:cNvPr id="6" name="Immagine 5" descr="Immagine che contiene grafico&#10;&#10;Descrizione generata automaticamente">
            <a:extLst>
              <a:ext uri="{FF2B5EF4-FFF2-40B4-BE49-F238E27FC236}">
                <a16:creationId xmlns:a16="http://schemas.microsoft.com/office/drawing/2014/main" id="{D0984F2D-2330-8360-F861-1BB54ABFB4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8467" y="3781981"/>
            <a:ext cx="3318525" cy="2488894"/>
          </a:xfrm>
          <a:prstGeom prst="rect">
            <a:avLst/>
          </a:prstGeom>
        </p:spPr>
      </p:pic>
      <p:pic>
        <p:nvPicPr>
          <p:cNvPr id="7" name="Immagine 6" descr="Immagine che contiene grafico&#10;&#10;Descrizione generata automaticamente">
            <a:extLst>
              <a:ext uri="{FF2B5EF4-FFF2-40B4-BE49-F238E27FC236}">
                <a16:creationId xmlns:a16="http://schemas.microsoft.com/office/drawing/2014/main" id="{9249FF3E-8D64-96CB-4AAE-115FEEEF8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6694" y="3771849"/>
            <a:ext cx="3318525" cy="2488894"/>
          </a:xfrm>
          <a:prstGeom prst="rect">
            <a:avLst/>
          </a:prstGeom>
        </p:spPr>
      </p:pic>
    </p:spTree>
    <p:extLst>
      <p:ext uri="{BB962C8B-B14F-4D97-AF65-F5344CB8AC3E}">
        <p14:creationId xmlns:p14="http://schemas.microsoft.com/office/powerpoint/2010/main" val="150909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Risultati: Scenario 1</a:t>
            </a:r>
          </a:p>
        </p:txBody>
      </p:sp>
      <p:sp>
        <p:nvSpPr>
          <p:cNvPr id="2" name="CasellaDiTesto 1">
            <a:extLst>
              <a:ext uri="{FF2B5EF4-FFF2-40B4-BE49-F238E27FC236}">
                <a16:creationId xmlns:a16="http://schemas.microsoft.com/office/drawing/2014/main" id="{73DC6D9C-31A6-0515-FE05-3E9716DA95B2}"/>
              </a:ext>
            </a:extLst>
          </p:cNvPr>
          <p:cNvSpPr txBox="1"/>
          <p:nvPr/>
        </p:nvSpPr>
        <p:spPr>
          <a:xfrm>
            <a:off x="783293" y="524836"/>
            <a:ext cx="10873208" cy="341632"/>
          </a:xfrm>
          <a:prstGeom prst="rect">
            <a:avLst/>
          </a:prstGeom>
          <a:noFill/>
        </p:spPr>
        <p:txBody>
          <a:bodyPr wrap="square">
            <a:spAutoFit/>
          </a:bodyPr>
          <a:lstStyle/>
          <a:p>
            <a:pPr marL="0" lvl="1" algn="just" eaLnBrk="0" hangingPunct="0">
              <a:lnSpc>
                <a:spcPct val="90000"/>
              </a:lnSpc>
              <a:spcBef>
                <a:spcPct val="50000"/>
              </a:spcBef>
              <a:buClr>
                <a:srgbClr val="822333"/>
              </a:buClr>
              <a:defRPr/>
            </a:pPr>
            <a:r>
              <a:rPr lang="en-GB" b="1" dirty="0">
                <a:solidFill>
                  <a:srgbClr val="002060"/>
                </a:solidFill>
                <a:latin typeface="Segoe UI" panose="020B0502040204020203" pitchFamily="34" charset="0"/>
                <a:cs typeface="Segoe UI" panose="020B0502040204020203" pitchFamily="34" charset="0"/>
              </a:rPr>
              <a:t>Prosumer SA: </a:t>
            </a:r>
          </a:p>
        </p:txBody>
      </p:sp>
      <p:pic>
        <p:nvPicPr>
          <p:cNvPr id="8" name="Immagine 7">
            <a:extLst>
              <a:ext uri="{FF2B5EF4-FFF2-40B4-BE49-F238E27FC236}">
                <a16:creationId xmlns:a16="http://schemas.microsoft.com/office/drawing/2014/main" id="{D9AED7D6-6441-D2AD-696E-559AEEFF51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300373"/>
            <a:ext cx="5719271" cy="3177373"/>
          </a:xfrm>
          <a:prstGeom prst="rect">
            <a:avLst/>
          </a:prstGeom>
        </p:spPr>
      </p:pic>
      <p:pic>
        <p:nvPicPr>
          <p:cNvPr id="9" name="Immagine 8">
            <a:extLst>
              <a:ext uri="{FF2B5EF4-FFF2-40B4-BE49-F238E27FC236}">
                <a16:creationId xmlns:a16="http://schemas.microsoft.com/office/drawing/2014/main" id="{C180E3DE-90DA-3C01-A6E6-BDD4B25022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0086" y="1180203"/>
            <a:ext cx="5917273" cy="3287374"/>
          </a:xfrm>
          <a:prstGeom prst="rect">
            <a:avLst/>
          </a:prstGeom>
        </p:spPr>
      </p:pic>
      <p:sp>
        <p:nvSpPr>
          <p:cNvPr id="10" name="CasellaDiTesto 9">
            <a:extLst>
              <a:ext uri="{FF2B5EF4-FFF2-40B4-BE49-F238E27FC236}">
                <a16:creationId xmlns:a16="http://schemas.microsoft.com/office/drawing/2014/main" id="{C8E0376F-96B2-A751-8110-5A7964FAA5E0}"/>
              </a:ext>
            </a:extLst>
          </p:cNvPr>
          <p:cNvSpPr txBox="1"/>
          <p:nvPr/>
        </p:nvSpPr>
        <p:spPr>
          <a:xfrm>
            <a:off x="2190286" y="998222"/>
            <a:ext cx="2736303" cy="369332"/>
          </a:xfrm>
          <a:prstGeom prst="rect">
            <a:avLst/>
          </a:prstGeom>
          <a:noFill/>
        </p:spPr>
        <p:txBody>
          <a:bodyPr wrap="square" rtlCol="0">
            <a:spAutoFit/>
          </a:bodyPr>
          <a:lstStyle/>
          <a:p>
            <a:r>
              <a:rPr lang="it-IT" dirty="0">
                <a:solidFill>
                  <a:srgbClr val="9A4E5A"/>
                </a:solidFill>
              </a:rPr>
              <a:t>Prestazione economica</a:t>
            </a:r>
          </a:p>
        </p:txBody>
      </p:sp>
      <p:sp>
        <p:nvSpPr>
          <p:cNvPr id="11" name="CasellaDiTesto 10">
            <a:extLst>
              <a:ext uri="{FF2B5EF4-FFF2-40B4-BE49-F238E27FC236}">
                <a16:creationId xmlns:a16="http://schemas.microsoft.com/office/drawing/2014/main" id="{19798E15-B4FB-D509-F695-5DAFBEE843D6}"/>
              </a:ext>
            </a:extLst>
          </p:cNvPr>
          <p:cNvSpPr txBox="1"/>
          <p:nvPr/>
        </p:nvSpPr>
        <p:spPr>
          <a:xfrm>
            <a:off x="7662895" y="1055622"/>
            <a:ext cx="2808312" cy="369332"/>
          </a:xfrm>
          <a:prstGeom prst="rect">
            <a:avLst/>
          </a:prstGeom>
          <a:noFill/>
        </p:spPr>
        <p:txBody>
          <a:bodyPr wrap="square" rtlCol="0">
            <a:spAutoFit/>
          </a:bodyPr>
          <a:lstStyle/>
          <a:p>
            <a:r>
              <a:rPr lang="it-IT" dirty="0">
                <a:solidFill>
                  <a:srgbClr val="9A4E5A"/>
                </a:solidFill>
              </a:rPr>
              <a:t>Prestazione energetica</a:t>
            </a:r>
          </a:p>
        </p:txBody>
      </p:sp>
      <p:sp>
        <p:nvSpPr>
          <p:cNvPr id="5" name="CasellaDiTesto 4">
            <a:extLst>
              <a:ext uri="{FF2B5EF4-FFF2-40B4-BE49-F238E27FC236}">
                <a16:creationId xmlns:a16="http://schemas.microsoft.com/office/drawing/2014/main" id="{58B90279-44C5-B3D6-BAA3-667172E4535E}"/>
              </a:ext>
            </a:extLst>
          </p:cNvPr>
          <p:cNvSpPr txBox="1"/>
          <p:nvPr/>
        </p:nvSpPr>
        <p:spPr>
          <a:xfrm>
            <a:off x="786151" y="4558379"/>
            <a:ext cx="11082696" cy="1998496"/>
          </a:xfrm>
          <a:prstGeom prst="rect">
            <a:avLst/>
          </a:prstGeom>
          <a:noFill/>
        </p:spPr>
        <p:txBody>
          <a:bodyPr wrap="square">
            <a:spAutoFit/>
          </a:bodyPr>
          <a:lstStyle/>
          <a:p>
            <a:pPr marL="285750" lvl="1" indent="-285750" defTabSz="685800" fontAlgn="auto">
              <a:lnSpc>
                <a:spcPct val="90000"/>
              </a:lnSpc>
              <a:spcBef>
                <a:spcPts val="750"/>
              </a:spcBef>
              <a:spcAft>
                <a:spcPts val="0"/>
              </a:spcAft>
              <a:buFont typeface="Arial" panose="020B0604020202020204" pitchFamily="34" charset="0"/>
              <a:buChar char="•"/>
              <a:defRPr/>
            </a:pPr>
            <a:r>
              <a:rPr lang="it-IT" dirty="0">
                <a:latin typeface="Segoe UI" panose="020B0502040204020203" pitchFamily="34" charset="0"/>
                <a:cs typeface="Segoe UI" panose="020B0502040204020203" pitchFamily="34" charset="0"/>
              </a:rPr>
              <a:t>Il calcolo delle prestazioni economiche si basa sulla valutazione dei flussi energetici;</a:t>
            </a:r>
          </a:p>
          <a:p>
            <a:pPr marL="285750" lvl="1" indent="-285750" defTabSz="685800" fontAlgn="auto">
              <a:lnSpc>
                <a:spcPct val="90000"/>
              </a:lnSpc>
              <a:spcBef>
                <a:spcPts val="750"/>
              </a:spcBef>
              <a:spcAft>
                <a:spcPts val="0"/>
              </a:spcAft>
              <a:buFont typeface="Arial" panose="020B0604020202020204" pitchFamily="34" charset="0"/>
              <a:buChar char="•"/>
              <a:defRPr/>
            </a:pPr>
            <a:r>
              <a:rPr lang="it-IT" dirty="0">
                <a:latin typeface="Segoe UI" panose="020B0502040204020203" pitchFamily="34" charset="0"/>
                <a:cs typeface="Segoe UI" panose="020B0502040204020203" pitchFamily="34" charset="0"/>
              </a:rPr>
              <a:t>La valutazione dei flussi energetici è relativa ad un singolo anno di funzionamento;</a:t>
            </a:r>
          </a:p>
          <a:p>
            <a:pPr marL="285750" lvl="1" indent="-285750" defTabSz="685800" fontAlgn="auto">
              <a:lnSpc>
                <a:spcPct val="90000"/>
              </a:lnSpc>
              <a:spcBef>
                <a:spcPts val="750"/>
              </a:spcBef>
              <a:spcAft>
                <a:spcPts val="0"/>
              </a:spcAft>
              <a:buFont typeface="Arial" panose="020B0604020202020204" pitchFamily="34" charset="0"/>
              <a:buChar char="•"/>
              <a:defRPr/>
            </a:pPr>
            <a:r>
              <a:rPr lang="it-IT" dirty="0">
                <a:latin typeface="Segoe UI" panose="020B0502040204020203" pitchFamily="34" charset="0"/>
                <a:cs typeface="Segoe UI" panose="020B0502040204020203" pitchFamily="34" charset="0"/>
              </a:rPr>
              <a:t>I flussi energetici relativi agli altri 20 anni dello scenario di investimento vengono ipotizzati uguali a quelli dell’anno di riferimento;</a:t>
            </a:r>
          </a:p>
          <a:p>
            <a:pPr marL="285750" lvl="1" indent="-285750" defTabSz="685800" fontAlgn="auto">
              <a:lnSpc>
                <a:spcPct val="90000"/>
              </a:lnSpc>
              <a:spcBef>
                <a:spcPts val="750"/>
              </a:spcBef>
              <a:spcAft>
                <a:spcPts val="0"/>
              </a:spcAft>
              <a:buFont typeface="Arial" panose="020B0604020202020204" pitchFamily="34" charset="0"/>
              <a:buChar char="•"/>
              <a:defRPr/>
            </a:pPr>
            <a:r>
              <a:rPr lang="it-IT" dirty="0">
                <a:latin typeface="Segoe UI" panose="020B0502040204020203" pitchFamily="34" charset="0"/>
                <a:cs typeface="Segoe UI" panose="020B0502040204020203" pitchFamily="34" charset="0"/>
              </a:rPr>
              <a:t>Si tiene conto solo del deterioramento delle prestazioni del fotovoltaico (</a:t>
            </a:r>
            <a:r>
              <a:rPr lang="it-IT" b="0" i="0" dirty="0">
                <a:solidFill>
                  <a:srgbClr val="202124"/>
                </a:solidFill>
                <a:effectLst/>
                <a:latin typeface="Google Sans"/>
              </a:rPr>
              <a:t>≈</a:t>
            </a:r>
            <a:r>
              <a:rPr lang="it-IT" dirty="0">
                <a:latin typeface="Segoe UI" panose="020B0502040204020203" pitchFamily="34" charset="0"/>
                <a:cs typeface="Segoe UI" panose="020B0502040204020203" pitchFamily="34" charset="0"/>
              </a:rPr>
              <a:t>6 </a:t>
            </a:r>
            <a:r>
              <a:rPr lang="it-IT" b="0" i="0" dirty="0">
                <a:solidFill>
                  <a:srgbClr val="040C28"/>
                </a:solidFill>
                <a:effectLst/>
                <a:latin typeface="Google Sans"/>
              </a:rPr>
              <a:t>‰</a:t>
            </a:r>
            <a:r>
              <a:rPr lang="it-IT" dirty="0">
                <a:latin typeface="Segoe UI" panose="020B0502040204020203" pitchFamily="34" charset="0"/>
                <a:cs typeface="Segoe UI" panose="020B0502040204020203" pitchFamily="34" charset="0"/>
              </a:rPr>
              <a:t>/anno); </a:t>
            </a:r>
          </a:p>
          <a:p>
            <a:pPr marL="285750" lvl="1" indent="-285750" defTabSz="685800" fontAlgn="auto">
              <a:lnSpc>
                <a:spcPct val="90000"/>
              </a:lnSpc>
              <a:spcBef>
                <a:spcPts val="750"/>
              </a:spcBef>
              <a:spcAft>
                <a:spcPts val="0"/>
              </a:spcAft>
              <a:buFont typeface="Arial" panose="020B0604020202020204" pitchFamily="34" charset="0"/>
              <a:buChar char="•"/>
              <a:defRPr/>
            </a:pPr>
            <a:r>
              <a:rPr lang="it-IT" dirty="0">
                <a:latin typeface="Segoe UI" panose="020B0502040204020203" pitchFamily="34" charset="0"/>
                <a:cs typeface="Segoe UI" panose="020B0502040204020203" pitchFamily="34" charset="0"/>
              </a:rPr>
              <a:t> Non si considerano variazioni della domanda di energia</a:t>
            </a:r>
            <a:r>
              <a:rPr lang="it-IT" dirty="0">
                <a:solidFill>
                  <a:srgbClr val="FF0000"/>
                </a:solidFill>
                <a:latin typeface="Segoe UI" panose="020B0502040204020203" pitchFamily="34" charset="0"/>
                <a:cs typeface="Segoe UI" panose="020B0502040204020203" pitchFamily="34" charset="0"/>
              </a:rPr>
              <a:t>. (In un’analisi più accurata andrebbe fatto)</a:t>
            </a:r>
          </a:p>
        </p:txBody>
      </p:sp>
    </p:spTree>
    <p:extLst>
      <p:ext uri="{BB962C8B-B14F-4D97-AF65-F5344CB8AC3E}">
        <p14:creationId xmlns:p14="http://schemas.microsoft.com/office/powerpoint/2010/main" val="1780046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Risultati: Scenario 2</a:t>
            </a:r>
          </a:p>
        </p:txBody>
      </p:sp>
      <p:sp>
        <p:nvSpPr>
          <p:cNvPr id="2" name="CasellaDiTesto 1">
            <a:extLst>
              <a:ext uri="{FF2B5EF4-FFF2-40B4-BE49-F238E27FC236}">
                <a16:creationId xmlns:a16="http://schemas.microsoft.com/office/drawing/2014/main" id="{73DC6D9C-31A6-0515-FE05-3E9716DA95B2}"/>
              </a:ext>
            </a:extLst>
          </p:cNvPr>
          <p:cNvSpPr txBox="1"/>
          <p:nvPr/>
        </p:nvSpPr>
        <p:spPr>
          <a:xfrm>
            <a:off x="947961" y="547374"/>
            <a:ext cx="10873208" cy="341632"/>
          </a:xfrm>
          <a:prstGeom prst="rect">
            <a:avLst/>
          </a:prstGeom>
          <a:noFill/>
        </p:spPr>
        <p:txBody>
          <a:bodyPr wrap="square">
            <a:spAutoFit/>
          </a:bodyPr>
          <a:lstStyle/>
          <a:p>
            <a:pPr marL="0" lvl="1" algn="just" eaLnBrk="0" hangingPunct="0">
              <a:lnSpc>
                <a:spcPct val="90000"/>
              </a:lnSpc>
              <a:spcBef>
                <a:spcPct val="50000"/>
              </a:spcBef>
              <a:buClr>
                <a:srgbClr val="822333"/>
              </a:buClr>
              <a:defRPr/>
            </a:pPr>
            <a:r>
              <a:rPr lang="en-GB" b="1" dirty="0">
                <a:solidFill>
                  <a:srgbClr val="002060"/>
                </a:solidFill>
                <a:latin typeface="Segoe UI" panose="020B0502040204020203" pitchFamily="34" charset="0"/>
                <a:cs typeface="Segoe UI" panose="020B0502040204020203" pitchFamily="34" charset="0"/>
              </a:rPr>
              <a:t>Prosumer + BESS:</a:t>
            </a:r>
          </a:p>
        </p:txBody>
      </p:sp>
      <p:pic>
        <p:nvPicPr>
          <p:cNvPr id="4" name="Immagine 3">
            <a:extLst>
              <a:ext uri="{FF2B5EF4-FFF2-40B4-BE49-F238E27FC236}">
                <a16:creationId xmlns:a16="http://schemas.microsoft.com/office/drawing/2014/main" id="{CD99D8FB-6706-7466-11CE-762A017C66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344" y="1268760"/>
            <a:ext cx="6610335" cy="3672408"/>
          </a:xfrm>
          <a:prstGeom prst="rect">
            <a:avLst/>
          </a:prstGeom>
        </p:spPr>
      </p:pic>
      <p:pic>
        <p:nvPicPr>
          <p:cNvPr id="6" name="Immagine 5">
            <a:extLst>
              <a:ext uri="{FF2B5EF4-FFF2-40B4-BE49-F238E27FC236}">
                <a16:creationId xmlns:a16="http://schemas.microsoft.com/office/drawing/2014/main" id="{F28CBE9C-E8FB-071D-113C-644B499D8E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93254" y="889006"/>
            <a:ext cx="5327915" cy="5993904"/>
          </a:xfrm>
          <a:prstGeom prst="rect">
            <a:avLst/>
          </a:prstGeom>
        </p:spPr>
      </p:pic>
      <p:sp>
        <p:nvSpPr>
          <p:cNvPr id="13" name="Ovale 12">
            <a:extLst>
              <a:ext uri="{FF2B5EF4-FFF2-40B4-BE49-F238E27FC236}">
                <a16:creationId xmlns:a16="http://schemas.microsoft.com/office/drawing/2014/main" id="{B0AF87A3-6D65-363D-377B-17E1888C26C4}"/>
              </a:ext>
            </a:extLst>
          </p:cNvPr>
          <p:cNvSpPr/>
          <p:nvPr/>
        </p:nvSpPr>
        <p:spPr>
          <a:xfrm>
            <a:off x="4799856" y="4149080"/>
            <a:ext cx="288032" cy="34163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Connettore a gomito 14">
            <a:extLst>
              <a:ext uri="{FF2B5EF4-FFF2-40B4-BE49-F238E27FC236}">
                <a16:creationId xmlns:a16="http://schemas.microsoft.com/office/drawing/2014/main" id="{696EEF50-8C96-C180-0A28-2D0FA00C5B0B}"/>
              </a:ext>
            </a:extLst>
          </p:cNvPr>
          <p:cNvCxnSpPr>
            <a:cxnSpLocks/>
            <a:stCxn id="13" idx="4"/>
            <a:endCxn id="17" idx="1"/>
          </p:cNvCxnSpPr>
          <p:nvPr/>
        </p:nvCxnSpPr>
        <p:spPr>
          <a:xfrm rot="5400000" flipH="1" flipV="1">
            <a:off x="4242931" y="1773547"/>
            <a:ext cx="3418106" cy="2016224"/>
          </a:xfrm>
          <a:prstGeom prst="bentConnector4">
            <a:avLst>
              <a:gd name="adj1" fmla="val -6688"/>
              <a:gd name="adj2" fmla="val 5357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9ADFE6CD-D4A0-8CB0-8912-197C46E894F3}"/>
              </a:ext>
            </a:extLst>
          </p:cNvPr>
          <p:cNvSpPr txBox="1"/>
          <p:nvPr/>
        </p:nvSpPr>
        <p:spPr>
          <a:xfrm>
            <a:off x="6960096" y="777140"/>
            <a:ext cx="4536504" cy="590931"/>
          </a:xfrm>
          <a:prstGeom prst="rect">
            <a:avLst/>
          </a:prstGeom>
          <a:noFill/>
        </p:spPr>
        <p:txBody>
          <a:bodyPr wrap="square">
            <a:spAutoFit/>
          </a:bodyPr>
          <a:lstStyle/>
          <a:p>
            <a:pPr marL="0" lvl="1" defTabSz="685800" fontAlgn="auto">
              <a:lnSpc>
                <a:spcPct val="90000"/>
              </a:lnSpc>
              <a:spcBef>
                <a:spcPts val="750"/>
              </a:spcBef>
              <a:spcAft>
                <a:spcPts val="0"/>
              </a:spcAft>
              <a:defRPr/>
            </a:pPr>
            <a:r>
              <a:rPr lang="en-US" b="1" dirty="0">
                <a:latin typeface="Segoe UI" panose="020B0502040204020203" pitchFamily="34" charset="0"/>
                <a:cs typeface="Segoe UI" panose="020B0502040204020203" pitchFamily="34" charset="0"/>
              </a:rPr>
              <a:t>ZOOM</a:t>
            </a:r>
            <a:r>
              <a:rPr lang="en-US" dirty="0">
                <a:latin typeface="Segoe UI" panose="020B0502040204020203" pitchFamily="34" charset="0"/>
                <a:cs typeface="Segoe UI" panose="020B0502040204020203" pitchFamily="34" charset="0"/>
              </a:rPr>
              <a:t> per la </a:t>
            </a:r>
            <a:r>
              <a:rPr lang="en-US" dirty="0" err="1">
                <a:latin typeface="Segoe UI" panose="020B0502040204020203" pitchFamily="34" charset="0"/>
                <a:cs typeface="Segoe UI" panose="020B0502040204020203" pitchFamily="34" charset="0"/>
              </a:rPr>
              <a:t>Configurazione</a:t>
            </a:r>
            <a:r>
              <a:rPr lang="en-US" dirty="0">
                <a:latin typeface="Segoe UI" panose="020B0502040204020203" pitchFamily="34" charset="0"/>
                <a:cs typeface="Segoe UI" panose="020B0502040204020203" pitchFamily="34" charset="0"/>
              </a:rPr>
              <a:t> con 160 kWh di </a:t>
            </a:r>
            <a:r>
              <a:rPr lang="en-US" dirty="0" err="1">
                <a:latin typeface="Segoe UI" panose="020B0502040204020203" pitchFamily="34" charset="0"/>
                <a:cs typeface="Segoe UI" panose="020B0502040204020203" pitchFamily="34" charset="0"/>
              </a:rPr>
              <a:t>accumulo</a:t>
            </a:r>
            <a:r>
              <a:rPr lang="en-US" dirty="0">
                <a:latin typeface="Segoe UI" panose="020B0502040204020203" pitchFamily="34" charset="0"/>
                <a:cs typeface="Segoe UI" panose="020B0502040204020203" pitchFamily="34" charset="0"/>
              </a:rPr>
              <a:t>.</a:t>
            </a:r>
            <a:endParaRPr lang="it-IT" dirty="0">
              <a:latin typeface="Segoe UI" panose="020B0502040204020203" pitchFamily="34" charset="0"/>
              <a:cs typeface="Segoe UI" panose="020B0502040204020203" pitchFamily="34" charset="0"/>
            </a:endParaRPr>
          </a:p>
        </p:txBody>
      </p:sp>
      <p:sp>
        <p:nvSpPr>
          <p:cNvPr id="5" name="CasellaDiTesto 4">
            <a:extLst>
              <a:ext uri="{FF2B5EF4-FFF2-40B4-BE49-F238E27FC236}">
                <a16:creationId xmlns:a16="http://schemas.microsoft.com/office/drawing/2014/main" id="{2AB6EDAD-7CB6-0DDC-5578-C53586A913D8}"/>
              </a:ext>
            </a:extLst>
          </p:cNvPr>
          <p:cNvSpPr txBox="1"/>
          <p:nvPr/>
        </p:nvSpPr>
        <p:spPr>
          <a:xfrm>
            <a:off x="947961" y="1096334"/>
            <a:ext cx="5076031" cy="341632"/>
          </a:xfrm>
          <a:prstGeom prst="rect">
            <a:avLst/>
          </a:prstGeom>
          <a:noFill/>
        </p:spPr>
        <p:txBody>
          <a:bodyPr wrap="square">
            <a:spAutoFit/>
          </a:bodyPr>
          <a:lstStyle/>
          <a:p>
            <a:pPr marL="0" lvl="1" defTabSz="685800" fontAlgn="auto">
              <a:lnSpc>
                <a:spcPct val="90000"/>
              </a:lnSpc>
              <a:spcBef>
                <a:spcPts val="750"/>
              </a:spcBef>
              <a:spcAft>
                <a:spcPts val="0"/>
              </a:spcAft>
              <a:defRPr/>
            </a:pPr>
            <a:r>
              <a:rPr lang="it-IT" dirty="0">
                <a:latin typeface="Segoe UI" panose="020B0502040204020203" pitchFamily="34" charset="0"/>
                <a:cs typeface="Segoe UI" panose="020B0502040204020203" pitchFamily="34" charset="0"/>
              </a:rPr>
              <a:t>Fronte di </a:t>
            </a:r>
            <a:r>
              <a:rPr lang="it-IT" dirty="0" err="1">
                <a:latin typeface="Segoe UI" panose="020B0502040204020203" pitchFamily="34" charset="0"/>
                <a:cs typeface="Segoe UI" panose="020B0502040204020203" pitchFamily="34" charset="0"/>
              </a:rPr>
              <a:t>pareto</a:t>
            </a:r>
            <a:r>
              <a:rPr lang="it-IT" dirty="0">
                <a:latin typeface="Segoe UI" panose="020B0502040204020203" pitchFamily="34" charset="0"/>
                <a:cs typeface="Segoe UI" panose="020B0502040204020203" pitchFamily="34" charset="0"/>
              </a:rPr>
              <a:t> delle migliori configurazioni </a:t>
            </a:r>
          </a:p>
        </p:txBody>
      </p:sp>
      <p:sp>
        <p:nvSpPr>
          <p:cNvPr id="7" name="CasellaDiTesto 4">
            <a:extLst>
              <a:ext uri="{FF2B5EF4-FFF2-40B4-BE49-F238E27FC236}">
                <a16:creationId xmlns:a16="http://schemas.microsoft.com/office/drawing/2014/main" id="{C1FF75F8-5D77-8FD7-A085-BD5EDF7DB036}"/>
              </a:ext>
            </a:extLst>
          </p:cNvPr>
          <p:cNvSpPr txBox="1"/>
          <p:nvPr/>
        </p:nvSpPr>
        <p:spPr>
          <a:xfrm>
            <a:off x="1000376" y="5054642"/>
            <a:ext cx="5102901" cy="1441420"/>
          </a:xfrm>
          <a:prstGeom prst="rect">
            <a:avLst/>
          </a:prstGeom>
          <a:noFill/>
        </p:spPr>
        <p:txBody>
          <a:bodyPr wrap="square">
            <a:spAutoFit/>
          </a:bodyPr>
          <a:lstStyle/>
          <a:p>
            <a:pPr marL="285750" lvl="1" indent="-285750" defTabSz="685800" fontAlgn="auto">
              <a:lnSpc>
                <a:spcPct val="90000"/>
              </a:lnSpc>
              <a:spcBef>
                <a:spcPts val="750"/>
              </a:spcBef>
              <a:spcAft>
                <a:spcPts val="0"/>
              </a:spcAft>
              <a:buFont typeface="Arial" panose="020B0604020202020204" pitchFamily="34" charset="0"/>
              <a:buChar char="•"/>
              <a:defRPr/>
            </a:pPr>
            <a:r>
              <a:rPr lang="it-IT" dirty="0">
                <a:latin typeface="Segoe UI" panose="020B0502040204020203" pitchFamily="34" charset="0"/>
                <a:cs typeface="Segoe UI" panose="020B0502040204020203" pitchFamily="34" charset="0"/>
              </a:rPr>
              <a:t>L’algoritmo confronta tutte le soluzioni con capacità delle batterie variabile da 0 a 160 kWh. </a:t>
            </a:r>
          </a:p>
          <a:p>
            <a:pPr marL="285750" lvl="1" indent="-285750" defTabSz="685800" fontAlgn="auto">
              <a:lnSpc>
                <a:spcPct val="90000"/>
              </a:lnSpc>
              <a:spcBef>
                <a:spcPts val="750"/>
              </a:spcBef>
              <a:spcAft>
                <a:spcPts val="0"/>
              </a:spcAft>
              <a:buFont typeface="Arial" panose="020B0604020202020204" pitchFamily="34" charset="0"/>
              <a:buChar char="•"/>
              <a:defRPr/>
            </a:pPr>
            <a:r>
              <a:rPr lang="it-IT" dirty="0">
                <a:latin typeface="Segoe UI" panose="020B0502040204020203" pitchFamily="34" charset="0"/>
                <a:cs typeface="Segoe UI" panose="020B0502040204020203" pitchFamily="34" charset="0"/>
              </a:rPr>
              <a:t>L’algoritmo seleziona solo le soluzioni che massimizzano l’autoconsumo e il NPV.</a:t>
            </a:r>
          </a:p>
        </p:txBody>
      </p:sp>
    </p:spTree>
    <p:extLst>
      <p:ext uri="{BB962C8B-B14F-4D97-AF65-F5344CB8AC3E}">
        <p14:creationId xmlns:p14="http://schemas.microsoft.com/office/powerpoint/2010/main" val="495951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2955D77E-9E34-338C-E566-6ABD20CE9C32}"/>
              </a:ext>
            </a:extLst>
          </p:cNvPr>
          <p:cNvSpPr>
            <a:spLocks noGrp="1"/>
          </p:cNvSpPr>
          <p:nvPr>
            <p:ph type="body" sz="quarter" idx="10"/>
          </p:nvPr>
        </p:nvSpPr>
        <p:spPr/>
        <p:txBody>
          <a:bodyPr/>
          <a:lstStyle/>
          <a:p>
            <a:r>
              <a:rPr lang="it-IT" dirty="0"/>
              <a:t>Comunità energetica rinnovabile (CER)</a:t>
            </a:r>
          </a:p>
        </p:txBody>
      </p:sp>
    </p:spTree>
    <p:extLst>
      <p:ext uri="{BB962C8B-B14F-4D97-AF65-F5344CB8AC3E}">
        <p14:creationId xmlns:p14="http://schemas.microsoft.com/office/powerpoint/2010/main" val="1779637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Risultati: Scenario 3-4</a:t>
            </a:r>
          </a:p>
        </p:txBody>
      </p:sp>
      <p:sp>
        <p:nvSpPr>
          <p:cNvPr id="2" name="CasellaDiTesto 1">
            <a:extLst>
              <a:ext uri="{FF2B5EF4-FFF2-40B4-BE49-F238E27FC236}">
                <a16:creationId xmlns:a16="http://schemas.microsoft.com/office/drawing/2014/main" id="{73DC6D9C-31A6-0515-FE05-3E9716DA95B2}"/>
              </a:ext>
            </a:extLst>
          </p:cNvPr>
          <p:cNvSpPr txBox="1"/>
          <p:nvPr/>
        </p:nvSpPr>
        <p:spPr>
          <a:xfrm>
            <a:off x="529469" y="562257"/>
            <a:ext cx="10873208" cy="341632"/>
          </a:xfrm>
          <a:prstGeom prst="rect">
            <a:avLst/>
          </a:prstGeom>
          <a:noFill/>
        </p:spPr>
        <p:txBody>
          <a:bodyPr wrap="square">
            <a:spAutoFit/>
          </a:bodyPr>
          <a:lstStyle/>
          <a:p>
            <a:pPr marL="0" lvl="1" algn="just" defTabSz="685800" eaLnBrk="0" hangingPunct="0">
              <a:lnSpc>
                <a:spcPct val="90000"/>
              </a:lnSpc>
              <a:spcBef>
                <a:spcPct val="50000"/>
              </a:spcBef>
              <a:buClr>
                <a:srgbClr val="822333"/>
              </a:buClr>
              <a:defRPr/>
            </a:pPr>
            <a:r>
              <a:rPr lang="en-GB" b="1" dirty="0">
                <a:solidFill>
                  <a:srgbClr val="002060"/>
                </a:solidFill>
                <a:latin typeface="Segoe UI" panose="020B0502040204020203" pitchFamily="34" charset="0"/>
                <a:cs typeface="Segoe UI" panose="020B0502040204020203" pitchFamily="34" charset="0"/>
              </a:rPr>
              <a:t>Small REC e Big REC</a:t>
            </a:r>
          </a:p>
        </p:txBody>
      </p:sp>
      <p:grpSp>
        <p:nvGrpSpPr>
          <p:cNvPr id="4" name="Gruppo 3">
            <a:extLst>
              <a:ext uri="{FF2B5EF4-FFF2-40B4-BE49-F238E27FC236}">
                <a16:creationId xmlns:a16="http://schemas.microsoft.com/office/drawing/2014/main" id="{5D368554-3EF4-A7DB-2637-B7CD4E0EC14A}"/>
              </a:ext>
            </a:extLst>
          </p:cNvPr>
          <p:cNvGrpSpPr/>
          <p:nvPr/>
        </p:nvGrpSpPr>
        <p:grpSpPr>
          <a:xfrm>
            <a:off x="2704" y="1254291"/>
            <a:ext cx="7903029" cy="4390571"/>
            <a:chOff x="2014559" y="1929256"/>
            <a:chExt cx="7903029" cy="4390571"/>
          </a:xfrm>
        </p:grpSpPr>
        <p:grpSp>
          <p:nvGrpSpPr>
            <p:cNvPr id="5" name="Gruppo 4">
              <a:extLst>
                <a:ext uri="{FF2B5EF4-FFF2-40B4-BE49-F238E27FC236}">
                  <a16:creationId xmlns:a16="http://schemas.microsoft.com/office/drawing/2014/main" id="{0A964F61-D5AB-5B30-33CC-F34D56F8BEAC}"/>
                </a:ext>
              </a:extLst>
            </p:cNvPr>
            <p:cNvGrpSpPr/>
            <p:nvPr/>
          </p:nvGrpSpPr>
          <p:grpSpPr>
            <a:xfrm>
              <a:off x="2014559" y="1929256"/>
              <a:ext cx="7903029" cy="4390571"/>
              <a:chOff x="2427513" y="1593892"/>
              <a:chExt cx="7903029" cy="4390571"/>
            </a:xfrm>
          </p:grpSpPr>
          <p:pic>
            <p:nvPicPr>
              <p:cNvPr id="8" name="Immagine 7">
                <a:extLst>
                  <a:ext uri="{FF2B5EF4-FFF2-40B4-BE49-F238E27FC236}">
                    <a16:creationId xmlns:a16="http://schemas.microsoft.com/office/drawing/2014/main" id="{16B34DF0-2D02-E90C-D25F-D889D05F326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27513" y="1593892"/>
                <a:ext cx="7903029" cy="4390571"/>
              </a:xfrm>
              <a:prstGeom prst="rect">
                <a:avLst/>
              </a:prstGeom>
            </p:spPr>
          </p:pic>
          <p:sp>
            <p:nvSpPr>
              <p:cNvPr id="9" name="CasellaDiTesto 8">
                <a:extLst>
                  <a:ext uri="{FF2B5EF4-FFF2-40B4-BE49-F238E27FC236}">
                    <a16:creationId xmlns:a16="http://schemas.microsoft.com/office/drawing/2014/main" id="{039241CE-05A1-58CC-C789-5D64DB13AD10}"/>
                  </a:ext>
                </a:extLst>
              </p:cNvPr>
              <p:cNvSpPr txBox="1"/>
              <p:nvPr/>
            </p:nvSpPr>
            <p:spPr>
              <a:xfrm>
                <a:off x="6879745" y="5118771"/>
                <a:ext cx="776749" cy="369332"/>
              </a:xfrm>
              <a:prstGeom prst="rect">
                <a:avLst/>
              </a:prstGeom>
              <a:noFill/>
            </p:spPr>
            <p:txBody>
              <a:bodyPr wrap="square" rtlCol="0">
                <a:spAutoFit/>
              </a:bodyPr>
              <a:lstStyle/>
              <a:p>
                <a:r>
                  <a:rPr lang="it-IT" dirty="0"/>
                  <a:t>Rec1</a:t>
                </a:r>
              </a:p>
            </p:txBody>
          </p:sp>
          <p:sp>
            <p:nvSpPr>
              <p:cNvPr id="10" name="CasellaDiTesto 9">
                <a:extLst>
                  <a:ext uri="{FF2B5EF4-FFF2-40B4-BE49-F238E27FC236}">
                    <a16:creationId xmlns:a16="http://schemas.microsoft.com/office/drawing/2014/main" id="{70308098-B8AE-D7A5-DF1A-DC8D3E358F42}"/>
                  </a:ext>
                </a:extLst>
              </p:cNvPr>
              <p:cNvSpPr txBox="1"/>
              <p:nvPr/>
            </p:nvSpPr>
            <p:spPr>
              <a:xfrm>
                <a:off x="3394209" y="2743186"/>
                <a:ext cx="776749" cy="369332"/>
              </a:xfrm>
              <a:prstGeom prst="rect">
                <a:avLst/>
              </a:prstGeom>
              <a:noFill/>
            </p:spPr>
            <p:txBody>
              <a:bodyPr wrap="square" rtlCol="0">
                <a:spAutoFit/>
              </a:bodyPr>
              <a:lstStyle/>
              <a:p>
                <a:r>
                  <a:rPr lang="it-IT" dirty="0"/>
                  <a:t>Rec2</a:t>
                </a:r>
              </a:p>
            </p:txBody>
          </p:sp>
          <p:cxnSp>
            <p:nvCxnSpPr>
              <p:cNvPr id="11" name="Connettore 2 10">
                <a:extLst>
                  <a:ext uri="{FF2B5EF4-FFF2-40B4-BE49-F238E27FC236}">
                    <a16:creationId xmlns:a16="http://schemas.microsoft.com/office/drawing/2014/main" id="{A5D5E0CF-F355-5710-8898-602AB6F1E5BF}"/>
                  </a:ext>
                </a:extLst>
              </p:cNvPr>
              <p:cNvCxnSpPr>
                <a:cxnSpLocks/>
              </p:cNvCxnSpPr>
              <p:nvPr/>
            </p:nvCxnSpPr>
            <p:spPr>
              <a:xfrm flipV="1">
                <a:off x="3618272" y="2310581"/>
                <a:ext cx="0" cy="5097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06064371-7576-7AA1-56C9-7529F352DA95}"/>
                  </a:ext>
                </a:extLst>
              </p:cNvPr>
              <p:cNvCxnSpPr>
                <a:cxnSpLocks/>
              </p:cNvCxnSpPr>
              <p:nvPr/>
            </p:nvCxnSpPr>
            <p:spPr>
              <a:xfrm>
                <a:off x="7502013" y="5342766"/>
                <a:ext cx="5231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 name="CasellaDiTesto 5">
              <a:extLst>
                <a:ext uri="{FF2B5EF4-FFF2-40B4-BE49-F238E27FC236}">
                  <a16:creationId xmlns:a16="http://schemas.microsoft.com/office/drawing/2014/main" id="{E4979F48-B929-8704-A90C-C8E1ACB65F46}"/>
                </a:ext>
              </a:extLst>
            </p:cNvPr>
            <p:cNvSpPr txBox="1"/>
            <p:nvPr/>
          </p:nvSpPr>
          <p:spPr>
            <a:xfrm>
              <a:off x="6962279" y="3866455"/>
              <a:ext cx="776749" cy="369332"/>
            </a:xfrm>
            <a:prstGeom prst="rect">
              <a:avLst/>
            </a:prstGeom>
            <a:noFill/>
          </p:spPr>
          <p:txBody>
            <a:bodyPr wrap="square" rtlCol="0">
              <a:spAutoFit/>
            </a:bodyPr>
            <a:lstStyle/>
            <a:p>
              <a:r>
                <a:rPr lang="it-IT" dirty="0" err="1"/>
                <a:t>knee</a:t>
              </a:r>
              <a:endParaRPr lang="it-IT" dirty="0"/>
            </a:p>
          </p:txBody>
        </p:sp>
        <p:cxnSp>
          <p:nvCxnSpPr>
            <p:cNvPr id="7" name="Connettore 2 6">
              <a:extLst>
                <a:ext uri="{FF2B5EF4-FFF2-40B4-BE49-F238E27FC236}">
                  <a16:creationId xmlns:a16="http://schemas.microsoft.com/office/drawing/2014/main" id="{B42ADC71-A621-F073-E5F6-E50D98B8821D}"/>
                </a:ext>
              </a:extLst>
            </p:cNvPr>
            <p:cNvCxnSpPr>
              <a:cxnSpLocks/>
            </p:cNvCxnSpPr>
            <p:nvPr/>
          </p:nvCxnSpPr>
          <p:spPr>
            <a:xfrm>
              <a:off x="7243540" y="4256436"/>
              <a:ext cx="0" cy="3235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CasellaDiTesto 4">
            <a:extLst>
              <a:ext uri="{FF2B5EF4-FFF2-40B4-BE49-F238E27FC236}">
                <a16:creationId xmlns:a16="http://schemas.microsoft.com/office/drawing/2014/main" id="{9E9451B3-A7B7-E23D-BCE8-F9A0E45C97A1}"/>
              </a:ext>
            </a:extLst>
          </p:cNvPr>
          <p:cNvSpPr txBox="1"/>
          <p:nvPr/>
        </p:nvSpPr>
        <p:spPr>
          <a:xfrm>
            <a:off x="708526" y="1124744"/>
            <a:ext cx="5076031" cy="341632"/>
          </a:xfrm>
          <a:prstGeom prst="rect">
            <a:avLst/>
          </a:prstGeom>
          <a:noFill/>
        </p:spPr>
        <p:txBody>
          <a:bodyPr wrap="square">
            <a:spAutoFit/>
          </a:bodyPr>
          <a:lstStyle/>
          <a:p>
            <a:pPr marL="0" lvl="1" defTabSz="685800" fontAlgn="auto">
              <a:lnSpc>
                <a:spcPct val="90000"/>
              </a:lnSpc>
              <a:spcBef>
                <a:spcPts val="750"/>
              </a:spcBef>
              <a:spcAft>
                <a:spcPts val="0"/>
              </a:spcAft>
              <a:defRPr/>
            </a:pPr>
            <a:r>
              <a:rPr lang="it-IT" dirty="0">
                <a:latin typeface="Segoe UI" panose="020B0502040204020203" pitchFamily="34" charset="0"/>
                <a:cs typeface="Segoe UI" panose="020B0502040204020203" pitchFamily="34" charset="0"/>
              </a:rPr>
              <a:t>Fronte di </a:t>
            </a:r>
            <a:r>
              <a:rPr lang="it-IT" dirty="0" err="1">
                <a:latin typeface="Segoe UI" panose="020B0502040204020203" pitchFamily="34" charset="0"/>
                <a:cs typeface="Segoe UI" panose="020B0502040204020203" pitchFamily="34" charset="0"/>
              </a:rPr>
              <a:t>pareto</a:t>
            </a:r>
            <a:r>
              <a:rPr lang="it-IT" dirty="0">
                <a:latin typeface="Segoe UI" panose="020B0502040204020203" pitchFamily="34" charset="0"/>
                <a:cs typeface="Segoe UI" panose="020B0502040204020203" pitchFamily="34" charset="0"/>
              </a:rPr>
              <a:t> delle migliori configurazioni </a:t>
            </a:r>
          </a:p>
        </p:txBody>
      </p:sp>
      <p:sp>
        <p:nvSpPr>
          <p:cNvPr id="15" name="CasellaDiTesto 4">
            <a:extLst>
              <a:ext uri="{FF2B5EF4-FFF2-40B4-BE49-F238E27FC236}">
                <a16:creationId xmlns:a16="http://schemas.microsoft.com/office/drawing/2014/main" id="{18F43FAA-F445-3C99-D4B9-9E3CCFE7B9ED}"/>
              </a:ext>
            </a:extLst>
          </p:cNvPr>
          <p:cNvSpPr txBox="1"/>
          <p:nvPr/>
        </p:nvSpPr>
        <p:spPr>
          <a:xfrm>
            <a:off x="7060975" y="1750070"/>
            <a:ext cx="5068822" cy="1441420"/>
          </a:xfrm>
          <a:prstGeom prst="rect">
            <a:avLst/>
          </a:prstGeom>
          <a:noFill/>
        </p:spPr>
        <p:txBody>
          <a:bodyPr wrap="square">
            <a:spAutoFit/>
          </a:bodyPr>
          <a:lstStyle/>
          <a:p>
            <a:pPr marL="285750" lvl="1" indent="-285750" defTabSz="685800" fontAlgn="auto">
              <a:lnSpc>
                <a:spcPct val="90000"/>
              </a:lnSpc>
              <a:spcBef>
                <a:spcPts val="750"/>
              </a:spcBef>
              <a:spcAft>
                <a:spcPts val="0"/>
              </a:spcAft>
              <a:buFont typeface="Arial" panose="020B0604020202020204" pitchFamily="34" charset="0"/>
              <a:buChar char="•"/>
              <a:defRPr/>
            </a:pPr>
            <a:r>
              <a:rPr lang="it-IT" dirty="0">
                <a:latin typeface="Segoe UI" panose="020B0502040204020203" pitchFamily="34" charset="0"/>
                <a:cs typeface="Segoe UI" panose="020B0502040204020203" pitchFamily="34" charset="0"/>
              </a:rPr>
              <a:t>L’algoritmo confronta tutte le soluzioni con numero di membri variabile da 0 a 300.</a:t>
            </a:r>
          </a:p>
          <a:p>
            <a:pPr marL="285750" lvl="1" indent="-285750" defTabSz="685800" fontAlgn="auto">
              <a:lnSpc>
                <a:spcPct val="90000"/>
              </a:lnSpc>
              <a:spcBef>
                <a:spcPts val="750"/>
              </a:spcBef>
              <a:spcAft>
                <a:spcPts val="0"/>
              </a:spcAft>
              <a:buFont typeface="Arial" panose="020B0604020202020204" pitchFamily="34" charset="0"/>
              <a:buChar char="•"/>
              <a:defRPr/>
            </a:pPr>
            <a:r>
              <a:rPr lang="it-IT" dirty="0">
                <a:latin typeface="Segoe UI" panose="020B0502040204020203" pitchFamily="34" charset="0"/>
                <a:cs typeface="Segoe UI" panose="020B0502040204020203" pitchFamily="34" charset="0"/>
              </a:rPr>
              <a:t>L’algoritmo seleziona solo le soluzioni che massimizzano il NPV del prosumer e il ricavo per singolo membro. </a:t>
            </a:r>
          </a:p>
        </p:txBody>
      </p:sp>
    </p:spTree>
    <p:extLst>
      <p:ext uri="{BB962C8B-B14F-4D97-AF65-F5344CB8AC3E}">
        <p14:creationId xmlns:p14="http://schemas.microsoft.com/office/powerpoint/2010/main" val="695620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Risultati</a:t>
            </a:r>
          </a:p>
        </p:txBody>
      </p:sp>
      <mc:AlternateContent xmlns:mc="http://schemas.openxmlformats.org/markup-compatibility/2006" xmlns:a14="http://schemas.microsoft.com/office/drawing/2010/main">
        <mc:Choice Requires="a14">
          <p:graphicFrame>
            <p:nvGraphicFramePr>
              <p:cNvPr id="2" name="Tabella 1">
                <a:extLst>
                  <a:ext uri="{FF2B5EF4-FFF2-40B4-BE49-F238E27FC236}">
                    <a16:creationId xmlns:a16="http://schemas.microsoft.com/office/drawing/2014/main" id="{17A1602A-CCAD-5927-5FAD-96FE59D2D23B}"/>
                  </a:ext>
                </a:extLst>
              </p:cNvPr>
              <p:cNvGraphicFramePr>
                <a:graphicFrameLocks noGrp="1"/>
              </p:cNvGraphicFramePr>
              <p:nvPr>
                <p:extLst>
                  <p:ext uri="{D42A27DB-BD31-4B8C-83A1-F6EECF244321}">
                    <p14:modId xmlns:p14="http://schemas.microsoft.com/office/powerpoint/2010/main" val="551155861"/>
                  </p:ext>
                </p:extLst>
              </p:nvPr>
            </p:nvGraphicFramePr>
            <p:xfrm>
              <a:off x="1703512" y="514683"/>
              <a:ext cx="8352927" cy="6369686"/>
            </p:xfrm>
            <a:graphic>
              <a:graphicData uri="http://schemas.openxmlformats.org/drawingml/2006/table">
                <a:tbl>
                  <a:tblPr/>
                  <a:tblGrid>
                    <a:gridCol w="3397124">
                      <a:extLst>
                        <a:ext uri="{9D8B030D-6E8A-4147-A177-3AD203B41FA5}">
                          <a16:colId xmlns:a16="http://schemas.microsoft.com/office/drawing/2014/main" val="4246648431"/>
                        </a:ext>
                      </a:extLst>
                    </a:gridCol>
                    <a:gridCol w="1338866">
                      <a:extLst>
                        <a:ext uri="{9D8B030D-6E8A-4147-A177-3AD203B41FA5}">
                          <a16:colId xmlns:a16="http://schemas.microsoft.com/office/drawing/2014/main" val="3223676565"/>
                        </a:ext>
                      </a:extLst>
                    </a:gridCol>
                    <a:gridCol w="1698563">
                      <a:extLst>
                        <a:ext uri="{9D8B030D-6E8A-4147-A177-3AD203B41FA5}">
                          <a16:colId xmlns:a16="http://schemas.microsoft.com/office/drawing/2014/main" val="1941257936"/>
                        </a:ext>
                      </a:extLst>
                    </a:gridCol>
                    <a:gridCol w="959187">
                      <a:extLst>
                        <a:ext uri="{9D8B030D-6E8A-4147-A177-3AD203B41FA5}">
                          <a16:colId xmlns:a16="http://schemas.microsoft.com/office/drawing/2014/main" val="1467810388"/>
                        </a:ext>
                      </a:extLst>
                    </a:gridCol>
                    <a:gridCol w="959187">
                      <a:extLst>
                        <a:ext uri="{9D8B030D-6E8A-4147-A177-3AD203B41FA5}">
                          <a16:colId xmlns:a16="http://schemas.microsoft.com/office/drawing/2014/main" val="1878246067"/>
                        </a:ext>
                      </a:extLst>
                    </a:gridCol>
                  </a:tblGrid>
                  <a:tr h="178042">
                    <a:tc>
                      <a:txBody>
                        <a:bodyPr/>
                        <a:lstStyle/>
                        <a:p>
                          <a:pPr>
                            <a:lnSpc>
                              <a:spcPct val="107000"/>
                            </a:lnSpc>
                            <a:spcAft>
                              <a:spcPts val="800"/>
                            </a:spcAft>
                          </a:pPr>
                          <a:r>
                            <a:rPr lang="en-GB"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Prosumer</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Prosumer +BESS</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Small REC</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Big REC</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900598"/>
                      </a:ext>
                    </a:extLst>
                  </a:tr>
                  <a:tr h="170920">
                    <a:tc>
                      <a:txBody>
                        <a:bodyPr/>
                        <a:lstStyle/>
                        <a:p>
                          <a:pP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a:t>
                          </a:r>
                          <a:r>
                            <a:rPr lang="it-IT" sz="1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member</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w="12700" cap="flat" cmpd="sng" algn="ctr">
                          <a:solidFill>
                            <a:srgbClr val="000000"/>
                          </a:solidFill>
                          <a:prstDash val="solid"/>
                          <a:round/>
                          <a:headEnd type="none" w="med" len="med"/>
                          <a:tailEnd type="none" w="med" len="med"/>
                        </a:lnT>
                        <a:lnB>
                          <a:noFill/>
                        </a:lnB>
                        <a:solidFill>
                          <a:srgbClr val="FFF2CC"/>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1+307</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428365714"/>
                      </a:ext>
                    </a:extLst>
                  </a:tr>
                  <a:tr h="170920">
                    <a:tc>
                      <a:txBody>
                        <a:bodyPr/>
                        <a:lstStyle/>
                        <a:p>
                          <a:pP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Prosumer demand [MWh/year]</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FFF2CC"/>
                        </a:solidFill>
                      </a:tcPr>
                    </a:tc>
                    <a:tc gridSpan="4">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350</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81527272"/>
                      </a:ext>
                    </a:extLst>
                  </a:tr>
                  <a:tr h="170920">
                    <a:tc>
                      <a:txBody>
                        <a:bodyPr/>
                        <a:lstStyle/>
                        <a:p>
                          <a:pP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Consumers demand [MWh/</a:t>
                          </a:r>
                          <a:r>
                            <a:rPr lang="it-IT" sz="1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year</a:t>
                          </a: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FFF2CC"/>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208</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1059</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3150550144"/>
                      </a:ext>
                    </a:extLst>
                  </a:tr>
                  <a:tr h="170920">
                    <a:tc>
                      <a:txBody>
                        <a:bodyPr/>
                        <a:lstStyle/>
                        <a:p>
                          <a:pP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demand [Mwh/year]</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FFF2CC"/>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350</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350</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558</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1409</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41858689"/>
                      </a:ext>
                    </a:extLst>
                  </a:tr>
                  <a:tr h="170920">
                    <a:tc>
                      <a:txBody>
                        <a:bodyPr/>
                        <a:lstStyle/>
                        <a:p>
                          <a:pP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PV production [MWh/year]</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E2EFDA"/>
                        </a:solidFill>
                      </a:tcPr>
                    </a:tc>
                    <a:tc gridSpan="4">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155</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740711087"/>
                      </a:ext>
                    </a:extLst>
                  </a:tr>
                  <a:tr h="170920">
                    <a:tc>
                      <a:txBody>
                        <a:bodyPr/>
                        <a:lstStyle/>
                        <a:p>
                          <a:pP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Self-consumption [MWh/year]</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E2EFDA"/>
                        </a:solidFill>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94</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112</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94</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94</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824237830"/>
                      </a:ext>
                    </a:extLst>
                  </a:tr>
                  <a:tr h="170920">
                    <a:tc>
                      <a:txBody>
                        <a:bodyPr/>
                        <a:lstStyle/>
                        <a:p>
                          <a:pPr>
                            <a:lnSpc>
                              <a:spcPct val="107000"/>
                            </a:lnSpc>
                            <a:spcAft>
                              <a:spcPts val="80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Surplus [MWh]</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E2EFDA"/>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43</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955011453"/>
                      </a:ext>
                    </a:extLst>
                  </a:tr>
                  <a:tr h="170920">
                    <a:tc>
                      <a:txBody>
                        <a:bodyPr/>
                        <a:lstStyle/>
                        <a:p>
                          <a:pP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Shared energy [MWh/year]</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E2EFDA"/>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44</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4238255998"/>
                      </a:ext>
                    </a:extLst>
                  </a:tr>
                  <a:tr h="170920">
                    <a:tc>
                      <a:txBody>
                        <a:bodyPr/>
                        <a:lstStyle/>
                        <a:p>
                          <a:pP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Stored energy [MWh/year]</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E2EFDA"/>
                        </a:solidFill>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3126038329"/>
                      </a:ext>
                    </a:extLst>
                  </a:tr>
                  <a:tr h="170920">
                    <a:tc>
                      <a:txBody>
                        <a:bodyPr/>
                        <a:lstStyle/>
                        <a:p>
                          <a:pPr>
                            <a:lnSpc>
                              <a:spcPct val="107000"/>
                            </a:lnSpc>
                            <a:spcAft>
                              <a:spcPts val="800"/>
                            </a:spcAft>
                          </a:pPr>
                          <a14:m>
                            <m:oMath xmlns:m="http://schemas.openxmlformats.org/officeDocument/2006/math">
                              <m:sSub>
                                <m:sSubPr>
                                  <m:ctrlPr>
                                    <a:rPr lang="it-IT" sz="1600" i="1" smtClean="0">
                                      <a:latin typeface="Cambria Math" panose="02040503050406030204" pitchFamily="18" charset="0"/>
                                    </a:rPr>
                                  </m:ctrlPr>
                                </m:sSubPr>
                                <m:e>
                                  <m:r>
                                    <a:rPr lang="en-US" sz="1600">
                                      <a:latin typeface="Cambria Math" panose="02040503050406030204" pitchFamily="18" charset="0"/>
                                    </a:rPr>
                                    <m:t>𝐶</m:t>
                                  </m:r>
                                </m:e>
                                <m:sub>
                                  <m:r>
                                    <a:rPr lang="en-US" sz="1600">
                                      <a:latin typeface="Cambria Math" panose="02040503050406030204" pitchFamily="18" charset="0"/>
                                    </a:rPr>
                                    <m:t>𝑝𝑟𝑜</m:t>
                                  </m:r>
                                </m:sub>
                              </m:sSub>
                            </m:oMath>
                          </a14:m>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E2EFDA"/>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44</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44</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44</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3556028255"/>
                      </a:ext>
                    </a:extLst>
                  </a:tr>
                  <a:tr h="170920">
                    <a:tc>
                      <a:txBody>
                        <a:bodyPr/>
                        <a:lstStyle/>
                        <a:p>
                          <a:pPr>
                            <a:lnSpc>
                              <a:spcPct val="107000"/>
                            </a:lnSpc>
                            <a:spcAft>
                              <a:spcPts val="800"/>
                            </a:spcAft>
                          </a:pPr>
                          <a14:m>
                            <m:oMath xmlns:m="http://schemas.openxmlformats.org/officeDocument/2006/math">
                              <m:sSub>
                                <m:sSubPr>
                                  <m:ctrlPr>
                                    <a:rPr lang="it-IT" sz="1600" i="1" smtClean="0">
                                      <a:latin typeface="Cambria Math" panose="02040503050406030204" pitchFamily="18" charset="0"/>
                                    </a:rPr>
                                  </m:ctrlPr>
                                </m:sSubPr>
                                <m:e>
                                  <m:acc>
                                    <m:accPr>
                                      <m:chr m:val="̌"/>
                                      <m:ctrlPr>
                                        <a:rPr lang="it-IT" sz="1600" i="1">
                                          <a:latin typeface="Cambria Math" panose="02040503050406030204" pitchFamily="18" charset="0"/>
                                        </a:rPr>
                                      </m:ctrlPr>
                                    </m:accPr>
                                    <m:e>
                                      <m:r>
                                        <a:rPr lang="en-US" sz="1600">
                                          <a:latin typeface="Cambria Math" panose="02040503050406030204" pitchFamily="18" charset="0"/>
                                        </a:rPr>
                                        <m:t>𝐶</m:t>
                                      </m:r>
                                    </m:e>
                                  </m:acc>
                                </m:e>
                                <m:sub>
                                  <m:r>
                                    <a:rPr lang="en-US" sz="1600">
                                      <a:latin typeface="Cambria Math" panose="02040503050406030204" pitchFamily="18" charset="0"/>
                                    </a:rPr>
                                    <m:t>𝑝𝑟𝑜</m:t>
                                  </m:r>
                                </m:sub>
                              </m:sSub>
                            </m:oMath>
                          </a14:m>
                          <a:r>
                            <a:rPr lang="en-US" sz="1600" dirty="0">
                              <a:latin typeface="Segoe UI" panose="020B0502040204020203" pitchFamily="34" charset="0"/>
                              <a:cs typeface="Segoe UI" panose="020B0502040204020203" pitchFamily="34" charset="0"/>
                            </a:rPr>
                            <a:t>:</a:t>
                          </a: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E2EFDA"/>
                        </a:solidFill>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3430608572"/>
                      </a:ext>
                    </a:extLst>
                  </a:tr>
                  <a:tr h="170920">
                    <a:tc>
                      <a:txBody>
                        <a:bodyPr/>
                        <a:lstStyle/>
                        <a:p>
                          <a:pPr>
                            <a:lnSpc>
                              <a:spcPct val="107000"/>
                            </a:lnSpc>
                            <a:spcAft>
                              <a:spcPts val="800"/>
                            </a:spcAft>
                          </a:pPr>
                          <a14:m>
                            <m:oMath xmlns:m="http://schemas.openxmlformats.org/officeDocument/2006/math">
                              <m:sSub>
                                <m:sSubPr>
                                  <m:ctrlPr>
                                    <a:rPr lang="it-IT" sz="1600" i="1" smtClean="0">
                                      <a:latin typeface="Cambria Math" panose="02040503050406030204" pitchFamily="18" charset="0"/>
                                    </a:rPr>
                                  </m:ctrlPr>
                                </m:sSubPr>
                                <m:e>
                                  <m:r>
                                    <a:rPr lang="en-US" sz="1600">
                                      <a:latin typeface="Cambria Math" panose="02040503050406030204" pitchFamily="18" charset="0"/>
                                    </a:rPr>
                                    <m:t>𝑆𝐶</m:t>
                                  </m:r>
                                </m:e>
                                <m:sub>
                                  <m:r>
                                    <a:rPr lang="en-US" sz="1600">
                                      <a:latin typeface="Cambria Math" panose="02040503050406030204" pitchFamily="18" charset="0"/>
                                    </a:rPr>
                                    <m:t>𝑝𝑟𝑜</m:t>
                                  </m:r>
                                </m:sub>
                              </m:sSub>
                            </m:oMath>
                          </a14:m>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E2EFDA"/>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84</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1386684253"/>
                      </a:ext>
                    </a:extLst>
                  </a:tr>
                  <a:tr h="170920">
                    <a:tc>
                      <a:txBody>
                        <a:bodyPr/>
                        <a:lstStyle/>
                        <a:p>
                          <a:pPr>
                            <a:lnSpc>
                              <a:spcPct val="107000"/>
                            </a:lnSpc>
                            <a:spcAft>
                              <a:spcPts val="800"/>
                            </a:spcAft>
                          </a:pPr>
                          <a14:m>
                            <m:oMath xmlns:m="http://schemas.openxmlformats.org/officeDocument/2006/math">
                              <m:sSub>
                                <m:sSubPr>
                                  <m:ctrlPr>
                                    <a:rPr lang="it-IT" sz="1600" i="1" smtClean="0">
                                      <a:latin typeface="Cambria Math" panose="02040503050406030204" pitchFamily="18" charset="0"/>
                                    </a:rPr>
                                  </m:ctrlPr>
                                </m:sSubPr>
                                <m:e>
                                  <m:r>
                                    <a:rPr lang="en-US" sz="1600">
                                      <a:latin typeface="Cambria Math" panose="02040503050406030204" pitchFamily="18" charset="0"/>
                                    </a:rPr>
                                    <m:t>𝐶</m:t>
                                  </m:r>
                                </m:e>
                                <m:sub>
                                  <m:r>
                                    <a:rPr lang="en-US" sz="1600">
                                      <a:latin typeface="Cambria Math" panose="02040503050406030204" pitchFamily="18" charset="0"/>
                                    </a:rPr>
                                    <m:t>𝑐𝑜𝑛</m:t>
                                  </m:r>
                                </m:sub>
                              </m:sSub>
                            </m:oMath>
                          </a14:m>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E2EFDA"/>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2237907855"/>
                      </a:ext>
                    </a:extLst>
                  </a:tr>
                  <a:tr h="170920">
                    <a:tc>
                      <a:txBody>
                        <a:bodyPr/>
                        <a:lstStyle/>
                        <a:p>
                          <a:pPr>
                            <a:lnSpc>
                              <a:spcPct val="107000"/>
                            </a:lnSpc>
                            <a:spcAft>
                              <a:spcPts val="800"/>
                            </a:spcAft>
                          </a:pPr>
                          <a14:m>
                            <m:oMath xmlns:m="http://schemas.openxmlformats.org/officeDocument/2006/math">
                              <m:sSub>
                                <m:sSubPr>
                                  <m:ctrlPr>
                                    <a:rPr lang="it-IT" sz="1600" i="1" smtClean="0">
                                      <a:latin typeface="Cambria Math" panose="02040503050406030204" pitchFamily="18" charset="0"/>
                                    </a:rPr>
                                  </m:ctrlPr>
                                </m:sSubPr>
                                <m:e>
                                  <m:acc>
                                    <m:accPr>
                                      <m:chr m:val="̌"/>
                                      <m:ctrlPr>
                                        <a:rPr lang="it-IT" sz="1600" i="1">
                                          <a:latin typeface="Cambria Math" panose="02040503050406030204" pitchFamily="18" charset="0"/>
                                        </a:rPr>
                                      </m:ctrlPr>
                                    </m:accPr>
                                    <m:e>
                                      <m:r>
                                        <a:rPr lang="en-US" sz="1600">
                                          <a:latin typeface="Cambria Math" panose="02040503050406030204" pitchFamily="18" charset="0"/>
                                        </a:rPr>
                                        <m:t>𝐶</m:t>
                                      </m:r>
                                    </m:e>
                                  </m:acc>
                                </m:e>
                                <m:sub>
                                  <m:r>
                                    <a:rPr lang="en-US" sz="1600">
                                      <a:latin typeface="Cambria Math" panose="02040503050406030204" pitchFamily="18" charset="0"/>
                                    </a:rPr>
                                    <m:t>𝑐𝑜𝑛</m:t>
                                  </m:r>
                                </m:sub>
                              </m:sSub>
                            </m:oMath>
                          </a14:m>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E2EFDA"/>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505234940"/>
                      </a:ext>
                    </a:extLst>
                  </a:tr>
                  <a:tr h="170920">
                    <a:tc>
                      <a:txBody>
                        <a:bodyPr/>
                        <a:lstStyle/>
                        <a:p>
                          <a:pPr>
                            <a:lnSpc>
                              <a:spcPct val="107000"/>
                            </a:lnSpc>
                            <a:spcAft>
                              <a:spcPts val="800"/>
                            </a:spcAft>
                          </a:pPr>
                          <a14:m>
                            <m:oMath xmlns:m="http://schemas.openxmlformats.org/officeDocument/2006/math">
                              <m:sSub>
                                <m:sSubPr>
                                  <m:ctrlPr>
                                    <a:rPr lang="it-IT" sz="1600" i="1" smtClean="0">
                                      <a:latin typeface="Cambria Math" panose="02040503050406030204" pitchFamily="18" charset="0"/>
                                    </a:rPr>
                                  </m:ctrlPr>
                                </m:sSubPr>
                                <m:e>
                                  <m:r>
                                    <a:rPr lang="en-US" sz="1600">
                                      <a:latin typeface="Cambria Math" panose="02040503050406030204" pitchFamily="18" charset="0"/>
                                    </a:rPr>
                                    <m:t>𝐶</m:t>
                                  </m:r>
                                </m:e>
                                <m:sub>
                                  <m:r>
                                    <a:rPr lang="en-US" sz="1600">
                                      <a:latin typeface="Cambria Math" panose="02040503050406030204" pitchFamily="18" charset="0"/>
                                    </a:rPr>
                                    <m:t>𝑅𝐸𝐶</m:t>
                                  </m:r>
                                </m:sub>
                              </m:sSub>
                            </m:oMath>
                          </a14:m>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E2EFDA"/>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3678701245"/>
                      </a:ext>
                    </a:extLst>
                  </a:tr>
                  <a:tr h="170920">
                    <a:tc>
                      <a:txBody>
                        <a:bodyPr/>
                        <a:lstStyle/>
                        <a:p>
                          <a:pPr>
                            <a:lnSpc>
                              <a:spcPct val="107000"/>
                            </a:lnSpc>
                            <a:spcAft>
                              <a:spcPts val="800"/>
                            </a:spcAft>
                          </a:pPr>
                          <a14:m>
                            <m:oMath xmlns:m="http://schemas.openxmlformats.org/officeDocument/2006/math">
                              <m:sSub>
                                <m:sSubPr>
                                  <m:ctrlPr>
                                    <a:rPr lang="it-IT" sz="1600" i="1" smtClean="0">
                                      <a:latin typeface="Cambria Math" panose="02040503050406030204" pitchFamily="18" charset="0"/>
                                    </a:rPr>
                                  </m:ctrlPr>
                                </m:sSubPr>
                                <m:e>
                                  <m:acc>
                                    <m:accPr>
                                      <m:chr m:val="̌"/>
                                      <m:ctrlPr>
                                        <a:rPr lang="it-IT" sz="1600" i="1">
                                          <a:latin typeface="Cambria Math" panose="02040503050406030204" pitchFamily="18" charset="0"/>
                                        </a:rPr>
                                      </m:ctrlPr>
                                    </m:accPr>
                                    <m:e>
                                      <m:r>
                                        <a:rPr lang="en-US" sz="1600">
                                          <a:latin typeface="Cambria Math" panose="02040503050406030204" pitchFamily="18" charset="0"/>
                                        </a:rPr>
                                        <m:t>𝐶</m:t>
                                      </m:r>
                                    </m:e>
                                  </m:acc>
                                </m:e>
                                <m:sub>
                                  <m:r>
                                    <a:rPr lang="en-US" sz="1600">
                                      <a:latin typeface="Cambria Math" panose="02040503050406030204" pitchFamily="18" charset="0"/>
                                    </a:rPr>
                                    <m:t>𝑅𝐸𝐶</m:t>
                                  </m:r>
                                </m:sub>
                              </m:sSub>
                            </m:oMath>
                          </a14:m>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E2EFDA"/>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777354466"/>
                      </a:ext>
                    </a:extLst>
                  </a:tr>
                  <a:tr h="170920">
                    <a:tc>
                      <a:txBody>
                        <a:bodyPr/>
                        <a:lstStyle/>
                        <a:p>
                          <a:pPr>
                            <a:lnSpc>
                              <a:spcPct val="107000"/>
                            </a:lnSpc>
                            <a:spcAft>
                              <a:spcPts val="800"/>
                            </a:spcAft>
                          </a:pPr>
                          <a14:m>
                            <m:oMath xmlns:m="http://schemas.openxmlformats.org/officeDocument/2006/math">
                              <m:sSub>
                                <m:sSubPr>
                                  <m:ctrlPr>
                                    <a:rPr lang="it-IT" sz="1600" i="1" smtClean="0">
                                      <a:latin typeface="Cambria Math" panose="02040503050406030204" pitchFamily="18" charset="0"/>
                                    </a:rPr>
                                  </m:ctrlPr>
                                </m:sSubPr>
                                <m:e>
                                  <m:r>
                                    <a:rPr lang="en-US" sz="1600">
                                      <a:latin typeface="Cambria Math" panose="02040503050406030204" pitchFamily="18" charset="0"/>
                                    </a:rPr>
                                    <m:t>𝑆𝐻</m:t>
                                  </m:r>
                                </m:e>
                                <m:sub>
                                  <m:r>
                                    <a:rPr lang="en-US" sz="1600">
                                      <a:latin typeface="Cambria Math" panose="02040503050406030204" pitchFamily="18" charset="0"/>
                                    </a:rPr>
                                    <m:t>𝑅𝐸𝐶</m:t>
                                  </m:r>
                                </m:sub>
                              </m:sSub>
                            </m:oMath>
                          </a14:m>
                          <a:r>
                            <a:rPr lang="en-US" sz="1600" dirty="0">
                              <a:latin typeface="Segoe UI" panose="020B0502040204020203" pitchFamily="34" charset="0"/>
                              <a:cs typeface="Segoe UI" panose="020B0502040204020203" pitchFamily="34" charset="0"/>
                            </a:rPr>
                            <a:t> </a:t>
                          </a: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E2EFDA"/>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72</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2812073921"/>
                      </a:ext>
                    </a:extLst>
                  </a:tr>
                  <a:tr h="170920">
                    <a:tc>
                      <a:txBody>
                        <a:bodyPr/>
                        <a:lstStyle/>
                        <a:p>
                          <a:pP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Initial investment [k€]</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BDD7EE"/>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180</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279</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180</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180</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241036849"/>
                      </a:ext>
                    </a:extLst>
                  </a:tr>
                  <a:tr h="170920">
                    <a:tc>
                      <a:txBody>
                        <a:bodyPr/>
                        <a:lstStyle/>
                        <a:p>
                          <a:pPr>
                            <a:lnSpc>
                              <a:spcPct val="107000"/>
                            </a:lnSpc>
                            <a:spcAft>
                              <a:spcPts val="800"/>
                            </a:spcAft>
                          </a:pPr>
                          <a14:m>
                            <m:oMath xmlns:m="http://schemas.openxmlformats.org/officeDocument/2006/math">
                              <m:sSub>
                                <m:sSubPr>
                                  <m:ctrlPr>
                                    <a:rPr lang="it-IT" sz="1600" i="1" smtClean="0">
                                      <a:latin typeface="Cambria Math" panose="02040503050406030204" pitchFamily="18" charset="0"/>
                                    </a:rPr>
                                  </m:ctrlPr>
                                </m:sSubPr>
                                <m:e>
                                  <m:r>
                                    <a:rPr lang="en-US" sz="1600">
                                      <a:latin typeface="Cambria Math" panose="02040503050406030204" pitchFamily="18" charset="0"/>
                                    </a:rPr>
                                    <m:t>𝑁𝑃𝑉</m:t>
                                  </m:r>
                                </m:e>
                                <m:sub>
                                  <m:r>
                                    <a:rPr lang="en-US" sz="1600">
                                      <a:latin typeface="Cambria Math" panose="02040503050406030204" pitchFamily="18" charset="0"/>
                                    </a:rPr>
                                    <m:t>𝑝𝑟𝑜</m:t>
                                  </m:r>
                                </m:sub>
                              </m:sSub>
                            </m:oMath>
                          </a14:m>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[k€]</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BDD7EE"/>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402</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306</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423</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430</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742300888"/>
                      </a:ext>
                    </a:extLst>
                  </a:tr>
                  <a:tr h="170920">
                    <a:tc>
                      <a:txBody>
                        <a:bodyPr/>
                        <a:lstStyle/>
                        <a:p>
                          <a:pP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PBP [year]</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BDD7EE"/>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4.5</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7.4</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4.3</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840920679"/>
                      </a:ext>
                    </a:extLst>
                  </a:tr>
                  <a:tr h="170920">
                    <a:tc>
                      <a:txBody>
                        <a:bodyPr/>
                        <a:lstStyle/>
                        <a:p>
                          <a:pPr>
                            <a:lnSpc>
                              <a:spcPct val="107000"/>
                            </a:lnSpc>
                            <a:spcAft>
                              <a:spcPts val="800"/>
                            </a:spcAft>
                          </a:pPr>
                          <a14:m>
                            <m:oMath xmlns:m="http://schemas.openxmlformats.org/officeDocument/2006/math">
                              <m:sSub>
                                <m:sSubPr>
                                  <m:ctrlPr>
                                    <a:rPr lang="it-IT" sz="1600" i="1" smtClean="0">
                                      <a:latin typeface="Cambria Math" panose="02040503050406030204" pitchFamily="18" charset="0"/>
                                    </a:rPr>
                                  </m:ctrlPr>
                                </m:sSubPr>
                                <m:e>
                                  <m:r>
                                    <a:rPr lang="en-US" sz="1600">
                                      <a:latin typeface="Cambria Math" panose="02040503050406030204" pitchFamily="18" charset="0"/>
                                    </a:rPr>
                                    <m:t>𝑁𝑃𝑉</m:t>
                                  </m:r>
                                </m:e>
                                <m:sub>
                                  <m:r>
                                    <a:rPr lang="en-US" sz="1600">
                                      <a:latin typeface="Cambria Math" panose="02040503050406030204" pitchFamily="18" charset="0"/>
                                    </a:rPr>
                                    <m:t>𝑅𝐸𝐶</m:t>
                                  </m:r>
                                </m:sub>
                              </m:sSub>
                            </m:oMath>
                          </a14:m>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[k€]</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BDD7EE"/>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53</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55</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3247511931"/>
                      </a:ext>
                    </a:extLst>
                  </a:tr>
                  <a:tr h="170920">
                    <a:tc>
                      <a:txBody>
                        <a:bodyPr/>
                        <a:lstStyle/>
                        <a:p>
                          <a:pPr>
                            <a:lnSpc>
                              <a:spcPct val="107000"/>
                            </a:lnSpc>
                            <a:spcAft>
                              <a:spcPts val="800"/>
                            </a:spcAft>
                          </a:pPr>
                          <a14:m>
                            <m:oMath xmlns:m="http://schemas.openxmlformats.org/officeDocument/2006/math">
                              <m:sSubSup>
                                <m:sSubSupPr>
                                  <m:ctrlPr>
                                    <a:rPr lang="it-IT" sz="1600" i="1" smtClean="0">
                                      <a:latin typeface="Cambria Math" panose="02040503050406030204" pitchFamily="18" charset="0"/>
                                    </a:rPr>
                                  </m:ctrlPr>
                                </m:sSubSupPr>
                                <m:e>
                                  <m:r>
                                    <a:rPr lang="en-US" sz="1600">
                                      <a:latin typeface="Cambria Math" panose="02040503050406030204" pitchFamily="18" charset="0"/>
                                    </a:rPr>
                                    <m:t>𝑅</m:t>
                                  </m:r>
                                </m:e>
                                <m:sub>
                                  <m:r>
                                    <a:rPr lang="en-US" sz="1600">
                                      <a:latin typeface="Cambria Math" panose="02040503050406030204" pitchFamily="18" charset="0"/>
                                    </a:rPr>
                                    <m:t>𝑐𝑜𝑛</m:t>
                                  </m:r>
                                </m:sub>
                                <m:sup>
                                  <m:r>
                                    <a:rPr lang="en-US" sz="1600">
                                      <a:latin typeface="Cambria Math" panose="02040503050406030204" pitchFamily="18" charset="0"/>
                                    </a:rPr>
                                    <m:t>𝑡𝑜𝑡</m:t>
                                  </m:r>
                                </m:sup>
                              </m:sSubSup>
                            </m:oMath>
                          </a14:m>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[k€]</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BDD7EE"/>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6.6</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0.178</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2983308879"/>
                      </a:ext>
                    </a:extLst>
                  </a:tr>
                  <a:tr h="170920">
                    <a:tc>
                      <a:txBody>
                        <a:bodyPr/>
                        <a:lstStyle/>
                        <a:p>
                          <a:pPr>
                            <a:lnSpc>
                              <a:spcPct val="107000"/>
                            </a:lnSpc>
                            <a:spcAft>
                              <a:spcPts val="800"/>
                            </a:spcAft>
                          </a:pPr>
                          <a14:m>
                            <m:oMath xmlns:m="http://schemas.openxmlformats.org/officeDocument/2006/math">
                              <m:sSub>
                                <m:sSubPr>
                                  <m:ctrlPr>
                                    <a:rPr lang="it-IT" sz="1600" i="1" smtClean="0">
                                      <a:latin typeface="Cambria Math" panose="02040503050406030204" pitchFamily="18" charset="0"/>
                                    </a:rPr>
                                  </m:ctrlPr>
                                </m:sSubPr>
                                <m:e>
                                  <m:r>
                                    <a:rPr lang="en-US" sz="1600">
                                      <a:latin typeface="Cambria Math" panose="02040503050406030204" pitchFamily="18" charset="0"/>
                                    </a:rPr>
                                    <m:t>𝑅</m:t>
                                  </m:r>
                                </m:e>
                                <m:sub>
                                  <m:r>
                                    <a:rPr lang="en-US" sz="1600">
                                      <a:latin typeface="Cambria Math" panose="02040503050406030204" pitchFamily="18" charset="0"/>
                                    </a:rPr>
                                    <m:t>𝑐𝑜𝑛</m:t>
                                  </m:r>
                                </m:sub>
                              </m:sSub>
                            </m:oMath>
                          </a14:m>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[k€/year]</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BDD7EE"/>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0.33</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0.008</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2945106374"/>
                      </a:ext>
                    </a:extLst>
                  </a:tr>
                  <a:tr h="242137">
                    <a:tc>
                      <a:txBody>
                        <a:bodyPr/>
                        <a:lstStyle/>
                        <a:p>
                          <a:pP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[tCO</a:t>
                          </a:r>
                          <a:r>
                            <a:rPr lang="it-IT" sz="1600" baseline="-25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r>
                            <a:rPr lang="it-IT"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eq/</a:t>
                          </a:r>
                          <a:r>
                            <a:rPr lang="it-IT"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year</a:t>
                          </a:r>
                          <a:r>
                            <a:rPr lang="it-IT"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w="12700" cap="flat" cmpd="sng" algn="ctr">
                          <a:solidFill>
                            <a:srgbClr val="000000"/>
                          </a:solidFill>
                          <a:prstDash val="solid"/>
                          <a:round/>
                          <a:headEnd type="none" w="med" len="med"/>
                          <a:tailEnd type="none" w="med" len="med"/>
                        </a:lnB>
                        <a:solidFill>
                          <a:srgbClr val="FCE4D6"/>
                        </a:solidFill>
                      </a:tcPr>
                    </a:tc>
                    <a:tc gridSpan="4">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874731256"/>
                      </a:ext>
                    </a:extLst>
                  </a:tr>
                </a:tbl>
              </a:graphicData>
            </a:graphic>
          </p:graphicFrame>
        </mc:Choice>
        <mc:Fallback xmlns="">
          <p:graphicFrame>
            <p:nvGraphicFramePr>
              <p:cNvPr id="2" name="Tabella 1">
                <a:extLst>
                  <a:ext uri="{FF2B5EF4-FFF2-40B4-BE49-F238E27FC236}">
                    <a16:creationId xmlns:a16="http://schemas.microsoft.com/office/drawing/2014/main" id="{17A1602A-CCAD-5927-5FAD-96FE59D2D23B}"/>
                  </a:ext>
                </a:extLst>
              </p:cNvPr>
              <p:cNvGraphicFramePr>
                <a:graphicFrameLocks noGrp="1"/>
              </p:cNvGraphicFramePr>
              <p:nvPr>
                <p:extLst>
                  <p:ext uri="{D42A27DB-BD31-4B8C-83A1-F6EECF244321}">
                    <p14:modId xmlns:p14="http://schemas.microsoft.com/office/powerpoint/2010/main" val="551155861"/>
                  </p:ext>
                </p:extLst>
              </p:nvPr>
            </p:nvGraphicFramePr>
            <p:xfrm>
              <a:off x="1703512" y="514683"/>
              <a:ext cx="8352927" cy="6369686"/>
            </p:xfrm>
            <a:graphic>
              <a:graphicData uri="http://schemas.openxmlformats.org/drawingml/2006/table">
                <a:tbl>
                  <a:tblPr/>
                  <a:tblGrid>
                    <a:gridCol w="3397124">
                      <a:extLst>
                        <a:ext uri="{9D8B030D-6E8A-4147-A177-3AD203B41FA5}">
                          <a16:colId xmlns:a16="http://schemas.microsoft.com/office/drawing/2014/main" val="4246648431"/>
                        </a:ext>
                      </a:extLst>
                    </a:gridCol>
                    <a:gridCol w="1338866">
                      <a:extLst>
                        <a:ext uri="{9D8B030D-6E8A-4147-A177-3AD203B41FA5}">
                          <a16:colId xmlns:a16="http://schemas.microsoft.com/office/drawing/2014/main" val="3223676565"/>
                        </a:ext>
                      </a:extLst>
                    </a:gridCol>
                    <a:gridCol w="1698563">
                      <a:extLst>
                        <a:ext uri="{9D8B030D-6E8A-4147-A177-3AD203B41FA5}">
                          <a16:colId xmlns:a16="http://schemas.microsoft.com/office/drawing/2014/main" val="1941257936"/>
                        </a:ext>
                      </a:extLst>
                    </a:gridCol>
                    <a:gridCol w="959187">
                      <a:extLst>
                        <a:ext uri="{9D8B030D-6E8A-4147-A177-3AD203B41FA5}">
                          <a16:colId xmlns:a16="http://schemas.microsoft.com/office/drawing/2014/main" val="1467810388"/>
                        </a:ext>
                      </a:extLst>
                    </a:gridCol>
                    <a:gridCol w="959187">
                      <a:extLst>
                        <a:ext uri="{9D8B030D-6E8A-4147-A177-3AD203B41FA5}">
                          <a16:colId xmlns:a16="http://schemas.microsoft.com/office/drawing/2014/main" val="1878246067"/>
                        </a:ext>
                      </a:extLst>
                    </a:gridCol>
                  </a:tblGrid>
                  <a:tr h="249301">
                    <a:tc>
                      <a:txBody>
                        <a:bodyPr/>
                        <a:lstStyle/>
                        <a:p>
                          <a:pPr>
                            <a:lnSpc>
                              <a:spcPct val="107000"/>
                            </a:lnSpc>
                            <a:spcAft>
                              <a:spcPts val="800"/>
                            </a:spcAft>
                          </a:pPr>
                          <a:r>
                            <a:rPr lang="en-GB"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Prosumer</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Prosumer +BESS</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Small REC</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Big REC</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900598"/>
                      </a:ext>
                    </a:extLst>
                  </a:tr>
                  <a:tr h="249301">
                    <a:tc>
                      <a:txBody>
                        <a:bodyPr/>
                        <a:lstStyle/>
                        <a:p>
                          <a:pP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a:t>
                          </a:r>
                          <a:r>
                            <a:rPr lang="it-IT" sz="1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member</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w="12700" cap="flat" cmpd="sng" algn="ctr">
                          <a:solidFill>
                            <a:srgbClr val="000000"/>
                          </a:solidFill>
                          <a:prstDash val="solid"/>
                          <a:round/>
                          <a:headEnd type="none" w="med" len="med"/>
                          <a:tailEnd type="none" w="med" len="med"/>
                        </a:lnT>
                        <a:lnB>
                          <a:noFill/>
                        </a:lnB>
                        <a:solidFill>
                          <a:srgbClr val="FFF2CC"/>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1+307</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428365714"/>
                      </a:ext>
                    </a:extLst>
                  </a:tr>
                  <a:tr h="249301">
                    <a:tc>
                      <a:txBody>
                        <a:bodyPr/>
                        <a:lstStyle/>
                        <a:p>
                          <a:pP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Prosumer demand [MWh/year]</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FFF2CC"/>
                        </a:solidFill>
                      </a:tcPr>
                    </a:tc>
                    <a:tc gridSpan="4">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350</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81527272"/>
                      </a:ext>
                    </a:extLst>
                  </a:tr>
                  <a:tr h="249301">
                    <a:tc>
                      <a:txBody>
                        <a:bodyPr/>
                        <a:lstStyle/>
                        <a:p>
                          <a:pP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Consumers demand [MWh/</a:t>
                          </a:r>
                          <a:r>
                            <a:rPr lang="it-IT" sz="1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year</a:t>
                          </a: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FFF2CC"/>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208</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1059</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3150550144"/>
                      </a:ext>
                    </a:extLst>
                  </a:tr>
                  <a:tr h="249301">
                    <a:tc>
                      <a:txBody>
                        <a:bodyPr/>
                        <a:lstStyle/>
                        <a:p>
                          <a:pP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demand [Mwh/year]</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FFF2CC"/>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350</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350</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558</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1409</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41858689"/>
                      </a:ext>
                    </a:extLst>
                  </a:tr>
                  <a:tr h="249301">
                    <a:tc>
                      <a:txBody>
                        <a:bodyPr/>
                        <a:lstStyle/>
                        <a:p>
                          <a:pP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PV production [MWh/year]</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E2EFDA"/>
                        </a:solidFill>
                      </a:tcPr>
                    </a:tc>
                    <a:tc gridSpan="4">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155</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740711087"/>
                      </a:ext>
                    </a:extLst>
                  </a:tr>
                  <a:tr h="249301">
                    <a:tc>
                      <a:txBody>
                        <a:bodyPr/>
                        <a:lstStyle/>
                        <a:p>
                          <a:pP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Self-consumption [MWh/year]</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E2EFDA"/>
                        </a:solidFill>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94</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112</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94</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94</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824237830"/>
                      </a:ext>
                    </a:extLst>
                  </a:tr>
                  <a:tr h="249301">
                    <a:tc>
                      <a:txBody>
                        <a:bodyPr/>
                        <a:lstStyle/>
                        <a:p>
                          <a:pPr>
                            <a:lnSpc>
                              <a:spcPct val="107000"/>
                            </a:lnSpc>
                            <a:spcAft>
                              <a:spcPts val="80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Surplus [MWh]</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E2EFDA"/>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43</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955011453"/>
                      </a:ext>
                    </a:extLst>
                  </a:tr>
                  <a:tr h="249301">
                    <a:tc>
                      <a:txBody>
                        <a:bodyPr/>
                        <a:lstStyle/>
                        <a:p>
                          <a:pP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Shared energy [MWh/year]</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E2EFDA"/>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44</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4238255998"/>
                      </a:ext>
                    </a:extLst>
                  </a:tr>
                  <a:tr h="249301">
                    <a:tc>
                      <a:txBody>
                        <a:bodyPr/>
                        <a:lstStyle/>
                        <a:p>
                          <a:pP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Stored energy [MWh/year]</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E2EFDA"/>
                        </a:solidFill>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3126038329"/>
                      </a:ext>
                    </a:extLst>
                  </a:tr>
                  <a:tr h="276479">
                    <a:tc>
                      <a:txBody>
                        <a:bodyPr/>
                        <a:lstStyle/>
                        <a:p>
                          <a:endParaRPr lang="it-IT"/>
                        </a:p>
                      </a:txBody>
                      <a:tcPr marL="41543" marR="41543" marT="0" marB="0" anchor="b">
                        <a:lnL>
                          <a:noFill/>
                        </a:lnL>
                        <a:lnR>
                          <a:noFill/>
                        </a:lnR>
                        <a:lnT>
                          <a:noFill/>
                        </a:lnT>
                        <a:lnB>
                          <a:noFill/>
                        </a:lnB>
                        <a:blipFill>
                          <a:blip r:embed="rId3"/>
                          <a:stretch>
                            <a:fillRect t="-908696" r="-145878" b="-1328261"/>
                          </a:stretch>
                        </a:blip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44</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44</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44</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3556028255"/>
                      </a:ext>
                    </a:extLst>
                  </a:tr>
                  <a:tr h="292608">
                    <a:tc>
                      <a:txBody>
                        <a:bodyPr/>
                        <a:lstStyle/>
                        <a:p>
                          <a:endParaRPr lang="it-IT"/>
                        </a:p>
                      </a:txBody>
                      <a:tcPr marL="41543" marR="41543" marT="0" marB="0" anchor="b">
                        <a:lnL>
                          <a:noFill/>
                        </a:lnL>
                        <a:lnR>
                          <a:noFill/>
                        </a:lnR>
                        <a:lnT>
                          <a:noFill/>
                        </a:lnT>
                        <a:lnB>
                          <a:noFill/>
                        </a:lnB>
                        <a:blipFill>
                          <a:blip r:embed="rId3"/>
                          <a:stretch>
                            <a:fillRect t="-966667" r="-145878" b="-1172917"/>
                          </a:stretch>
                        </a:blipFill>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3430608572"/>
                      </a:ext>
                    </a:extLst>
                  </a:tr>
                  <a:tr h="276479">
                    <a:tc>
                      <a:txBody>
                        <a:bodyPr/>
                        <a:lstStyle/>
                        <a:p>
                          <a:endParaRPr lang="it-IT"/>
                        </a:p>
                      </a:txBody>
                      <a:tcPr marL="41543" marR="41543" marT="0" marB="0" anchor="b">
                        <a:lnL>
                          <a:noFill/>
                        </a:lnL>
                        <a:lnR>
                          <a:noFill/>
                        </a:lnR>
                        <a:lnT>
                          <a:noFill/>
                        </a:lnT>
                        <a:lnB>
                          <a:noFill/>
                        </a:lnB>
                        <a:blipFill>
                          <a:blip r:embed="rId3"/>
                          <a:stretch>
                            <a:fillRect t="-1137778" r="-145878" b="-1151111"/>
                          </a:stretch>
                        </a:blip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84</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1386684253"/>
                      </a:ext>
                    </a:extLst>
                  </a:tr>
                  <a:tr h="249301">
                    <a:tc>
                      <a:txBody>
                        <a:bodyPr/>
                        <a:lstStyle/>
                        <a:p>
                          <a:endParaRPr lang="it-IT"/>
                        </a:p>
                      </a:txBody>
                      <a:tcPr marL="41543" marR="41543" marT="0" marB="0" anchor="b">
                        <a:lnL>
                          <a:noFill/>
                        </a:lnL>
                        <a:lnR>
                          <a:noFill/>
                        </a:lnR>
                        <a:lnT>
                          <a:noFill/>
                        </a:lnT>
                        <a:lnB>
                          <a:noFill/>
                        </a:lnB>
                        <a:blipFill>
                          <a:blip r:embed="rId3"/>
                          <a:stretch>
                            <a:fillRect t="-1358537" r="-145878" b="-1163415"/>
                          </a:stretch>
                        </a:blip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2237907855"/>
                      </a:ext>
                    </a:extLst>
                  </a:tr>
                  <a:tr h="255461">
                    <a:tc>
                      <a:txBody>
                        <a:bodyPr/>
                        <a:lstStyle/>
                        <a:p>
                          <a:endParaRPr lang="it-IT"/>
                        </a:p>
                      </a:txBody>
                      <a:tcPr marL="41543" marR="41543" marT="0" marB="0" anchor="b">
                        <a:lnL>
                          <a:noFill/>
                        </a:lnL>
                        <a:lnR>
                          <a:noFill/>
                        </a:lnR>
                        <a:lnT>
                          <a:noFill/>
                        </a:lnT>
                        <a:lnB>
                          <a:noFill/>
                        </a:lnB>
                        <a:blipFill>
                          <a:blip r:embed="rId3"/>
                          <a:stretch>
                            <a:fillRect t="-1423810" r="-145878" b="-1035714"/>
                          </a:stretch>
                        </a:blip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505234940"/>
                      </a:ext>
                    </a:extLst>
                  </a:tr>
                  <a:tr h="249301">
                    <a:tc>
                      <a:txBody>
                        <a:bodyPr/>
                        <a:lstStyle/>
                        <a:p>
                          <a:endParaRPr lang="it-IT"/>
                        </a:p>
                      </a:txBody>
                      <a:tcPr marL="41543" marR="41543" marT="0" marB="0" anchor="b">
                        <a:lnL>
                          <a:noFill/>
                        </a:lnL>
                        <a:lnR>
                          <a:noFill/>
                        </a:lnR>
                        <a:lnT>
                          <a:noFill/>
                        </a:lnT>
                        <a:lnB>
                          <a:noFill/>
                        </a:lnB>
                        <a:blipFill>
                          <a:blip r:embed="rId3"/>
                          <a:stretch>
                            <a:fillRect t="-1560976" r="-145878" b="-960976"/>
                          </a:stretch>
                        </a:blip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3678701245"/>
                      </a:ext>
                    </a:extLst>
                  </a:tr>
                  <a:tr h="255461">
                    <a:tc>
                      <a:txBody>
                        <a:bodyPr/>
                        <a:lstStyle/>
                        <a:p>
                          <a:endParaRPr lang="it-IT"/>
                        </a:p>
                      </a:txBody>
                      <a:tcPr marL="41543" marR="41543" marT="0" marB="0" anchor="b">
                        <a:lnL>
                          <a:noFill/>
                        </a:lnL>
                        <a:lnR>
                          <a:noFill/>
                        </a:lnR>
                        <a:lnT>
                          <a:noFill/>
                        </a:lnT>
                        <a:lnB>
                          <a:noFill/>
                        </a:lnB>
                        <a:blipFill>
                          <a:blip r:embed="rId3"/>
                          <a:stretch>
                            <a:fillRect t="-1621429" r="-145878" b="-838095"/>
                          </a:stretch>
                        </a:blip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777354466"/>
                      </a:ext>
                    </a:extLst>
                  </a:tr>
                  <a:tr h="249301">
                    <a:tc>
                      <a:txBody>
                        <a:bodyPr/>
                        <a:lstStyle/>
                        <a:p>
                          <a:endParaRPr lang="it-IT"/>
                        </a:p>
                      </a:txBody>
                      <a:tcPr marL="41543" marR="41543" marT="0" marB="0" anchor="b">
                        <a:lnL>
                          <a:noFill/>
                        </a:lnL>
                        <a:lnR>
                          <a:noFill/>
                        </a:lnR>
                        <a:lnT>
                          <a:noFill/>
                        </a:lnT>
                        <a:lnB>
                          <a:noFill/>
                        </a:lnB>
                        <a:blipFill>
                          <a:blip r:embed="rId3"/>
                          <a:stretch>
                            <a:fillRect t="-1763415" r="-145878" b="-758537"/>
                          </a:stretch>
                        </a:blip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72</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2812073921"/>
                      </a:ext>
                    </a:extLst>
                  </a:tr>
                  <a:tr h="249301">
                    <a:tc>
                      <a:txBody>
                        <a:bodyPr/>
                        <a:lstStyle/>
                        <a:p>
                          <a:pP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Initial investment [k€]</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BDD7EE"/>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180</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279</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180</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180</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241036849"/>
                      </a:ext>
                    </a:extLst>
                  </a:tr>
                  <a:tr h="276479">
                    <a:tc>
                      <a:txBody>
                        <a:bodyPr/>
                        <a:lstStyle/>
                        <a:p>
                          <a:endParaRPr lang="it-IT"/>
                        </a:p>
                      </a:txBody>
                      <a:tcPr marL="41543" marR="41543" marT="0" marB="0" anchor="b">
                        <a:lnL>
                          <a:noFill/>
                        </a:lnL>
                        <a:lnR>
                          <a:noFill/>
                        </a:lnR>
                        <a:lnT>
                          <a:noFill/>
                        </a:lnT>
                        <a:lnB>
                          <a:noFill/>
                        </a:lnB>
                        <a:blipFill>
                          <a:blip r:embed="rId3"/>
                          <a:stretch>
                            <a:fillRect t="-1788889" r="-145878" b="-500000"/>
                          </a:stretch>
                        </a:blip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402</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306</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423</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430</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742300888"/>
                      </a:ext>
                    </a:extLst>
                  </a:tr>
                  <a:tr h="249301">
                    <a:tc>
                      <a:txBody>
                        <a:bodyPr/>
                        <a:lstStyle/>
                        <a:p>
                          <a:pP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PBP [year]</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solidFill>
                          <a:srgbClr val="BDD7EE"/>
                        </a:solid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4.5</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7.4</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4.3</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840920679"/>
                      </a:ext>
                    </a:extLst>
                  </a:tr>
                  <a:tr h="249301">
                    <a:tc>
                      <a:txBody>
                        <a:bodyPr/>
                        <a:lstStyle/>
                        <a:p>
                          <a:endParaRPr lang="it-IT"/>
                        </a:p>
                      </a:txBody>
                      <a:tcPr marL="41543" marR="41543" marT="0" marB="0" anchor="b">
                        <a:lnL>
                          <a:noFill/>
                        </a:lnL>
                        <a:lnR>
                          <a:noFill/>
                        </a:lnR>
                        <a:lnT>
                          <a:noFill/>
                        </a:lnT>
                        <a:lnB>
                          <a:noFill/>
                        </a:lnB>
                        <a:blipFill>
                          <a:blip r:embed="rId3"/>
                          <a:stretch>
                            <a:fillRect t="-2173171" r="-145878" b="-348780"/>
                          </a:stretch>
                        </a:blip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53</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55</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3247511931"/>
                      </a:ext>
                    </a:extLst>
                  </a:tr>
                  <a:tr h="249301">
                    <a:tc>
                      <a:txBody>
                        <a:bodyPr/>
                        <a:lstStyle/>
                        <a:p>
                          <a:endParaRPr lang="it-IT"/>
                        </a:p>
                      </a:txBody>
                      <a:tcPr marL="41543" marR="41543" marT="0" marB="0" anchor="b">
                        <a:lnL>
                          <a:noFill/>
                        </a:lnL>
                        <a:lnR>
                          <a:noFill/>
                        </a:lnR>
                        <a:lnT>
                          <a:noFill/>
                        </a:lnT>
                        <a:lnB>
                          <a:noFill/>
                        </a:lnB>
                        <a:blipFill>
                          <a:blip r:embed="rId3"/>
                          <a:stretch>
                            <a:fillRect t="-2273171" r="-145878" b="-248780"/>
                          </a:stretch>
                        </a:blip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6.6</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0.178</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2983308879"/>
                      </a:ext>
                    </a:extLst>
                  </a:tr>
                  <a:tr h="249301">
                    <a:tc>
                      <a:txBody>
                        <a:bodyPr/>
                        <a:lstStyle/>
                        <a:p>
                          <a:endParaRPr lang="it-IT"/>
                        </a:p>
                      </a:txBody>
                      <a:tcPr marL="41543" marR="41543" marT="0" marB="0" anchor="b">
                        <a:lnL>
                          <a:noFill/>
                        </a:lnL>
                        <a:lnR>
                          <a:noFill/>
                        </a:lnR>
                        <a:lnT>
                          <a:noFill/>
                        </a:lnT>
                        <a:lnB>
                          <a:noFill/>
                        </a:lnB>
                        <a:blipFill>
                          <a:blip r:embed="rId3"/>
                          <a:stretch>
                            <a:fillRect t="-2373171" r="-145878" b="-148780"/>
                          </a:stretch>
                        </a:blipFill>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0.33</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tc>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0.008</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a:noFill/>
                        </a:lnB>
                      </a:tcPr>
                    </a:tc>
                    <a:extLst>
                      <a:ext uri="{0D108BD9-81ED-4DB2-BD59-A6C34878D82A}">
                        <a16:rowId xmlns:a16="http://schemas.microsoft.com/office/drawing/2014/main" val="2945106374"/>
                      </a:ext>
                    </a:extLst>
                  </a:tr>
                  <a:tr h="249301">
                    <a:tc>
                      <a:txBody>
                        <a:bodyPr/>
                        <a:lstStyle/>
                        <a:p>
                          <a:pP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[tCO</a:t>
                          </a:r>
                          <a:r>
                            <a:rPr lang="it-IT" sz="1600" baseline="-25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r>
                            <a:rPr lang="it-IT"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eq/</a:t>
                          </a:r>
                          <a:r>
                            <a:rPr lang="it-IT"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year</a:t>
                          </a:r>
                          <a:r>
                            <a:rPr lang="it-IT"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w="12700" cap="flat" cmpd="sng" algn="ctr">
                          <a:solidFill>
                            <a:srgbClr val="000000"/>
                          </a:solidFill>
                          <a:prstDash val="solid"/>
                          <a:round/>
                          <a:headEnd type="none" w="med" len="med"/>
                          <a:tailEnd type="none" w="med" len="med"/>
                        </a:lnB>
                        <a:solidFill>
                          <a:srgbClr val="FCE4D6"/>
                        </a:solidFill>
                      </a:tcPr>
                    </a:tc>
                    <a:tc gridSpan="4">
                      <a:txBody>
                        <a:bodyPr/>
                        <a:lstStyle/>
                        <a:p>
                          <a:pPr algn="ctr">
                            <a:lnSpc>
                              <a:spcPct val="107000"/>
                            </a:lnSpc>
                            <a:spcAft>
                              <a:spcPts val="800"/>
                            </a:spcAft>
                          </a:pPr>
                          <a:r>
                            <a:rPr lang="it-IT"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3" marR="41543"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874731256"/>
                      </a:ext>
                    </a:extLst>
                  </a:tr>
                </a:tbl>
              </a:graphicData>
            </a:graphic>
          </p:graphicFrame>
        </mc:Fallback>
      </mc:AlternateContent>
    </p:spTree>
    <p:extLst>
      <p:ext uri="{BB962C8B-B14F-4D97-AF65-F5344CB8AC3E}">
        <p14:creationId xmlns:p14="http://schemas.microsoft.com/office/powerpoint/2010/main" val="366872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Cosa non può mancare nei risultati</a:t>
            </a:r>
          </a:p>
        </p:txBody>
      </p:sp>
      <p:sp>
        <p:nvSpPr>
          <p:cNvPr id="4" name="Rectangle 7">
            <a:extLst>
              <a:ext uri="{FF2B5EF4-FFF2-40B4-BE49-F238E27FC236}">
                <a16:creationId xmlns:a16="http://schemas.microsoft.com/office/drawing/2014/main" id="{0F27F0B2-2BFF-9CDA-EC8E-32722DE70C13}"/>
              </a:ext>
            </a:extLst>
          </p:cNvPr>
          <p:cNvSpPr>
            <a:spLocks noChangeArrowheads="1"/>
          </p:cNvSpPr>
          <p:nvPr/>
        </p:nvSpPr>
        <p:spPr bwMode="auto">
          <a:xfrm flipH="1">
            <a:off x="695400" y="836712"/>
            <a:ext cx="9577064" cy="3642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1" defTabSz="685800" fontAlgn="auto">
              <a:lnSpc>
                <a:spcPct val="70000"/>
              </a:lnSpc>
              <a:spcBef>
                <a:spcPts val="750"/>
              </a:spcBef>
              <a:spcAft>
                <a:spcPts val="0"/>
              </a:spcAft>
              <a:defRPr/>
            </a:pPr>
            <a:r>
              <a:rPr lang="it-IT" altLang="it-IT" b="1" dirty="0">
                <a:latin typeface="Segoe UI" panose="020B0502040204020203" pitchFamily="34" charset="0"/>
                <a:cs typeface="Segoe UI" panose="020B0502040204020203" pitchFamily="34" charset="0"/>
              </a:rPr>
              <a:t>Prestazione energetica</a:t>
            </a:r>
            <a:r>
              <a:rPr lang="it-IT" altLang="it-IT" dirty="0">
                <a:latin typeface="Segoe UI" panose="020B0502040204020203" pitchFamily="34" charset="0"/>
                <a:cs typeface="Segoe UI" panose="020B0502040204020203" pitchFamily="34" charset="0"/>
              </a:rPr>
              <a:t>:</a:t>
            </a:r>
          </a:p>
          <a:p>
            <a:pPr indent="-457200" defTabSz="685800" fontAlgn="auto">
              <a:lnSpc>
                <a:spcPct val="70000"/>
              </a:lnSpc>
              <a:spcBef>
                <a:spcPts val="750"/>
              </a:spcBef>
              <a:spcAft>
                <a:spcPts val="0"/>
              </a:spcAft>
              <a:buFont typeface="+mj-lt"/>
              <a:buAutoNum type="arabicParenR"/>
              <a:defRPr/>
            </a:pPr>
            <a:r>
              <a:rPr lang="it-IT" altLang="it-IT" dirty="0">
                <a:latin typeface="Segoe UI" panose="020B0502040204020203" pitchFamily="34" charset="0"/>
                <a:cs typeface="Segoe UI" panose="020B0502040204020203" pitchFamily="34" charset="0"/>
              </a:rPr>
              <a:t>Andamento della produzione, domanda, autoconsumo, energia condivisa, energia immessa e prelevata dalla rete per un giorno di ogni stagione.</a:t>
            </a:r>
          </a:p>
          <a:p>
            <a:pPr indent="-457200" defTabSz="685800" fontAlgn="auto">
              <a:lnSpc>
                <a:spcPct val="70000"/>
              </a:lnSpc>
              <a:spcBef>
                <a:spcPts val="750"/>
              </a:spcBef>
              <a:spcAft>
                <a:spcPts val="0"/>
              </a:spcAft>
              <a:buFont typeface="+mj-lt"/>
              <a:buAutoNum type="arabicParenR"/>
              <a:defRPr/>
            </a:pPr>
            <a:r>
              <a:rPr lang="it-IT" altLang="it-IT" dirty="0">
                <a:latin typeface="Segoe UI" panose="020B0502040204020203" pitchFamily="34" charset="0"/>
                <a:cs typeface="Segoe UI" panose="020B0502040204020203" pitchFamily="34" charset="0"/>
              </a:rPr>
              <a:t>Valori annuali della produzione, domanda, autoconsumo, energia condivisa, energia immessa e prelevata dalla rete.</a:t>
            </a:r>
            <a:endParaRPr lang="en-US" altLang="it-IT" dirty="0">
              <a:latin typeface="Segoe UI" panose="020B0502040204020203" pitchFamily="34" charset="0"/>
              <a:cs typeface="Segoe UI" panose="020B0502040204020203" pitchFamily="34" charset="0"/>
            </a:endParaRPr>
          </a:p>
          <a:p>
            <a:pPr marL="0" lvl="1" defTabSz="685800" fontAlgn="auto">
              <a:lnSpc>
                <a:spcPct val="70000"/>
              </a:lnSpc>
              <a:spcBef>
                <a:spcPts val="750"/>
              </a:spcBef>
              <a:spcAft>
                <a:spcPts val="0"/>
              </a:spcAft>
              <a:defRPr/>
            </a:pPr>
            <a:endParaRPr lang="it-IT" altLang="it-IT" dirty="0">
              <a:latin typeface="Segoe UI" panose="020B0502040204020203" pitchFamily="34" charset="0"/>
              <a:cs typeface="Segoe UI" panose="020B0502040204020203" pitchFamily="34" charset="0"/>
            </a:endParaRPr>
          </a:p>
          <a:p>
            <a:pPr marL="0" lvl="1" defTabSz="685800" fontAlgn="auto">
              <a:lnSpc>
                <a:spcPct val="70000"/>
              </a:lnSpc>
              <a:spcBef>
                <a:spcPts val="750"/>
              </a:spcBef>
              <a:spcAft>
                <a:spcPts val="0"/>
              </a:spcAft>
              <a:defRPr/>
            </a:pPr>
            <a:r>
              <a:rPr lang="it-IT" altLang="it-IT" b="1" dirty="0">
                <a:latin typeface="Segoe UI" panose="020B0502040204020203" pitchFamily="34" charset="0"/>
                <a:cs typeface="Segoe UI" panose="020B0502040204020203" pitchFamily="34" charset="0"/>
              </a:rPr>
              <a:t>Prestazione economica</a:t>
            </a:r>
            <a:r>
              <a:rPr lang="it-IT" altLang="it-IT" dirty="0">
                <a:latin typeface="Segoe UI" panose="020B0502040204020203" pitchFamily="34" charset="0"/>
                <a:cs typeface="Segoe UI" panose="020B0502040204020203" pitchFamily="34" charset="0"/>
              </a:rPr>
              <a:t>:</a:t>
            </a:r>
          </a:p>
          <a:p>
            <a:pPr marL="342900" lvl="1" indent="-342900" defTabSz="685800" fontAlgn="auto">
              <a:lnSpc>
                <a:spcPct val="70000"/>
              </a:lnSpc>
              <a:spcBef>
                <a:spcPts val="750"/>
              </a:spcBef>
              <a:spcAft>
                <a:spcPts val="0"/>
              </a:spcAft>
              <a:buFont typeface="+mj-lt"/>
              <a:buAutoNum type="arabicParenR"/>
              <a:defRPr/>
            </a:pPr>
            <a:r>
              <a:rPr lang="it-IT" altLang="it-IT" dirty="0">
                <a:latin typeface="Segoe UI" panose="020B0502040204020203" pitchFamily="34" charset="0"/>
                <a:cs typeface="Segoe UI" panose="020B0502040204020203" pitchFamily="34" charset="0"/>
              </a:rPr>
              <a:t>VAN e PBP dell’investimento dei prosumer</a:t>
            </a:r>
          </a:p>
          <a:p>
            <a:pPr marL="342900" lvl="1" indent="-342900" defTabSz="685800" fontAlgn="auto">
              <a:lnSpc>
                <a:spcPct val="70000"/>
              </a:lnSpc>
              <a:spcBef>
                <a:spcPts val="750"/>
              </a:spcBef>
              <a:spcAft>
                <a:spcPts val="0"/>
              </a:spcAft>
              <a:buFont typeface="+mj-lt"/>
              <a:buAutoNum type="arabicParenR"/>
              <a:defRPr/>
            </a:pPr>
            <a:r>
              <a:rPr lang="en-US" altLang="it-IT" dirty="0">
                <a:latin typeface="Segoe UI" panose="020B0502040204020203" pitchFamily="34" charset="0"/>
                <a:cs typeface="Segoe UI" panose="020B0502040204020203" pitchFamily="34" charset="0"/>
              </a:rPr>
              <a:t>VAN </a:t>
            </a:r>
            <a:r>
              <a:rPr lang="en-US" altLang="it-IT" dirty="0" err="1">
                <a:latin typeface="Segoe UI" panose="020B0502040204020203" pitchFamily="34" charset="0"/>
                <a:cs typeface="Segoe UI" panose="020B0502040204020203" pitchFamily="34" charset="0"/>
              </a:rPr>
              <a:t>della</a:t>
            </a:r>
            <a:r>
              <a:rPr lang="en-US" altLang="it-IT" dirty="0">
                <a:latin typeface="Segoe UI" panose="020B0502040204020203" pitchFamily="34" charset="0"/>
                <a:cs typeface="Segoe UI" panose="020B0502040204020203" pitchFamily="34" charset="0"/>
              </a:rPr>
              <a:t> REC</a:t>
            </a:r>
          </a:p>
          <a:p>
            <a:pPr marL="342900" lvl="1" indent="-342900" defTabSz="685800" fontAlgn="auto">
              <a:lnSpc>
                <a:spcPct val="70000"/>
              </a:lnSpc>
              <a:spcBef>
                <a:spcPts val="750"/>
              </a:spcBef>
              <a:spcAft>
                <a:spcPts val="0"/>
              </a:spcAft>
              <a:buFont typeface="+mj-lt"/>
              <a:buAutoNum type="arabicParenR"/>
              <a:defRPr/>
            </a:pPr>
            <a:r>
              <a:rPr lang="it-IT" altLang="it-IT" dirty="0">
                <a:latin typeface="Segoe UI" panose="020B0502040204020203" pitchFamily="34" charset="0"/>
                <a:cs typeface="Segoe UI" panose="020B0502040204020203" pitchFamily="34" charset="0"/>
              </a:rPr>
              <a:t>Ipotesi sul modello di ripartizione degli incentivi REC</a:t>
            </a:r>
          </a:p>
          <a:p>
            <a:pPr marL="0" lvl="1" defTabSz="685800" fontAlgn="auto">
              <a:lnSpc>
                <a:spcPct val="70000"/>
              </a:lnSpc>
              <a:spcBef>
                <a:spcPts val="750"/>
              </a:spcBef>
              <a:spcAft>
                <a:spcPts val="0"/>
              </a:spcAft>
              <a:defRPr/>
            </a:pPr>
            <a:endParaRPr lang="en-US" altLang="it-IT" dirty="0">
              <a:solidFill>
                <a:srgbClr val="002060"/>
              </a:solidFill>
              <a:latin typeface="Segoe UI" panose="020B0502040204020203" pitchFamily="34" charset="0"/>
              <a:cs typeface="Segoe UI" panose="020B0502040204020203" pitchFamily="34" charset="0"/>
            </a:endParaRPr>
          </a:p>
          <a:p>
            <a:pPr marL="0" lvl="1" defTabSz="685800" fontAlgn="auto">
              <a:lnSpc>
                <a:spcPct val="70000"/>
              </a:lnSpc>
              <a:spcBef>
                <a:spcPts val="750"/>
              </a:spcBef>
              <a:spcAft>
                <a:spcPts val="0"/>
              </a:spcAft>
              <a:defRPr/>
            </a:pPr>
            <a:endParaRPr lang="en-US" altLang="it-IT" dirty="0">
              <a:solidFill>
                <a:srgbClr val="002060"/>
              </a:solidFill>
              <a:latin typeface="Segoe UI" panose="020B0502040204020203" pitchFamily="34" charset="0"/>
              <a:cs typeface="Segoe UI" panose="020B0502040204020203" pitchFamily="34" charset="0"/>
            </a:endParaRPr>
          </a:p>
          <a:p>
            <a:pPr marL="0" lvl="1" defTabSz="685800" fontAlgn="auto">
              <a:lnSpc>
                <a:spcPct val="70000"/>
              </a:lnSpc>
              <a:spcBef>
                <a:spcPts val="750"/>
              </a:spcBef>
              <a:spcAft>
                <a:spcPts val="0"/>
              </a:spcAft>
              <a:defRPr/>
            </a:pPr>
            <a:endParaRPr lang="en-US" altLang="it-IT"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336717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1F652B30-1B7E-100B-1BFA-75352718F8B3}"/>
              </a:ext>
            </a:extLst>
          </p:cNvPr>
          <p:cNvSpPr>
            <a:spLocks noGrp="1"/>
          </p:cNvSpPr>
          <p:nvPr>
            <p:ph type="body" sz="quarter" idx="10"/>
          </p:nvPr>
        </p:nvSpPr>
        <p:spPr/>
        <p:txBody>
          <a:bodyPr/>
          <a:lstStyle/>
          <a:p>
            <a:r>
              <a:rPr lang="it-IT" dirty="0" err="1"/>
              <a:t>pyREC</a:t>
            </a:r>
            <a:endParaRPr lang="it-IT" dirty="0"/>
          </a:p>
        </p:txBody>
      </p:sp>
    </p:spTree>
    <p:extLst>
      <p:ext uri="{BB962C8B-B14F-4D97-AF65-F5344CB8AC3E}">
        <p14:creationId xmlns:p14="http://schemas.microsoft.com/office/powerpoint/2010/main" val="39208836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egnaposto testo 2">
            <a:extLst>
              <a:ext uri="{FF2B5EF4-FFF2-40B4-BE49-F238E27FC236}">
                <a16:creationId xmlns:a16="http://schemas.microsoft.com/office/drawing/2014/main" id="{04B68EEE-3A26-7740-A9CB-EFB9609EEA1E}"/>
              </a:ext>
            </a:extLst>
          </p:cNvPr>
          <p:cNvSpPr txBox="1">
            <a:spLocks/>
          </p:cNvSpPr>
          <p:nvPr/>
        </p:nvSpPr>
        <p:spPr>
          <a:xfrm>
            <a:off x="2379711" y="49559"/>
            <a:ext cx="9812289" cy="374441"/>
          </a:xfrm>
          <a:prstGeom prst="rect">
            <a:avLst/>
          </a:prstGeom>
        </p:spPr>
        <p:txBody>
          <a:bodyPr/>
          <a:lstStyle>
            <a:lvl1pPr marL="0" indent="0" algn="r" defTabSz="685800" rtl="0" eaLnBrk="1" latinLnBrk="0" hangingPunct="1">
              <a:lnSpc>
                <a:spcPct val="90000"/>
              </a:lnSpc>
              <a:spcBef>
                <a:spcPts val="750"/>
              </a:spcBef>
              <a:buFont typeface="Arial" panose="020B0604020202020204" pitchFamily="34" charset="0"/>
              <a:buNone/>
              <a:defRPr sz="1500" b="1" i="1" kern="1200">
                <a:solidFill>
                  <a:srgbClr val="9A4E5A"/>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it-IT" dirty="0" err="1"/>
              <a:t>Structure</a:t>
            </a:r>
            <a:r>
              <a:rPr lang="it-IT" dirty="0"/>
              <a:t> </a:t>
            </a:r>
            <a:r>
              <a:rPr lang="it-IT" dirty="0" err="1"/>
              <a:t>module</a:t>
            </a:r>
            <a:endParaRPr lang="it-IT" dirty="0"/>
          </a:p>
        </p:txBody>
      </p:sp>
      <p:grpSp>
        <p:nvGrpSpPr>
          <p:cNvPr id="5" name="Group 4">
            <a:extLst>
              <a:ext uri="{FF2B5EF4-FFF2-40B4-BE49-F238E27FC236}">
                <a16:creationId xmlns:a16="http://schemas.microsoft.com/office/drawing/2014/main" id="{44A247C1-D6E7-140B-8185-7548559D00D7}"/>
              </a:ext>
            </a:extLst>
          </p:cNvPr>
          <p:cNvGrpSpPr/>
          <p:nvPr/>
        </p:nvGrpSpPr>
        <p:grpSpPr>
          <a:xfrm>
            <a:off x="2468057" y="702747"/>
            <a:ext cx="7255886" cy="4547539"/>
            <a:chOff x="839416" y="764704"/>
            <a:chExt cx="7255886" cy="4547539"/>
          </a:xfrm>
        </p:grpSpPr>
        <p:grpSp>
          <p:nvGrpSpPr>
            <p:cNvPr id="2" name="Gruppo 53">
              <a:extLst>
                <a:ext uri="{FF2B5EF4-FFF2-40B4-BE49-F238E27FC236}">
                  <a16:creationId xmlns:a16="http://schemas.microsoft.com/office/drawing/2014/main" id="{87B2F492-8A9F-0063-5CCF-C7294F677D06}"/>
                </a:ext>
              </a:extLst>
            </p:cNvPr>
            <p:cNvGrpSpPr/>
            <p:nvPr/>
          </p:nvGrpSpPr>
          <p:grpSpPr>
            <a:xfrm>
              <a:off x="839416" y="764704"/>
              <a:ext cx="7255886" cy="4547539"/>
              <a:chOff x="1915822" y="1296240"/>
              <a:chExt cx="7255886" cy="4547539"/>
            </a:xfrm>
          </p:grpSpPr>
          <p:grpSp>
            <p:nvGrpSpPr>
              <p:cNvPr id="4" name="Gruppo 45">
                <a:extLst>
                  <a:ext uri="{FF2B5EF4-FFF2-40B4-BE49-F238E27FC236}">
                    <a16:creationId xmlns:a16="http://schemas.microsoft.com/office/drawing/2014/main" id="{10A180D7-7B40-BA7E-955F-1460EFE67D3C}"/>
                  </a:ext>
                </a:extLst>
              </p:cNvPr>
              <p:cNvGrpSpPr/>
              <p:nvPr/>
            </p:nvGrpSpPr>
            <p:grpSpPr>
              <a:xfrm>
                <a:off x="1915822" y="1296240"/>
                <a:ext cx="7255886" cy="4547539"/>
                <a:chOff x="1915822" y="1296240"/>
                <a:chExt cx="7255886" cy="4547539"/>
              </a:xfrm>
            </p:grpSpPr>
            <p:grpSp>
              <p:nvGrpSpPr>
                <p:cNvPr id="8" name="Gruppo 1">
                  <a:extLst>
                    <a:ext uri="{FF2B5EF4-FFF2-40B4-BE49-F238E27FC236}">
                      <a16:creationId xmlns:a16="http://schemas.microsoft.com/office/drawing/2014/main" id="{68569D28-AFC3-6BC2-0307-59B561CAF9D5}"/>
                    </a:ext>
                  </a:extLst>
                </p:cNvPr>
                <p:cNvGrpSpPr/>
                <p:nvPr/>
              </p:nvGrpSpPr>
              <p:grpSpPr>
                <a:xfrm>
                  <a:off x="1915822" y="1296240"/>
                  <a:ext cx="7255886" cy="4547539"/>
                  <a:chOff x="-1156545" y="684621"/>
                  <a:chExt cx="12482623" cy="6320350"/>
                </a:xfrm>
              </p:grpSpPr>
              <p:cxnSp>
                <p:nvCxnSpPr>
                  <p:cNvPr id="10" name="Connettore a gomito 69">
                    <a:extLst>
                      <a:ext uri="{FF2B5EF4-FFF2-40B4-BE49-F238E27FC236}">
                        <a16:creationId xmlns:a16="http://schemas.microsoft.com/office/drawing/2014/main" id="{475E6CC7-41A3-31AD-EBDB-8768EBAEB072}"/>
                      </a:ext>
                    </a:extLst>
                  </p:cNvPr>
                  <p:cNvCxnSpPr>
                    <a:cxnSpLocks/>
                    <a:stCxn id="24" idx="2"/>
                    <a:endCxn id="14" idx="3"/>
                  </p:cNvCxnSpPr>
                  <p:nvPr/>
                </p:nvCxnSpPr>
                <p:spPr>
                  <a:xfrm rot="5400000">
                    <a:off x="6365921" y="2843499"/>
                    <a:ext cx="1114849" cy="1412460"/>
                  </a:xfrm>
                  <a:prstGeom prst="bentConnector2">
                    <a:avLst/>
                  </a:prstGeom>
                  <a:ln w="28575">
                    <a:solidFill>
                      <a:srgbClr val="99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3">
                    <a:extLst>
                      <a:ext uri="{FF2B5EF4-FFF2-40B4-BE49-F238E27FC236}">
                        <a16:creationId xmlns:a16="http://schemas.microsoft.com/office/drawing/2014/main" id="{78687A1D-ED4B-A08B-2E5C-42BC86033612}"/>
                      </a:ext>
                    </a:extLst>
                  </p:cNvPr>
                  <p:cNvCxnSpPr>
                    <a:cxnSpLocks/>
                  </p:cNvCxnSpPr>
                  <p:nvPr/>
                </p:nvCxnSpPr>
                <p:spPr>
                  <a:xfrm>
                    <a:off x="8553947" y="2058413"/>
                    <a:ext cx="533317" cy="0"/>
                  </a:xfrm>
                  <a:prstGeom prst="straightConnector1">
                    <a:avLst/>
                  </a:prstGeom>
                  <a:ln w="28575">
                    <a:solidFill>
                      <a:srgbClr val="99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4">
                    <a:extLst>
                      <a:ext uri="{FF2B5EF4-FFF2-40B4-BE49-F238E27FC236}">
                        <a16:creationId xmlns:a16="http://schemas.microsoft.com/office/drawing/2014/main" id="{FF64FE93-6EDA-873C-59A5-D7423A967DB2}"/>
                      </a:ext>
                    </a:extLst>
                  </p:cNvPr>
                  <p:cNvCxnSpPr>
                    <a:cxnSpLocks/>
                  </p:cNvCxnSpPr>
                  <p:nvPr/>
                </p:nvCxnSpPr>
                <p:spPr>
                  <a:xfrm>
                    <a:off x="6217115" y="2024826"/>
                    <a:ext cx="424077" cy="0"/>
                  </a:xfrm>
                  <a:prstGeom prst="straightConnector1">
                    <a:avLst/>
                  </a:prstGeom>
                  <a:ln w="28575">
                    <a:solidFill>
                      <a:srgbClr val="99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5">
                    <a:extLst>
                      <a:ext uri="{FF2B5EF4-FFF2-40B4-BE49-F238E27FC236}">
                        <a16:creationId xmlns:a16="http://schemas.microsoft.com/office/drawing/2014/main" id="{60FB9072-C82E-74C6-D7A9-C3737BC7E902}"/>
                      </a:ext>
                    </a:extLst>
                  </p:cNvPr>
                  <p:cNvCxnSpPr>
                    <a:cxnSpLocks/>
                  </p:cNvCxnSpPr>
                  <p:nvPr/>
                </p:nvCxnSpPr>
                <p:spPr>
                  <a:xfrm>
                    <a:off x="823370" y="2026703"/>
                    <a:ext cx="447036" cy="0"/>
                  </a:xfrm>
                  <a:prstGeom prst="straightConnector1">
                    <a:avLst/>
                  </a:prstGeom>
                  <a:ln w="28575">
                    <a:solidFill>
                      <a:srgbClr val="990000"/>
                    </a:solidFill>
                    <a:tailEnd type="triangle"/>
                  </a:ln>
                </p:spPr>
                <p:style>
                  <a:lnRef idx="1">
                    <a:schemeClr val="accent1"/>
                  </a:lnRef>
                  <a:fillRef idx="0">
                    <a:schemeClr val="accent1"/>
                  </a:fillRef>
                  <a:effectRef idx="0">
                    <a:schemeClr val="accent1"/>
                  </a:effectRef>
                  <a:fontRef idx="minor">
                    <a:schemeClr val="tx1"/>
                  </a:fontRef>
                </p:style>
              </p:cxnSp>
              <p:sp>
                <p:nvSpPr>
                  <p:cNvPr id="14" name="Rettangolo 6">
                    <a:extLst>
                      <a:ext uri="{FF2B5EF4-FFF2-40B4-BE49-F238E27FC236}">
                        <a16:creationId xmlns:a16="http://schemas.microsoft.com/office/drawing/2014/main" id="{263D32C6-7BD1-CC25-6218-07BCD5DEC17C}"/>
                      </a:ext>
                    </a:extLst>
                  </p:cNvPr>
                  <p:cNvSpPr/>
                  <p:nvPr/>
                </p:nvSpPr>
                <p:spPr>
                  <a:xfrm>
                    <a:off x="1284703" y="1209334"/>
                    <a:ext cx="4932412" cy="5795637"/>
                  </a:xfrm>
                  <a:prstGeom prst="rect">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bg1"/>
                        </a:solidFill>
                        <a:latin typeface="Arial" panose="020B0604020202020204" pitchFamily="34" charset="0"/>
                        <a:cs typeface="Arial" panose="020B0604020202020204" pitchFamily="34" charset="0"/>
                      </a:rPr>
                      <a:t>Im</a:t>
                    </a:r>
                  </a:p>
                </p:txBody>
              </p:sp>
              <p:grpSp>
                <p:nvGrpSpPr>
                  <p:cNvPr id="15" name="Gruppo 7">
                    <a:extLst>
                      <a:ext uri="{FF2B5EF4-FFF2-40B4-BE49-F238E27FC236}">
                        <a16:creationId xmlns:a16="http://schemas.microsoft.com/office/drawing/2014/main" id="{2FC57055-F288-0333-512C-0F373AAD8A85}"/>
                      </a:ext>
                    </a:extLst>
                  </p:cNvPr>
                  <p:cNvGrpSpPr/>
                  <p:nvPr/>
                </p:nvGrpSpPr>
                <p:grpSpPr>
                  <a:xfrm>
                    <a:off x="1256076" y="1199110"/>
                    <a:ext cx="5045104" cy="4283044"/>
                    <a:chOff x="1338855" y="764740"/>
                    <a:chExt cx="5045104" cy="4283044"/>
                  </a:xfrm>
                </p:grpSpPr>
                <p:grpSp>
                  <p:nvGrpSpPr>
                    <p:cNvPr id="34" name="Gruppo 26">
                      <a:extLst>
                        <a:ext uri="{FF2B5EF4-FFF2-40B4-BE49-F238E27FC236}">
                          <a16:creationId xmlns:a16="http://schemas.microsoft.com/office/drawing/2014/main" id="{2E5FB6AC-F10D-712B-CAC2-BE853C4F8AFA}"/>
                        </a:ext>
                      </a:extLst>
                    </p:cNvPr>
                    <p:cNvGrpSpPr/>
                    <p:nvPr/>
                  </p:nvGrpSpPr>
                  <p:grpSpPr>
                    <a:xfrm>
                      <a:off x="1353052" y="2408195"/>
                      <a:ext cx="4764526" cy="1326339"/>
                      <a:chOff x="264360" y="1284670"/>
                      <a:chExt cx="4764526" cy="1326339"/>
                    </a:xfrm>
                  </p:grpSpPr>
                  <p:sp>
                    <p:nvSpPr>
                      <p:cNvPr id="43" name="Rettangolo 37">
                        <a:extLst>
                          <a:ext uri="{FF2B5EF4-FFF2-40B4-BE49-F238E27FC236}">
                            <a16:creationId xmlns:a16="http://schemas.microsoft.com/office/drawing/2014/main" id="{CB1440EA-0D4A-F7B7-9AEF-BA3CDBA5412D}"/>
                          </a:ext>
                        </a:extLst>
                      </p:cNvPr>
                      <p:cNvSpPr/>
                      <p:nvPr/>
                    </p:nvSpPr>
                    <p:spPr>
                      <a:xfrm>
                        <a:off x="428004" y="1599976"/>
                        <a:ext cx="4600882" cy="1011033"/>
                      </a:xfrm>
                      <a:prstGeom prst="rect">
                        <a:avLst/>
                      </a:prstGeom>
                      <a:solidFill>
                        <a:schemeClr val="bg1"/>
                      </a:solidFill>
                      <a:ln w="19050">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bg1"/>
                            </a:solidFill>
                            <a:latin typeface="Arial" panose="020B0604020202020204" pitchFamily="34" charset="0"/>
                            <a:cs typeface="Arial" panose="020B0604020202020204" pitchFamily="34" charset="0"/>
                          </a:rPr>
                          <a:t>Im</a:t>
                        </a:r>
                      </a:p>
                    </p:txBody>
                  </p:sp>
                  <p:sp>
                    <p:nvSpPr>
                      <p:cNvPr id="44" name="CasellaDiTesto 38">
                        <a:extLst>
                          <a:ext uri="{FF2B5EF4-FFF2-40B4-BE49-F238E27FC236}">
                            <a16:creationId xmlns:a16="http://schemas.microsoft.com/office/drawing/2014/main" id="{10866EBB-467A-FDA7-C46A-A485FF7699BE}"/>
                          </a:ext>
                        </a:extLst>
                      </p:cNvPr>
                      <p:cNvSpPr txBox="1"/>
                      <p:nvPr/>
                    </p:nvSpPr>
                    <p:spPr>
                      <a:xfrm>
                        <a:off x="264360" y="1284670"/>
                        <a:ext cx="4149973" cy="394307"/>
                      </a:xfrm>
                      <a:prstGeom prst="rect">
                        <a:avLst/>
                      </a:prstGeom>
                      <a:noFill/>
                      <a:ln>
                        <a:noFill/>
                      </a:ln>
                    </p:spPr>
                    <p:txBody>
                      <a:bodyPr wrap="square" rtlCol="0">
                        <a:spAutoFit/>
                      </a:bodyPr>
                      <a:lstStyle/>
                      <a:p>
                        <a:r>
                          <a:rPr lang="en-US" sz="1200" b="1" dirty="0">
                            <a:solidFill>
                              <a:srgbClr val="9A4E5A"/>
                            </a:solidFill>
                            <a:latin typeface="Segoe UI" panose="020B0502040204020203" pitchFamily="34" charset="0"/>
                            <a:cs typeface="Segoe UI" panose="020B0502040204020203" pitchFamily="34" charset="0"/>
                          </a:rPr>
                          <a:t>Distributed power systems</a:t>
                        </a:r>
                        <a:endParaRPr lang="it-IT" sz="1200" b="1" dirty="0">
                          <a:solidFill>
                            <a:srgbClr val="9A4E5A"/>
                          </a:solidFill>
                          <a:latin typeface="Segoe UI" panose="020B0502040204020203" pitchFamily="34" charset="0"/>
                          <a:cs typeface="Segoe UI" panose="020B0502040204020203" pitchFamily="34" charset="0"/>
                        </a:endParaRPr>
                      </a:p>
                    </p:txBody>
                  </p:sp>
                  <p:sp>
                    <p:nvSpPr>
                      <p:cNvPr id="45" name="Rettangolo 39">
                        <a:extLst>
                          <a:ext uri="{FF2B5EF4-FFF2-40B4-BE49-F238E27FC236}">
                            <a16:creationId xmlns:a16="http://schemas.microsoft.com/office/drawing/2014/main" id="{626BD90C-F955-70C5-5CA7-0899743FCF84}"/>
                          </a:ext>
                        </a:extLst>
                      </p:cNvPr>
                      <p:cNvSpPr/>
                      <p:nvPr/>
                    </p:nvSpPr>
                    <p:spPr>
                      <a:xfrm>
                        <a:off x="634162" y="1669430"/>
                        <a:ext cx="708567" cy="3829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rPr>
                          <a:t>PV</a:t>
                        </a:r>
                      </a:p>
                    </p:txBody>
                  </p:sp>
                  <p:sp>
                    <p:nvSpPr>
                      <p:cNvPr id="46" name="Rettangolo 40">
                        <a:extLst>
                          <a:ext uri="{FF2B5EF4-FFF2-40B4-BE49-F238E27FC236}">
                            <a16:creationId xmlns:a16="http://schemas.microsoft.com/office/drawing/2014/main" id="{A588BB8B-B0D2-51DF-95C9-2A6D221F3AB0}"/>
                          </a:ext>
                        </a:extLst>
                      </p:cNvPr>
                      <p:cNvSpPr/>
                      <p:nvPr/>
                    </p:nvSpPr>
                    <p:spPr>
                      <a:xfrm>
                        <a:off x="1517787" y="1668678"/>
                        <a:ext cx="708567" cy="3943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rPr>
                          <a:t>WT</a:t>
                        </a:r>
                      </a:p>
                    </p:txBody>
                  </p:sp>
                  <p:sp>
                    <p:nvSpPr>
                      <p:cNvPr id="47" name="Rettangolo 41">
                        <a:extLst>
                          <a:ext uri="{FF2B5EF4-FFF2-40B4-BE49-F238E27FC236}">
                            <a16:creationId xmlns:a16="http://schemas.microsoft.com/office/drawing/2014/main" id="{CEA315EC-1258-25E0-AAC6-23A2A2D23600}"/>
                          </a:ext>
                        </a:extLst>
                      </p:cNvPr>
                      <p:cNvSpPr/>
                      <p:nvPr/>
                    </p:nvSpPr>
                    <p:spPr>
                      <a:xfrm>
                        <a:off x="2375568" y="1668677"/>
                        <a:ext cx="940569" cy="38298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rPr>
                          <a:t>OWC</a:t>
                        </a:r>
                      </a:p>
                    </p:txBody>
                  </p:sp>
                  <p:sp>
                    <p:nvSpPr>
                      <p:cNvPr id="48" name="Rettangolo 42">
                        <a:extLst>
                          <a:ext uri="{FF2B5EF4-FFF2-40B4-BE49-F238E27FC236}">
                            <a16:creationId xmlns:a16="http://schemas.microsoft.com/office/drawing/2014/main" id="{E206876C-5419-707D-E55B-E0F81EEE5AD5}"/>
                          </a:ext>
                        </a:extLst>
                      </p:cNvPr>
                      <p:cNvSpPr/>
                      <p:nvPr/>
                    </p:nvSpPr>
                    <p:spPr>
                      <a:xfrm>
                        <a:off x="612883" y="2166277"/>
                        <a:ext cx="1734107" cy="3502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err="1">
                            <a:solidFill>
                              <a:schemeClr val="tx1"/>
                            </a:solidFill>
                            <a:latin typeface="Segoe UI" panose="020B0502040204020203" pitchFamily="34" charset="0"/>
                            <a:ea typeface="Verdana" panose="020B0604030504040204" pitchFamily="34" charset="0"/>
                            <a:cs typeface="Segoe UI" panose="020B0502040204020203" pitchFamily="34" charset="0"/>
                          </a:rPr>
                          <a:t>Hydroeletric</a:t>
                        </a:r>
                        <a:endPar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endParaRPr>
                      </a:p>
                    </p:txBody>
                  </p:sp>
                  <p:sp>
                    <p:nvSpPr>
                      <p:cNvPr id="49" name="Rettangolo 43">
                        <a:extLst>
                          <a:ext uri="{FF2B5EF4-FFF2-40B4-BE49-F238E27FC236}">
                            <a16:creationId xmlns:a16="http://schemas.microsoft.com/office/drawing/2014/main" id="{32B26E2E-B135-C769-A8BF-CF99134D571D}"/>
                          </a:ext>
                        </a:extLst>
                      </p:cNvPr>
                      <p:cNvSpPr/>
                      <p:nvPr/>
                    </p:nvSpPr>
                    <p:spPr>
                      <a:xfrm>
                        <a:off x="2460144" y="2165538"/>
                        <a:ext cx="1734107" cy="33950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err="1">
                            <a:solidFill>
                              <a:schemeClr val="tx1"/>
                            </a:solidFill>
                            <a:latin typeface="Segoe UI" panose="020B0502040204020203" pitchFamily="34" charset="0"/>
                            <a:ea typeface="Verdana" panose="020B0604030504040204" pitchFamily="34" charset="0"/>
                            <a:cs typeface="Segoe UI" panose="020B0502040204020203" pitchFamily="34" charset="0"/>
                          </a:rPr>
                          <a:t>Geothermal</a:t>
                        </a:r>
                        <a:endParaRPr lang="it-IT" sz="1600" dirty="0">
                          <a:solidFill>
                            <a:schemeClr val="tx1"/>
                          </a:solidFill>
                          <a:latin typeface="Segoe UI" panose="020B0502040204020203" pitchFamily="34" charset="0"/>
                          <a:ea typeface="Verdana" panose="020B0604030504040204" pitchFamily="34" charset="0"/>
                          <a:cs typeface="Segoe UI" panose="020B0502040204020203" pitchFamily="34" charset="0"/>
                        </a:endParaRPr>
                      </a:p>
                    </p:txBody>
                  </p:sp>
                </p:grpSp>
                <p:grpSp>
                  <p:nvGrpSpPr>
                    <p:cNvPr id="35" name="Gruppo 27">
                      <a:extLst>
                        <a:ext uri="{FF2B5EF4-FFF2-40B4-BE49-F238E27FC236}">
                          <a16:creationId xmlns:a16="http://schemas.microsoft.com/office/drawing/2014/main" id="{03401743-476B-8653-80E8-7563C27A4126}"/>
                        </a:ext>
                      </a:extLst>
                    </p:cNvPr>
                    <p:cNvGrpSpPr/>
                    <p:nvPr/>
                  </p:nvGrpSpPr>
                  <p:grpSpPr>
                    <a:xfrm>
                      <a:off x="1338856" y="3837616"/>
                      <a:ext cx="4778721" cy="1210168"/>
                      <a:chOff x="1028907" y="3164659"/>
                      <a:chExt cx="4778721" cy="1210168"/>
                    </a:xfrm>
                  </p:grpSpPr>
                  <p:sp>
                    <p:nvSpPr>
                      <p:cNvPr id="41" name="Rettangolo 33">
                        <a:extLst>
                          <a:ext uri="{FF2B5EF4-FFF2-40B4-BE49-F238E27FC236}">
                            <a16:creationId xmlns:a16="http://schemas.microsoft.com/office/drawing/2014/main" id="{8633BA63-E4E8-1F56-034C-8AD015A14033}"/>
                          </a:ext>
                        </a:extLst>
                      </p:cNvPr>
                      <p:cNvSpPr/>
                      <p:nvPr/>
                    </p:nvSpPr>
                    <p:spPr>
                      <a:xfrm>
                        <a:off x="1206748" y="3572888"/>
                        <a:ext cx="4600880" cy="801939"/>
                      </a:xfrm>
                      <a:prstGeom prst="rect">
                        <a:avLst/>
                      </a:prstGeom>
                      <a:solidFill>
                        <a:schemeClr val="bg1"/>
                      </a:solidFill>
                      <a:ln w="19050">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600" dirty="0">
                          <a:solidFill>
                            <a:schemeClr val="bg1"/>
                          </a:solidFill>
                          <a:latin typeface="Arial" panose="020B0604020202020204" pitchFamily="34" charset="0"/>
                          <a:cs typeface="Arial" panose="020B0604020202020204" pitchFamily="34" charset="0"/>
                        </a:endParaRPr>
                      </a:p>
                    </p:txBody>
                  </p:sp>
                  <p:sp>
                    <p:nvSpPr>
                      <p:cNvPr id="42" name="CasellaDiTesto 35">
                        <a:extLst>
                          <a:ext uri="{FF2B5EF4-FFF2-40B4-BE49-F238E27FC236}">
                            <a16:creationId xmlns:a16="http://schemas.microsoft.com/office/drawing/2014/main" id="{BDDCFD91-B238-7115-3861-B18579538B11}"/>
                          </a:ext>
                        </a:extLst>
                      </p:cNvPr>
                      <p:cNvSpPr txBox="1"/>
                      <p:nvPr/>
                    </p:nvSpPr>
                    <p:spPr>
                      <a:xfrm>
                        <a:off x="1028907" y="3164659"/>
                        <a:ext cx="3303694" cy="384984"/>
                      </a:xfrm>
                      <a:prstGeom prst="rect">
                        <a:avLst/>
                      </a:prstGeom>
                      <a:noFill/>
                      <a:ln>
                        <a:noFill/>
                      </a:ln>
                    </p:spPr>
                    <p:txBody>
                      <a:bodyPr wrap="square" rtlCol="0">
                        <a:spAutoFit/>
                      </a:bodyPr>
                      <a:lstStyle/>
                      <a:p>
                        <a:r>
                          <a:rPr lang="it-IT" sz="1200" b="1" dirty="0" err="1">
                            <a:solidFill>
                              <a:srgbClr val="9A4E5A"/>
                            </a:solidFill>
                            <a:latin typeface="Segoe UI" panose="020B0502040204020203" pitchFamily="34" charset="0"/>
                            <a:cs typeface="Segoe UI" panose="020B0502040204020203" pitchFamily="34" charset="0"/>
                          </a:rPr>
                          <a:t>Auxiliar</a:t>
                        </a:r>
                        <a:r>
                          <a:rPr lang="it-IT" sz="1200" b="1" dirty="0">
                            <a:solidFill>
                              <a:srgbClr val="9A4E5A"/>
                            </a:solidFill>
                            <a:latin typeface="Segoe UI" panose="020B0502040204020203" pitchFamily="34" charset="0"/>
                            <a:cs typeface="Segoe UI" panose="020B0502040204020203" pitchFamily="34" charset="0"/>
                          </a:rPr>
                          <a:t> </a:t>
                        </a:r>
                        <a:r>
                          <a:rPr lang="it-IT" sz="1200" b="1" dirty="0" err="1">
                            <a:solidFill>
                              <a:srgbClr val="9A4E5A"/>
                            </a:solidFill>
                            <a:latin typeface="Segoe UI" panose="020B0502040204020203" pitchFamily="34" charset="0"/>
                            <a:cs typeface="Segoe UI" panose="020B0502040204020203" pitchFamily="34" charset="0"/>
                          </a:rPr>
                          <a:t>components</a:t>
                        </a:r>
                        <a:endParaRPr lang="it-IT" sz="1200" b="1" dirty="0">
                          <a:solidFill>
                            <a:srgbClr val="9A4E5A"/>
                          </a:solidFill>
                          <a:latin typeface="Segoe UI" panose="020B0502040204020203" pitchFamily="34" charset="0"/>
                          <a:cs typeface="Segoe UI" panose="020B0502040204020203" pitchFamily="34" charset="0"/>
                        </a:endParaRPr>
                      </a:p>
                    </p:txBody>
                  </p:sp>
                </p:grpSp>
                <p:grpSp>
                  <p:nvGrpSpPr>
                    <p:cNvPr id="36" name="Gruppo 28">
                      <a:extLst>
                        <a:ext uri="{FF2B5EF4-FFF2-40B4-BE49-F238E27FC236}">
                          <a16:creationId xmlns:a16="http://schemas.microsoft.com/office/drawing/2014/main" id="{E9849324-4604-50EE-C2CC-D5139496B293}"/>
                        </a:ext>
                      </a:extLst>
                    </p:cNvPr>
                    <p:cNvGrpSpPr/>
                    <p:nvPr/>
                  </p:nvGrpSpPr>
                  <p:grpSpPr>
                    <a:xfrm>
                      <a:off x="1338855" y="764740"/>
                      <a:ext cx="5045104" cy="1516152"/>
                      <a:chOff x="1775326" y="1104904"/>
                      <a:chExt cx="5045104" cy="1516152"/>
                    </a:xfrm>
                  </p:grpSpPr>
                  <p:sp>
                    <p:nvSpPr>
                      <p:cNvPr id="37" name="CasellaDiTesto 29">
                        <a:extLst>
                          <a:ext uri="{FF2B5EF4-FFF2-40B4-BE49-F238E27FC236}">
                            <a16:creationId xmlns:a16="http://schemas.microsoft.com/office/drawing/2014/main" id="{90854C82-C3FF-A052-8BFB-DC438CC074E1}"/>
                          </a:ext>
                        </a:extLst>
                      </p:cNvPr>
                      <p:cNvSpPr txBox="1"/>
                      <p:nvPr/>
                    </p:nvSpPr>
                    <p:spPr>
                      <a:xfrm>
                        <a:off x="1775326" y="1104904"/>
                        <a:ext cx="5045104" cy="384984"/>
                      </a:xfrm>
                      <a:prstGeom prst="rect">
                        <a:avLst/>
                      </a:prstGeom>
                      <a:noFill/>
                      <a:ln>
                        <a:noFill/>
                      </a:ln>
                    </p:spPr>
                    <p:txBody>
                      <a:bodyPr wrap="square" rtlCol="0">
                        <a:spAutoFit/>
                      </a:bodyPr>
                      <a:lstStyle/>
                      <a:p>
                        <a:r>
                          <a:rPr lang="it-IT" sz="1200" b="1" dirty="0">
                            <a:solidFill>
                              <a:srgbClr val="9A4E5A"/>
                            </a:solidFill>
                            <a:latin typeface="Segoe UI" panose="020B0502040204020203" pitchFamily="34" charset="0"/>
                            <a:cs typeface="Segoe UI" panose="020B0502040204020203" pitchFamily="34" charset="0"/>
                          </a:rPr>
                          <a:t>Demand profiling</a:t>
                        </a:r>
                      </a:p>
                    </p:txBody>
                  </p:sp>
                  <p:sp>
                    <p:nvSpPr>
                      <p:cNvPr id="38" name="Rettangolo 30">
                        <a:extLst>
                          <a:ext uri="{FF2B5EF4-FFF2-40B4-BE49-F238E27FC236}">
                            <a16:creationId xmlns:a16="http://schemas.microsoft.com/office/drawing/2014/main" id="{18720D3A-E721-5061-AE6F-D183603F21EC}"/>
                          </a:ext>
                        </a:extLst>
                      </p:cNvPr>
                      <p:cNvSpPr/>
                      <p:nvPr/>
                    </p:nvSpPr>
                    <p:spPr>
                      <a:xfrm>
                        <a:off x="1953168" y="1453681"/>
                        <a:ext cx="4600880" cy="1167375"/>
                      </a:xfrm>
                      <a:prstGeom prst="rect">
                        <a:avLst/>
                      </a:prstGeom>
                      <a:solidFill>
                        <a:schemeClr val="bg1"/>
                      </a:solidFill>
                      <a:ln w="19050">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bg1"/>
                            </a:solidFill>
                            <a:latin typeface="Arial" panose="020B0604020202020204" pitchFamily="34" charset="0"/>
                            <a:cs typeface="Arial" panose="020B0604020202020204" pitchFamily="34" charset="0"/>
                          </a:rPr>
                          <a:t>Im</a:t>
                        </a:r>
                      </a:p>
                    </p:txBody>
                  </p:sp>
                  <p:sp>
                    <p:nvSpPr>
                      <p:cNvPr id="39" name="Rettangolo 31">
                        <a:extLst>
                          <a:ext uri="{FF2B5EF4-FFF2-40B4-BE49-F238E27FC236}">
                            <a16:creationId xmlns:a16="http://schemas.microsoft.com/office/drawing/2014/main" id="{1B8D7F4C-1E04-45E2-B53C-DEE67CB4DC45}"/>
                          </a:ext>
                        </a:extLst>
                      </p:cNvPr>
                      <p:cNvSpPr/>
                      <p:nvPr/>
                    </p:nvSpPr>
                    <p:spPr>
                      <a:xfrm>
                        <a:off x="2269602" y="1530752"/>
                        <a:ext cx="1857972" cy="1000684"/>
                      </a:xfrm>
                      <a:prstGeom prst="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rPr>
                          <a:t>Energy </a:t>
                        </a:r>
                        <a:r>
                          <a:rPr lang="it-IT" sz="1200" dirty="0" err="1">
                            <a:solidFill>
                              <a:schemeClr val="tx1"/>
                            </a:solidFill>
                            <a:latin typeface="Segoe UI" panose="020B0502040204020203" pitchFamily="34" charset="0"/>
                            <a:ea typeface="Verdana" panose="020B0604030504040204" pitchFamily="34" charset="0"/>
                            <a:cs typeface="Segoe UI" panose="020B0502040204020203" pitchFamily="34" charset="0"/>
                          </a:rPr>
                          <a:t>consumption</a:t>
                        </a:r>
                        <a:r>
                          <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rPr>
                          <a:t> </a:t>
                        </a:r>
                        <a:r>
                          <a:rPr lang="it-IT" sz="1200" dirty="0" err="1">
                            <a:solidFill>
                              <a:schemeClr val="tx1"/>
                            </a:solidFill>
                            <a:latin typeface="Segoe UI" panose="020B0502040204020203" pitchFamily="34" charset="0"/>
                            <a:ea typeface="Verdana" panose="020B0604030504040204" pitchFamily="34" charset="0"/>
                            <a:cs typeface="Segoe UI" panose="020B0502040204020203" pitchFamily="34" charset="0"/>
                          </a:rPr>
                          <a:t>estimation</a:t>
                        </a:r>
                        <a:r>
                          <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rPr>
                          <a:t> model</a:t>
                        </a:r>
                      </a:p>
                    </p:txBody>
                  </p:sp>
                  <p:sp>
                    <p:nvSpPr>
                      <p:cNvPr id="40" name="Rettangolo 32">
                        <a:extLst>
                          <a:ext uri="{FF2B5EF4-FFF2-40B4-BE49-F238E27FC236}">
                            <a16:creationId xmlns:a16="http://schemas.microsoft.com/office/drawing/2014/main" id="{86509227-D827-81BA-008E-3223C2C80DAB}"/>
                          </a:ext>
                        </a:extLst>
                      </p:cNvPr>
                      <p:cNvSpPr/>
                      <p:nvPr/>
                    </p:nvSpPr>
                    <p:spPr>
                      <a:xfrm>
                        <a:off x="4457984" y="1524640"/>
                        <a:ext cx="1857972" cy="1000684"/>
                      </a:xfrm>
                      <a:prstGeom prst="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rPr>
                          <a:t>Consumer and </a:t>
                        </a:r>
                        <a:r>
                          <a:rPr lang="it-IT" sz="1200" dirty="0" err="1">
                            <a:solidFill>
                              <a:schemeClr val="tx1"/>
                            </a:solidFill>
                            <a:latin typeface="Segoe UI" panose="020B0502040204020203" pitchFamily="34" charset="0"/>
                            <a:ea typeface="Verdana" panose="020B0604030504040204" pitchFamily="34" charset="0"/>
                            <a:cs typeface="Segoe UI" panose="020B0502040204020203" pitchFamily="34" charset="0"/>
                          </a:rPr>
                          <a:t>prosumer</a:t>
                        </a:r>
                        <a:r>
                          <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rPr>
                          <a:t> clusters</a:t>
                        </a:r>
                      </a:p>
                    </p:txBody>
                  </p:sp>
                </p:grpSp>
              </p:grpSp>
              <p:grpSp>
                <p:nvGrpSpPr>
                  <p:cNvPr id="16" name="Gruppo 8">
                    <a:extLst>
                      <a:ext uri="{FF2B5EF4-FFF2-40B4-BE49-F238E27FC236}">
                        <a16:creationId xmlns:a16="http://schemas.microsoft.com/office/drawing/2014/main" id="{88E6238C-5D3B-265B-4228-DF202D3E49B2}"/>
                      </a:ext>
                    </a:extLst>
                  </p:cNvPr>
                  <p:cNvGrpSpPr/>
                  <p:nvPr/>
                </p:nvGrpSpPr>
                <p:grpSpPr>
                  <a:xfrm>
                    <a:off x="-1156545" y="735872"/>
                    <a:ext cx="2041007" cy="2817959"/>
                    <a:chOff x="6772616" y="3767183"/>
                    <a:chExt cx="2041007" cy="2817959"/>
                  </a:xfrm>
                </p:grpSpPr>
                <p:sp>
                  <p:nvSpPr>
                    <p:cNvPr id="28" name="Rettangolo 20">
                      <a:extLst>
                        <a:ext uri="{FF2B5EF4-FFF2-40B4-BE49-F238E27FC236}">
                          <a16:creationId xmlns:a16="http://schemas.microsoft.com/office/drawing/2014/main" id="{EF7FD5B6-B486-DDB2-B80A-78580BD8141F}"/>
                        </a:ext>
                      </a:extLst>
                    </p:cNvPr>
                    <p:cNvSpPr/>
                    <p:nvPr/>
                  </p:nvSpPr>
                  <p:spPr>
                    <a:xfrm>
                      <a:off x="6905230" y="4236697"/>
                      <a:ext cx="1847301" cy="2348445"/>
                    </a:xfrm>
                    <a:prstGeom prst="rect">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bg1"/>
                          </a:solidFill>
                          <a:latin typeface="Arial" panose="020B0604020202020204" pitchFamily="34" charset="0"/>
                          <a:cs typeface="Arial" panose="020B0604020202020204" pitchFamily="34" charset="0"/>
                        </a:rPr>
                        <a:t>Im</a:t>
                      </a:r>
                    </a:p>
                  </p:txBody>
                </p:sp>
                <p:grpSp>
                  <p:nvGrpSpPr>
                    <p:cNvPr id="29" name="Gruppo 21">
                      <a:extLst>
                        <a:ext uri="{FF2B5EF4-FFF2-40B4-BE49-F238E27FC236}">
                          <a16:creationId xmlns:a16="http://schemas.microsoft.com/office/drawing/2014/main" id="{0AB8E3E9-AFD5-8907-36A9-7FA4A4B3D4B2}"/>
                        </a:ext>
                      </a:extLst>
                    </p:cNvPr>
                    <p:cNvGrpSpPr/>
                    <p:nvPr/>
                  </p:nvGrpSpPr>
                  <p:grpSpPr>
                    <a:xfrm>
                      <a:off x="6772616" y="3767183"/>
                      <a:ext cx="2041007" cy="1231356"/>
                      <a:chOff x="99363" y="2920015"/>
                      <a:chExt cx="2041007" cy="1231356"/>
                    </a:xfrm>
                  </p:grpSpPr>
                  <p:sp>
                    <p:nvSpPr>
                      <p:cNvPr id="32" name="CasellaDiTesto 24">
                        <a:extLst>
                          <a:ext uri="{FF2B5EF4-FFF2-40B4-BE49-F238E27FC236}">
                            <a16:creationId xmlns:a16="http://schemas.microsoft.com/office/drawing/2014/main" id="{74CA8F42-2322-248C-5469-EBBA4B356F2E}"/>
                          </a:ext>
                        </a:extLst>
                      </p:cNvPr>
                      <p:cNvSpPr txBox="1"/>
                      <p:nvPr/>
                    </p:nvSpPr>
                    <p:spPr>
                      <a:xfrm>
                        <a:off x="99363" y="2920015"/>
                        <a:ext cx="2041007" cy="470536"/>
                      </a:xfrm>
                      <a:prstGeom prst="rect">
                        <a:avLst/>
                      </a:prstGeom>
                      <a:noFill/>
                      <a:ln>
                        <a:noFill/>
                      </a:ln>
                    </p:spPr>
                    <p:txBody>
                      <a:bodyPr wrap="square" rtlCol="0">
                        <a:spAutoFit/>
                      </a:bodyPr>
                      <a:lstStyle/>
                      <a:p>
                        <a:r>
                          <a:rPr lang="it-IT" sz="1600" b="1" dirty="0">
                            <a:latin typeface="Segoe UI" panose="020B0502040204020203" pitchFamily="34" charset="0"/>
                            <a:ea typeface="Verdana" panose="020B0604030504040204" pitchFamily="34" charset="0"/>
                            <a:cs typeface="Segoe UI" panose="020B0502040204020203" pitchFamily="34" charset="0"/>
                          </a:rPr>
                          <a:t>input</a:t>
                        </a:r>
                      </a:p>
                    </p:txBody>
                  </p:sp>
                  <p:sp>
                    <p:nvSpPr>
                      <p:cNvPr id="33" name="Rettangolo 25">
                        <a:extLst>
                          <a:ext uri="{FF2B5EF4-FFF2-40B4-BE49-F238E27FC236}">
                            <a16:creationId xmlns:a16="http://schemas.microsoft.com/office/drawing/2014/main" id="{D203325F-C1FE-F14A-2D5A-2E07B8D21DD2}"/>
                          </a:ext>
                        </a:extLst>
                      </p:cNvPr>
                      <p:cNvSpPr/>
                      <p:nvPr/>
                    </p:nvSpPr>
                    <p:spPr>
                      <a:xfrm>
                        <a:off x="325535" y="3500926"/>
                        <a:ext cx="1640626" cy="65044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rPr>
                          <a:t>Datasheet of tech</a:t>
                        </a:r>
                      </a:p>
                    </p:txBody>
                  </p:sp>
                </p:grpSp>
                <p:sp>
                  <p:nvSpPr>
                    <p:cNvPr id="30" name="Rettangolo 22">
                      <a:extLst>
                        <a:ext uri="{FF2B5EF4-FFF2-40B4-BE49-F238E27FC236}">
                          <a16:creationId xmlns:a16="http://schemas.microsoft.com/office/drawing/2014/main" id="{76D3894D-E752-8E9F-A444-946C6B3E3FBB}"/>
                        </a:ext>
                      </a:extLst>
                    </p:cNvPr>
                    <p:cNvSpPr/>
                    <p:nvPr/>
                  </p:nvSpPr>
                  <p:spPr>
                    <a:xfrm>
                      <a:off x="7014244" y="5837433"/>
                      <a:ext cx="1641209" cy="65044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rPr>
                        <a:t>Data Meteo</a:t>
                      </a:r>
                    </a:p>
                  </p:txBody>
                </p:sp>
                <p:sp>
                  <p:nvSpPr>
                    <p:cNvPr id="31" name="Rettangolo 23">
                      <a:extLst>
                        <a:ext uri="{FF2B5EF4-FFF2-40B4-BE49-F238E27FC236}">
                          <a16:creationId xmlns:a16="http://schemas.microsoft.com/office/drawing/2014/main" id="{6CF39CE4-08FD-6834-0BAC-7F339F1BEF11}"/>
                        </a:ext>
                      </a:extLst>
                    </p:cNvPr>
                    <p:cNvSpPr/>
                    <p:nvPr/>
                  </p:nvSpPr>
                  <p:spPr>
                    <a:xfrm>
                      <a:off x="7008276" y="5089725"/>
                      <a:ext cx="1641209" cy="65044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rPr>
                        <a:t>Energy demand</a:t>
                      </a:r>
                    </a:p>
                  </p:txBody>
                </p:sp>
              </p:grpSp>
              <p:sp>
                <p:nvSpPr>
                  <p:cNvPr id="17" name="CasellaDiTesto 9">
                    <a:extLst>
                      <a:ext uri="{FF2B5EF4-FFF2-40B4-BE49-F238E27FC236}">
                        <a16:creationId xmlns:a16="http://schemas.microsoft.com/office/drawing/2014/main" id="{921CFE35-9A8A-08FE-8A60-68BC784B33D3}"/>
                      </a:ext>
                    </a:extLst>
                  </p:cNvPr>
                  <p:cNvSpPr txBox="1"/>
                  <p:nvPr/>
                </p:nvSpPr>
                <p:spPr>
                  <a:xfrm>
                    <a:off x="9057312" y="684621"/>
                    <a:ext cx="1464484" cy="470536"/>
                  </a:xfrm>
                  <a:prstGeom prst="rect">
                    <a:avLst/>
                  </a:prstGeom>
                  <a:noFill/>
                  <a:ln>
                    <a:noFill/>
                  </a:ln>
                </p:spPr>
                <p:txBody>
                  <a:bodyPr wrap="square" rtlCol="0">
                    <a:spAutoFit/>
                  </a:bodyPr>
                  <a:lstStyle/>
                  <a:p>
                    <a:r>
                      <a:rPr lang="it-IT" sz="1600" b="1" dirty="0">
                        <a:latin typeface="Segoe UI" panose="020B0502040204020203" pitchFamily="34" charset="0"/>
                        <a:ea typeface="Verdana" panose="020B0604030504040204" pitchFamily="34" charset="0"/>
                        <a:cs typeface="Segoe UI" panose="020B0502040204020203" pitchFamily="34" charset="0"/>
                      </a:rPr>
                      <a:t>output</a:t>
                    </a:r>
                  </a:p>
                </p:txBody>
              </p:sp>
              <p:grpSp>
                <p:nvGrpSpPr>
                  <p:cNvPr id="18" name="Gruppo 10">
                    <a:extLst>
                      <a:ext uri="{FF2B5EF4-FFF2-40B4-BE49-F238E27FC236}">
                        <a16:creationId xmlns:a16="http://schemas.microsoft.com/office/drawing/2014/main" id="{28F40F54-20E3-FAA1-3A44-E225021E8A56}"/>
                      </a:ext>
                    </a:extLst>
                  </p:cNvPr>
                  <p:cNvGrpSpPr/>
                  <p:nvPr/>
                </p:nvGrpSpPr>
                <p:grpSpPr>
                  <a:xfrm>
                    <a:off x="6450448" y="708551"/>
                    <a:ext cx="2415268" cy="2283753"/>
                    <a:chOff x="6361054" y="726069"/>
                    <a:chExt cx="2415268" cy="2283753"/>
                  </a:xfrm>
                </p:grpSpPr>
                <p:sp>
                  <p:nvSpPr>
                    <p:cNvPr id="24" name="Rettangolo 16">
                      <a:extLst>
                        <a:ext uri="{FF2B5EF4-FFF2-40B4-BE49-F238E27FC236}">
                          <a16:creationId xmlns:a16="http://schemas.microsoft.com/office/drawing/2014/main" id="{7E250B72-D31D-1E02-9C07-D7A01B346463}"/>
                        </a:ext>
                      </a:extLst>
                    </p:cNvPr>
                    <p:cNvSpPr/>
                    <p:nvPr/>
                  </p:nvSpPr>
                  <p:spPr>
                    <a:xfrm>
                      <a:off x="6551799" y="1222902"/>
                      <a:ext cx="1976761" cy="1786920"/>
                    </a:xfrm>
                    <a:prstGeom prst="rect">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bg1"/>
                          </a:solidFill>
                          <a:latin typeface="Arial" panose="020B0604020202020204" pitchFamily="34" charset="0"/>
                          <a:cs typeface="Arial" panose="020B0604020202020204" pitchFamily="34" charset="0"/>
                        </a:rPr>
                        <a:t>Im</a:t>
                      </a:r>
                    </a:p>
                  </p:txBody>
                </p:sp>
                <p:sp>
                  <p:nvSpPr>
                    <p:cNvPr id="25" name="Rettangolo 17">
                      <a:extLst>
                        <a:ext uri="{FF2B5EF4-FFF2-40B4-BE49-F238E27FC236}">
                          <a16:creationId xmlns:a16="http://schemas.microsoft.com/office/drawing/2014/main" id="{47451718-1680-1E6D-2D1C-724CBA0810C2}"/>
                        </a:ext>
                      </a:extLst>
                    </p:cNvPr>
                    <p:cNvSpPr/>
                    <p:nvPr/>
                  </p:nvSpPr>
                  <p:spPr>
                    <a:xfrm>
                      <a:off x="6634247" y="1344620"/>
                      <a:ext cx="1800824" cy="65044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err="1">
                          <a:solidFill>
                            <a:schemeClr val="tx1"/>
                          </a:solidFill>
                          <a:latin typeface="Segoe UI" panose="020B0502040204020203" pitchFamily="34" charset="0"/>
                          <a:ea typeface="Verdana" panose="020B0604030504040204" pitchFamily="34" charset="0"/>
                          <a:cs typeface="Segoe UI" panose="020B0502040204020203" pitchFamily="34" charset="0"/>
                        </a:rPr>
                        <a:t>Genetic</a:t>
                      </a:r>
                      <a:r>
                        <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rPr>
                        <a:t> </a:t>
                      </a:r>
                      <a:r>
                        <a:rPr lang="it-IT" sz="1200" dirty="0" err="1">
                          <a:solidFill>
                            <a:schemeClr val="tx1"/>
                          </a:solidFill>
                          <a:latin typeface="Segoe UI" panose="020B0502040204020203" pitchFamily="34" charset="0"/>
                          <a:ea typeface="Verdana" panose="020B0604030504040204" pitchFamily="34" charset="0"/>
                          <a:cs typeface="Segoe UI" panose="020B0502040204020203" pitchFamily="34" charset="0"/>
                        </a:rPr>
                        <a:t>algorithms</a:t>
                      </a:r>
                      <a:r>
                        <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rPr>
                        <a:t> </a:t>
                      </a:r>
                    </a:p>
                  </p:txBody>
                </p:sp>
                <p:sp>
                  <p:nvSpPr>
                    <p:cNvPr id="26" name="CasellaDiTesto 18">
                      <a:extLst>
                        <a:ext uri="{FF2B5EF4-FFF2-40B4-BE49-F238E27FC236}">
                          <a16:creationId xmlns:a16="http://schemas.microsoft.com/office/drawing/2014/main" id="{ABD5DE55-FF1B-5809-8456-E21B3F8EBFA2}"/>
                        </a:ext>
                      </a:extLst>
                    </p:cNvPr>
                    <p:cNvSpPr txBox="1"/>
                    <p:nvPr/>
                  </p:nvSpPr>
                  <p:spPr>
                    <a:xfrm>
                      <a:off x="6361054" y="726069"/>
                      <a:ext cx="2415268" cy="470536"/>
                    </a:xfrm>
                    <a:prstGeom prst="rect">
                      <a:avLst/>
                    </a:prstGeom>
                    <a:noFill/>
                    <a:ln>
                      <a:noFill/>
                    </a:ln>
                  </p:spPr>
                  <p:txBody>
                    <a:bodyPr wrap="square" rtlCol="0">
                      <a:spAutoFit/>
                    </a:bodyPr>
                    <a:lstStyle/>
                    <a:p>
                      <a:r>
                        <a:rPr lang="it-IT" sz="1600" b="1" dirty="0" err="1">
                          <a:latin typeface="Segoe UI" panose="020B0502040204020203" pitchFamily="34" charset="0"/>
                          <a:ea typeface="Verdana" panose="020B0604030504040204" pitchFamily="34" charset="0"/>
                          <a:cs typeface="Segoe UI" panose="020B0502040204020203" pitchFamily="34" charset="0"/>
                        </a:rPr>
                        <a:t>optimitation</a:t>
                      </a:r>
                      <a:endParaRPr lang="it-IT" sz="1600" b="1" dirty="0">
                        <a:latin typeface="Segoe UI" panose="020B0502040204020203" pitchFamily="34" charset="0"/>
                        <a:ea typeface="Verdana" panose="020B0604030504040204" pitchFamily="34" charset="0"/>
                        <a:cs typeface="Segoe UI" panose="020B0502040204020203" pitchFamily="34" charset="0"/>
                      </a:endParaRPr>
                    </a:p>
                  </p:txBody>
                </p:sp>
                <p:sp>
                  <p:nvSpPr>
                    <p:cNvPr id="27" name="Rettangolo 19">
                      <a:extLst>
                        <a:ext uri="{FF2B5EF4-FFF2-40B4-BE49-F238E27FC236}">
                          <a16:creationId xmlns:a16="http://schemas.microsoft.com/office/drawing/2014/main" id="{E827B586-3F8F-614B-F73C-9F094351B417}"/>
                        </a:ext>
                      </a:extLst>
                    </p:cNvPr>
                    <p:cNvSpPr/>
                    <p:nvPr/>
                  </p:nvSpPr>
                  <p:spPr>
                    <a:xfrm>
                      <a:off x="6649396" y="2200007"/>
                      <a:ext cx="1800824" cy="65044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rPr>
                        <a:t>Comparative </a:t>
                      </a:r>
                      <a:r>
                        <a:rPr lang="it-IT" sz="1200" dirty="0" err="1">
                          <a:solidFill>
                            <a:schemeClr val="tx1"/>
                          </a:solidFill>
                          <a:latin typeface="Segoe UI" panose="020B0502040204020203" pitchFamily="34" charset="0"/>
                          <a:ea typeface="Verdana" panose="020B0604030504040204" pitchFamily="34" charset="0"/>
                          <a:cs typeface="Segoe UI" panose="020B0502040204020203" pitchFamily="34" charset="0"/>
                        </a:rPr>
                        <a:t>analysis</a:t>
                      </a:r>
                      <a:endPar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endParaRPr>
                    </a:p>
                  </p:txBody>
                </p:sp>
              </p:grpSp>
              <p:sp>
                <p:nvSpPr>
                  <p:cNvPr id="19" name="Rettangolo 11">
                    <a:extLst>
                      <a:ext uri="{FF2B5EF4-FFF2-40B4-BE49-F238E27FC236}">
                        <a16:creationId xmlns:a16="http://schemas.microsoft.com/office/drawing/2014/main" id="{CB80B1EA-465E-7122-D323-21D962F60AC6}"/>
                      </a:ext>
                    </a:extLst>
                  </p:cNvPr>
                  <p:cNvSpPr/>
                  <p:nvPr/>
                </p:nvSpPr>
                <p:spPr>
                  <a:xfrm>
                    <a:off x="9087265" y="1205384"/>
                    <a:ext cx="2238813" cy="2578030"/>
                  </a:xfrm>
                  <a:prstGeom prst="rect">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bg1"/>
                        </a:solidFill>
                        <a:latin typeface="Arial" panose="020B0604020202020204" pitchFamily="34" charset="0"/>
                        <a:cs typeface="Arial" panose="020B0604020202020204" pitchFamily="34" charset="0"/>
                      </a:rPr>
                      <a:t>Im</a:t>
                    </a:r>
                  </a:p>
                </p:txBody>
              </p:sp>
              <p:sp>
                <p:nvSpPr>
                  <p:cNvPr id="20" name="Rettangolo 12">
                    <a:extLst>
                      <a:ext uri="{FF2B5EF4-FFF2-40B4-BE49-F238E27FC236}">
                        <a16:creationId xmlns:a16="http://schemas.microsoft.com/office/drawing/2014/main" id="{36BC011B-104F-CEFC-549D-9E46AB3B8830}"/>
                      </a:ext>
                    </a:extLst>
                  </p:cNvPr>
                  <p:cNvSpPr/>
                  <p:nvPr/>
                </p:nvSpPr>
                <p:spPr>
                  <a:xfrm>
                    <a:off x="9213383" y="1338015"/>
                    <a:ext cx="1981837" cy="60041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rPr>
                      <a:t>Energy </a:t>
                    </a:r>
                    <a:r>
                      <a:rPr lang="it-IT" sz="1200" dirty="0" err="1">
                        <a:solidFill>
                          <a:schemeClr val="tx1"/>
                        </a:solidFill>
                        <a:latin typeface="Segoe UI" panose="020B0502040204020203" pitchFamily="34" charset="0"/>
                        <a:ea typeface="Verdana" panose="020B0604030504040204" pitchFamily="34" charset="0"/>
                        <a:cs typeface="Segoe UI" panose="020B0502040204020203" pitchFamily="34" charset="0"/>
                      </a:rPr>
                      <a:t>analysis</a:t>
                    </a:r>
                    <a:endPar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endParaRPr>
                  </a:p>
                </p:txBody>
              </p:sp>
              <p:sp>
                <p:nvSpPr>
                  <p:cNvPr id="21" name="Rettangolo 13">
                    <a:extLst>
                      <a:ext uri="{FF2B5EF4-FFF2-40B4-BE49-F238E27FC236}">
                        <a16:creationId xmlns:a16="http://schemas.microsoft.com/office/drawing/2014/main" id="{1A9C1FD1-C915-7CBC-59C4-0906C0815537}"/>
                      </a:ext>
                    </a:extLst>
                  </p:cNvPr>
                  <p:cNvSpPr/>
                  <p:nvPr/>
                </p:nvSpPr>
                <p:spPr>
                  <a:xfrm>
                    <a:off x="9213383" y="2140539"/>
                    <a:ext cx="1981837" cy="60041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err="1">
                        <a:solidFill>
                          <a:schemeClr val="tx1"/>
                        </a:solidFill>
                        <a:latin typeface="Segoe UI" panose="020B0502040204020203" pitchFamily="34" charset="0"/>
                        <a:ea typeface="Verdana" panose="020B0604030504040204" pitchFamily="34" charset="0"/>
                        <a:cs typeface="Segoe UI" panose="020B0502040204020203" pitchFamily="34" charset="0"/>
                      </a:rPr>
                      <a:t>Economic</a:t>
                    </a:r>
                    <a:r>
                      <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rPr>
                      <a:t> </a:t>
                    </a:r>
                  </a:p>
                  <a:p>
                    <a:pPr algn="ctr"/>
                    <a:r>
                      <a:rPr lang="it-IT" sz="1200" dirty="0" err="1">
                        <a:solidFill>
                          <a:schemeClr val="tx1"/>
                        </a:solidFill>
                        <a:latin typeface="Segoe UI" panose="020B0502040204020203" pitchFamily="34" charset="0"/>
                        <a:ea typeface="Verdana" panose="020B0604030504040204" pitchFamily="34" charset="0"/>
                        <a:cs typeface="Segoe UI" panose="020B0502040204020203" pitchFamily="34" charset="0"/>
                      </a:rPr>
                      <a:t>analysis</a:t>
                    </a:r>
                    <a:endPar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endParaRPr>
                  </a:p>
                </p:txBody>
              </p:sp>
              <p:sp>
                <p:nvSpPr>
                  <p:cNvPr id="22" name="Rettangolo 14">
                    <a:extLst>
                      <a:ext uri="{FF2B5EF4-FFF2-40B4-BE49-F238E27FC236}">
                        <a16:creationId xmlns:a16="http://schemas.microsoft.com/office/drawing/2014/main" id="{B193592E-0F9D-A4C3-A435-727CD4FCA178}"/>
                      </a:ext>
                    </a:extLst>
                  </p:cNvPr>
                  <p:cNvSpPr/>
                  <p:nvPr/>
                </p:nvSpPr>
                <p:spPr>
                  <a:xfrm>
                    <a:off x="9213383" y="2956447"/>
                    <a:ext cx="1981837" cy="60041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err="1">
                        <a:solidFill>
                          <a:schemeClr val="tx1"/>
                        </a:solidFill>
                        <a:latin typeface="Segoe UI" panose="020B0502040204020203" pitchFamily="34" charset="0"/>
                        <a:ea typeface="Verdana" panose="020B0604030504040204" pitchFamily="34" charset="0"/>
                        <a:cs typeface="Segoe UI" panose="020B0502040204020203" pitchFamily="34" charset="0"/>
                      </a:rPr>
                      <a:t>Environmental</a:t>
                    </a:r>
                    <a:r>
                      <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rPr>
                      <a:t> impact</a:t>
                    </a:r>
                  </a:p>
                </p:txBody>
              </p:sp>
              <p:sp>
                <p:nvSpPr>
                  <p:cNvPr id="23" name="CasellaDiTesto 15">
                    <a:extLst>
                      <a:ext uri="{FF2B5EF4-FFF2-40B4-BE49-F238E27FC236}">
                        <a16:creationId xmlns:a16="http://schemas.microsoft.com/office/drawing/2014/main" id="{EC760F6F-3039-AA8D-E9BD-624841E33BCD}"/>
                      </a:ext>
                    </a:extLst>
                  </p:cNvPr>
                  <p:cNvSpPr txBox="1"/>
                  <p:nvPr/>
                </p:nvSpPr>
                <p:spPr>
                  <a:xfrm>
                    <a:off x="1102406" y="722771"/>
                    <a:ext cx="1895121" cy="470536"/>
                  </a:xfrm>
                  <a:prstGeom prst="rect">
                    <a:avLst/>
                  </a:prstGeom>
                  <a:noFill/>
                  <a:ln>
                    <a:noFill/>
                  </a:ln>
                </p:spPr>
                <p:txBody>
                  <a:bodyPr wrap="square" rtlCol="0">
                    <a:spAutoFit/>
                  </a:bodyPr>
                  <a:lstStyle/>
                  <a:p>
                    <a:r>
                      <a:rPr lang="it-IT" sz="1600" b="1" dirty="0">
                        <a:latin typeface="Segoe UI" panose="020B0502040204020203" pitchFamily="34" charset="0"/>
                        <a:ea typeface="Verdana" panose="020B0604030504040204" pitchFamily="34" charset="0"/>
                        <a:cs typeface="Segoe UI" panose="020B0502040204020203" pitchFamily="34" charset="0"/>
                      </a:rPr>
                      <a:t>kernel</a:t>
                    </a:r>
                  </a:p>
                </p:txBody>
              </p:sp>
            </p:grpSp>
            <p:sp>
              <p:nvSpPr>
                <p:cNvPr id="9" name="Rettangolo 44">
                  <a:extLst>
                    <a:ext uri="{FF2B5EF4-FFF2-40B4-BE49-F238E27FC236}">
                      <a16:creationId xmlns:a16="http://schemas.microsoft.com/office/drawing/2014/main" id="{3DFB9F11-646F-2E4F-A9A5-777B9EC9C2F3}"/>
                    </a:ext>
                  </a:extLst>
                </p:cNvPr>
                <p:cNvSpPr/>
                <p:nvPr/>
              </p:nvSpPr>
              <p:spPr>
                <a:xfrm>
                  <a:off x="4960659" y="4262618"/>
                  <a:ext cx="913884"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err="1">
                      <a:solidFill>
                        <a:schemeClr val="tx1"/>
                      </a:solidFill>
                      <a:latin typeface="Segoe UI" panose="020B0502040204020203" pitchFamily="34" charset="0"/>
                      <a:ea typeface="Verdana" panose="020B0604030504040204" pitchFamily="34" charset="0"/>
                      <a:cs typeface="Segoe UI" panose="020B0502040204020203" pitchFamily="34" charset="0"/>
                    </a:rPr>
                    <a:t>Clean</a:t>
                  </a:r>
                  <a:r>
                    <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rPr>
                    <a:t> water tank </a:t>
                  </a:r>
                </a:p>
              </p:txBody>
            </p:sp>
          </p:grpSp>
          <p:sp>
            <p:nvSpPr>
              <p:cNvPr id="6" name="Rettangolo 47">
                <a:extLst>
                  <a:ext uri="{FF2B5EF4-FFF2-40B4-BE49-F238E27FC236}">
                    <a16:creationId xmlns:a16="http://schemas.microsoft.com/office/drawing/2014/main" id="{2D7F28C4-F391-FF9B-031F-E2E1B29AF17F}"/>
                  </a:ext>
                </a:extLst>
              </p:cNvPr>
              <p:cNvSpPr/>
              <p:nvPr/>
            </p:nvSpPr>
            <p:spPr>
              <a:xfrm>
                <a:off x="4244188" y="4279600"/>
                <a:ext cx="597981"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rPr>
                  <a:t>TESS</a:t>
                </a:r>
              </a:p>
            </p:txBody>
          </p:sp>
          <p:sp>
            <p:nvSpPr>
              <p:cNvPr id="7" name="Rettangolo 52">
                <a:extLst>
                  <a:ext uri="{FF2B5EF4-FFF2-40B4-BE49-F238E27FC236}">
                    <a16:creationId xmlns:a16="http://schemas.microsoft.com/office/drawing/2014/main" id="{983AFCB2-C376-C47B-EC25-6022C4715934}"/>
                  </a:ext>
                </a:extLst>
              </p:cNvPr>
              <p:cNvSpPr/>
              <p:nvPr/>
            </p:nvSpPr>
            <p:spPr>
              <a:xfrm>
                <a:off x="3534681" y="4279600"/>
                <a:ext cx="597981"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rPr>
                  <a:t>BESS</a:t>
                </a:r>
              </a:p>
            </p:txBody>
          </p:sp>
        </p:grpSp>
        <p:sp>
          <p:nvSpPr>
            <p:cNvPr id="53" name="CasellaDiTesto 35">
              <a:extLst>
                <a:ext uri="{FF2B5EF4-FFF2-40B4-BE49-F238E27FC236}">
                  <a16:creationId xmlns:a16="http://schemas.microsoft.com/office/drawing/2014/main" id="{D5D0AFFF-315D-4C94-1F54-CAD62D1AFF26}"/>
                </a:ext>
              </a:extLst>
            </p:cNvPr>
            <p:cNvSpPr txBox="1"/>
            <p:nvPr/>
          </p:nvSpPr>
          <p:spPr>
            <a:xfrm>
              <a:off x="2250074" y="4365042"/>
              <a:ext cx="1920368" cy="276999"/>
            </a:xfrm>
            <a:prstGeom prst="rect">
              <a:avLst/>
            </a:prstGeom>
            <a:noFill/>
            <a:ln>
              <a:noFill/>
            </a:ln>
          </p:spPr>
          <p:txBody>
            <a:bodyPr wrap="square" rtlCol="0">
              <a:spAutoFit/>
            </a:bodyPr>
            <a:lstStyle/>
            <a:p>
              <a:r>
                <a:rPr lang="it-IT" sz="1200" b="1" dirty="0">
                  <a:solidFill>
                    <a:srgbClr val="9A4E5A"/>
                  </a:solidFill>
                  <a:latin typeface="Segoe UI" panose="020B0502040204020203" pitchFamily="34" charset="0"/>
                  <a:cs typeface="Segoe UI" panose="020B0502040204020203" pitchFamily="34" charset="0"/>
                </a:rPr>
                <a:t>REC </a:t>
              </a:r>
              <a:r>
                <a:rPr lang="it-IT" sz="1200" b="1" dirty="0" err="1">
                  <a:solidFill>
                    <a:srgbClr val="9A4E5A"/>
                  </a:solidFill>
                  <a:latin typeface="Segoe UI" panose="020B0502040204020203" pitchFamily="34" charset="0"/>
                  <a:cs typeface="Segoe UI" panose="020B0502040204020203" pitchFamily="34" charset="0"/>
                </a:rPr>
                <a:t>member</a:t>
              </a:r>
              <a:endParaRPr lang="it-IT" sz="1200" b="1" dirty="0">
                <a:solidFill>
                  <a:srgbClr val="9A4E5A"/>
                </a:solidFill>
                <a:latin typeface="Segoe UI" panose="020B0502040204020203" pitchFamily="34" charset="0"/>
                <a:cs typeface="Segoe UI" panose="020B0502040204020203" pitchFamily="34" charset="0"/>
              </a:endParaRPr>
            </a:p>
          </p:txBody>
        </p:sp>
        <p:sp>
          <p:nvSpPr>
            <p:cNvPr id="54" name="Rettangolo 37">
              <a:extLst>
                <a:ext uri="{FF2B5EF4-FFF2-40B4-BE49-F238E27FC236}">
                  <a16:creationId xmlns:a16="http://schemas.microsoft.com/office/drawing/2014/main" id="{E4FBF711-9166-D1EC-A202-C154BC885734}"/>
                </a:ext>
              </a:extLst>
            </p:cNvPr>
            <p:cNvSpPr/>
            <p:nvPr/>
          </p:nvSpPr>
          <p:spPr>
            <a:xfrm>
              <a:off x="2428565" y="4692642"/>
              <a:ext cx="2674396" cy="436042"/>
            </a:xfrm>
            <a:prstGeom prst="rect">
              <a:avLst/>
            </a:prstGeom>
            <a:solidFill>
              <a:schemeClr val="bg1"/>
            </a:solidFill>
            <a:ln w="19050">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bg1"/>
                  </a:solidFill>
                  <a:latin typeface="Arial" panose="020B0604020202020204" pitchFamily="34" charset="0"/>
                  <a:cs typeface="Arial" panose="020B0604020202020204" pitchFamily="34" charset="0"/>
                </a:rPr>
                <a:t>Im</a:t>
              </a:r>
            </a:p>
          </p:txBody>
        </p:sp>
        <p:sp>
          <p:nvSpPr>
            <p:cNvPr id="55" name="Rettangolo 39">
              <a:extLst>
                <a:ext uri="{FF2B5EF4-FFF2-40B4-BE49-F238E27FC236}">
                  <a16:creationId xmlns:a16="http://schemas.microsoft.com/office/drawing/2014/main" id="{822E866F-1994-76BF-FA33-CDE012F5D4CF}"/>
                </a:ext>
              </a:extLst>
            </p:cNvPr>
            <p:cNvSpPr/>
            <p:nvPr/>
          </p:nvSpPr>
          <p:spPr>
            <a:xfrm>
              <a:off x="2572521" y="4742615"/>
              <a:ext cx="720000" cy="252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rPr>
                <a:t>User</a:t>
              </a:r>
            </a:p>
          </p:txBody>
        </p:sp>
        <p:sp>
          <p:nvSpPr>
            <p:cNvPr id="56" name="Rettangolo 40">
              <a:extLst>
                <a:ext uri="{FF2B5EF4-FFF2-40B4-BE49-F238E27FC236}">
                  <a16:creationId xmlns:a16="http://schemas.microsoft.com/office/drawing/2014/main" id="{BEB22B26-E387-3A93-5454-AFCB8BABA3E3}"/>
                </a:ext>
              </a:extLst>
            </p:cNvPr>
            <p:cNvSpPr/>
            <p:nvPr/>
          </p:nvSpPr>
          <p:spPr>
            <a:xfrm>
              <a:off x="3395723" y="4747323"/>
              <a:ext cx="827227" cy="24729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rPr>
                <a:t>Prosumer</a:t>
              </a:r>
            </a:p>
          </p:txBody>
        </p:sp>
        <p:sp>
          <p:nvSpPr>
            <p:cNvPr id="57" name="Rettangolo 41">
              <a:extLst>
                <a:ext uri="{FF2B5EF4-FFF2-40B4-BE49-F238E27FC236}">
                  <a16:creationId xmlns:a16="http://schemas.microsoft.com/office/drawing/2014/main" id="{9E29BF9C-32EB-DBFA-4456-55D2372BEE46}"/>
                </a:ext>
              </a:extLst>
            </p:cNvPr>
            <p:cNvSpPr/>
            <p:nvPr/>
          </p:nvSpPr>
          <p:spPr>
            <a:xfrm>
              <a:off x="4275050" y="4749188"/>
              <a:ext cx="720000" cy="252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err="1">
                  <a:solidFill>
                    <a:schemeClr val="tx1"/>
                  </a:solidFill>
                  <a:latin typeface="Segoe UI" panose="020B0502040204020203" pitchFamily="34" charset="0"/>
                  <a:ea typeface="Verdana" panose="020B0604030504040204" pitchFamily="34" charset="0"/>
                  <a:cs typeface="Segoe UI" panose="020B0502040204020203" pitchFamily="34" charset="0"/>
                </a:rPr>
                <a:t>Rec</a:t>
              </a:r>
              <a:endPar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endParaRPr>
            </a:p>
          </p:txBody>
        </p:sp>
        <p:sp>
          <p:nvSpPr>
            <p:cNvPr id="3" name="Rettangolo 41">
              <a:extLst>
                <a:ext uri="{FF2B5EF4-FFF2-40B4-BE49-F238E27FC236}">
                  <a16:creationId xmlns:a16="http://schemas.microsoft.com/office/drawing/2014/main" id="{EC956425-61BA-E062-D5A3-D28B2468849E}"/>
                </a:ext>
              </a:extLst>
            </p:cNvPr>
            <p:cNvSpPr/>
            <p:nvPr/>
          </p:nvSpPr>
          <p:spPr>
            <a:xfrm>
              <a:off x="4106729" y="2576209"/>
              <a:ext cx="764603" cy="283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err="1">
                  <a:solidFill>
                    <a:schemeClr val="tx1"/>
                  </a:solidFill>
                  <a:latin typeface="Segoe UI" panose="020B0502040204020203" pitchFamily="34" charset="0"/>
                  <a:ea typeface="Verdana" panose="020B0604030504040204" pitchFamily="34" charset="0"/>
                  <a:cs typeface="Segoe UI" panose="020B0502040204020203" pitchFamily="34" charset="0"/>
                </a:rPr>
                <a:t>Biomass</a:t>
              </a:r>
              <a:endParaRPr lang="it-IT" sz="1200" dirty="0">
                <a:solidFill>
                  <a:schemeClr val="tx1"/>
                </a:solidFill>
                <a:latin typeface="Segoe UI" panose="020B0502040204020203" pitchFamily="34" charset="0"/>
                <a:ea typeface="Verdana" panose="020B0604030504040204" pitchFamily="34" charset="0"/>
                <a:cs typeface="Segoe UI" panose="020B0502040204020203" pitchFamily="34" charset="0"/>
              </a:endParaRPr>
            </a:p>
          </p:txBody>
        </p:sp>
      </p:grpSp>
      <p:sp>
        <p:nvSpPr>
          <p:cNvPr id="51" name="Rectangle 1">
            <a:extLst>
              <a:ext uri="{FF2B5EF4-FFF2-40B4-BE49-F238E27FC236}">
                <a16:creationId xmlns:a16="http://schemas.microsoft.com/office/drawing/2014/main" id="{D8894C0A-A8D6-D9D6-5B9E-2D8C42F86ECA}"/>
              </a:ext>
            </a:extLst>
          </p:cNvPr>
          <p:cNvSpPr>
            <a:spLocks noChangeArrowheads="1"/>
          </p:cNvSpPr>
          <p:nvPr/>
        </p:nvSpPr>
        <p:spPr bwMode="auto">
          <a:xfrm flipH="1">
            <a:off x="1154691" y="5529034"/>
            <a:ext cx="7156139" cy="111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eaLnBrk="0" latinLnBrk="0" hangingPunct="0">
              <a:lnSpc>
                <a:spcPct val="200000"/>
              </a:lnSpc>
              <a:buClrTx/>
              <a:buSzTx/>
              <a:buFont typeface="Arial" panose="020B0604020202020204" pitchFamily="34" charset="0"/>
              <a:buChar char="•"/>
              <a:tabLst/>
            </a:pPr>
            <a:r>
              <a:rPr lang="en-GB" altLang="it-IT" dirty="0">
                <a:solidFill>
                  <a:srgbClr val="000000"/>
                </a:solidFill>
                <a:latin typeface="Segoe UI "/>
                <a:ea typeface="Calibri" panose="020F0502020204030204" pitchFamily="34" charset="0"/>
              </a:rPr>
              <a:t>specifically designed to manage assembling process of RECs </a:t>
            </a:r>
          </a:p>
          <a:p>
            <a:pPr marL="342900" marR="0" lvl="0" indent="-342900" defTabSz="914400" eaLnBrk="0" latinLnBrk="0" hangingPunct="0">
              <a:lnSpc>
                <a:spcPct val="200000"/>
              </a:lnSpc>
              <a:buClrTx/>
              <a:buSzTx/>
              <a:buFont typeface="Arial" panose="020B0604020202020204" pitchFamily="34" charset="0"/>
              <a:buChar char="•"/>
              <a:tabLst/>
            </a:pPr>
            <a:r>
              <a:rPr lang="en-GB" altLang="it-IT" dirty="0">
                <a:solidFill>
                  <a:srgbClr val="000000"/>
                </a:solidFill>
                <a:latin typeface="Segoe UI "/>
                <a:ea typeface="Calibri" panose="020F0502020204030204" pitchFamily="34" charset="0"/>
              </a:rPr>
              <a:t>based on the oriented object programming</a:t>
            </a:r>
          </a:p>
        </p:txBody>
      </p:sp>
    </p:spTree>
    <p:extLst>
      <p:ext uri="{BB962C8B-B14F-4D97-AF65-F5344CB8AC3E}">
        <p14:creationId xmlns:p14="http://schemas.microsoft.com/office/powerpoint/2010/main" val="1582512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7B5777E-39B3-4A94-7AF3-F2AFAD3867B3}"/>
              </a:ext>
            </a:extLst>
          </p:cNvPr>
          <p:cNvSpPr txBox="1"/>
          <p:nvPr/>
        </p:nvSpPr>
        <p:spPr>
          <a:xfrm>
            <a:off x="839416" y="908720"/>
            <a:ext cx="11233248" cy="2365456"/>
          </a:xfrm>
          <a:prstGeom prst="rect">
            <a:avLst/>
          </a:prstGeom>
          <a:noFill/>
        </p:spPr>
        <p:txBody>
          <a:bodyPr wrap="square">
            <a:spAutoFit/>
          </a:bodyPr>
          <a:lstStyle/>
          <a:p>
            <a:pPr marL="0" lvl="1" defTabSz="685800" fontAlgn="auto">
              <a:lnSpc>
                <a:spcPct val="70000"/>
              </a:lnSpc>
              <a:spcBef>
                <a:spcPts val="750"/>
              </a:spcBef>
              <a:spcAft>
                <a:spcPts val="0"/>
              </a:spcAft>
              <a:defRPr/>
            </a:pPr>
            <a:r>
              <a:rPr lang="it-IT" altLang="it-IT" b="1" dirty="0">
                <a:latin typeface="Segoe UI" panose="020B0502040204020203" pitchFamily="34" charset="0"/>
                <a:cs typeface="Segoe UI" panose="020B0502040204020203" pitchFamily="34" charset="0"/>
              </a:rPr>
              <a:t>La classe:</a:t>
            </a:r>
          </a:p>
          <a:p>
            <a:pPr marL="285750" lvl="1" indent="-285750" defTabSz="685800" fontAlgn="auto">
              <a:lnSpc>
                <a:spcPct val="70000"/>
              </a:lnSpc>
              <a:spcBef>
                <a:spcPts val="750"/>
              </a:spcBef>
              <a:spcAft>
                <a:spcPts val="0"/>
              </a:spcAft>
              <a:buFont typeface="Arial" panose="020B0604020202020204" pitchFamily="34" charset="0"/>
              <a:buChar char="•"/>
              <a:defRPr/>
            </a:pPr>
            <a:r>
              <a:rPr lang="it-IT" dirty="0">
                <a:latin typeface="Segoe UI" panose="020B0502040204020203" pitchFamily="34" charset="0"/>
                <a:cs typeface="Segoe UI" panose="020B0502040204020203" pitchFamily="34" charset="0"/>
              </a:rPr>
              <a:t>Costituisce la base della programmazione in </a:t>
            </a:r>
            <a:r>
              <a:rPr lang="it-IT" dirty="0" err="1">
                <a:latin typeface="Segoe UI" panose="020B0502040204020203" pitchFamily="34" charset="0"/>
                <a:cs typeface="Segoe UI" panose="020B0502040204020203" pitchFamily="34" charset="0"/>
              </a:rPr>
              <a:t>pyREC</a:t>
            </a:r>
            <a:r>
              <a:rPr lang="it-IT" dirty="0">
                <a:latin typeface="Segoe UI" panose="020B0502040204020203" pitchFamily="34" charset="0"/>
                <a:cs typeface="Segoe UI" panose="020B0502040204020203" pitchFamily="34" charset="0"/>
              </a:rPr>
              <a:t>;</a:t>
            </a:r>
          </a:p>
          <a:p>
            <a:pPr marL="285750" lvl="1" indent="-285750" defTabSz="685800" fontAlgn="auto">
              <a:lnSpc>
                <a:spcPct val="70000"/>
              </a:lnSpc>
              <a:spcBef>
                <a:spcPts val="750"/>
              </a:spcBef>
              <a:spcAft>
                <a:spcPts val="0"/>
              </a:spcAft>
              <a:buFont typeface="Arial" panose="020B0604020202020204" pitchFamily="34" charset="0"/>
              <a:buChar char="•"/>
              <a:defRPr/>
            </a:pPr>
            <a:r>
              <a:rPr lang="it-IT" dirty="0">
                <a:latin typeface="Segoe UI" panose="020B0502040204020203" pitchFamily="34" charset="0"/>
                <a:cs typeface="Segoe UI" panose="020B0502040204020203" pitchFamily="34" charset="0"/>
              </a:rPr>
              <a:t>Permette di raggruppare variabili e funzioni in maniera logica e riutilizzabile (Metodi e attributi).</a:t>
            </a:r>
          </a:p>
          <a:p>
            <a:pPr marL="285750" lvl="1" indent="-285750" defTabSz="685800" fontAlgn="auto">
              <a:lnSpc>
                <a:spcPct val="70000"/>
              </a:lnSpc>
              <a:spcBef>
                <a:spcPts val="750"/>
              </a:spcBef>
              <a:spcAft>
                <a:spcPts val="0"/>
              </a:spcAft>
              <a:buFont typeface="Arial" panose="020B0604020202020204" pitchFamily="34" charset="0"/>
              <a:buChar char="•"/>
              <a:defRPr/>
            </a:pPr>
            <a:endParaRPr lang="it-IT" b="1" dirty="0">
              <a:latin typeface="Segoe UI" panose="020B0502040204020203" pitchFamily="34" charset="0"/>
              <a:cs typeface="Segoe UI" panose="020B0502040204020203" pitchFamily="34" charset="0"/>
            </a:endParaRPr>
          </a:p>
          <a:p>
            <a:pPr marL="0" lvl="1" defTabSz="685800" fontAlgn="auto">
              <a:lnSpc>
                <a:spcPct val="70000"/>
              </a:lnSpc>
              <a:spcBef>
                <a:spcPts val="750"/>
              </a:spcBef>
              <a:spcAft>
                <a:spcPts val="0"/>
              </a:spcAft>
              <a:defRPr/>
            </a:pPr>
            <a:r>
              <a:rPr lang="it-IT" altLang="it-IT" b="1" dirty="0" err="1">
                <a:latin typeface="Segoe UI" panose="020B0502040204020203" pitchFamily="34" charset="0"/>
                <a:cs typeface="Segoe UI" panose="020B0502040204020203" pitchFamily="34" charset="0"/>
              </a:rPr>
              <a:t>References</a:t>
            </a:r>
            <a:r>
              <a:rPr lang="it-IT" altLang="it-IT" b="1" dirty="0">
                <a:latin typeface="Segoe UI" panose="020B0502040204020203" pitchFamily="34" charset="0"/>
                <a:cs typeface="Segoe UI" panose="020B0502040204020203" pitchFamily="34" charset="0"/>
              </a:rPr>
              <a:t>:</a:t>
            </a:r>
          </a:p>
          <a:p>
            <a:pPr marL="0" lvl="1" defTabSz="685800" fontAlgn="auto">
              <a:lnSpc>
                <a:spcPct val="70000"/>
              </a:lnSpc>
              <a:spcBef>
                <a:spcPts val="750"/>
              </a:spcBef>
              <a:spcAft>
                <a:spcPts val="0"/>
              </a:spcAft>
              <a:defRPr/>
            </a:pPr>
            <a:r>
              <a:rPr lang="it-IT" altLang="it-IT" dirty="0">
                <a:highlight>
                  <a:srgbClr val="FFFF00"/>
                </a:highlight>
                <a:latin typeface="Segoe UI" panose="020B0502040204020203" pitchFamily="34" charset="0"/>
                <a:cs typeface="Segoe UI" panose="020B0502040204020203" pitchFamily="34" charset="0"/>
              </a:rPr>
              <a:t>[1] https://pytutorial-it.readthedocs.io/it/python3.11/classes.html</a:t>
            </a:r>
          </a:p>
          <a:p>
            <a:pPr marL="0" lvl="1" defTabSz="685800" fontAlgn="auto">
              <a:lnSpc>
                <a:spcPct val="70000"/>
              </a:lnSpc>
              <a:spcBef>
                <a:spcPts val="750"/>
              </a:spcBef>
              <a:spcAft>
                <a:spcPts val="0"/>
              </a:spcAft>
              <a:defRPr/>
            </a:pPr>
            <a:r>
              <a:rPr lang="it-IT" altLang="it-IT" dirty="0">
                <a:highlight>
                  <a:srgbClr val="FFFF00"/>
                </a:highlight>
                <a:latin typeface="Segoe UI" panose="020B0502040204020203" pitchFamily="34" charset="0"/>
                <a:cs typeface="Segoe UI" panose="020B0502040204020203" pitchFamily="34" charset="0"/>
              </a:rPr>
              <a:t>[2] https://www.programmareinpython.it/video-corso-python-programmazione-a-oggetti/01-classi-e-istanze/</a:t>
            </a:r>
          </a:p>
          <a:p>
            <a:pPr marL="0" lvl="1" defTabSz="685800" fontAlgn="auto">
              <a:lnSpc>
                <a:spcPct val="70000"/>
              </a:lnSpc>
              <a:spcBef>
                <a:spcPts val="750"/>
              </a:spcBef>
              <a:spcAft>
                <a:spcPts val="0"/>
              </a:spcAft>
              <a:defRPr/>
            </a:pPr>
            <a:endParaRPr lang="it-IT" dirty="0">
              <a:latin typeface="Segoe UI" panose="020B0502040204020203" pitchFamily="34" charset="0"/>
              <a:cs typeface="Segoe UI" panose="020B0502040204020203" pitchFamily="34" charset="0"/>
            </a:endParaRPr>
          </a:p>
        </p:txBody>
      </p:sp>
      <p:sp>
        <p:nvSpPr>
          <p:cNvPr id="2" name="Segnaposto testo 2">
            <a:extLst>
              <a:ext uri="{FF2B5EF4-FFF2-40B4-BE49-F238E27FC236}">
                <a16:creationId xmlns:a16="http://schemas.microsoft.com/office/drawing/2014/main" id="{148B8814-B537-028D-3DD5-7D9F4328E985}"/>
              </a:ext>
            </a:extLst>
          </p:cNvPr>
          <p:cNvSpPr txBox="1">
            <a:spLocks/>
          </p:cNvSpPr>
          <p:nvPr/>
        </p:nvSpPr>
        <p:spPr>
          <a:xfrm>
            <a:off x="2379711" y="49559"/>
            <a:ext cx="9812289" cy="374441"/>
          </a:xfrm>
          <a:prstGeom prst="rect">
            <a:avLst/>
          </a:prstGeom>
        </p:spPr>
        <p:txBody>
          <a:bodyPr/>
          <a:lstStyle>
            <a:lvl1pPr marL="0" indent="0" algn="r" defTabSz="685800" rtl="0" eaLnBrk="1" latinLnBrk="0" hangingPunct="1">
              <a:lnSpc>
                <a:spcPct val="90000"/>
              </a:lnSpc>
              <a:spcBef>
                <a:spcPts val="750"/>
              </a:spcBef>
              <a:buFont typeface="Arial" panose="020B0604020202020204" pitchFamily="34" charset="0"/>
              <a:buNone/>
              <a:defRPr sz="1500" b="1" i="1" kern="1200">
                <a:solidFill>
                  <a:srgbClr val="9A4E5A"/>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it-IT" dirty="0" err="1"/>
              <a:t>Structure</a:t>
            </a:r>
            <a:r>
              <a:rPr lang="it-IT" dirty="0"/>
              <a:t> </a:t>
            </a:r>
            <a:r>
              <a:rPr lang="it-IT" dirty="0" err="1"/>
              <a:t>module</a:t>
            </a:r>
            <a:endParaRPr lang="it-IT" dirty="0"/>
          </a:p>
        </p:txBody>
      </p:sp>
    </p:spTree>
    <p:extLst>
      <p:ext uri="{BB962C8B-B14F-4D97-AF65-F5344CB8AC3E}">
        <p14:creationId xmlns:p14="http://schemas.microsoft.com/office/powerpoint/2010/main" val="10114168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egnaposto testo 2">
            <a:extLst>
              <a:ext uri="{FF2B5EF4-FFF2-40B4-BE49-F238E27FC236}">
                <a16:creationId xmlns:a16="http://schemas.microsoft.com/office/drawing/2014/main" id="{04B68EEE-3A26-7740-A9CB-EFB9609EEA1E}"/>
              </a:ext>
            </a:extLst>
          </p:cNvPr>
          <p:cNvSpPr txBox="1">
            <a:spLocks/>
          </p:cNvSpPr>
          <p:nvPr/>
        </p:nvSpPr>
        <p:spPr>
          <a:xfrm>
            <a:off x="2379711" y="49559"/>
            <a:ext cx="9812289" cy="374441"/>
          </a:xfrm>
          <a:prstGeom prst="rect">
            <a:avLst/>
          </a:prstGeom>
        </p:spPr>
        <p:txBody>
          <a:bodyPr/>
          <a:lstStyle>
            <a:lvl1pPr marL="0" indent="0" algn="r" defTabSz="685800" rtl="0" eaLnBrk="1" latinLnBrk="0" hangingPunct="1">
              <a:lnSpc>
                <a:spcPct val="90000"/>
              </a:lnSpc>
              <a:spcBef>
                <a:spcPts val="750"/>
              </a:spcBef>
              <a:buFont typeface="Arial" panose="020B0604020202020204" pitchFamily="34" charset="0"/>
              <a:buNone/>
              <a:defRPr sz="1500" b="1" i="1" kern="1200">
                <a:solidFill>
                  <a:srgbClr val="9A4E5A"/>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it-IT" dirty="0" err="1"/>
              <a:t>Rationale</a:t>
            </a:r>
            <a:endParaRPr lang="it-IT" dirty="0"/>
          </a:p>
        </p:txBody>
      </p:sp>
      <p:sp>
        <p:nvSpPr>
          <p:cNvPr id="50" name="TextBox 49">
            <a:extLst>
              <a:ext uri="{FF2B5EF4-FFF2-40B4-BE49-F238E27FC236}">
                <a16:creationId xmlns:a16="http://schemas.microsoft.com/office/drawing/2014/main" id="{0A8E14CC-A68F-AC2B-2FCD-7AA1C55787F0}"/>
              </a:ext>
            </a:extLst>
          </p:cNvPr>
          <p:cNvSpPr txBox="1"/>
          <p:nvPr/>
        </p:nvSpPr>
        <p:spPr>
          <a:xfrm>
            <a:off x="983432" y="620688"/>
            <a:ext cx="8928992" cy="4818948"/>
          </a:xfrm>
          <a:prstGeom prst="rect">
            <a:avLst/>
          </a:prstGeom>
          <a:noFill/>
        </p:spPr>
        <p:txBody>
          <a:bodyPr wrap="square">
            <a:spAutoFit/>
          </a:bodyPr>
          <a:lstStyle/>
          <a:p>
            <a:pPr>
              <a:lnSpc>
                <a:spcPct val="250000"/>
              </a:lnSpc>
            </a:pPr>
            <a:r>
              <a:rPr lang="it-IT" altLang="it-IT" dirty="0" err="1">
                <a:solidFill>
                  <a:srgbClr val="000000"/>
                </a:solidFill>
                <a:latin typeface="Segoe UI "/>
                <a:ea typeface="Calibri" panose="020F0502020204030204" pitchFamily="34" charset="0"/>
              </a:rPr>
              <a:t>pyREC</a:t>
            </a:r>
            <a:r>
              <a:rPr lang="it-IT" altLang="it-IT" dirty="0">
                <a:solidFill>
                  <a:srgbClr val="000000"/>
                </a:solidFill>
                <a:latin typeface="Segoe UI "/>
                <a:ea typeface="Calibri" panose="020F0502020204030204" pitchFamily="34" charset="0"/>
              </a:rPr>
              <a:t> </a:t>
            </a:r>
            <a:r>
              <a:rPr lang="it-IT" altLang="it-IT" dirty="0" err="1">
                <a:solidFill>
                  <a:srgbClr val="000000"/>
                </a:solidFill>
                <a:latin typeface="Segoe UI "/>
                <a:ea typeface="Calibri" panose="020F0502020204030204" pitchFamily="34" charset="0"/>
              </a:rPr>
              <a:t>was</a:t>
            </a:r>
            <a:r>
              <a:rPr lang="it-IT" altLang="it-IT" dirty="0">
                <a:solidFill>
                  <a:srgbClr val="000000"/>
                </a:solidFill>
                <a:latin typeface="Segoe UI "/>
                <a:ea typeface="Calibri" panose="020F0502020204030204" pitchFamily="34" charset="0"/>
              </a:rPr>
              <a:t> </a:t>
            </a:r>
            <a:r>
              <a:rPr lang="it-IT" altLang="it-IT" dirty="0" err="1">
                <a:solidFill>
                  <a:srgbClr val="000000"/>
                </a:solidFill>
                <a:latin typeface="Segoe UI "/>
                <a:ea typeface="Calibri" panose="020F0502020204030204" pitchFamily="34" charset="0"/>
              </a:rPr>
              <a:t>designed</a:t>
            </a:r>
            <a:r>
              <a:rPr lang="it-IT" altLang="it-IT" dirty="0">
                <a:solidFill>
                  <a:srgbClr val="000000"/>
                </a:solidFill>
                <a:latin typeface="Segoe UI "/>
                <a:ea typeface="Calibri" panose="020F0502020204030204" pitchFamily="34" charset="0"/>
              </a:rPr>
              <a:t> with the following goals in mind:</a:t>
            </a:r>
            <a:endParaRPr lang="it-IT" dirty="0">
              <a:solidFill>
                <a:srgbClr val="000000"/>
              </a:solidFill>
              <a:latin typeface="Segoe UI "/>
              <a:ea typeface="Calibri" panose="020F0502020204030204" pitchFamily="34" charset="0"/>
            </a:endParaRPr>
          </a:p>
          <a:p>
            <a:pPr marL="342900" indent="-342900">
              <a:lnSpc>
                <a:spcPct val="250000"/>
              </a:lnSpc>
              <a:buFont typeface="+mj-lt"/>
              <a:buAutoNum type="arabicParenR"/>
            </a:pPr>
            <a:r>
              <a:rPr lang="it-IT" dirty="0">
                <a:solidFill>
                  <a:srgbClr val="000000"/>
                </a:solidFill>
                <a:latin typeface="Segoe UI "/>
                <a:ea typeface="Calibri" panose="020F0502020204030204" pitchFamily="34" charset="0"/>
              </a:rPr>
              <a:t>Ricostruire e analizzare la domanda di energia;</a:t>
            </a:r>
            <a:endParaRPr lang="it-IT" sz="1800" dirty="0">
              <a:solidFill>
                <a:srgbClr val="000000"/>
              </a:solidFill>
              <a:effectLst/>
              <a:latin typeface="Segoe UI "/>
              <a:ea typeface="Calibri" panose="020F0502020204030204" pitchFamily="34" charset="0"/>
            </a:endParaRPr>
          </a:p>
          <a:p>
            <a:pPr marL="342900" indent="-342900">
              <a:lnSpc>
                <a:spcPct val="250000"/>
              </a:lnSpc>
              <a:buFont typeface="+mj-lt"/>
              <a:buAutoNum type="arabicParenR"/>
            </a:pPr>
            <a:r>
              <a:rPr lang="it-IT" sz="1800" dirty="0" err="1">
                <a:solidFill>
                  <a:srgbClr val="000000"/>
                </a:solidFill>
                <a:effectLst/>
                <a:latin typeface="Segoe UI "/>
                <a:ea typeface="Calibri" panose="020F0502020204030204" pitchFamily="34" charset="0"/>
              </a:rPr>
              <a:t>Pre</a:t>
            </a:r>
            <a:r>
              <a:rPr lang="it-IT" sz="1800" dirty="0">
                <a:solidFill>
                  <a:srgbClr val="000000"/>
                </a:solidFill>
                <a:effectLst/>
                <a:latin typeface="Segoe UI "/>
                <a:ea typeface="Calibri" panose="020F0502020204030204" pitchFamily="34" charset="0"/>
              </a:rPr>
              <a:t>-dimensionare gli impianti;</a:t>
            </a:r>
          </a:p>
          <a:p>
            <a:pPr marL="342900" indent="-342900">
              <a:lnSpc>
                <a:spcPct val="250000"/>
              </a:lnSpc>
              <a:buFont typeface="+mj-lt"/>
              <a:buAutoNum type="arabicParenR"/>
            </a:pPr>
            <a:r>
              <a:rPr lang="it-IT" sz="1800" dirty="0">
                <a:solidFill>
                  <a:srgbClr val="000000"/>
                </a:solidFill>
                <a:effectLst/>
                <a:latin typeface="Segoe UI "/>
                <a:ea typeface="Calibri" panose="020F0502020204030204" pitchFamily="34" charset="0"/>
              </a:rPr>
              <a:t>Identificare i membri della CER;</a:t>
            </a:r>
          </a:p>
          <a:p>
            <a:pPr marL="342900" indent="-342900">
              <a:lnSpc>
                <a:spcPct val="250000"/>
              </a:lnSpc>
              <a:buFont typeface="+mj-lt"/>
              <a:buAutoNum type="arabicParenR"/>
            </a:pPr>
            <a:r>
              <a:rPr lang="it-IT" dirty="0">
                <a:solidFill>
                  <a:srgbClr val="000000"/>
                </a:solidFill>
                <a:latin typeface="Segoe UI "/>
                <a:ea typeface="Calibri" panose="020F0502020204030204" pitchFamily="34" charset="0"/>
              </a:rPr>
              <a:t>Calcolare le prestazioni energetiche ed economiche;</a:t>
            </a:r>
            <a:endParaRPr lang="it-IT" sz="1800" dirty="0">
              <a:solidFill>
                <a:srgbClr val="000000"/>
              </a:solidFill>
              <a:effectLst/>
              <a:latin typeface="Segoe UI "/>
              <a:ea typeface="Calibri" panose="020F0502020204030204" pitchFamily="34" charset="0"/>
            </a:endParaRPr>
          </a:p>
          <a:p>
            <a:pPr marL="342900" indent="-342900">
              <a:lnSpc>
                <a:spcPct val="250000"/>
              </a:lnSpc>
              <a:buFont typeface="+mj-lt"/>
              <a:buAutoNum type="arabicParenR"/>
            </a:pPr>
            <a:r>
              <a:rPr lang="it-IT" sz="1800" dirty="0">
                <a:solidFill>
                  <a:srgbClr val="000000"/>
                </a:solidFill>
                <a:effectLst/>
                <a:latin typeface="Segoe UI "/>
                <a:ea typeface="Calibri" panose="020F0502020204030204" pitchFamily="34" charset="0"/>
              </a:rPr>
              <a:t>Effettuare analisi parametriche e valutazioni comparative;</a:t>
            </a:r>
          </a:p>
          <a:p>
            <a:pPr marL="342900" indent="-342900">
              <a:lnSpc>
                <a:spcPct val="250000"/>
              </a:lnSpc>
              <a:buFont typeface="+mj-lt"/>
              <a:buAutoNum type="arabicParenR"/>
            </a:pPr>
            <a:r>
              <a:rPr lang="it-IT" sz="1800" dirty="0">
                <a:solidFill>
                  <a:srgbClr val="000000"/>
                </a:solidFill>
                <a:effectLst/>
                <a:latin typeface="Segoe UI "/>
                <a:ea typeface="Calibri" panose="020F0502020204030204" pitchFamily="34" charset="0"/>
              </a:rPr>
              <a:t> Testare strategie di gestione, regolazione e controllo.</a:t>
            </a:r>
          </a:p>
        </p:txBody>
      </p:sp>
    </p:spTree>
    <p:extLst>
      <p:ext uri="{BB962C8B-B14F-4D97-AF65-F5344CB8AC3E}">
        <p14:creationId xmlns:p14="http://schemas.microsoft.com/office/powerpoint/2010/main" val="3178636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egnaposto testo 2">
            <a:extLst>
              <a:ext uri="{FF2B5EF4-FFF2-40B4-BE49-F238E27FC236}">
                <a16:creationId xmlns:a16="http://schemas.microsoft.com/office/drawing/2014/main" id="{04B68EEE-3A26-7740-A9CB-EFB9609EEA1E}"/>
              </a:ext>
            </a:extLst>
          </p:cNvPr>
          <p:cNvSpPr txBox="1">
            <a:spLocks/>
          </p:cNvSpPr>
          <p:nvPr/>
        </p:nvSpPr>
        <p:spPr>
          <a:xfrm>
            <a:off x="2279576" y="18661"/>
            <a:ext cx="9812289" cy="374441"/>
          </a:xfrm>
          <a:prstGeom prst="rect">
            <a:avLst/>
          </a:prstGeom>
        </p:spPr>
        <p:txBody>
          <a:bodyPr/>
          <a:lstStyle>
            <a:lvl1pPr marL="0" indent="0" algn="r" defTabSz="685800" rtl="0" eaLnBrk="1" latinLnBrk="0" hangingPunct="1">
              <a:lnSpc>
                <a:spcPct val="90000"/>
              </a:lnSpc>
              <a:spcBef>
                <a:spcPts val="750"/>
              </a:spcBef>
              <a:buFont typeface="Arial" panose="020B0604020202020204" pitchFamily="34" charset="0"/>
              <a:buNone/>
              <a:defRPr sz="1500" b="1" i="1" kern="1200">
                <a:solidFill>
                  <a:srgbClr val="9A4E5A"/>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it-IT" dirty="0" err="1"/>
              <a:t>Modelling</a:t>
            </a:r>
            <a:r>
              <a:rPr lang="it-IT" dirty="0"/>
              <a:t> </a:t>
            </a:r>
            <a:r>
              <a:rPr lang="it-IT" dirty="0" err="1"/>
              <a:t>process</a:t>
            </a:r>
            <a:endParaRPr lang="it-IT" dirty="0"/>
          </a:p>
        </p:txBody>
      </p:sp>
      <p:sp>
        <p:nvSpPr>
          <p:cNvPr id="50" name="TextBox 49">
            <a:extLst>
              <a:ext uri="{FF2B5EF4-FFF2-40B4-BE49-F238E27FC236}">
                <a16:creationId xmlns:a16="http://schemas.microsoft.com/office/drawing/2014/main" id="{0A8E14CC-A68F-AC2B-2FCD-7AA1C55787F0}"/>
              </a:ext>
            </a:extLst>
          </p:cNvPr>
          <p:cNvSpPr txBox="1"/>
          <p:nvPr/>
        </p:nvSpPr>
        <p:spPr>
          <a:xfrm>
            <a:off x="551384" y="836712"/>
            <a:ext cx="10738860" cy="4935005"/>
          </a:xfrm>
          <a:prstGeom prst="rect">
            <a:avLst/>
          </a:prstGeom>
          <a:noFill/>
        </p:spPr>
        <p:txBody>
          <a:bodyPr wrap="square">
            <a:spAutoFit/>
          </a:bodyPr>
          <a:lstStyle/>
          <a:p>
            <a:pPr algn="just">
              <a:lnSpc>
                <a:spcPct val="107000"/>
              </a:lnSpc>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The basic process of modelling with </a:t>
            </a:r>
            <a:r>
              <a:rPr lang="en-US" kern="100" dirty="0" err="1">
                <a:latin typeface="Calibri" panose="020F0502020204030204" pitchFamily="34" charset="0"/>
                <a:ea typeface="Calibri" panose="020F0502020204030204" pitchFamily="34" charset="0"/>
                <a:cs typeface="Times New Roman" panose="02020603050405020304" pitchFamily="18" charset="0"/>
              </a:rPr>
              <a:t>pyREC</a:t>
            </a:r>
            <a:r>
              <a:rPr lang="en-US" kern="100" dirty="0">
                <a:latin typeface="Calibri" panose="020F0502020204030204" pitchFamily="34" charset="0"/>
                <a:ea typeface="Calibri" panose="020F0502020204030204" pitchFamily="34" charset="0"/>
                <a:cs typeface="Times New Roman" panose="02020603050405020304" pitchFamily="18" charset="0"/>
              </a:rPr>
              <a:t> is based on four steps:</a:t>
            </a:r>
            <a:endParaRPr lang="en-GB"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arenR"/>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Data input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allows the acquisition of technical specification, fixed and variable costs, users' electric consumptions and data concerning weather. </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arenR"/>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Inputs processing</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input data is cleaned and users' electric consumptions are used to generate load profiles.</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arenR"/>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System modelling and simulation</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 digital twin of the REC is built in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pyRES</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by assembling elementary modules including production plants, auxiliary components and loads. Basic modules are assembled to build the members of the REC. Each consumer is associated with an energy demand curve. Each prosumer, which is a user physically connected to a renewable energy production plant, is simulated by combining a demand curve with a production curve of a renewable energy system. Every prosumer self-produces energy and exports the excess into the national grid. The REC is built by integrating consumers, prosumers, and renewable plants. </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arenR"/>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Output formulation</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The aims and desired impacts of the REC are translated into the objective functions of a optimization problem. The economic goals are represented using a cost function that includes the investment, operation and maintenance costs over the lifetime. The technical energy goals are represented by the self-consumption. </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74339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egnaposto testo 2">
            <a:extLst>
              <a:ext uri="{FF2B5EF4-FFF2-40B4-BE49-F238E27FC236}">
                <a16:creationId xmlns:a16="http://schemas.microsoft.com/office/drawing/2014/main" id="{04B68EEE-3A26-7740-A9CB-EFB9609EEA1E}"/>
              </a:ext>
            </a:extLst>
          </p:cNvPr>
          <p:cNvSpPr txBox="1">
            <a:spLocks/>
          </p:cNvSpPr>
          <p:nvPr/>
        </p:nvSpPr>
        <p:spPr>
          <a:xfrm>
            <a:off x="2355033" y="44624"/>
            <a:ext cx="9812289" cy="374441"/>
          </a:xfrm>
          <a:prstGeom prst="rect">
            <a:avLst/>
          </a:prstGeom>
        </p:spPr>
        <p:txBody>
          <a:bodyPr/>
          <a:lstStyle>
            <a:lvl1pPr marL="0" indent="0" algn="r" defTabSz="685800" rtl="0" eaLnBrk="1" latinLnBrk="0" hangingPunct="1">
              <a:lnSpc>
                <a:spcPct val="90000"/>
              </a:lnSpc>
              <a:spcBef>
                <a:spcPts val="750"/>
              </a:spcBef>
              <a:buFont typeface="Arial" panose="020B0604020202020204" pitchFamily="34" charset="0"/>
              <a:buNone/>
              <a:defRPr sz="1500" b="1" i="1" kern="1200">
                <a:solidFill>
                  <a:srgbClr val="9A4E5A"/>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it-IT" dirty="0"/>
              <a:t>Download and </a:t>
            </a:r>
            <a:r>
              <a:rPr lang="it-IT" dirty="0" err="1"/>
              <a:t>installation</a:t>
            </a:r>
            <a:endParaRPr lang="it-IT" dirty="0"/>
          </a:p>
        </p:txBody>
      </p:sp>
      <p:sp>
        <p:nvSpPr>
          <p:cNvPr id="50" name="TextBox 49">
            <a:extLst>
              <a:ext uri="{FF2B5EF4-FFF2-40B4-BE49-F238E27FC236}">
                <a16:creationId xmlns:a16="http://schemas.microsoft.com/office/drawing/2014/main" id="{0A8E14CC-A68F-AC2B-2FCD-7AA1C55787F0}"/>
              </a:ext>
            </a:extLst>
          </p:cNvPr>
          <p:cNvSpPr txBox="1"/>
          <p:nvPr/>
        </p:nvSpPr>
        <p:spPr>
          <a:xfrm>
            <a:off x="335360" y="437273"/>
            <a:ext cx="10738860" cy="1572418"/>
          </a:xfrm>
          <a:prstGeom prst="rect">
            <a:avLst/>
          </a:prstGeom>
          <a:noFill/>
        </p:spPr>
        <p:txBody>
          <a:bodyPr wrap="square">
            <a:spAutoFit/>
          </a:bodyPr>
          <a:lstStyle/>
          <a:p>
            <a:pPr marL="342900" indent="-342900" algn="just">
              <a:lnSpc>
                <a:spcPct val="107000"/>
              </a:lnSpc>
              <a:spcAft>
                <a:spcPts val="800"/>
              </a:spcAft>
              <a:buFont typeface="+mj-lt"/>
              <a:buAutoNum type="arabicParenR"/>
            </a:pPr>
            <a:r>
              <a:rPr lang="it-IT" kern="100" dirty="0">
                <a:latin typeface="Calibri" panose="020F0502020204030204" pitchFamily="34" charset="0"/>
                <a:ea typeface="Calibri" panose="020F0502020204030204" pitchFamily="34" charset="0"/>
                <a:cs typeface="Times New Roman" panose="02020603050405020304" pitchFamily="18" charset="0"/>
              </a:rPr>
              <a:t>Crea una cartella sul proprio locale dove scaricare il progetto </a:t>
            </a:r>
            <a:r>
              <a:rPr lang="it-IT" kern="100" dirty="0" err="1">
                <a:latin typeface="Calibri" panose="020F0502020204030204" pitchFamily="34" charset="0"/>
                <a:ea typeface="Calibri" panose="020F0502020204030204" pitchFamily="34" charset="0"/>
                <a:cs typeface="Times New Roman" panose="02020603050405020304" pitchFamily="18" charset="0"/>
              </a:rPr>
              <a:t>pyREC</a:t>
            </a:r>
            <a:r>
              <a:rPr lang="it-IT" kern="100" dirty="0">
                <a:latin typeface="Calibri" panose="020F0502020204030204" pitchFamily="34" charset="0"/>
                <a:ea typeface="Calibri" panose="020F0502020204030204" pitchFamily="34" charset="0"/>
                <a:cs typeface="Times New Roman" panose="02020603050405020304" pitchFamily="18" charset="0"/>
              </a:rPr>
              <a:t> condiviso su GitHub.</a:t>
            </a:r>
          </a:p>
          <a:p>
            <a:pPr marL="342900" indent="-342900" algn="just">
              <a:lnSpc>
                <a:spcPct val="107000"/>
              </a:lnSpc>
              <a:spcAft>
                <a:spcPts val="800"/>
              </a:spcAft>
              <a:buFont typeface="+mj-lt"/>
              <a:buAutoNum type="arabicParenR"/>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Aprire </a:t>
            </a:r>
            <a:r>
              <a:rPr lang="it-IT" kern="100" dirty="0" err="1">
                <a:latin typeface="Calibri" panose="020F0502020204030204" pitchFamily="34" charset="0"/>
                <a:ea typeface="Calibri" panose="020F0502020204030204" pitchFamily="34" charset="0"/>
                <a:cs typeface="Times New Roman" panose="02020603050405020304" pitchFamily="18" charset="0"/>
              </a:rPr>
              <a:t>P</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yCharm</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arenR"/>
            </a:pPr>
            <a:r>
              <a:rPr lang="it-IT" kern="100" dirty="0">
                <a:latin typeface="Calibri" panose="020F0502020204030204" pitchFamily="34" charset="0"/>
                <a:ea typeface="Calibri" panose="020F0502020204030204" pitchFamily="34" charset="0"/>
                <a:cs typeface="Times New Roman" panose="02020603050405020304" pitchFamily="18" charset="0"/>
              </a:rPr>
              <a:t>Click su </a:t>
            </a:r>
            <a:r>
              <a:rPr lang="it-IT" kern="100"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Get</a:t>
            </a:r>
            <a:r>
              <a:rPr lang="it-IT"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from VCS</a:t>
            </a:r>
            <a:endParaRPr lang="it-IT" sz="1800"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arenR"/>
            </a:pP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 name="Group 4">
            <a:extLst>
              <a:ext uri="{FF2B5EF4-FFF2-40B4-BE49-F238E27FC236}">
                <a16:creationId xmlns:a16="http://schemas.microsoft.com/office/drawing/2014/main" id="{4514CC2B-F064-7597-2503-9241039494FB}"/>
              </a:ext>
            </a:extLst>
          </p:cNvPr>
          <p:cNvGrpSpPr/>
          <p:nvPr/>
        </p:nvGrpSpPr>
        <p:grpSpPr>
          <a:xfrm>
            <a:off x="1258296" y="1630614"/>
            <a:ext cx="9014168" cy="4790113"/>
            <a:chOff x="1258296" y="1630614"/>
            <a:chExt cx="9014168" cy="4790113"/>
          </a:xfrm>
        </p:grpSpPr>
        <p:pic>
          <p:nvPicPr>
            <p:cNvPr id="3" name="Picture 2">
              <a:extLst>
                <a:ext uri="{FF2B5EF4-FFF2-40B4-BE49-F238E27FC236}">
                  <a16:creationId xmlns:a16="http://schemas.microsoft.com/office/drawing/2014/main" id="{6B4545DE-0F47-354F-E863-2DE8A7473A0C}"/>
                </a:ext>
              </a:extLst>
            </p:cNvPr>
            <p:cNvPicPr>
              <a:picLocks noChangeAspect="1"/>
            </p:cNvPicPr>
            <p:nvPr/>
          </p:nvPicPr>
          <p:blipFill rotWithShape="1">
            <a:blip r:embed="rId3"/>
            <a:srcRect l="1" t="2314" r="339" b="4437"/>
            <a:stretch/>
          </p:blipFill>
          <p:spPr>
            <a:xfrm>
              <a:off x="1258296" y="1740207"/>
              <a:ext cx="8892987" cy="4680520"/>
            </a:xfrm>
            <a:prstGeom prst="rect">
              <a:avLst/>
            </a:prstGeom>
          </p:spPr>
        </p:pic>
        <p:sp>
          <p:nvSpPr>
            <p:cNvPr id="4" name="TextBox 3">
              <a:extLst>
                <a:ext uri="{FF2B5EF4-FFF2-40B4-BE49-F238E27FC236}">
                  <a16:creationId xmlns:a16="http://schemas.microsoft.com/office/drawing/2014/main" id="{F0474289-AEAF-7EE8-D73A-3FDA4DA52711}"/>
                </a:ext>
              </a:extLst>
            </p:cNvPr>
            <p:cNvSpPr txBox="1"/>
            <p:nvPr/>
          </p:nvSpPr>
          <p:spPr>
            <a:xfrm>
              <a:off x="9395657" y="1630614"/>
              <a:ext cx="876807" cy="720080"/>
            </a:xfrm>
            <a:prstGeom prst="rect">
              <a:avLst/>
            </a:prstGeom>
            <a:noFill/>
            <a:ln w="57150">
              <a:solidFill>
                <a:srgbClr val="FF0000"/>
              </a:solidFill>
            </a:ln>
          </p:spPr>
          <p:txBody>
            <a:bodyPr wrap="square" rtlCol="0">
              <a:spAutoFit/>
            </a:bodyPr>
            <a:lstStyle/>
            <a:p>
              <a:endParaRPr lang="it-IT" dirty="0"/>
            </a:p>
          </p:txBody>
        </p:sp>
      </p:grpSp>
    </p:spTree>
    <p:extLst>
      <p:ext uri="{BB962C8B-B14F-4D97-AF65-F5344CB8AC3E}">
        <p14:creationId xmlns:p14="http://schemas.microsoft.com/office/powerpoint/2010/main" val="42876238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egnaposto testo 2">
            <a:extLst>
              <a:ext uri="{FF2B5EF4-FFF2-40B4-BE49-F238E27FC236}">
                <a16:creationId xmlns:a16="http://schemas.microsoft.com/office/drawing/2014/main" id="{04B68EEE-3A26-7740-A9CB-EFB9609EEA1E}"/>
              </a:ext>
            </a:extLst>
          </p:cNvPr>
          <p:cNvSpPr txBox="1">
            <a:spLocks/>
          </p:cNvSpPr>
          <p:nvPr/>
        </p:nvSpPr>
        <p:spPr>
          <a:xfrm>
            <a:off x="2355033" y="44624"/>
            <a:ext cx="9812289" cy="374441"/>
          </a:xfrm>
          <a:prstGeom prst="rect">
            <a:avLst/>
          </a:prstGeom>
        </p:spPr>
        <p:txBody>
          <a:bodyPr/>
          <a:lstStyle>
            <a:lvl1pPr marL="0" indent="0" algn="r" defTabSz="685800" rtl="0" eaLnBrk="1" latinLnBrk="0" hangingPunct="1">
              <a:lnSpc>
                <a:spcPct val="90000"/>
              </a:lnSpc>
              <a:spcBef>
                <a:spcPts val="750"/>
              </a:spcBef>
              <a:buFont typeface="Arial" panose="020B0604020202020204" pitchFamily="34" charset="0"/>
              <a:buNone/>
              <a:defRPr sz="1500" b="1" i="1" kern="1200">
                <a:solidFill>
                  <a:srgbClr val="9A4E5A"/>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it-IT" dirty="0"/>
              <a:t>Download and </a:t>
            </a:r>
            <a:r>
              <a:rPr lang="it-IT" dirty="0" err="1"/>
              <a:t>installation</a:t>
            </a:r>
            <a:endParaRPr lang="it-IT" dirty="0"/>
          </a:p>
        </p:txBody>
      </p:sp>
      <p:sp>
        <p:nvSpPr>
          <p:cNvPr id="50" name="TextBox 49">
            <a:extLst>
              <a:ext uri="{FF2B5EF4-FFF2-40B4-BE49-F238E27FC236}">
                <a16:creationId xmlns:a16="http://schemas.microsoft.com/office/drawing/2014/main" id="{0A8E14CC-A68F-AC2B-2FCD-7AA1C55787F0}"/>
              </a:ext>
            </a:extLst>
          </p:cNvPr>
          <p:cNvSpPr txBox="1"/>
          <p:nvPr/>
        </p:nvSpPr>
        <p:spPr>
          <a:xfrm>
            <a:off x="335360" y="437273"/>
            <a:ext cx="10738860" cy="375552"/>
          </a:xfrm>
          <a:prstGeom prst="rect">
            <a:avLst/>
          </a:prstGeom>
          <a:noFill/>
        </p:spPr>
        <p:txBody>
          <a:bodyPr wrap="square">
            <a:spAutoFit/>
          </a:bodyPr>
          <a:lstStyle/>
          <a:p>
            <a:pPr algn="just">
              <a:lnSpc>
                <a:spcPct val="107000"/>
              </a:lnSpc>
              <a:spcAft>
                <a:spcPts val="800"/>
              </a:spcAft>
            </a:pPr>
            <a:r>
              <a:rPr lang="it-IT" kern="100" dirty="0">
                <a:latin typeface="Calibri" panose="020F0502020204030204" pitchFamily="34" charset="0"/>
                <a:ea typeface="Calibri" panose="020F0502020204030204" pitchFamily="34" charset="0"/>
                <a:cs typeface="Times New Roman" panose="02020603050405020304" pitchFamily="18" charset="0"/>
              </a:rPr>
              <a:t>5</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Selezionare il proprio account GitHub </a:t>
            </a:r>
          </a:p>
        </p:txBody>
      </p:sp>
      <p:pic>
        <p:nvPicPr>
          <p:cNvPr id="6" name="Picture 5">
            <a:extLst>
              <a:ext uri="{FF2B5EF4-FFF2-40B4-BE49-F238E27FC236}">
                <a16:creationId xmlns:a16="http://schemas.microsoft.com/office/drawing/2014/main" id="{07E04A3F-CD59-56D3-EB2F-B303EF9811E3}"/>
              </a:ext>
            </a:extLst>
          </p:cNvPr>
          <p:cNvPicPr>
            <a:picLocks noChangeAspect="1"/>
          </p:cNvPicPr>
          <p:nvPr/>
        </p:nvPicPr>
        <p:blipFill rotWithShape="1">
          <a:blip r:embed="rId3"/>
          <a:srcRect b="5909"/>
          <a:stretch/>
        </p:blipFill>
        <p:spPr>
          <a:xfrm>
            <a:off x="513724" y="980728"/>
            <a:ext cx="10560496" cy="5589240"/>
          </a:xfrm>
          <a:prstGeom prst="rect">
            <a:avLst/>
          </a:prstGeom>
        </p:spPr>
      </p:pic>
      <p:sp>
        <p:nvSpPr>
          <p:cNvPr id="7" name="TextBox 6">
            <a:extLst>
              <a:ext uri="{FF2B5EF4-FFF2-40B4-BE49-F238E27FC236}">
                <a16:creationId xmlns:a16="http://schemas.microsoft.com/office/drawing/2014/main" id="{EB7748CC-19BE-ED59-9D7F-CB025CCD3072}"/>
              </a:ext>
            </a:extLst>
          </p:cNvPr>
          <p:cNvSpPr txBox="1"/>
          <p:nvPr/>
        </p:nvSpPr>
        <p:spPr>
          <a:xfrm>
            <a:off x="2639616" y="1844824"/>
            <a:ext cx="2160240" cy="720080"/>
          </a:xfrm>
          <a:prstGeom prst="rect">
            <a:avLst/>
          </a:prstGeom>
          <a:noFill/>
          <a:ln w="57150">
            <a:solidFill>
              <a:srgbClr val="FF0000"/>
            </a:solidFill>
          </a:ln>
        </p:spPr>
        <p:txBody>
          <a:bodyPr wrap="square" rtlCol="0">
            <a:spAutoFit/>
          </a:bodyPr>
          <a:lstStyle/>
          <a:p>
            <a:endParaRPr lang="it-IT" dirty="0"/>
          </a:p>
        </p:txBody>
      </p:sp>
    </p:spTree>
    <p:extLst>
      <p:ext uri="{BB962C8B-B14F-4D97-AF65-F5344CB8AC3E}">
        <p14:creationId xmlns:p14="http://schemas.microsoft.com/office/powerpoint/2010/main" val="1386702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a:extLst>
              <a:ext uri="{FF2B5EF4-FFF2-40B4-BE49-F238E27FC236}">
                <a16:creationId xmlns:a16="http://schemas.microsoft.com/office/drawing/2014/main" id="{E23D7D22-C95E-0E91-AE71-DD78F278FCC6}"/>
              </a:ext>
            </a:extLst>
          </p:cNvPr>
          <p:cNvSpPr>
            <a:spLocks noGrp="1"/>
          </p:cNvSpPr>
          <p:nvPr>
            <p:ph type="body" sz="quarter" idx="10"/>
          </p:nvPr>
        </p:nvSpPr>
        <p:spPr/>
        <p:txBody>
          <a:bodyPr/>
          <a:lstStyle/>
          <a:p>
            <a:r>
              <a:rPr lang="it-IT" dirty="0"/>
              <a:t>Definizione</a:t>
            </a:r>
          </a:p>
        </p:txBody>
      </p:sp>
      <p:sp>
        <p:nvSpPr>
          <p:cNvPr id="3" name="CasellaDiTesto 2">
            <a:extLst>
              <a:ext uri="{FF2B5EF4-FFF2-40B4-BE49-F238E27FC236}">
                <a16:creationId xmlns:a16="http://schemas.microsoft.com/office/drawing/2014/main" id="{B2159BF8-7380-48B9-ACD9-7B8348231273}"/>
              </a:ext>
            </a:extLst>
          </p:cNvPr>
          <p:cNvSpPr txBox="1"/>
          <p:nvPr/>
        </p:nvSpPr>
        <p:spPr>
          <a:xfrm>
            <a:off x="947428" y="724822"/>
            <a:ext cx="10297144" cy="5233227"/>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1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Che cos’è?</a:t>
            </a:r>
          </a:p>
          <a:p>
            <a:pPr marL="742950" lvl="1" indent="-285750">
              <a:buFont typeface="Arial" panose="020B0604020202020204" pitchFamily="34" charset="0"/>
              <a:buChar char="•"/>
              <a:defRPr/>
            </a:pPr>
            <a:r>
              <a:rPr kumimoji="0" lang="it-IT"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Strumento diffuso e regolato dall’Unione Europea per promuovere la condivisione di energia prodotta da impianti rinnovabili;</a:t>
            </a:r>
            <a:endParaRPr kumimoji="0" lang="it-IT"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742950" lvl="1" indent="-285750">
              <a:buFont typeface="Arial" panose="020B0604020202020204" pitchFamily="34" charset="0"/>
              <a:buChar char="•"/>
              <a:defRPr/>
            </a:pPr>
            <a:r>
              <a:rPr kumimoji="0" lang="it-IT"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Soggetto giuridico fondato sulla partecipazione aperta e volontaria di almeno due membri;</a:t>
            </a:r>
          </a:p>
          <a:p>
            <a:pPr marL="742950" lvl="1" indent="-285750">
              <a:buFont typeface="Arial" panose="020B0604020202020204" pitchFamily="34" charset="0"/>
              <a:buChar char="•"/>
              <a:defRPr/>
            </a:pPr>
            <a:r>
              <a:rPr kumimoji="0" lang="it-IT"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un atto costitutivo e uno statuto sono indispensabili per costituirne l’associazione.</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it-IT" sz="1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1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Chi può costituirla?</a:t>
            </a:r>
          </a:p>
          <a:p>
            <a:pPr marL="800100" lvl="1" indent="-342900">
              <a:lnSpc>
                <a:spcPct val="107000"/>
              </a:lnSpc>
              <a:buFont typeface="+mj-lt"/>
              <a:buAutoNum type="arabicParenR"/>
              <a:defRPr/>
            </a:pPr>
            <a:r>
              <a:rPr lang="it-IT" dirty="0">
                <a:solidFill>
                  <a:prstClr val="black"/>
                </a:solidFill>
                <a:latin typeface="Segoe UI" panose="020B0502040204020203" pitchFamily="34" charset="0"/>
                <a:cs typeface="Segoe UI" panose="020B0502040204020203" pitchFamily="34" charset="0"/>
              </a:rPr>
              <a:t>persone fisiche; </a:t>
            </a:r>
          </a:p>
          <a:p>
            <a:pPr marL="800100" lvl="1" indent="-342900">
              <a:lnSpc>
                <a:spcPct val="107000"/>
              </a:lnSpc>
              <a:buFont typeface="+mj-lt"/>
              <a:buAutoNum type="arabicParenR"/>
              <a:defRPr/>
            </a:pPr>
            <a:r>
              <a:rPr lang="it-IT" dirty="0">
                <a:solidFill>
                  <a:prstClr val="black"/>
                </a:solidFill>
                <a:latin typeface="Segoe UI" panose="020B0502040204020203" pitchFamily="34" charset="0"/>
                <a:cs typeface="Segoe UI" panose="020B0502040204020203" pitchFamily="34" charset="0"/>
              </a:rPr>
              <a:t>piccole e medie imprese (PMI); </a:t>
            </a:r>
          </a:p>
          <a:p>
            <a:pPr marL="800100" lvl="1" indent="-342900">
              <a:lnSpc>
                <a:spcPct val="107000"/>
              </a:lnSpc>
              <a:buFont typeface="+mj-lt"/>
              <a:buAutoNum type="arabicParenR"/>
              <a:defRPr/>
            </a:pPr>
            <a:r>
              <a:rPr lang="it-IT" dirty="0">
                <a:solidFill>
                  <a:prstClr val="black"/>
                </a:solidFill>
                <a:latin typeface="Segoe UI" panose="020B0502040204020203" pitchFamily="34" charset="0"/>
                <a:cs typeface="Segoe UI" panose="020B0502040204020203" pitchFamily="34" charset="0"/>
              </a:rPr>
              <a:t>enti territoriali (Comuni, Provincie, Città metropolitane, Regioni, Comunità montane...)</a:t>
            </a:r>
          </a:p>
          <a:p>
            <a:pPr marL="800100" lvl="1" indent="-342900">
              <a:lnSpc>
                <a:spcPct val="107000"/>
              </a:lnSpc>
              <a:buFont typeface="+mj-lt"/>
              <a:buAutoNum type="arabicParenR"/>
              <a:defRPr/>
            </a:pPr>
            <a:r>
              <a:rPr lang="it-IT" dirty="0">
                <a:solidFill>
                  <a:prstClr val="black"/>
                </a:solidFill>
                <a:latin typeface="Segoe UI" panose="020B0502040204020203" pitchFamily="34" charset="0"/>
                <a:cs typeface="Segoe UI" panose="020B0502040204020203" pitchFamily="34" charset="0"/>
              </a:rPr>
              <a:t>autorità locali;</a:t>
            </a:r>
          </a:p>
          <a:p>
            <a:pPr marL="800100" lvl="1" indent="-342900">
              <a:lnSpc>
                <a:spcPct val="107000"/>
              </a:lnSpc>
              <a:buFont typeface="+mj-lt"/>
              <a:buAutoNum type="arabicParenR"/>
              <a:defRPr/>
            </a:pPr>
            <a:r>
              <a:rPr lang="it-IT" dirty="0">
                <a:solidFill>
                  <a:prstClr val="black"/>
                </a:solidFill>
                <a:latin typeface="Segoe UI" panose="020B0502040204020203" pitchFamily="34" charset="0"/>
                <a:cs typeface="Segoe UI" panose="020B0502040204020203" pitchFamily="34" charset="0"/>
              </a:rPr>
              <a:t>enti di ricerca e formazione; </a:t>
            </a:r>
          </a:p>
          <a:p>
            <a:pPr marL="800100" lvl="1" indent="-342900">
              <a:lnSpc>
                <a:spcPct val="107000"/>
              </a:lnSpc>
              <a:buFont typeface="+mj-lt"/>
              <a:buAutoNum type="arabicParenR"/>
              <a:defRPr/>
            </a:pPr>
            <a:r>
              <a:rPr lang="it-IT" dirty="0">
                <a:solidFill>
                  <a:prstClr val="black"/>
                </a:solidFill>
                <a:latin typeface="Segoe UI" panose="020B0502040204020203" pitchFamily="34" charset="0"/>
                <a:cs typeface="Segoe UI" panose="020B0502040204020203" pitchFamily="34" charset="0"/>
              </a:rPr>
              <a:t>enti religiosi; </a:t>
            </a:r>
          </a:p>
          <a:p>
            <a:pPr marL="800100" lvl="1" indent="-342900">
              <a:lnSpc>
                <a:spcPct val="107000"/>
              </a:lnSpc>
              <a:buFont typeface="+mj-lt"/>
              <a:buAutoNum type="arabicParenR"/>
              <a:defRPr/>
            </a:pPr>
            <a:r>
              <a:rPr lang="it-IT" dirty="0">
                <a:solidFill>
                  <a:prstClr val="black"/>
                </a:solidFill>
                <a:latin typeface="Segoe UI" panose="020B0502040204020203" pitchFamily="34" charset="0"/>
                <a:cs typeface="Segoe UI" panose="020B0502040204020203" pitchFamily="34" charset="0"/>
              </a:rPr>
              <a:t>enti del terzo settore e di protezione ambientale; </a:t>
            </a:r>
          </a:p>
          <a:p>
            <a:pPr marL="800100" lvl="1" indent="-342900">
              <a:lnSpc>
                <a:spcPct val="107000"/>
              </a:lnSpc>
              <a:buFont typeface="+mj-lt"/>
              <a:buAutoNum type="arabicParenR"/>
              <a:defRPr/>
            </a:pPr>
            <a:r>
              <a:rPr lang="it-IT" dirty="0">
                <a:solidFill>
                  <a:prstClr val="black"/>
                </a:solidFill>
                <a:latin typeface="Segoe UI" panose="020B0502040204020203" pitchFamily="34" charset="0"/>
                <a:cs typeface="Segoe UI" panose="020B0502040204020203" pitchFamily="34" charset="0"/>
              </a:rPr>
              <a:t>enti militari territoriali.</a:t>
            </a:r>
          </a:p>
          <a:p>
            <a:pPr marR="0" lvl="0" algn="l" defTabSz="914400" rtl="0" eaLnBrk="1" fontAlgn="base" latinLnBrk="0" hangingPunct="1">
              <a:lnSpc>
                <a:spcPct val="100000"/>
              </a:lnSpc>
              <a:spcBef>
                <a:spcPct val="0"/>
              </a:spcBef>
              <a:spcAft>
                <a:spcPct val="0"/>
              </a:spcAft>
              <a:buClrTx/>
              <a:buSzTx/>
              <a:tabLst/>
              <a:defRPr/>
            </a:pPr>
            <a:endParaRPr kumimoji="0" lang="it-IT"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R="0" lvl="0" algn="l" defTabSz="914400" rtl="0" eaLnBrk="1" fontAlgn="base" latinLnBrk="0" hangingPunct="1">
              <a:lnSpc>
                <a:spcPct val="100000"/>
              </a:lnSpc>
              <a:spcBef>
                <a:spcPct val="0"/>
              </a:spcBef>
              <a:spcAft>
                <a:spcPct val="0"/>
              </a:spcAft>
              <a:buClrTx/>
              <a:buSzTx/>
              <a:tabLst/>
              <a:defRPr/>
            </a:pPr>
            <a:r>
              <a:rPr kumimoji="0" lang="it-IT" sz="1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Carattere No profit</a:t>
            </a:r>
            <a:r>
              <a:rPr lang="it-IT" b="1" dirty="0">
                <a:solidFill>
                  <a:prstClr val="black"/>
                </a:solidFill>
                <a:latin typeface="Segoe UI" panose="020B0502040204020203" pitchFamily="34" charset="0"/>
                <a:cs typeface="Segoe UI" panose="020B0502040204020203" pitchFamily="34" charset="0"/>
              </a:rPr>
              <a:t> : </a:t>
            </a:r>
            <a:r>
              <a:rPr kumimoji="0" lang="it-IT"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Non è ammessa la partecipazione, di aziende del settore energetico (fornitori e ESCO) che possono, invece, prestare servizi di fornitura e di infrastruttura.</a:t>
            </a:r>
          </a:p>
        </p:txBody>
      </p:sp>
    </p:spTree>
    <p:extLst>
      <p:ext uri="{BB962C8B-B14F-4D97-AF65-F5344CB8AC3E}">
        <p14:creationId xmlns:p14="http://schemas.microsoft.com/office/powerpoint/2010/main" val="34372449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72C828-23EF-472F-D837-FBCC8D522919}"/>
              </a:ext>
            </a:extLst>
          </p:cNvPr>
          <p:cNvPicPr>
            <a:picLocks noChangeAspect="1"/>
          </p:cNvPicPr>
          <p:nvPr/>
        </p:nvPicPr>
        <p:blipFill rotWithShape="1">
          <a:blip r:embed="rId3"/>
          <a:srcRect b="6376"/>
          <a:stretch/>
        </p:blipFill>
        <p:spPr>
          <a:xfrm>
            <a:off x="623392" y="1261052"/>
            <a:ext cx="9919547" cy="5223975"/>
          </a:xfrm>
          <a:prstGeom prst="rect">
            <a:avLst/>
          </a:prstGeom>
        </p:spPr>
      </p:pic>
      <p:sp>
        <p:nvSpPr>
          <p:cNvPr id="61" name="Segnaposto testo 2">
            <a:extLst>
              <a:ext uri="{FF2B5EF4-FFF2-40B4-BE49-F238E27FC236}">
                <a16:creationId xmlns:a16="http://schemas.microsoft.com/office/drawing/2014/main" id="{04B68EEE-3A26-7740-A9CB-EFB9609EEA1E}"/>
              </a:ext>
            </a:extLst>
          </p:cNvPr>
          <p:cNvSpPr txBox="1">
            <a:spLocks/>
          </p:cNvSpPr>
          <p:nvPr/>
        </p:nvSpPr>
        <p:spPr>
          <a:xfrm>
            <a:off x="2355033" y="44624"/>
            <a:ext cx="9812289" cy="374441"/>
          </a:xfrm>
          <a:prstGeom prst="rect">
            <a:avLst/>
          </a:prstGeom>
        </p:spPr>
        <p:txBody>
          <a:bodyPr/>
          <a:lstStyle>
            <a:lvl1pPr marL="0" indent="0" algn="r" defTabSz="685800" rtl="0" eaLnBrk="1" latinLnBrk="0" hangingPunct="1">
              <a:lnSpc>
                <a:spcPct val="90000"/>
              </a:lnSpc>
              <a:spcBef>
                <a:spcPts val="750"/>
              </a:spcBef>
              <a:buFont typeface="Arial" panose="020B0604020202020204" pitchFamily="34" charset="0"/>
              <a:buNone/>
              <a:defRPr sz="1500" b="1" i="1" kern="1200">
                <a:solidFill>
                  <a:srgbClr val="9A4E5A"/>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it-IT" dirty="0"/>
              <a:t>Download and </a:t>
            </a:r>
            <a:r>
              <a:rPr lang="it-IT" dirty="0" err="1"/>
              <a:t>installation</a:t>
            </a:r>
            <a:endParaRPr lang="it-IT" dirty="0"/>
          </a:p>
        </p:txBody>
      </p:sp>
      <p:sp>
        <p:nvSpPr>
          <p:cNvPr id="50" name="TextBox 49">
            <a:extLst>
              <a:ext uri="{FF2B5EF4-FFF2-40B4-BE49-F238E27FC236}">
                <a16:creationId xmlns:a16="http://schemas.microsoft.com/office/drawing/2014/main" id="{0A8E14CC-A68F-AC2B-2FCD-7AA1C55787F0}"/>
              </a:ext>
            </a:extLst>
          </p:cNvPr>
          <p:cNvSpPr txBox="1"/>
          <p:nvPr/>
        </p:nvSpPr>
        <p:spPr>
          <a:xfrm>
            <a:off x="335360" y="437273"/>
            <a:ext cx="10738860" cy="375552"/>
          </a:xfrm>
          <a:prstGeom prst="rect">
            <a:avLst/>
          </a:prstGeom>
          <a:noFill/>
        </p:spPr>
        <p:txBody>
          <a:bodyPr wrap="square">
            <a:spAutoFit/>
          </a:bodyPr>
          <a:lstStyle/>
          <a:p>
            <a:pPr algn="just">
              <a:lnSpc>
                <a:spcPct val="107000"/>
              </a:lnSpc>
              <a:spcAft>
                <a:spcPts val="800"/>
              </a:spcAft>
            </a:pPr>
            <a:r>
              <a:rPr lang="it-IT" kern="100" dirty="0">
                <a:latin typeface="Calibri" panose="020F0502020204030204" pitchFamily="34" charset="0"/>
                <a:ea typeface="Calibri" panose="020F0502020204030204" pitchFamily="34" charset="0"/>
                <a:cs typeface="Times New Roman" panose="02020603050405020304" pitchFamily="18" charset="0"/>
              </a:rPr>
              <a:t>5</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Selezionare il progetto da sincronizzare</a:t>
            </a:r>
          </a:p>
        </p:txBody>
      </p:sp>
      <p:sp>
        <p:nvSpPr>
          <p:cNvPr id="7" name="TextBox 6">
            <a:extLst>
              <a:ext uri="{FF2B5EF4-FFF2-40B4-BE49-F238E27FC236}">
                <a16:creationId xmlns:a16="http://schemas.microsoft.com/office/drawing/2014/main" id="{EB7748CC-19BE-ED59-9D7F-CB025CCD3072}"/>
              </a:ext>
            </a:extLst>
          </p:cNvPr>
          <p:cNvSpPr txBox="1"/>
          <p:nvPr/>
        </p:nvSpPr>
        <p:spPr>
          <a:xfrm>
            <a:off x="4295800" y="2348880"/>
            <a:ext cx="4104456" cy="720080"/>
          </a:xfrm>
          <a:prstGeom prst="rect">
            <a:avLst/>
          </a:prstGeom>
          <a:noFill/>
          <a:ln w="57150">
            <a:solidFill>
              <a:srgbClr val="FF0000"/>
            </a:solidFill>
          </a:ln>
        </p:spPr>
        <p:txBody>
          <a:bodyPr wrap="square" rtlCol="0">
            <a:spAutoFit/>
          </a:bodyPr>
          <a:lstStyle/>
          <a:p>
            <a:endParaRPr lang="it-IT" dirty="0"/>
          </a:p>
        </p:txBody>
      </p:sp>
    </p:spTree>
    <p:extLst>
      <p:ext uri="{BB962C8B-B14F-4D97-AF65-F5344CB8AC3E}">
        <p14:creationId xmlns:p14="http://schemas.microsoft.com/office/powerpoint/2010/main" val="22860149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egnaposto testo 2">
            <a:extLst>
              <a:ext uri="{FF2B5EF4-FFF2-40B4-BE49-F238E27FC236}">
                <a16:creationId xmlns:a16="http://schemas.microsoft.com/office/drawing/2014/main" id="{04B68EEE-3A26-7740-A9CB-EFB9609EEA1E}"/>
              </a:ext>
            </a:extLst>
          </p:cNvPr>
          <p:cNvSpPr txBox="1">
            <a:spLocks/>
          </p:cNvSpPr>
          <p:nvPr/>
        </p:nvSpPr>
        <p:spPr>
          <a:xfrm>
            <a:off x="2355033" y="44624"/>
            <a:ext cx="9812289" cy="374441"/>
          </a:xfrm>
          <a:prstGeom prst="rect">
            <a:avLst/>
          </a:prstGeom>
        </p:spPr>
        <p:txBody>
          <a:bodyPr/>
          <a:lstStyle>
            <a:lvl1pPr marL="0" indent="0" algn="r" defTabSz="685800" rtl="0" eaLnBrk="1" latinLnBrk="0" hangingPunct="1">
              <a:lnSpc>
                <a:spcPct val="90000"/>
              </a:lnSpc>
              <a:spcBef>
                <a:spcPts val="750"/>
              </a:spcBef>
              <a:buFont typeface="Arial" panose="020B0604020202020204" pitchFamily="34" charset="0"/>
              <a:buNone/>
              <a:defRPr sz="1500" b="1" i="1" kern="1200">
                <a:solidFill>
                  <a:srgbClr val="9A4E5A"/>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it-IT" dirty="0"/>
              <a:t>Download and </a:t>
            </a:r>
            <a:r>
              <a:rPr lang="it-IT" dirty="0" err="1"/>
              <a:t>installation</a:t>
            </a:r>
            <a:endParaRPr lang="it-IT" dirty="0"/>
          </a:p>
        </p:txBody>
      </p:sp>
      <p:sp>
        <p:nvSpPr>
          <p:cNvPr id="50" name="TextBox 49">
            <a:extLst>
              <a:ext uri="{FF2B5EF4-FFF2-40B4-BE49-F238E27FC236}">
                <a16:creationId xmlns:a16="http://schemas.microsoft.com/office/drawing/2014/main" id="{0A8E14CC-A68F-AC2B-2FCD-7AA1C55787F0}"/>
              </a:ext>
            </a:extLst>
          </p:cNvPr>
          <p:cNvSpPr txBox="1"/>
          <p:nvPr/>
        </p:nvSpPr>
        <p:spPr>
          <a:xfrm>
            <a:off x="335360" y="437273"/>
            <a:ext cx="10738860" cy="375552"/>
          </a:xfrm>
          <a:prstGeom prst="rect">
            <a:avLst/>
          </a:prstGeom>
          <a:noFill/>
        </p:spPr>
        <p:txBody>
          <a:bodyPr wrap="square">
            <a:spAutoFit/>
          </a:bodyPr>
          <a:lstStyle/>
          <a:p>
            <a:pPr algn="just">
              <a:lnSpc>
                <a:spcPct val="107000"/>
              </a:lnSpc>
              <a:spcAft>
                <a:spcPts val="800"/>
              </a:spcAft>
            </a:pPr>
            <a:r>
              <a:rPr lang="it-IT" kern="100" dirty="0">
                <a:latin typeface="Calibri" panose="020F0502020204030204" pitchFamily="34" charset="0"/>
                <a:ea typeface="Calibri" panose="020F0502020204030204" pitchFamily="34" charset="0"/>
                <a:cs typeface="Times New Roman" panose="02020603050405020304" pitchFamily="18" charset="0"/>
              </a:rPr>
              <a:t>5</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Selezionare il percorso alla cartella </a:t>
            </a:r>
          </a:p>
        </p:txBody>
      </p:sp>
      <p:grpSp>
        <p:nvGrpSpPr>
          <p:cNvPr id="6" name="Group 5">
            <a:extLst>
              <a:ext uri="{FF2B5EF4-FFF2-40B4-BE49-F238E27FC236}">
                <a16:creationId xmlns:a16="http://schemas.microsoft.com/office/drawing/2014/main" id="{FD2FF407-D0C3-B923-8C70-93706B311FC2}"/>
              </a:ext>
            </a:extLst>
          </p:cNvPr>
          <p:cNvGrpSpPr/>
          <p:nvPr/>
        </p:nvGrpSpPr>
        <p:grpSpPr>
          <a:xfrm>
            <a:off x="1739516" y="1248679"/>
            <a:ext cx="8712968" cy="4608512"/>
            <a:chOff x="1739516" y="1248679"/>
            <a:chExt cx="8712968" cy="4608512"/>
          </a:xfrm>
        </p:grpSpPr>
        <p:pic>
          <p:nvPicPr>
            <p:cNvPr id="4" name="Picture 3">
              <a:extLst>
                <a:ext uri="{FF2B5EF4-FFF2-40B4-BE49-F238E27FC236}">
                  <a16:creationId xmlns:a16="http://schemas.microsoft.com/office/drawing/2014/main" id="{18C65165-83DE-59B5-AE32-6EF6614E62FA}"/>
                </a:ext>
              </a:extLst>
            </p:cNvPr>
            <p:cNvPicPr>
              <a:picLocks noChangeAspect="1"/>
            </p:cNvPicPr>
            <p:nvPr/>
          </p:nvPicPr>
          <p:blipFill rotWithShape="1">
            <a:blip r:embed="rId3"/>
            <a:srcRect r="541" b="6477"/>
            <a:stretch/>
          </p:blipFill>
          <p:spPr>
            <a:xfrm>
              <a:off x="1739516" y="1248679"/>
              <a:ext cx="8712968" cy="4608512"/>
            </a:xfrm>
            <a:prstGeom prst="rect">
              <a:avLst/>
            </a:prstGeom>
          </p:spPr>
        </p:pic>
        <p:sp>
          <p:nvSpPr>
            <p:cNvPr id="5" name="TextBox 4">
              <a:extLst>
                <a:ext uri="{FF2B5EF4-FFF2-40B4-BE49-F238E27FC236}">
                  <a16:creationId xmlns:a16="http://schemas.microsoft.com/office/drawing/2014/main" id="{3CA8ECF7-F5EE-D53C-F593-00275690CA49}"/>
                </a:ext>
              </a:extLst>
            </p:cNvPr>
            <p:cNvSpPr txBox="1"/>
            <p:nvPr/>
          </p:nvSpPr>
          <p:spPr>
            <a:xfrm>
              <a:off x="8040216" y="4797152"/>
              <a:ext cx="504056" cy="288032"/>
            </a:xfrm>
            <a:prstGeom prst="rect">
              <a:avLst/>
            </a:prstGeom>
            <a:noFill/>
            <a:ln w="57150">
              <a:solidFill>
                <a:srgbClr val="FF0000"/>
              </a:solidFill>
            </a:ln>
          </p:spPr>
          <p:txBody>
            <a:bodyPr wrap="square" rtlCol="0">
              <a:spAutoFit/>
            </a:bodyPr>
            <a:lstStyle/>
            <a:p>
              <a:endParaRPr lang="it-IT" dirty="0"/>
            </a:p>
          </p:txBody>
        </p:sp>
      </p:grpSp>
    </p:spTree>
    <p:extLst>
      <p:ext uri="{BB962C8B-B14F-4D97-AF65-F5344CB8AC3E}">
        <p14:creationId xmlns:p14="http://schemas.microsoft.com/office/powerpoint/2010/main" val="28177290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egnaposto testo 2">
            <a:extLst>
              <a:ext uri="{FF2B5EF4-FFF2-40B4-BE49-F238E27FC236}">
                <a16:creationId xmlns:a16="http://schemas.microsoft.com/office/drawing/2014/main" id="{04B68EEE-3A26-7740-A9CB-EFB9609EEA1E}"/>
              </a:ext>
            </a:extLst>
          </p:cNvPr>
          <p:cNvSpPr txBox="1">
            <a:spLocks/>
          </p:cNvSpPr>
          <p:nvPr/>
        </p:nvSpPr>
        <p:spPr>
          <a:xfrm>
            <a:off x="2355033" y="44624"/>
            <a:ext cx="9812289" cy="374441"/>
          </a:xfrm>
          <a:prstGeom prst="rect">
            <a:avLst/>
          </a:prstGeom>
        </p:spPr>
        <p:txBody>
          <a:bodyPr/>
          <a:lstStyle>
            <a:lvl1pPr marL="0" indent="0" algn="r" defTabSz="685800" rtl="0" eaLnBrk="1" latinLnBrk="0" hangingPunct="1">
              <a:lnSpc>
                <a:spcPct val="90000"/>
              </a:lnSpc>
              <a:spcBef>
                <a:spcPts val="750"/>
              </a:spcBef>
              <a:buFont typeface="Arial" panose="020B0604020202020204" pitchFamily="34" charset="0"/>
              <a:buNone/>
              <a:defRPr sz="1500" b="1" i="1" kern="1200">
                <a:solidFill>
                  <a:srgbClr val="9A4E5A"/>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it-IT" dirty="0"/>
              <a:t>Download and </a:t>
            </a:r>
            <a:r>
              <a:rPr lang="it-IT" dirty="0" err="1"/>
              <a:t>installation</a:t>
            </a:r>
            <a:endParaRPr lang="it-IT" dirty="0"/>
          </a:p>
        </p:txBody>
      </p:sp>
      <p:sp>
        <p:nvSpPr>
          <p:cNvPr id="50" name="TextBox 49">
            <a:extLst>
              <a:ext uri="{FF2B5EF4-FFF2-40B4-BE49-F238E27FC236}">
                <a16:creationId xmlns:a16="http://schemas.microsoft.com/office/drawing/2014/main" id="{0A8E14CC-A68F-AC2B-2FCD-7AA1C55787F0}"/>
              </a:ext>
            </a:extLst>
          </p:cNvPr>
          <p:cNvSpPr txBox="1"/>
          <p:nvPr/>
        </p:nvSpPr>
        <p:spPr>
          <a:xfrm>
            <a:off x="335360" y="437273"/>
            <a:ext cx="10738860" cy="375552"/>
          </a:xfrm>
          <a:prstGeom prst="rect">
            <a:avLst/>
          </a:prstGeom>
          <a:noFill/>
        </p:spPr>
        <p:txBody>
          <a:bodyPr wrap="square">
            <a:spAutoFit/>
          </a:bodyPr>
          <a:lstStyle/>
          <a:p>
            <a:pPr algn="just">
              <a:lnSpc>
                <a:spcPct val="107000"/>
              </a:lnSpc>
              <a:spcAft>
                <a:spcPts val="800"/>
              </a:spcAft>
            </a:pPr>
            <a:r>
              <a:rPr lang="it-IT" kern="100" dirty="0">
                <a:latin typeface="Calibri" panose="020F0502020204030204" pitchFamily="34" charset="0"/>
                <a:ea typeface="Calibri" panose="020F0502020204030204" pitchFamily="34" charset="0"/>
                <a:cs typeface="Times New Roman" panose="02020603050405020304" pitchFamily="18" charset="0"/>
              </a:rPr>
              <a:t>6</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Aprire il progetto e verificare che la sincronizzazione sia andata a buon fine.</a:t>
            </a:r>
          </a:p>
        </p:txBody>
      </p:sp>
      <p:grpSp>
        <p:nvGrpSpPr>
          <p:cNvPr id="5" name="Group 4">
            <a:extLst>
              <a:ext uri="{FF2B5EF4-FFF2-40B4-BE49-F238E27FC236}">
                <a16:creationId xmlns:a16="http://schemas.microsoft.com/office/drawing/2014/main" id="{621F4CA4-D098-E3ED-3F37-E7273B291B3B}"/>
              </a:ext>
            </a:extLst>
          </p:cNvPr>
          <p:cNvGrpSpPr/>
          <p:nvPr/>
        </p:nvGrpSpPr>
        <p:grpSpPr>
          <a:xfrm>
            <a:off x="1487488" y="1254312"/>
            <a:ext cx="8040216" cy="4349375"/>
            <a:chOff x="1499524" y="1196752"/>
            <a:chExt cx="8040216" cy="4349375"/>
          </a:xfrm>
        </p:grpSpPr>
        <p:pic>
          <p:nvPicPr>
            <p:cNvPr id="3" name="Picture 2">
              <a:extLst>
                <a:ext uri="{FF2B5EF4-FFF2-40B4-BE49-F238E27FC236}">
                  <a16:creationId xmlns:a16="http://schemas.microsoft.com/office/drawing/2014/main" id="{78B8A793-6273-F1E3-4911-00DE1B446C41}"/>
                </a:ext>
              </a:extLst>
            </p:cNvPr>
            <p:cNvPicPr>
              <a:picLocks noChangeAspect="1"/>
            </p:cNvPicPr>
            <p:nvPr/>
          </p:nvPicPr>
          <p:blipFill rotWithShape="1">
            <a:blip r:embed="rId3"/>
            <a:srcRect b="6376"/>
            <a:stretch/>
          </p:blipFill>
          <p:spPr>
            <a:xfrm>
              <a:off x="1499524" y="1311872"/>
              <a:ext cx="8040216" cy="4234255"/>
            </a:xfrm>
            <a:prstGeom prst="rect">
              <a:avLst/>
            </a:prstGeom>
          </p:spPr>
        </p:pic>
        <p:sp>
          <p:nvSpPr>
            <p:cNvPr id="4" name="TextBox 3">
              <a:extLst>
                <a:ext uri="{FF2B5EF4-FFF2-40B4-BE49-F238E27FC236}">
                  <a16:creationId xmlns:a16="http://schemas.microsoft.com/office/drawing/2014/main" id="{EE5ACDD2-0532-35C3-0802-892A8FC58FF3}"/>
                </a:ext>
              </a:extLst>
            </p:cNvPr>
            <p:cNvSpPr txBox="1"/>
            <p:nvPr/>
          </p:nvSpPr>
          <p:spPr>
            <a:xfrm>
              <a:off x="8124260" y="1196752"/>
              <a:ext cx="1415480" cy="720080"/>
            </a:xfrm>
            <a:prstGeom prst="rect">
              <a:avLst/>
            </a:prstGeom>
            <a:noFill/>
            <a:ln w="57150">
              <a:solidFill>
                <a:srgbClr val="FF0000"/>
              </a:solidFill>
            </a:ln>
          </p:spPr>
          <p:txBody>
            <a:bodyPr wrap="square" rtlCol="0">
              <a:spAutoFit/>
            </a:bodyPr>
            <a:lstStyle/>
            <a:p>
              <a:endParaRPr lang="it-IT" dirty="0"/>
            </a:p>
          </p:txBody>
        </p:sp>
      </p:grpSp>
      <p:sp>
        <p:nvSpPr>
          <p:cNvPr id="8" name="TextBox 7">
            <a:extLst>
              <a:ext uri="{FF2B5EF4-FFF2-40B4-BE49-F238E27FC236}">
                <a16:creationId xmlns:a16="http://schemas.microsoft.com/office/drawing/2014/main" id="{DF7E7166-2610-99B8-8770-467F1866880F}"/>
              </a:ext>
            </a:extLst>
          </p:cNvPr>
          <p:cNvSpPr txBox="1"/>
          <p:nvPr/>
        </p:nvSpPr>
        <p:spPr>
          <a:xfrm>
            <a:off x="839416" y="5877272"/>
            <a:ext cx="8904312" cy="375552"/>
          </a:xfrm>
          <a:prstGeom prst="rect">
            <a:avLst/>
          </a:prstGeom>
          <a:noFill/>
        </p:spPr>
        <p:txBody>
          <a:bodyPr wrap="square">
            <a:spAutoFit/>
          </a:bodyPr>
          <a:lstStyle/>
          <a:p>
            <a:pPr>
              <a:lnSpc>
                <a:spcPct val="107000"/>
              </a:lnSpc>
              <a:spcAft>
                <a:spcPts val="800"/>
              </a:spcAft>
            </a:pPr>
            <a:r>
              <a:rPr lang="it-IT" kern="100" dirty="0">
                <a:latin typeface="Calibri" panose="020F0502020204030204" pitchFamily="34" charset="0"/>
                <a:ea typeface="Calibri" panose="020F0502020204030204" pitchFamily="34" charset="0"/>
                <a:cs typeface="Times New Roman" panose="02020603050405020304" pitchFamily="18" charset="0"/>
              </a:rPr>
              <a:t>La sincronizzazione è andata a buon fine se compaiono i comandi di GitHub</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cxnSp>
        <p:nvCxnSpPr>
          <p:cNvPr id="10" name="Straight Arrow Connector 9">
            <a:extLst>
              <a:ext uri="{FF2B5EF4-FFF2-40B4-BE49-F238E27FC236}">
                <a16:creationId xmlns:a16="http://schemas.microsoft.com/office/drawing/2014/main" id="{0AB47C8D-DD77-11C8-C625-D2B78F2DEF69}"/>
              </a:ext>
            </a:extLst>
          </p:cNvPr>
          <p:cNvCxnSpPr>
            <a:cxnSpLocks/>
          </p:cNvCxnSpPr>
          <p:nvPr/>
        </p:nvCxnSpPr>
        <p:spPr>
          <a:xfrm flipV="1">
            <a:off x="6312024" y="1988839"/>
            <a:ext cx="2448272" cy="37444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0405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1F652B30-1B7E-100B-1BFA-75352718F8B3}"/>
              </a:ext>
            </a:extLst>
          </p:cNvPr>
          <p:cNvSpPr>
            <a:spLocks noGrp="1"/>
          </p:cNvSpPr>
          <p:nvPr>
            <p:ph type="body" sz="quarter" idx="10"/>
          </p:nvPr>
        </p:nvSpPr>
        <p:spPr/>
        <p:txBody>
          <a:bodyPr/>
          <a:lstStyle/>
          <a:p>
            <a:r>
              <a:rPr lang="it-IT" dirty="0"/>
              <a:t>Tutorial 1</a:t>
            </a:r>
          </a:p>
        </p:txBody>
      </p:sp>
    </p:spTree>
    <p:extLst>
      <p:ext uri="{BB962C8B-B14F-4D97-AF65-F5344CB8AC3E}">
        <p14:creationId xmlns:p14="http://schemas.microsoft.com/office/powerpoint/2010/main" val="37842486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2">
            <a:extLst>
              <a:ext uri="{FF2B5EF4-FFF2-40B4-BE49-F238E27FC236}">
                <a16:creationId xmlns:a16="http://schemas.microsoft.com/office/drawing/2014/main" id="{69185D0B-F5FA-A809-AF9F-136D8A71B0D4}"/>
              </a:ext>
            </a:extLst>
          </p:cNvPr>
          <p:cNvSpPr txBox="1">
            <a:spLocks/>
          </p:cNvSpPr>
          <p:nvPr/>
        </p:nvSpPr>
        <p:spPr>
          <a:xfrm>
            <a:off x="2279576" y="44624"/>
            <a:ext cx="9812289" cy="374441"/>
          </a:xfrm>
          <a:prstGeom prst="rect">
            <a:avLst/>
          </a:prstGeom>
        </p:spPr>
        <p:txBody>
          <a:bodyPr/>
          <a:lstStyle>
            <a:lvl1pPr marL="0" indent="0" algn="r" defTabSz="685800" rtl="0" eaLnBrk="1" latinLnBrk="0" hangingPunct="1">
              <a:lnSpc>
                <a:spcPct val="90000"/>
              </a:lnSpc>
              <a:spcBef>
                <a:spcPts val="750"/>
              </a:spcBef>
              <a:buFont typeface="Arial" panose="020B0604020202020204" pitchFamily="34" charset="0"/>
              <a:buNone/>
              <a:defRPr sz="1500" b="1" i="1" kern="1200">
                <a:solidFill>
                  <a:srgbClr val="9A4E5A"/>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it-IT" dirty="0"/>
              <a:t>Tutorial1: Data Collection</a:t>
            </a:r>
          </a:p>
        </p:txBody>
      </p:sp>
      <p:graphicFrame>
        <p:nvGraphicFramePr>
          <p:cNvPr id="4" name="Tabella 5">
            <a:extLst>
              <a:ext uri="{FF2B5EF4-FFF2-40B4-BE49-F238E27FC236}">
                <a16:creationId xmlns:a16="http://schemas.microsoft.com/office/drawing/2014/main" id="{3A001BB4-097F-5E7E-B29C-981B5D05E1B8}"/>
              </a:ext>
            </a:extLst>
          </p:cNvPr>
          <p:cNvGraphicFramePr>
            <a:graphicFrameLocks noGrp="1"/>
          </p:cNvGraphicFramePr>
          <p:nvPr>
            <p:extLst>
              <p:ext uri="{D42A27DB-BD31-4B8C-83A1-F6EECF244321}">
                <p14:modId xmlns:p14="http://schemas.microsoft.com/office/powerpoint/2010/main" val="376481187"/>
              </p:ext>
            </p:extLst>
          </p:nvPr>
        </p:nvGraphicFramePr>
        <p:xfrm>
          <a:off x="3647728" y="692696"/>
          <a:ext cx="8280919" cy="1916630"/>
        </p:xfrm>
        <a:graphic>
          <a:graphicData uri="http://schemas.openxmlformats.org/drawingml/2006/table">
            <a:tbl>
              <a:tblPr/>
              <a:tblGrid>
                <a:gridCol w="974226">
                  <a:extLst>
                    <a:ext uri="{9D8B030D-6E8A-4147-A177-3AD203B41FA5}">
                      <a16:colId xmlns:a16="http://schemas.microsoft.com/office/drawing/2014/main" val="1639770385"/>
                    </a:ext>
                  </a:extLst>
                </a:gridCol>
                <a:gridCol w="1461339">
                  <a:extLst>
                    <a:ext uri="{9D8B030D-6E8A-4147-A177-3AD203B41FA5}">
                      <a16:colId xmlns:a16="http://schemas.microsoft.com/office/drawing/2014/main" val="784666070"/>
                    </a:ext>
                  </a:extLst>
                </a:gridCol>
                <a:gridCol w="2172947">
                  <a:extLst>
                    <a:ext uri="{9D8B030D-6E8A-4147-A177-3AD203B41FA5}">
                      <a16:colId xmlns:a16="http://schemas.microsoft.com/office/drawing/2014/main" val="1760681328"/>
                    </a:ext>
                  </a:extLst>
                </a:gridCol>
                <a:gridCol w="1440160">
                  <a:extLst>
                    <a:ext uri="{9D8B030D-6E8A-4147-A177-3AD203B41FA5}">
                      <a16:colId xmlns:a16="http://schemas.microsoft.com/office/drawing/2014/main" val="3726913948"/>
                    </a:ext>
                  </a:extLst>
                </a:gridCol>
                <a:gridCol w="1080120">
                  <a:extLst>
                    <a:ext uri="{9D8B030D-6E8A-4147-A177-3AD203B41FA5}">
                      <a16:colId xmlns:a16="http://schemas.microsoft.com/office/drawing/2014/main" val="3657307965"/>
                    </a:ext>
                  </a:extLst>
                </a:gridCol>
                <a:gridCol w="1152127">
                  <a:extLst>
                    <a:ext uri="{9D8B030D-6E8A-4147-A177-3AD203B41FA5}">
                      <a16:colId xmlns:a16="http://schemas.microsoft.com/office/drawing/2014/main" val="562532125"/>
                    </a:ext>
                  </a:extLst>
                </a:gridCol>
              </a:tblGrid>
              <a:tr h="205740">
                <a:tc>
                  <a:txBody>
                    <a:bodyPr/>
                    <a:lstStyle/>
                    <a:p>
                      <a:pPr algn="ctr" fontAlgn="b"/>
                      <a:r>
                        <a:rPr lang="it-IT" sz="1200" b="1" i="0" u="none" strike="noStrike" dirty="0">
                          <a:solidFill>
                            <a:srgbClr val="000000"/>
                          </a:solidFill>
                          <a:effectLst/>
                          <a:latin typeface="Segoe UI" panose="020B0502040204020203" pitchFamily="34" charset="0"/>
                          <a:cs typeface="Segoe UI" panose="020B0502040204020203" pitchFamily="34" charset="0"/>
                        </a:rPr>
                        <a:t>ID</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1200" b="1" i="0" u="none" strike="noStrike" dirty="0">
                          <a:solidFill>
                            <a:srgbClr val="000000"/>
                          </a:solidFill>
                          <a:effectLst/>
                          <a:latin typeface="Segoe UI" panose="020B0502040204020203" pitchFamily="34" charset="0"/>
                          <a:cs typeface="Segoe UI" panose="020B0502040204020203" pitchFamily="34" charset="0"/>
                        </a:rPr>
                        <a:t>Group</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685800" rtl="0" eaLnBrk="1" fontAlgn="b" latinLnBrk="0" hangingPunct="1"/>
                      <a:r>
                        <a:rPr lang="it-IT" sz="1200" b="1" i="0" u="none" strike="noStrike" kern="1200" dirty="0" err="1">
                          <a:solidFill>
                            <a:srgbClr val="000000"/>
                          </a:solidFill>
                          <a:effectLst/>
                          <a:latin typeface="Segoe UI" panose="020B0502040204020203" pitchFamily="34" charset="0"/>
                          <a:ea typeface="+mn-ea"/>
                          <a:cs typeface="Segoe UI" panose="020B0502040204020203" pitchFamily="34" charset="0"/>
                        </a:rPr>
                        <a:t>Electricity</a:t>
                      </a:r>
                      <a:r>
                        <a:rPr lang="it-IT" sz="1200" b="1" i="0" u="none" strike="noStrike" kern="1200" dirty="0">
                          <a:solidFill>
                            <a:srgbClr val="000000"/>
                          </a:solidFill>
                          <a:effectLst/>
                          <a:latin typeface="Segoe UI" panose="020B0502040204020203" pitchFamily="34" charset="0"/>
                          <a:ea typeface="+mn-ea"/>
                          <a:cs typeface="Segoe UI" panose="020B0502040204020203" pitchFamily="34" charset="0"/>
                        </a:rPr>
                        <a:t> </a:t>
                      </a:r>
                      <a:r>
                        <a:rPr lang="it-IT" sz="1200" b="1" i="0" u="none" strike="noStrike" kern="1200" dirty="0" err="1">
                          <a:solidFill>
                            <a:srgbClr val="000000"/>
                          </a:solidFill>
                          <a:effectLst/>
                          <a:latin typeface="Segoe UI" panose="020B0502040204020203" pitchFamily="34" charset="0"/>
                          <a:ea typeface="+mn-ea"/>
                          <a:cs typeface="Segoe UI" panose="020B0502040204020203" pitchFamily="34" charset="0"/>
                        </a:rPr>
                        <a:t>consumption</a:t>
                      </a:r>
                      <a:r>
                        <a:rPr lang="it-IT" sz="1200" b="1" i="0" u="none" strike="noStrike" kern="1200" dirty="0">
                          <a:solidFill>
                            <a:srgbClr val="000000"/>
                          </a:solidFill>
                          <a:effectLst/>
                          <a:latin typeface="Segoe UI" panose="020B0502040204020203" pitchFamily="34" charset="0"/>
                          <a:ea typeface="+mn-ea"/>
                          <a:cs typeface="Segoe UI" panose="020B0502040204020203" pitchFamily="34" charset="0"/>
                        </a:rPr>
                        <a:t> [MWh/</a:t>
                      </a:r>
                      <a:r>
                        <a:rPr lang="it-IT" sz="1200" b="1" i="0" u="none" strike="noStrike" kern="1200" dirty="0" err="1">
                          <a:solidFill>
                            <a:srgbClr val="000000"/>
                          </a:solidFill>
                          <a:effectLst/>
                          <a:latin typeface="Segoe UI" panose="020B0502040204020203" pitchFamily="34" charset="0"/>
                          <a:ea typeface="+mn-ea"/>
                          <a:cs typeface="Segoe UI" panose="020B0502040204020203" pitchFamily="34" charset="0"/>
                        </a:rPr>
                        <a:t>year</a:t>
                      </a:r>
                      <a:r>
                        <a:rPr lang="it-IT" sz="1200" b="1" i="0" u="none" strike="noStrike" kern="1200" dirty="0">
                          <a:solidFill>
                            <a:srgbClr val="000000"/>
                          </a:solidFill>
                          <a:effectLst/>
                          <a:latin typeface="Segoe UI" panose="020B0502040204020203" pitchFamily="34" charset="0"/>
                          <a:ea typeface="+mn-ea"/>
                          <a:cs typeface="Segoe UI" panose="020B0502040204020203" pitchFamily="34" charset="0"/>
                        </a:rPr>
                        <a:t>]</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1200" b="1" i="0" u="none" strike="noStrike" dirty="0" err="1">
                          <a:solidFill>
                            <a:srgbClr val="000000"/>
                          </a:solidFill>
                          <a:effectLst/>
                          <a:latin typeface="Segoe UI" panose="020B0502040204020203" pitchFamily="34" charset="0"/>
                          <a:cs typeface="Segoe UI" panose="020B0502040204020203" pitchFamily="34" charset="0"/>
                        </a:rPr>
                        <a:t>Engaged</a:t>
                      </a:r>
                      <a:r>
                        <a:rPr lang="it-IT" sz="1200" b="1" i="0" u="none" strike="noStrike" dirty="0">
                          <a:solidFill>
                            <a:srgbClr val="000000"/>
                          </a:solidFill>
                          <a:effectLst/>
                          <a:latin typeface="Segoe UI" panose="020B0502040204020203" pitchFamily="34" charset="0"/>
                          <a:cs typeface="Segoe UI" panose="020B0502040204020203" pitchFamily="34" charset="0"/>
                        </a:rPr>
                        <a:t> power [kW]</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1200" b="1" i="0" u="none" strike="noStrike" dirty="0">
                          <a:solidFill>
                            <a:srgbClr val="000000"/>
                          </a:solidFill>
                          <a:effectLst/>
                          <a:latin typeface="Segoe UI" panose="020B0502040204020203" pitchFamily="34" charset="0"/>
                          <a:cs typeface="Segoe UI" panose="020B0502040204020203" pitchFamily="34" charset="0"/>
                        </a:rPr>
                        <a:t>Space [m</a:t>
                      </a:r>
                      <a:r>
                        <a:rPr lang="it-IT" sz="1200" b="1" i="0" u="none" strike="noStrike" baseline="30000" dirty="0">
                          <a:solidFill>
                            <a:srgbClr val="000000"/>
                          </a:solidFill>
                          <a:effectLst/>
                          <a:latin typeface="Segoe UI" panose="020B0502040204020203" pitchFamily="34" charset="0"/>
                          <a:cs typeface="Segoe UI" panose="020B0502040204020203" pitchFamily="34" charset="0"/>
                        </a:rPr>
                        <a:t>2</a:t>
                      </a:r>
                      <a:r>
                        <a:rPr lang="it-IT" sz="1200" b="1" i="0" u="none" strike="noStrike" dirty="0">
                          <a:solidFill>
                            <a:srgbClr val="000000"/>
                          </a:solidFill>
                          <a:effectLst/>
                          <a:latin typeface="Segoe UI" panose="020B0502040204020203" pitchFamily="34" charset="0"/>
                          <a:cs typeface="Segoe UI" panose="020B0502040204020203" pitchFamily="34" charset="0"/>
                        </a:rPr>
                        <a:t>]</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685800" rtl="0" eaLnBrk="1" fontAlgn="b" latinLnBrk="0" hangingPunct="1"/>
                      <a:r>
                        <a:rPr lang="it-IT" sz="1200" b="1" i="0" u="none" strike="noStrike" kern="1200" dirty="0" err="1">
                          <a:solidFill>
                            <a:srgbClr val="000000"/>
                          </a:solidFill>
                          <a:effectLst/>
                          <a:latin typeface="Segoe UI" panose="020B0502040204020203" pitchFamily="34" charset="0"/>
                          <a:ea typeface="+mn-ea"/>
                          <a:cs typeface="Segoe UI" panose="020B0502040204020203" pitchFamily="34" charset="0"/>
                        </a:rPr>
                        <a:t>Potential</a:t>
                      </a:r>
                      <a:r>
                        <a:rPr lang="it-IT" sz="1200" b="1" i="0" u="none" strike="noStrike" kern="1200" dirty="0">
                          <a:solidFill>
                            <a:srgbClr val="000000"/>
                          </a:solidFill>
                          <a:effectLst/>
                          <a:latin typeface="Segoe UI" panose="020B0502040204020203" pitchFamily="34" charset="0"/>
                          <a:ea typeface="+mn-ea"/>
                          <a:cs typeface="Segoe UI" panose="020B0502040204020203" pitchFamily="34" charset="0"/>
                        </a:rPr>
                        <a:t> PV size [kW]</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842629"/>
                  </a:ext>
                </a:extLst>
              </a:tr>
              <a:tr h="182880">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User0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it-IT" sz="1200" b="0" i="0" u="none" strike="noStrike" dirty="0" err="1">
                          <a:solidFill>
                            <a:srgbClr val="000000"/>
                          </a:solidFill>
                          <a:effectLst/>
                          <a:latin typeface="Segoe UI" panose="020B0502040204020203" pitchFamily="34" charset="0"/>
                          <a:cs typeface="Segoe UI" panose="020B0502040204020203" pitchFamily="34" charset="0"/>
                        </a:rPr>
                        <a:t>Residential</a:t>
                      </a:r>
                      <a:endParaRPr lang="it-IT" sz="1200" b="0" i="0" u="none" strike="noStrike" dirty="0">
                        <a:solidFill>
                          <a:srgbClr val="000000"/>
                        </a:solidFill>
                        <a:effectLst/>
                        <a:latin typeface="Segoe UI" panose="020B0502040204020203" pitchFamily="34" charset="0"/>
                        <a:cs typeface="Segoe UI" panose="020B0502040204020203"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3.5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it-IT" sz="1200" b="0" i="0" u="none" strike="noStrike">
                          <a:solidFill>
                            <a:srgbClr val="000000"/>
                          </a:solidFill>
                          <a:effectLst/>
                          <a:latin typeface="Segoe UI" panose="020B0502040204020203" pitchFamily="34" charset="0"/>
                          <a:cs typeface="Segoe UI" panose="020B0502040204020203" pitchFamily="34" charset="0"/>
                        </a:rPr>
                        <a:t>3</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76205327"/>
                  </a:ext>
                </a:extLst>
              </a:tr>
              <a:tr h="182880">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User1</a:t>
                      </a:r>
                    </a:p>
                  </a:txBody>
                  <a:tcPr marL="7620" marR="7620" marT="7620" marB="0" anchor="b">
                    <a:lnL>
                      <a:noFill/>
                    </a:lnL>
                    <a:lnR>
                      <a:noFill/>
                    </a:lnR>
                    <a:lnT>
                      <a:noFill/>
                    </a:lnT>
                    <a:lnB>
                      <a:noFill/>
                    </a:lnB>
                  </a:tcPr>
                </a:tc>
                <a:tc>
                  <a:txBody>
                    <a:bodyPr/>
                    <a:lstStyle/>
                    <a:p>
                      <a:pPr algn="ctr" fontAlgn="b"/>
                      <a:r>
                        <a:rPr lang="it-IT" sz="1200" b="0" i="0" u="none" strike="noStrike" dirty="0" err="1">
                          <a:solidFill>
                            <a:srgbClr val="000000"/>
                          </a:solidFill>
                          <a:effectLst/>
                          <a:latin typeface="Segoe UI" panose="020B0502040204020203" pitchFamily="34" charset="0"/>
                          <a:cs typeface="Segoe UI" panose="020B0502040204020203" pitchFamily="34" charset="0"/>
                        </a:rPr>
                        <a:t>Residential</a:t>
                      </a:r>
                      <a:endParaRPr lang="it-IT" sz="1200" b="0" i="0" u="none" strike="noStrike" dirty="0">
                        <a:solidFill>
                          <a:srgbClr val="000000"/>
                        </a:solidFill>
                        <a:effectLst/>
                        <a:latin typeface="Segoe UI" panose="020B0502040204020203" pitchFamily="34" charset="0"/>
                        <a:cs typeface="Segoe UI" panose="020B0502040204020203" pitchFamily="34" charset="0"/>
                      </a:endParaRPr>
                    </a:p>
                  </a:txBody>
                  <a:tcPr marL="7620" marR="7620" marT="7620" marB="0" anchor="b">
                    <a:lnL>
                      <a:noFill/>
                    </a:lnL>
                    <a:lnR>
                      <a:noFill/>
                    </a:lnR>
                    <a:lnT>
                      <a:noFill/>
                    </a:lnT>
                    <a:lnB>
                      <a:noFill/>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4</a:t>
                      </a:r>
                    </a:p>
                  </a:txBody>
                  <a:tcPr marL="7620" marR="7620" marT="7620" marB="0" anchor="b">
                    <a:lnL>
                      <a:noFill/>
                    </a:lnL>
                    <a:lnR>
                      <a:noFill/>
                    </a:lnR>
                    <a:lnT>
                      <a:noFill/>
                    </a:lnT>
                    <a:lnB>
                      <a:noFill/>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3</a:t>
                      </a:r>
                    </a:p>
                  </a:txBody>
                  <a:tcPr marL="7620" marR="7620" marT="7620" marB="0" anchor="b">
                    <a:lnL>
                      <a:noFill/>
                    </a:lnL>
                    <a:lnR>
                      <a:noFill/>
                    </a:lnR>
                    <a:lnT>
                      <a:noFill/>
                    </a:lnT>
                    <a:lnB>
                      <a:noFill/>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0</a:t>
                      </a:r>
                    </a:p>
                  </a:txBody>
                  <a:tcPr marL="7620" marR="7620" marT="7620" marB="0" anchor="b">
                    <a:lnL>
                      <a:noFill/>
                    </a:lnL>
                    <a:lnR>
                      <a:noFill/>
                    </a:lnR>
                    <a:lnT>
                      <a:noFill/>
                    </a:lnT>
                    <a:lnB>
                      <a:noFill/>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2017323127"/>
                  </a:ext>
                </a:extLst>
              </a:tr>
              <a:tr h="116430">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User2</a:t>
                      </a: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it-IT" sz="1200" b="0" i="0" u="none" strike="noStrike" dirty="0" err="1">
                          <a:solidFill>
                            <a:srgbClr val="000000"/>
                          </a:solidFill>
                          <a:effectLst/>
                          <a:latin typeface="Segoe UI" panose="020B0502040204020203" pitchFamily="34" charset="0"/>
                          <a:cs typeface="Segoe UI" panose="020B0502040204020203" pitchFamily="34" charset="0"/>
                        </a:rPr>
                        <a:t>Residential</a:t>
                      </a:r>
                      <a:endParaRPr lang="it-IT" sz="1200" b="0" i="0" u="none" strike="noStrike" dirty="0">
                        <a:solidFill>
                          <a:srgbClr val="000000"/>
                        </a:solidFill>
                        <a:effectLst/>
                        <a:latin typeface="Segoe UI" panose="020B0502040204020203" pitchFamily="34" charset="0"/>
                        <a:cs typeface="Segoe UI" panose="020B0502040204020203" pitchFamily="34" charset="0"/>
                      </a:endParaRP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4.7</a:t>
                      </a: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6</a:t>
                      </a: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0</a:t>
                      </a: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0</a:t>
                      </a:r>
                    </a:p>
                  </a:txBody>
                  <a:tcPr marL="7620" marR="7620" marT="7620" marB="0" anchor="b">
                    <a:lnL>
                      <a:noFill/>
                    </a:lnL>
                    <a:lnR>
                      <a:noFill/>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1098463094"/>
                  </a:ext>
                </a:extLst>
              </a:tr>
              <a:tr h="116430">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User3</a:t>
                      </a: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it-IT" sz="1200" b="0" i="0" u="none" strike="noStrike" dirty="0" err="1">
                          <a:solidFill>
                            <a:srgbClr val="000000"/>
                          </a:solidFill>
                          <a:effectLst/>
                          <a:latin typeface="Segoe UI" panose="020B0502040204020203" pitchFamily="34" charset="0"/>
                          <a:cs typeface="Segoe UI" panose="020B0502040204020203" pitchFamily="34" charset="0"/>
                        </a:rPr>
                        <a:t>Residential</a:t>
                      </a:r>
                      <a:endParaRPr lang="it-IT" sz="1200" b="0" i="0" u="none" strike="noStrike" dirty="0">
                        <a:solidFill>
                          <a:srgbClr val="000000"/>
                        </a:solidFill>
                        <a:effectLst/>
                        <a:latin typeface="Segoe UI" panose="020B0502040204020203" pitchFamily="34" charset="0"/>
                        <a:cs typeface="Segoe UI" panose="020B0502040204020203" pitchFamily="34" charset="0"/>
                      </a:endParaRP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4</a:t>
                      </a: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3</a:t>
                      </a: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0</a:t>
                      </a: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0</a:t>
                      </a:r>
                    </a:p>
                  </a:txBody>
                  <a:tcPr marL="7620" marR="7620" marT="7620" marB="0" anchor="b">
                    <a:lnL>
                      <a:noFill/>
                    </a:lnL>
                    <a:lnR>
                      <a:noFill/>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3222138771"/>
                  </a:ext>
                </a:extLst>
              </a:tr>
              <a:tr h="116430">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a:t>
                      </a: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a:t>
                      </a: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a:t>
                      </a: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a:t>
                      </a: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a:t>
                      </a: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a:t>
                      </a:r>
                    </a:p>
                  </a:txBody>
                  <a:tcPr marL="7620" marR="7620" marT="7620" marB="0" anchor="b">
                    <a:lnL>
                      <a:noFill/>
                    </a:lnL>
                    <a:lnR>
                      <a:noFill/>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495605414"/>
                  </a:ext>
                </a:extLst>
              </a:tr>
              <a:tr h="116430">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Userr50</a:t>
                      </a: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it-IT" sz="1200" b="0" i="0" u="none" strike="noStrike" dirty="0" err="1">
                          <a:solidFill>
                            <a:srgbClr val="000000"/>
                          </a:solidFill>
                          <a:effectLst/>
                          <a:latin typeface="Segoe UI" panose="020B0502040204020203" pitchFamily="34" charset="0"/>
                          <a:cs typeface="Segoe UI" panose="020B0502040204020203" pitchFamily="34" charset="0"/>
                        </a:rPr>
                        <a:t>Residential</a:t>
                      </a:r>
                      <a:endParaRPr lang="it-IT" sz="1200" b="0" i="0" u="none" strike="noStrike" dirty="0">
                        <a:solidFill>
                          <a:srgbClr val="000000"/>
                        </a:solidFill>
                        <a:effectLst/>
                        <a:latin typeface="Segoe UI" panose="020B0502040204020203" pitchFamily="34" charset="0"/>
                        <a:cs typeface="Segoe UI" panose="020B0502040204020203" pitchFamily="34" charset="0"/>
                      </a:endParaRP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4</a:t>
                      </a: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3</a:t>
                      </a: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0</a:t>
                      </a: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0</a:t>
                      </a:r>
                    </a:p>
                  </a:txBody>
                  <a:tcPr marL="7620" marR="7620" marT="7620" marB="0" anchor="b">
                    <a:lnL>
                      <a:noFill/>
                    </a:lnL>
                    <a:lnR>
                      <a:noFill/>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1976680383"/>
                  </a:ext>
                </a:extLst>
              </a:tr>
              <a:tr h="209750">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User5</a:t>
                      </a: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School</a:t>
                      </a: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180</a:t>
                      </a: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80</a:t>
                      </a: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2500</a:t>
                      </a:r>
                    </a:p>
                  </a:txBody>
                  <a:tcPr marL="7620" marR="7620" marT="762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100</a:t>
                      </a:r>
                    </a:p>
                  </a:txBody>
                  <a:tcPr marL="7620" marR="7620" marT="7620" marB="0" anchor="b">
                    <a:lnL>
                      <a:noFill/>
                    </a:lnL>
                    <a:lnR>
                      <a:noFill/>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1660950189"/>
                  </a:ext>
                </a:extLst>
              </a:tr>
              <a:tr h="80068">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User6</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PMI</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884</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200</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15000</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Segoe UI" panose="020B0502040204020203" pitchFamily="34" charset="0"/>
                          <a:cs typeface="Segoe UI" panose="020B0502040204020203" pitchFamily="34" charset="0"/>
                        </a:rPr>
                        <a:t>500</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0017538"/>
                  </a:ext>
                </a:extLst>
              </a:tr>
            </a:tbl>
          </a:graphicData>
        </a:graphic>
      </p:graphicFrame>
      <p:sp>
        <p:nvSpPr>
          <p:cNvPr id="7" name="TextBox 6">
            <a:extLst>
              <a:ext uri="{FF2B5EF4-FFF2-40B4-BE49-F238E27FC236}">
                <a16:creationId xmlns:a16="http://schemas.microsoft.com/office/drawing/2014/main" id="{A81F6339-F779-283A-2898-66E91DD9A2E9}"/>
              </a:ext>
            </a:extLst>
          </p:cNvPr>
          <p:cNvSpPr txBox="1"/>
          <p:nvPr/>
        </p:nvSpPr>
        <p:spPr>
          <a:xfrm>
            <a:off x="756384" y="1470570"/>
            <a:ext cx="936104" cy="341632"/>
          </a:xfrm>
          <a:prstGeom prst="rect">
            <a:avLst/>
          </a:prstGeom>
          <a:noFill/>
        </p:spPr>
        <p:txBody>
          <a:bodyPr wrap="square">
            <a:spAutoFit/>
          </a:bodyPr>
          <a:lstStyle/>
          <a:p>
            <a:pPr marL="0" marR="0" lvl="1"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it-IT" b="1" dirty="0">
                <a:solidFill>
                  <a:srgbClr val="002060"/>
                </a:solidFill>
                <a:latin typeface="Segoe UI" panose="020B0502040204020203" pitchFamily="34" charset="0"/>
                <a:cs typeface="Segoe UI" panose="020B0502040204020203" pitchFamily="34" charset="0"/>
              </a:rPr>
              <a:t>U</a:t>
            </a:r>
            <a:r>
              <a:rPr kumimoji="0" lang="it-IT" sz="18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rPr>
              <a:t>tenti</a:t>
            </a:r>
          </a:p>
        </p:txBody>
      </p:sp>
      <p:graphicFrame>
        <p:nvGraphicFramePr>
          <p:cNvPr id="8" name="Tabella 3">
            <a:extLst>
              <a:ext uri="{FF2B5EF4-FFF2-40B4-BE49-F238E27FC236}">
                <a16:creationId xmlns:a16="http://schemas.microsoft.com/office/drawing/2014/main" id="{96BC9825-24F8-355E-6848-928214D4EEF3}"/>
              </a:ext>
            </a:extLst>
          </p:cNvPr>
          <p:cNvGraphicFramePr>
            <a:graphicFrameLocks noGrp="1"/>
          </p:cNvGraphicFramePr>
          <p:nvPr>
            <p:extLst>
              <p:ext uri="{D42A27DB-BD31-4B8C-83A1-F6EECF244321}">
                <p14:modId xmlns:p14="http://schemas.microsoft.com/office/powerpoint/2010/main" val="634519119"/>
              </p:ext>
            </p:extLst>
          </p:nvPr>
        </p:nvGraphicFramePr>
        <p:xfrm>
          <a:off x="4713818" y="3196600"/>
          <a:ext cx="5544615" cy="3384430"/>
        </p:xfrm>
        <a:graphic>
          <a:graphicData uri="http://schemas.openxmlformats.org/drawingml/2006/table">
            <a:tbl>
              <a:tblPr firstRow="1" firstCol="1" bandRow="1"/>
              <a:tblGrid>
                <a:gridCol w="4761016">
                  <a:extLst>
                    <a:ext uri="{9D8B030D-6E8A-4147-A177-3AD203B41FA5}">
                      <a16:colId xmlns:a16="http://schemas.microsoft.com/office/drawing/2014/main" val="2645525942"/>
                    </a:ext>
                  </a:extLst>
                </a:gridCol>
                <a:gridCol w="94720">
                  <a:extLst>
                    <a:ext uri="{9D8B030D-6E8A-4147-A177-3AD203B41FA5}">
                      <a16:colId xmlns:a16="http://schemas.microsoft.com/office/drawing/2014/main" val="4259753705"/>
                    </a:ext>
                  </a:extLst>
                </a:gridCol>
                <a:gridCol w="688879">
                  <a:extLst>
                    <a:ext uri="{9D8B030D-6E8A-4147-A177-3AD203B41FA5}">
                      <a16:colId xmlns:a16="http://schemas.microsoft.com/office/drawing/2014/main" val="4282907761"/>
                    </a:ext>
                  </a:extLst>
                </a:gridCol>
              </a:tblGrid>
              <a:tr h="182880">
                <a:tc gridSpan="2">
                  <a:txBody>
                    <a:bodyPr/>
                    <a:lstStyle/>
                    <a:p>
                      <a:pPr>
                        <a:lnSpc>
                          <a:spcPct val="107000"/>
                        </a:lnSpc>
                        <a:spcAft>
                          <a:spcPts val="800"/>
                        </a:spcAft>
                      </a:pPr>
                      <a:r>
                        <a:rPr lang="it-IT" sz="1600" dirty="0">
                          <a:effectLst/>
                          <a:latin typeface="Segoe UI "/>
                          <a:ea typeface="Times New Roman" panose="02020603050405020304" pitchFamily="18" charset="0"/>
                          <a:cs typeface="Times New Roman" panose="02020603050405020304" pitchFamily="18" charset="0"/>
                        </a:rPr>
                        <a:t>Investment time </a:t>
                      </a:r>
                      <a:r>
                        <a:rPr lang="it-IT" sz="1600" dirty="0" err="1">
                          <a:effectLst/>
                          <a:latin typeface="Segoe UI "/>
                          <a:ea typeface="Times New Roman" panose="02020603050405020304" pitchFamily="18" charset="0"/>
                          <a:cs typeface="Times New Roman" panose="02020603050405020304" pitchFamily="18" charset="0"/>
                        </a:rPr>
                        <a:t>horizon</a:t>
                      </a:r>
                      <a:r>
                        <a:rPr lang="it-IT" sz="1600" dirty="0">
                          <a:effectLst/>
                          <a:latin typeface="Segoe UI "/>
                          <a:ea typeface="Times New Roman" panose="02020603050405020304" pitchFamily="18" charset="0"/>
                          <a:cs typeface="Times New Roman" panose="02020603050405020304" pitchFamily="18" charset="0"/>
                        </a:rPr>
                        <a:t> [</a:t>
                      </a:r>
                      <a:r>
                        <a:rPr lang="it-IT" sz="1600" dirty="0" err="1">
                          <a:effectLst/>
                          <a:latin typeface="Segoe UI "/>
                          <a:ea typeface="Times New Roman" panose="02020603050405020304" pitchFamily="18" charset="0"/>
                          <a:cs typeface="Times New Roman" panose="02020603050405020304" pitchFamily="18" charset="0"/>
                        </a:rPr>
                        <a:t>year</a:t>
                      </a:r>
                      <a:r>
                        <a:rPr lang="it-IT" sz="1600" dirty="0">
                          <a:effectLst/>
                          <a:latin typeface="Segoe UI "/>
                          <a:ea typeface="Times New Roman" panose="02020603050405020304" pitchFamily="18" charset="0"/>
                          <a:cs typeface="Times New Roman" panose="02020603050405020304" pitchFamily="18" charset="0"/>
                        </a:rPr>
                        <a:t>]</a:t>
                      </a:r>
                      <a:endParaRPr lang="it-IT" sz="1600" dirty="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it-IT"/>
                    </a:p>
                  </a:txBody>
                  <a:tcPr/>
                </a:tc>
                <a:tc>
                  <a:txBody>
                    <a:bodyPr/>
                    <a:lstStyle/>
                    <a:p>
                      <a:pPr algn="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20</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13090634"/>
                  </a:ext>
                </a:extLst>
              </a:tr>
              <a:tr h="182880">
                <a:tc gridSpan="2">
                  <a:txBody>
                    <a:bodyPr/>
                    <a:lstStyle/>
                    <a:p>
                      <a:pPr>
                        <a:lnSpc>
                          <a:spcPct val="107000"/>
                        </a:lnSpc>
                        <a:spcAft>
                          <a:spcPts val="800"/>
                        </a:spcAft>
                      </a:pPr>
                      <a:r>
                        <a:rPr lang="it-IT" sz="1600" dirty="0">
                          <a:effectLst/>
                          <a:latin typeface="Segoe UI "/>
                          <a:ea typeface="Times New Roman" panose="02020603050405020304" pitchFamily="18" charset="0"/>
                          <a:cs typeface="Times New Roman" panose="02020603050405020304" pitchFamily="18" charset="0"/>
                        </a:rPr>
                        <a:t>Discount rate [%]</a:t>
                      </a:r>
                      <a:endParaRPr lang="it-IT" sz="1600" dirty="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hMerge="1">
                  <a:txBody>
                    <a:bodyPr/>
                    <a:lstStyle/>
                    <a:p>
                      <a:endParaRPr lang="it-IT"/>
                    </a:p>
                  </a:txBody>
                  <a:tcPr/>
                </a:tc>
                <a:tc>
                  <a:txBody>
                    <a:bodyPr/>
                    <a:lstStyle/>
                    <a:p>
                      <a:pPr algn="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3</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extLst>
                  <a:ext uri="{0D108BD9-81ED-4DB2-BD59-A6C34878D82A}">
                    <a16:rowId xmlns:a16="http://schemas.microsoft.com/office/drawing/2014/main" val="2874245719"/>
                  </a:ext>
                </a:extLst>
              </a:tr>
              <a:tr h="182880">
                <a:tc gridSpan="2">
                  <a:txBody>
                    <a:bodyPr/>
                    <a:lstStyle/>
                    <a:p>
                      <a:pPr>
                        <a:lnSpc>
                          <a:spcPct val="107000"/>
                        </a:lnSpc>
                        <a:spcAft>
                          <a:spcPts val="800"/>
                        </a:spcAft>
                      </a:pPr>
                      <a:r>
                        <a:rPr lang="en-GB" sz="1600">
                          <a:effectLst/>
                          <a:latin typeface="Segoe UI "/>
                          <a:ea typeface="Times New Roman" panose="02020603050405020304" pitchFamily="18" charset="0"/>
                          <a:cs typeface="Times New Roman" panose="02020603050405020304" pitchFamily="18" charset="0"/>
                        </a:rPr>
                        <a:t>Annual decay of PV producibility [‰]</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hMerge="1">
                  <a:txBody>
                    <a:bodyPr/>
                    <a:lstStyle/>
                    <a:p>
                      <a:endParaRPr lang="it-IT"/>
                    </a:p>
                  </a:txBody>
                  <a:tcPr/>
                </a:tc>
                <a:tc>
                  <a:txBody>
                    <a:bodyPr/>
                    <a:lstStyle/>
                    <a:p>
                      <a:pPr algn="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6</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extLst>
                  <a:ext uri="{0D108BD9-81ED-4DB2-BD59-A6C34878D82A}">
                    <a16:rowId xmlns:a16="http://schemas.microsoft.com/office/drawing/2014/main" val="4151902417"/>
                  </a:ext>
                </a:extLst>
              </a:tr>
              <a:tr h="182880">
                <a:tc gridSpan="2">
                  <a:txBody>
                    <a:bodyPr/>
                    <a:lstStyle/>
                    <a:p>
                      <a:pPr>
                        <a:lnSpc>
                          <a:spcPct val="107000"/>
                        </a:lnSpc>
                        <a:spcAft>
                          <a:spcPts val="800"/>
                        </a:spcAft>
                      </a:pPr>
                      <a:r>
                        <a:rPr lang="it-IT" sz="1600" dirty="0">
                          <a:effectLst/>
                          <a:latin typeface="Segoe UI "/>
                          <a:ea typeface="Times New Roman" panose="02020603050405020304" pitchFamily="18" charset="0"/>
                          <a:cs typeface="Times New Roman" panose="02020603050405020304" pitchFamily="18" charset="0"/>
                        </a:rPr>
                        <a:t>PV cost [€/kW]</a:t>
                      </a:r>
                      <a:endParaRPr lang="it-IT" sz="1600" dirty="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hMerge="1">
                  <a:txBody>
                    <a:bodyPr/>
                    <a:lstStyle/>
                    <a:p>
                      <a:endParaRPr lang="it-IT"/>
                    </a:p>
                  </a:txBody>
                  <a:tcPr/>
                </a:tc>
                <a:tc>
                  <a:txBody>
                    <a:bodyPr/>
                    <a:lstStyle/>
                    <a:p>
                      <a:pPr algn="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1500</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extLst>
                  <a:ext uri="{0D108BD9-81ED-4DB2-BD59-A6C34878D82A}">
                    <a16:rowId xmlns:a16="http://schemas.microsoft.com/office/drawing/2014/main" val="2032019712"/>
                  </a:ext>
                </a:extLst>
              </a:tr>
              <a:tr h="182880">
                <a:tc gridSpan="2">
                  <a:txBody>
                    <a:bodyPr/>
                    <a:lstStyle/>
                    <a:p>
                      <a:pP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BESS cost [€/kW]</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hMerge="1">
                  <a:txBody>
                    <a:bodyPr/>
                    <a:lstStyle/>
                    <a:p>
                      <a:endParaRPr lang="it-IT"/>
                    </a:p>
                  </a:txBody>
                  <a:tcPr/>
                </a:tc>
                <a:tc>
                  <a:txBody>
                    <a:bodyPr/>
                    <a:lstStyle/>
                    <a:p>
                      <a:pPr algn="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720</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extLst>
                  <a:ext uri="{0D108BD9-81ED-4DB2-BD59-A6C34878D82A}">
                    <a16:rowId xmlns:a16="http://schemas.microsoft.com/office/drawing/2014/main" val="3681510549"/>
                  </a:ext>
                </a:extLst>
              </a:tr>
              <a:tr h="182880">
                <a:tc>
                  <a:txBody>
                    <a:bodyPr/>
                    <a:lstStyle/>
                    <a:p>
                      <a:pP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Inverter cost [€/kW]</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gridSpan="2">
                  <a:txBody>
                    <a:bodyPr/>
                    <a:lstStyle/>
                    <a:p>
                      <a:pPr algn="r">
                        <a:lnSpc>
                          <a:spcPct val="107000"/>
                        </a:lnSpc>
                        <a:spcAft>
                          <a:spcPts val="800"/>
                        </a:spcAft>
                      </a:pPr>
                      <a:r>
                        <a:rPr lang="it-IT" sz="1600" dirty="0">
                          <a:effectLst/>
                          <a:latin typeface="Segoe UI "/>
                          <a:ea typeface="Times New Roman" panose="02020603050405020304" pitchFamily="18" charset="0"/>
                          <a:cs typeface="Times New Roman" panose="02020603050405020304" pitchFamily="18" charset="0"/>
                        </a:rPr>
                        <a:t>140</a:t>
                      </a:r>
                      <a:endParaRPr lang="it-IT" sz="1600" dirty="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hMerge="1">
                  <a:txBody>
                    <a:bodyPr/>
                    <a:lstStyle/>
                    <a:p>
                      <a:endParaRPr lang="it-IT"/>
                    </a:p>
                  </a:txBody>
                  <a:tcPr/>
                </a:tc>
                <a:extLst>
                  <a:ext uri="{0D108BD9-81ED-4DB2-BD59-A6C34878D82A}">
                    <a16:rowId xmlns:a16="http://schemas.microsoft.com/office/drawing/2014/main" val="4225719534"/>
                  </a:ext>
                </a:extLst>
              </a:tr>
              <a:tr h="182880">
                <a:tc>
                  <a:txBody>
                    <a:bodyPr/>
                    <a:lstStyle/>
                    <a:p>
                      <a:pPr>
                        <a:lnSpc>
                          <a:spcPct val="107000"/>
                        </a:lnSpc>
                        <a:spcAft>
                          <a:spcPts val="800"/>
                        </a:spcAft>
                      </a:pPr>
                      <a:r>
                        <a:rPr lang="en-GB" sz="1600">
                          <a:effectLst/>
                          <a:latin typeface="Segoe UI "/>
                          <a:ea typeface="Times New Roman" panose="02020603050405020304" pitchFamily="18" charset="0"/>
                          <a:cs typeface="Times New Roman" panose="02020603050405020304" pitchFamily="18" charset="0"/>
                        </a:rPr>
                        <a:t>O&amp;M PV cost [€/kW/year]</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gridSpan="2">
                  <a:txBody>
                    <a:bodyPr/>
                    <a:lstStyle/>
                    <a:p>
                      <a:pPr algn="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40</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hMerge="1">
                  <a:txBody>
                    <a:bodyPr/>
                    <a:lstStyle/>
                    <a:p>
                      <a:endParaRPr lang="it-IT"/>
                    </a:p>
                  </a:txBody>
                  <a:tcPr/>
                </a:tc>
                <a:extLst>
                  <a:ext uri="{0D108BD9-81ED-4DB2-BD59-A6C34878D82A}">
                    <a16:rowId xmlns:a16="http://schemas.microsoft.com/office/drawing/2014/main" val="1871246479"/>
                  </a:ext>
                </a:extLst>
              </a:tr>
              <a:tr h="182880">
                <a:tc>
                  <a:txBody>
                    <a:bodyPr/>
                    <a:lstStyle/>
                    <a:p>
                      <a:pPr>
                        <a:lnSpc>
                          <a:spcPct val="107000"/>
                        </a:lnSpc>
                        <a:spcAft>
                          <a:spcPts val="800"/>
                        </a:spcAft>
                      </a:pPr>
                      <a:r>
                        <a:rPr lang="en-GB" sz="1600" dirty="0">
                          <a:effectLst/>
                          <a:latin typeface="Segoe UI "/>
                          <a:ea typeface="Times New Roman" panose="02020603050405020304" pitchFamily="18" charset="0"/>
                          <a:cs typeface="Times New Roman" panose="02020603050405020304" pitchFamily="18" charset="0"/>
                        </a:rPr>
                        <a:t>PV management cost (GSE) [€/kW/year] </a:t>
                      </a:r>
                      <a:endParaRPr lang="it-IT" sz="1600" dirty="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gridSpan="2">
                  <a:txBody>
                    <a:bodyPr/>
                    <a:lstStyle/>
                    <a:p>
                      <a:pPr algn="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0.65</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hMerge="1">
                  <a:txBody>
                    <a:bodyPr/>
                    <a:lstStyle/>
                    <a:p>
                      <a:endParaRPr lang="it-IT"/>
                    </a:p>
                  </a:txBody>
                  <a:tcPr/>
                </a:tc>
                <a:extLst>
                  <a:ext uri="{0D108BD9-81ED-4DB2-BD59-A6C34878D82A}">
                    <a16:rowId xmlns:a16="http://schemas.microsoft.com/office/drawing/2014/main" val="3752408461"/>
                  </a:ext>
                </a:extLst>
              </a:tr>
              <a:tr h="182880">
                <a:tc>
                  <a:txBody>
                    <a:bodyPr/>
                    <a:lstStyle/>
                    <a:p>
                      <a:pP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PUN [€/MWh] </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gridSpan="2">
                  <a:txBody>
                    <a:bodyPr/>
                    <a:lstStyle/>
                    <a:p>
                      <a:pPr algn="r">
                        <a:lnSpc>
                          <a:spcPct val="107000"/>
                        </a:lnSpc>
                        <a:spcAft>
                          <a:spcPts val="800"/>
                        </a:spcAft>
                      </a:pPr>
                      <a:r>
                        <a:rPr lang="it-IT" sz="1600" dirty="0">
                          <a:effectLst/>
                          <a:latin typeface="Segoe UI "/>
                          <a:ea typeface="Calibri" panose="020F0502020204030204" pitchFamily="34" charset="0"/>
                          <a:cs typeface="Times New Roman" panose="02020603050405020304" pitchFamily="18" charset="0"/>
                        </a:rPr>
                        <a:t>232.5</a:t>
                      </a:r>
                    </a:p>
                  </a:txBody>
                  <a:tcPr marL="44450" marR="44450" marT="0" marB="0" anchor="b">
                    <a:lnL>
                      <a:noFill/>
                    </a:lnL>
                    <a:lnR>
                      <a:noFill/>
                    </a:lnR>
                    <a:lnT>
                      <a:noFill/>
                    </a:lnT>
                    <a:lnB>
                      <a:noFill/>
                    </a:lnB>
                  </a:tcPr>
                </a:tc>
                <a:tc hMerge="1">
                  <a:txBody>
                    <a:bodyPr/>
                    <a:lstStyle/>
                    <a:p>
                      <a:endParaRPr lang="it-IT"/>
                    </a:p>
                  </a:txBody>
                  <a:tcPr/>
                </a:tc>
                <a:extLst>
                  <a:ext uri="{0D108BD9-81ED-4DB2-BD59-A6C34878D82A}">
                    <a16:rowId xmlns:a16="http://schemas.microsoft.com/office/drawing/2014/main" val="150376555"/>
                  </a:ext>
                </a:extLst>
              </a:tr>
              <a:tr h="182880">
                <a:tc>
                  <a:txBody>
                    <a:bodyPr/>
                    <a:lstStyle/>
                    <a:p>
                      <a:pPr>
                        <a:lnSpc>
                          <a:spcPct val="107000"/>
                        </a:lnSpc>
                        <a:spcAft>
                          <a:spcPts val="800"/>
                        </a:spcAft>
                      </a:pPr>
                      <a:r>
                        <a:rPr lang="it-IT" sz="1600" dirty="0">
                          <a:effectLst/>
                          <a:latin typeface="Segoe UI "/>
                          <a:ea typeface="Times New Roman" panose="02020603050405020304" pitchFamily="18" charset="0"/>
                          <a:cs typeface="Times New Roman" panose="02020603050405020304" pitchFamily="18" charset="0"/>
                        </a:rPr>
                        <a:t>Taxes on energy </a:t>
                      </a:r>
                      <a:r>
                        <a:rPr lang="it-IT" sz="1600" dirty="0" err="1">
                          <a:effectLst/>
                          <a:latin typeface="Segoe UI "/>
                          <a:ea typeface="Times New Roman" panose="02020603050405020304" pitchFamily="18" charset="0"/>
                          <a:cs typeface="Times New Roman" panose="02020603050405020304" pitchFamily="18" charset="0"/>
                        </a:rPr>
                        <a:t>sold</a:t>
                      </a:r>
                      <a:r>
                        <a:rPr lang="it-IT" sz="1600" dirty="0">
                          <a:effectLst/>
                          <a:latin typeface="Segoe UI "/>
                          <a:ea typeface="Times New Roman" panose="02020603050405020304" pitchFamily="18" charset="0"/>
                          <a:cs typeface="Times New Roman" panose="02020603050405020304" pitchFamily="18" charset="0"/>
                        </a:rPr>
                        <a:t> [%]</a:t>
                      </a:r>
                      <a:endParaRPr lang="it-IT" sz="1600" dirty="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gridSpan="2">
                  <a:txBody>
                    <a:bodyPr/>
                    <a:lstStyle/>
                    <a:p>
                      <a:pPr algn="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20</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hMerge="1">
                  <a:txBody>
                    <a:bodyPr/>
                    <a:lstStyle/>
                    <a:p>
                      <a:endParaRPr lang="it-IT"/>
                    </a:p>
                  </a:txBody>
                  <a:tcPr/>
                </a:tc>
                <a:extLst>
                  <a:ext uri="{0D108BD9-81ED-4DB2-BD59-A6C34878D82A}">
                    <a16:rowId xmlns:a16="http://schemas.microsoft.com/office/drawing/2014/main" val="2546694498"/>
                  </a:ext>
                </a:extLst>
              </a:tr>
              <a:tr h="182880">
                <a:tc>
                  <a:txBody>
                    <a:bodyPr/>
                    <a:lstStyle/>
                    <a:p>
                      <a:pPr>
                        <a:lnSpc>
                          <a:spcPct val="107000"/>
                        </a:lnSpc>
                        <a:spcAft>
                          <a:spcPts val="800"/>
                        </a:spcAft>
                      </a:pPr>
                      <a:r>
                        <a:rPr lang="it-IT" sz="1600" dirty="0">
                          <a:effectLst/>
                          <a:latin typeface="Segoe UI "/>
                          <a:ea typeface="Times New Roman" panose="02020603050405020304" pitchFamily="18" charset="0"/>
                          <a:cs typeface="Times New Roman" panose="02020603050405020304" pitchFamily="18" charset="0"/>
                        </a:rPr>
                        <a:t>Energy </a:t>
                      </a:r>
                      <a:r>
                        <a:rPr lang="it-IT" sz="1600" dirty="0" err="1">
                          <a:effectLst/>
                          <a:latin typeface="Segoe UI "/>
                          <a:ea typeface="Times New Roman" panose="02020603050405020304" pitchFamily="18" charset="0"/>
                          <a:cs typeface="Times New Roman" panose="02020603050405020304" pitchFamily="18" charset="0"/>
                        </a:rPr>
                        <a:t>shared</a:t>
                      </a:r>
                      <a:r>
                        <a:rPr lang="it-IT" sz="1600" dirty="0">
                          <a:effectLst/>
                          <a:latin typeface="Segoe UI "/>
                          <a:ea typeface="Times New Roman" panose="02020603050405020304" pitchFamily="18" charset="0"/>
                          <a:cs typeface="Times New Roman" panose="02020603050405020304" pitchFamily="18" charset="0"/>
                        </a:rPr>
                        <a:t> award (2022) [€/MWh] </a:t>
                      </a:r>
                      <a:endParaRPr lang="it-IT" sz="1600" dirty="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gridSpan="2">
                  <a:txBody>
                    <a:bodyPr/>
                    <a:lstStyle/>
                    <a:p>
                      <a:pPr algn="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118.37</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hMerge="1">
                  <a:txBody>
                    <a:bodyPr/>
                    <a:lstStyle/>
                    <a:p>
                      <a:endParaRPr lang="it-IT"/>
                    </a:p>
                  </a:txBody>
                  <a:tcPr/>
                </a:tc>
                <a:extLst>
                  <a:ext uri="{0D108BD9-81ED-4DB2-BD59-A6C34878D82A}">
                    <a16:rowId xmlns:a16="http://schemas.microsoft.com/office/drawing/2014/main" val="2150915758"/>
                  </a:ext>
                </a:extLst>
              </a:tr>
              <a:tr h="182880">
                <a:tc>
                  <a:txBody>
                    <a:bodyPr/>
                    <a:lstStyle/>
                    <a:p>
                      <a:pPr>
                        <a:lnSpc>
                          <a:spcPct val="107000"/>
                        </a:lnSpc>
                        <a:spcAft>
                          <a:spcPts val="800"/>
                        </a:spcAft>
                      </a:pPr>
                      <a:r>
                        <a:rPr lang="en-GB" sz="1600" dirty="0">
                          <a:effectLst/>
                          <a:latin typeface="Segoe UI "/>
                          <a:ea typeface="Times New Roman" panose="02020603050405020304" pitchFamily="18" charset="0"/>
                          <a:cs typeface="Times New Roman" panose="02020603050405020304" pitchFamily="18" charset="0"/>
                        </a:rPr>
                        <a:t>Rec management cost (GSE) [€/POD/year]</a:t>
                      </a:r>
                      <a:endParaRPr lang="it-IT" sz="1600" dirty="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gridSpan="2">
                  <a:txBody>
                    <a:bodyPr/>
                    <a:lstStyle/>
                    <a:p>
                      <a:pPr algn="r">
                        <a:lnSpc>
                          <a:spcPct val="107000"/>
                        </a:lnSpc>
                        <a:spcAft>
                          <a:spcPts val="800"/>
                        </a:spcAft>
                      </a:pPr>
                      <a:r>
                        <a:rPr lang="it-IT" sz="1600" dirty="0">
                          <a:effectLst/>
                          <a:latin typeface="Segoe UI "/>
                          <a:ea typeface="Times New Roman" panose="02020603050405020304" pitchFamily="18" charset="0"/>
                          <a:cs typeface="Times New Roman" panose="02020603050405020304" pitchFamily="18" charset="0"/>
                        </a:rPr>
                        <a:t>4</a:t>
                      </a:r>
                      <a:endParaRPr lang="it-IT" sz="1600" dirty="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hMerge="1">
                  <a:txBody>
                    <a:bodyPr/>
                    <a:lstStyle/>
                    <a:p>
                      <a:endParaRPr lang="it-IT"/>
                    </a:p>
                  </a:txBody>
                  <a:tcPr/>
                </a:tc>
                <a:extLst>
                  <a:ext uri="{0D108BD9-81ED-4DB2-BD59-A6C34878D82A}">
                    <a16:rowId xmlns:a16="http://schemas.microsoft.com/office/drawing/2014/main" val="1584569768"/>
                  </a:ext>
                </a:extLst>
              </a:tr>
              <a:tr h="182880">
                <a:tc gridSpan="2">
                  <a:txBody>
                    <a:bodyPr/>
                    <a:lstStyle/>
                    <a:p>
                      <a:pPr>
                        <a:lnSpc>
                          <a:spcPct val="107000"/>
                        </a:lnSpc>
                        <a:spcAft>
                          <a:spcPts val="800"/>
                        </a:spcAft>
                      </a:pPr>
                      <a:r>
                        <a:rPr lang="it-IT" sz="1600" dirty="0">
                          <a:effectLst/>
                          <a:latin typeface="Segoe UI "/>
                          <a:ea typeface="Times New Roman" panose="02020603050405020304" pitchFamily="18" charset="0"/>
                          <a:cs typeface="Times New Roman" panose="02020603050405020304" pitchFamily="18" charset="0"/>
                        </a:rPr>
                        <a:t>Bonus50%</a:t>
                      </a:r>
                      <a:endParaRPr lang="it-IT" sz="1600" dirty="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hMerge="1">
                  <a:txBody>
                    <a:bodyPr/>
                    <a:lstStyle/>
                    <a:p>
                      <a:endParaRPr lang="it-IT"/>
                    </a:p>
                  </a:txBody>
                  <a:tcPr/>
                </a:tc>
                <a:tc>
                  <a:txBody>
                    <a:bodyPr/>
                    <a:lstStyle/>
                    <a:p>
                      <a:pPr algn="r">
                        <a:lnSpc>
                          <a:spcPct val="107000"/>
                        </a:lnSpc>
                        <a:spcAft>
                          <a:spcPts val="800"/>
                        </a:spcAft>
                      </a:pPr>
                      <a:r>
                        <a:rPr lang="it-IT" sz="1600">
                          <a:effectLst/>
                          <a:latin typeface="Segoe UI "/>
                          <a:ea typeface="Times New Roman" panose="02020603050405020304" pitchFamily="18" charset="0"/>
                          <a:cs typeface="Times New Roman" panose="02020603050405020304" pitchFamily="18" charset="0"/>
                        </a:rPr>
                        <a:t>True</a:t>
                      </a:r>
                      <a:endParaRPr lang="it-IT" sz="160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extLst>
                  <a:ext uri="{0D108BD9-81ED-4DB2-BD59-A6C34878D82A}">
                    <a16:rowId xmlns:a16="http://schemas.microsoft.com/office/drawing/2014/main" val="905656761"/>
                  </a:ext>
                </a:extLst>
              </a:tr>
              <a:tr h="190500">
                <a:tc gridSpan="2">
                  <a:txBody>
                    <a:bodyPr/>
                    <a:lstStyle/>
                    <a:p>
                      <a:pPr>
                        <a:lnSpc>
                          <a:spcPct val="107000"/>
                        </a:lnSpc>
                        <a:spcAft>
                          <a:spcPts val="800"/>
                        </a:spcAft>
                      </a:pPr>
                      <a:r>
                        <a:rPr lang="it-IT" sz="1600" dirty="0" err="1">
                          <a:effectLst/>
                          <a:latin typeface="Segoe UI "/>
                          <a:ea typeface="Times New Roman" panose="02020603050405020304" pitchFamily="18" charset="0"/>
                          <a:cs typeface="Times New Roman" panose="02020603050405020304" pitchFamily="18" charset="0"/>
                        </a:rPr>
                        <a:t>Replacement</a:t>
                      </a:r>
                      <a:r>
                        <a:rPr lang="it-IT" sz="1600" dirty="0">
                          <a:effectLst/>
                          <a:latin typeface="Segoe UI "/>
                          <a:ea typeface="Times New Roman" panose="02020603050405020304" pitchFamily="18" charset="0"/>
                          <a:cs typeface="Times New Roman" panose="02020603050405020304" pitchFamily="18" charset="0"/>
                        </a:rPr>
                        <a:t> inverter after 10 </a:t>
                      </a:r>
                      <a:r>
                        <a:rPr lang="it-IT" sz="1600" dirty="0" err="1">
                          <a:effectLst/>
                          <a:latin typeface="Segoe UI "/>
                          <a:ea typeface="Times New Roman" panose="02020603050405020304" pitchFamily="18" charset="0"/>
                          <a:cs typeface="Times New Roman" panose="02020603050405020304" pitchFamily="18" charset="0"/>
                        </a:rPr>
                        <a:t>years</a:t>
                      </a:r>
                      <a:endParaRPr lang="it-IT" sz="1600" dirty="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it-IT"/>
                    </a:p>
                  </a:txBody>
                  <a:tcPr/>
                </a:tc>
                <a:tc>
                  <a:txBody>
                    <a:bodyPr/>
                    <a:lstStyle/>
                    <a:p>
                      <a:pPr algn="r">
                        <a:lnSpc>
                          <a:spcPct val="107000"/>
                        </a:lnSpc>
                        <a:spcAft>
                          <a:spcPts val="800"/>
                        </a:spcAft>
                      </a:pPr>
                      <a:r>
                        <a:rPr lang="it-IT" sz="1600" dirty="0">
                          <a:effectLst/>
                          <a:latin typeface="Segoe UI "/>
                          <a:ea typeface="Times New Roman" panose="02020603050405020304" pitchFamily="18" charset="0"/>
                          <a:cs typeface="Times New Roman" panose="02020603050405020304" pitchFamily="18" charset="0"/>
                        </a:rPr>
                        <a:t>True</a:t>
                      </a:r>
                      <a:endParaRPr lang="it-IT" sz="1600" dirty="0">
                        <a:effectLst/>
                        <a:latin typeface="Segoe UI "/>
                        <a:ea typeface="Calibri" panose="020F0502020204030204" pitchFamily="34" charset="0"/>
                        <a:cs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1520463"/>
                  </a:ext>
                </a:extLst>
              </a:tr>
            </a:tbl>
          </a:graphicData>
        </a:graphic>
      </p:graphicFrame>
      <p:sp>
        <p:nvSpPr>
          <p:cNvPr id="9" name="TextBox 8">
            <a:extLst>
              <a:ext uri="{FF2B5EF4-FFF2-40B4-BE49-F238E27FC236}">
                <a16:creationId xmlns:a16="http://schemas.microsoft.com/office/drawing/2014/main" id="{A96A9420-045D-428A-CDC9-E4D5E97FDEC1}"/>
              </a:ext>
            </a:extLst>
          </p:cNvPr>
          <p:cNvSpPr txBox="1"/>
          <p:nvPr/>
        </p:nvSpPr>
        <p:spPr>
          <a:xfrm>
            <a:off x="759360" y="4546381"/>
            <a:ext cx="1520215" cy="590931"/>
          </a:xfrm>
          <a:prstGeom prst="rect">
            <a:avLst/>
          </a:prstGeom>
          <a:noFill/>
        </p:spPr>
        <p:txBody>
          <a:bodyPr wrap="square">
            <a:spAutoFit/>
          </a:bodyPr>
          <a:lstStyle/>
          <a:p>
            <a:pPr marL="0" marR="0" lvl="1"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it-IT" b="1" dirty="0">
                <a:solidFill>
                  <a:srgbClr val="002060"/>
                </a:solidFill>
                <a:latin typeface="Segoe UI" panose="020B0502040204020203" pitchFamily="34" charset="0"/>
                <a:cs typeface="Segoe UI" panose="020B0502040204020203" pitchFamily="34" charset="0"/>
              </a:rPr>
              <a:t>Parametri economici</a:t>
            </a:r>
            <a:endParaRPr kumimoji="0" lang="it-IT" sz="18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1801243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2">
            <a:extLst>
              <a:ext uri="{FF2B5EF4-FFF2-40B4-BE49-F238E27FC236}">
                <a16:creationId xmlns:a16="http://schemas.microsoft.com/office/drawing/2014/main" id="{69185D0B-F5FA-A809-AF9F-136D8A71B0D4}"/>
              </a:ext>
            </a:extLst>
          </p:cNvPr>
          <p:cNvSpPr txBox="1">
            <a:spLocks/>
          </p:cNvSpPr>
          <p:nvPr/>
        </p:nvSpPr>
        <p:spPr>
          <a:xfrm>
            <a:off x="2279576" y="44624"/>
            <a:ext cx="9812289" cy="374441"/>
          </a:xfrm>
          <a:prstGeom prst="rect">
            <a:avLst/>
          </a:prstGeom>
        </p:spPr>
        <p:txBody>
          <a:bodyPr/>
          <a:lstStyle>
            <a:lvl1pPr marL="0" indent="0" algn="r" defTabSz="685800" rtl="0" eaLnBrk="1" latinLnBrk="0" hangingPunct="1">
              <a:lnSpc>
                <a:spcPct val="90000"/>
              </a:lnSpc>
              <a:spcBef>
                <a:spcPts val="750"/>
              </a:spcBef>
              <a:buFont typeface="Arial" panose="020B0604020202020204" pitchFamily="34" charset="0"/>
              <a:buNone/>
              <a:defRPr sz="1500" b="1" i="1" kern="1200">
                <a:solidFill>
                  <a:srgbClr val="9A4E5A"/>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it-IT" dirty="0"/>
              <a:t>Tutorial1: Data Collection</a:t>
            </a:r>
          </a:p>
        </p:txBody>
      </p:sp>
      <p:grpSp>
        <p:nvGrpSpPr>
          <p:cNvPr id="32" name="Group 31">
            <a:extLst>
              <a:ext uri="{FF2B5EF4-FFF2-40B4-BE49-F238E27FC236}">
                <a16:creationId xmlns:a16="http://schemas.microsoft.com/office/drawing/2014/main" id="{3F4D8A0D-CDCC-FDC5-B07E-8BFF11756847}"/>
              </a:ext>
            </a:extLst>
          </p:cNvPr>
          <p:cNvGrpSpPr/>
          <p:nvPr/>
        </p:nvGrpSpPr>
        <p:grpSpPr>
          <a:xfrm>
            <a:off x="606158" y="495080"/>
            <a:ext cx="11322638" cy="6139447"/>
            <a:chOff x="606158" y="495080"/>
            <a:chExt cx="11322638" cy="6139447"/>
          </a:xfrm>
        </p:grpSpPr>
        <p:sp>
          <p:nvSpPr>
            <p:cNvPr id="9" name="TextBox 8">
              <a:extLst>
                <a:ext uri="{FF2B5EF4-FFF2-40B4-BE49-F238E27FC236}">
                  <a16:creationId xmlns:a16="http://schemas.microsoft.com/office/drawing/2014/main" id="{A96A9420-045D-428A-CDC9-E4D5E97FDEC1}"/>
                </a:ext>
              </a:extLst>
            </p:cNvPr>
            <p:cNvSpPr txBox="1"/>
            <p:nvPr/>
          </p:nvSpPr>
          <p:spPr>
            <a:xfrm>
              <a:off x="727380" y="495080"/>
              <a:ext cx="3392424" cy="341632"/>
            </a:xfrm>
            <a:prstGeom prst="rect">
              <a:avLst/>
            </a:prstGeom>
            <a:noFill/>
          </p:spPr>
          <p:txBody>
            <a:bodyPr wrap="square">
              <a:spAutoFit/>
            </a:bodyPr>
            <a:lstStyle/>
            <a:p>
              <a:pPr marL="0" marR="0" lvl="1"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it-IT" b="1" dirty="0">
                  <a:solidFill>
                    <a:srgbClr val="002060"/>
                  </a:solidFill>
                  <a:latin typeface="Segoe UI" panose="020B0502040204020203" pitchFamily="34" charset="0"/>
                  <a:cs typeface="Segoe UI" panose="020B0502040204020203" pitchFamily="34" charset="0"/>
                </a:rPr>
                <a:t>Scheda tecnica del pannello</a:t>
              </a:r>
              <a:endParaRPr kumimoji="0" lang="it-IT" sz="18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endParaRPr>
            </a:p>
          </p:txBody>
        </p:sp>
        <p:grpSp>
          <p:nvGrpSpPr>
            <p:cNvPr id="7" name="Group 6">
              <a:extLst>
                <a:ext uri="{FF2B5EF4-FFF2-40B4-BE49-F238E27FC236}">
                  <a16:creationId xmlns:a16="http://schemas.microsoft.com/office/drawing/2014/main" id="{CCB775BD-A2C2-2E90-1F6D-4ECC49A65D4A}"/>
                </a:ext>
              </a:extLst>
            </p:cNvPr>
            <p:cNvGrpSpPr/>
            <p:nvPr/>
          </p:nvGrpSpPr>
          <p:grpSpPr>
            <a:xfrm>
              <a:off x="2423592" y="836712"/>
              <a:ext cx="6552728" cy="5757079"/>
              <a:chOff x="2423592" y="836712"/>
              <a:chExt cx="6552728" cy="5757079"/>
            </a:xfrm>
          </p:grpSpPr>
          <p:pic>
            <p:nvPicPr>
              <p:cNvPr id="3" name="Picture 2">
                <a:extLst>
                  <a:ext uri="{FF2B5EF4-FFF2-40B4-BE49-F238E27FC236}">
                    <a16:creationId xmlns:a16="http://schemas.microsoft.com/office/drawing/2014/main" id="{2EC6B6EF-5013-2187-F193-F5DA7C6658F4}"/>
                  </a:ext>
                </a:extLst>
              </p:cNvPr>
              <p:cNvPicPr>
                <a:picLocks noChangeAspect="1"/>
              </p:cNvPicPr>
              <p:nvPr/>
            </p:nvPicPr>
            <p:blipFill rotWithShape="1">
              <a:blip r:embed="rId3"/>
              <a:srcRect l="4972" r="4224" b="-466"/>
              <a:stretch/>
            </p:blipFill>
            <p:spPr>
              <a:xfrm>
                <a:off x="2423592" y="836712"/>
                <a:ext cx="6552728" cy="5757079"/>
              </a:xfrm>
              <a:prstGeom prst="rect">
                <a:avLst/>
              </a:prstGeom>
            </p:spPr>
          </p:pic>
          <p:sp>
            <p:nvSpPr>
              <p:cNvPr id="4" name="Rectangle 3">
                <a:extLst>
                  <a:ext uri="{FF2B5EF4-FFF2-40B4-BE49-F238E27FC236}">
                    <a16:creationId xmlns:a16="http://schemas.microsoft.com/office/drawing/2014/main" id="{A72A7191-7A38-83AB-B2D6-F84302A78998}"/>
                  </a:ext>
                </a:extLst>
              </p:cNvPr>
              <p:cNvSpPr/>
              <p:nvPr/>
            </p:nvSpPr>
            <p:spPr>
              <a:xfrm>
                <a:off x="7032104" y="1916832"/>
                <a:ext cx="504056" cy="57606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ctangle 5">
                <a:extLst>
                  <a:ext uri="{FF2B5EF4-FFF2-40B4-BE49-F238E27FC236}">
                    <a16:creationId xmlns:a16="http://schemas.microsoft.com/office/drawing/2014/main" id="{C228B780-4590-82E3-34B0-04A0298C377D}"/>
                  </a:ext>
                </a:extLst>
              </p:cNvPr>
              <p:cNvSpPr/>
              <p:nvPr/>
            </p:nvSpPr>
            <p:spPr>
              <a:xfrm>
                <a:off x="2639616" y="5661248"/>
                <a:ext cx="2808312" cy="86409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8" name="Rectangle 1">
              <a:extLst>
                <a:ext uri="{FF2B5EF4-FFF2-40B4-BE49-F238E27FC236}">
                  <a16:creationId xmlns:a16="http://schemas.microsoft.com/office/drawing/2014/main" id="{26E9EAF5-C891-9AB4-5C27-0324C3DEF8CA}"/>
                </a:ext>
              </a:extLst>
            </p:cNvPr>
            <p:cNvSpPr>
              <a:spLocks noChangeArrowheads="1"/>
            </p:cNvSpPr>
            <p:nvPr/>
          </p:nvSpPr>
          <p:spPr bwMode="auto">
            <a:xfrm>
              <a:off x="9048328" y="1466200"/>
              <a:ext cx="2592288" cy="1477328"/>
            </a:xfrm>
            <a:prstGeom prst="rect">
              <a:avLst/>
            </a:prstGeom>
            <a:noFill/>
            <a:ln>
              <a:solidFill>
                <a:srgbClr val="FF0000"/>
              </a:solidFill>
            </a:ln>
            <a:effectLst/>
          </p:spPr>
          <p:txBody>
            <a:bodyPr vert="horz" wrap="square" lIns="91440" tIns="45720" rIns="91440" bIns="45720" numCol="1" anchor="ctr" anchorCtr="0" compatLnSpc="1">
              <a:prstTxWarp prst="textNoShape">
                <a:avLst/>
              </a:prstTxWarp>
              <a:spAutoFit/>
            </a:bodyPr>
            <a:lstStyle/>
            <a:p>
              <a:pPr eaLnBrk="0" hangingPunct="0"/>
              <a:r>
                <a:rPr kumimoji="0" lang="it-IT" altLang="it-IT" sz="2000" b="0" i="0" u="none" strike="noStrike" cap="none" normalizeH="0" baseline="0" dirty="0" err="1">
                  <a:ln>
                    <a:noFill/>
                  </a:ln>
                  <a:solidFill>
                    <a:srgbClr val="AA4926"/>
                  </a:solidFill>
                  <a:effectLst/>
                  <a:latin typeface="Arial Unicode MS"/>
                </a:rPr>
                <a:t>vmppt_ref</a:t>
              </a:r>
              <a:r>
                <a:rPr kumimoji="0" lang="it-IT" altLang="it-IT" sz="2000" b="0" i="0" u="none" strike="noStrike" cap="none" normalizeH="0" baseline="0" dirty="0">
                  <a:ln>
                    <a:noFill/>
                  </a:ln>
                  <a:solidFill>
                    <a:srgbClr val="A9B7C6"/>
                  </a:solidFill>
                  <a:effectLst/>
                  <a:latin typeface="Arial Unicode MS"/>
                </a:rPr>
                <a:t>=</a:t>
              </a:r>
              <a:r>
                <a:rPr kumimoji="0" lang="it-IT" altLang="it-IT" sz="2000" b="0" i="0" u="none" strike="noStrike" cap="none" normalizeH="0" baseline="0" dirty="0">
                  <a:ln>
                    <a:noFill/>
                  </a:ln>
                  <a:solidFill>
                    <a:srgbClr val="6897BB"/>
                  </a:solidFill>
                  <a:effectLst/>
                  <a:latin typeface="Arial Unicode MS"/>
                </a:rPr>
                <a:t>37.2</a:t>
              </a:r>
              <a:endParaRPr kumimoji="0" lang="it-IT" altLang="it-IT" sz="2000" b="0" i="0" u="none" strike="noStrike" cap="none" normalizeH="0" baseline="0" dirty="0">
                <a:ln>
                  <a:noFill/>
                </a:ln>
                <a:solidFill>
                  <a:srgbClr val="CC7832"/>
                </a:solidFill>
                <a:effectLst/>
                <a:latin typeface="Arial Unicode MS"/>
              </a:endParaRPr>
            </a:p>
            <a:p>
              <a:pPr eaLnBrk="0" hangingPunct="0"/>
              <a:r>
                <a:rPr kumimoji="0" lang="it-IT" altLang="it-IT" sz="2000" b="0" i="0" u="none" strike="noStrike" cap="none" normalizeH="0" baseline="0" dirty="0" err="1">
                  <a:ln>
                    <a:noFill/>
                  </a:ln>
                  <a:solidFill>
                    <a:srgbClr val="AA4926"/>
                  </a:solidFill>
                  <a:effectLst/>
                  <a:latin typeface="Arial Unicode MS"/>
                </a:rPr>
                <a:t>imppt_ref</a:t>
              </a:r>
              <a:r>
                <a:rPr kumimoji="0" lang="it-IT" altLang="it-IT" sz="2000" b="0" i="0" u="none" strike="noStrike" cap="none" normalizeH="0" baseline="0" dirty="0">
                  <a:ln>
                    <a:noFill/>
                  </a:ln>
                  <a:solidFill>
                    <a:srgbClr val="A9B7C6"/>
                  </a:solidFill>
                  <a:effectLst/>
                  <a:latin typeface="Arial Unicode MS"/>
                </a:rPr>
                <a:t>=</a:t>
              </a:r>
              <a:r>
                <a:rPr kumimoji="0" lang="it-IT" altLang="it-IT" sz="2000" b="0" i="0" u="none" strike="noStrike" cap="none" normalizeH="0" baseline="0" dirty="0">
                  <a:ln>
                    <a:noFill/>
                  </a:ln>
                  <a:solidFill>
                    <a:srgbClr val="6897BB"/>
                  </a:solidFill>
                  <a:effectLst/>
                  <a:latin typeface="Arial Unicode MS"/>
                </a:rPr>
                <a:t>10.76</a:t>
              </a:r>
              <a:endParaRPr kumimoji="0" lang="it-IT" altLang="it-IT" sz="2000" b="0" i="0" u="none" strike="noStrike" cap="none" normalizeH="0" baseline="0" dirty="0">
                <a:ln>
                  <a:noFill/>
                </a:ln>
                <a:solidFill>
                  <a:srgbClr val="CC7832"/>
                </a:solidFill>
                <a:effectLst/>
                <a:latin typeface="Arial Unicode MS"/>
              </a:endParaRPr>
            </a:p>
            <a:p>
              <a:pPr eaLnBrk="0" hangingPunct="0"/>
              <a:r>
                <a:rPr kumimoji="0" lang="it-IT" altLang="it-IT" sz="2000" b="0" i="0" u="none" strike="noStrike" cap="none" normalizeH="0" baseline="0" dirty="0" err="1">
                  <a:ln>
                    <a:noFill/>
                  </a:ln>
                  <a:solidFill>
                    <a:srgbClr val="AA4926"/>
                  </a:solidFill>
                  <a:effectLst/>
                  <a:latin typeface="Arial Unicode MS"/>
                </a:rPr>
                <a:t>voc_ref</a:t>
              </a:r>
              <a:r>
                <a:rPr kumimoji="0" lang="it-IT" altLang="it-IT" sz="2000" b="0" i="0" u="none" strike="noStrike" cap="none" normalizeH="0" baseline="0" dirty="0">
                  <a:ln>
                    <a:noFill/>
                  </a:ln>
                  <a:solidFill>
                    <a:srgbClr val="A9B7C6"/>
                  </a:solidFill>
                  <a:effectLst/>
                  <a:latin typeface="Arial Unicode MS"/>
                </a:rPr>
                <a:t>=</a:t>
              </a:r>
              <a:r>
                <a:rPr kumimoji="0" lang="it-IT" altLang="it-IT" sz="2000" b="0" i="0" u="none" strike="noStrike" cap="none" normalizeH="0" baseline="0" dirty="0">
                  <a:ln>
                    <a:noFill/>
                  </a:ln>
                  <a:solidFill>
                    <a:srgbClr val="6897BB"/>
                  </a:solidFill>
                  <a:effectLst/>
                  <a:latin typeface="Arial Unicode MS"/>
                </a:rPr>
                <a:t>43.8</a:t>
              </a:r>
              <a:endParaRPr kumimoji="0" lang="it-IT" altLang="it-IT" sz="2000" b="0" i="0" u="none" strike="noStrike" cap="none" normalizeH="0" baseline="0" dirty="0">
                <a:ln>
                  <a:noFill/>
                </a:ln>
                <a:solidFill>
                  <a:srgbClr val="AA4926"/>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AA4926"/>
                  </a:solidFill>
                  <a:effectLst/>
                  <a:latin typeface="Arial Unicode MS"/>
                </a:rPr>
                <a:t>isc_ref</a:t>
              </a:r>
              <a:r>
                <a:rPr kumimoji="0" lang="it-IT" altLang="it-IT" sz="2000" b="0" i="0" u="none" strike="noStrike" cap="none" normalizeH="0" baseline="0" dirty="0">
                  <a:ln>
                    <a:noFill/>
                  </a:ln>
                  <a:solidFill>
                    <a:srgbClr val="A9B7C6"/>
                  </a:solidFill>
                  <a:effectLst/>
                  <a:latin typeface="Arial Unicode MS"/>
                </a:rPr>
                <a:t>=</a:t>
              </a:r>
              <a:r>
                <a:rPr kumimoji="0" lang="it-IT" altLang="it-IT" sz="2000" b="0" i="0" u="none" strike="noStrike" cap="none" normalizeH="0" baseline="0" dirty="0">
                  <a:ln>
                    <a:noFill/>
                  </a:ln>
                  <a:solidFill>
                    <a:srgbClr val="6897BB"/>
                  </a:solidFill>
                  <a:effectLst/>
                  <a:latin typeface="Arial Unicode MS"/>
                </a:rPr>
                <a:t>11.32</a:t>
              </a:r>
              <a:br>
                <a:rPr kumimoji="0" lang="it-IT" altLang="it-IT" sz="1000" b="0" i="0" u="none" strike="noStrike" cap="none" normalizeH="0" baseline="0" dirty="0">
                  <a:ln>
                    <a:noFill/>
                  </a:ln>
                  <a:solidFill>
                    <a:srgbClr val="CC7832"/>
                  </a:solidFill>
                  <a:effectLst/>
                  <a:latin typeface="Arial Unicode MS"/>
                </a:rPr>
              </a:br>
              <a:endParaRPr kumimoji="0" lang="it-IT" altLang="it-IT" sz="1000" b="0" i="0" u="none" strike="noStrike" cap="none" normalizeH="0" baseline="0" dirty="0">
                <a:ln>
                  <a:noFill/>
                </a:ln>
                <a:solidFill>
                  <a:srgbClr val="CC7832"/>
                </a:solidFill>
                <a:effectLst/>
                <a:latin typeface="Arial Unicode MS"/>
              </a:endParaRPr>
            </a:p>
          </p:txBody>
        </p:sp>
        <p:sp>
          <p:nvSpPr>
            <p:cNvPr id="12" name="TextBox 11">
              <a:extLst>
                <a:ext uri="{FF2B5EF4-FFF2-40B4-BE49-F238E27FC236}">
                  <a16:creationId xmlns:a16="http://schemas.microsoft.com/office/drawing/2014/main" id="{29E825B7-546F-BF9E-029B-F16949BD8ABE}"/>
                </a:ext>
              </a:extLst>
            </p:cNvPr>
            <p:cNvSpPr txBox="1"/>
            <p:nvPr/>
          </p:nvSpPr>
          <p:spPr>
            <a:xfrm>
              <a:off x="9031888" y="5434198"/>
              <a:ext cx="2376412" cy="1200329"/>
            </a:xfrm>
            <a:prstGeom prst="rect">
              <a:avLst/>
            </a:prstGeom>
            <a:noFill/>
            <a:ln>
              <a:solidFill>
                <a:srgbClr val="FF0000"/>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err="1">
                  <a:ln>
                    <a:noFill/>
                  </a:ln>
                  <a:solidFill>
                    <a:srgbClr val="AA4926"/>
                  </a:solidFill>
                  <a:effectLst/>
                  <a:latin typeface="Arial Unicode MS"/>
                </a:rPr>
                <a:t>t_cell_noct_c</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44</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err="1">
                  <a:ln>
                    <a:noFill/>
                  </a:ln>
                  <a:solidFill>
                    <a:srgbClr val="AA4926"/>
                  </a:solidFill>
                  <a:effectLst/>
                  <a:latin typeface="Arial Unicode MS"/>
                </a:rPr>
                <a:t>mu_voc_ref</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0.24</a:t>
              </a:r>
              <a:endParaRPr kumimoji="0" lang="it-IT" altLang="it-IT" sz="1800" b="0" i="0" u="none" strike="noStrike" cap="none" normalizeH="0" baseline="0" dirty="0">
                <a:ln>
                  <a:noFill/>
                </a:ln>
                <a:solidFill>
                  <a:srgbClr val="CC7832"/>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err="1">
                  <a:ln>
                    <a:noFill/>
                  </a:ln>
                  <a:solidFill>
                    <a:srgbClr val="AA4926"/>
                  </a:solidFill>
                  <a:effectLst/>
                  <a:latin typeface="Arial Unicode MS"/>
                </a:rPr>
                <a:t>mu_isc_ref</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0.04</a:t>
              </a:r>
              <a:endParaRPr kumimoji="0" lang="it-IT" altLang="it-IT" sz="1800" b="0" i="0" u="none" strike="noStrike" cap="none" normalizeH="0" baseline="0" dirty="0">
                <a:ln>
                  <a:noFill/>
                </a:ln>
                <a:solidFill>
                  <a:srgbClr val="AA4926"/>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rgbClr val="AA4926"/>
                </a:solidFill>
                <a:effectLst/>
                <a:latin typeface="Arial Unicode MS"/>
              </a:endParaRPr>
            </a:p>
          </p:txBody>
        </p:sp>
        <p:cxnSp>
          <p:nvCxnSpPr>
            <p:cNvPr id="14" name="Straight Arrow Connector 13">
              <a:extLst>
                <a:ext uri="{FF2B5EF4-FFF2-40B4-BE49-F238E27FC236}">
                  <a16:creationId xmlns:a16="http://schemas.microsoft.com/office/drawing/2014/main" id="{848EBBE2-7AC4-542F-C36B-6E53BBF599A9}"/>
                </a:ext>
              </a:extLst>
            </p:cNvPr>
            <p:cNvCxnSpPr>
              <a:cxnSpLocks/>
            </p:cNvCxnSpPr>
            <p:nvPr/>
          </p:nvCxnSpPr>
          <p:spPr>
            <a:xfrm>
              <a:off x="7608168" y="2149272"/>
              <a:ext cx="136815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415E0AC-B08F-201E-75CD-24C7B644B3DC}"/>
                </a:ext>
              </a:extLst>
            </p:cNvPr>
            <p:cNvSpPr/>
            <p:nvPr/>
          </p:nvSpPr>
          <p:spPr>
            <a:xfrm>
              <a:off x="5303912" y="3050375"/>
              <a:ext cx="3816276" cy="30661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7" name="TextBox 16">
              <a:extLst>
                <a:ext uri="{FF2B5EF4-FFF2-40B4-BE49-F238E27FC236}">
                  <a16:creationId xmlns:a16="http://schemas.microsoft.com/office/drawing/2014/main" id="{0BDEC36C-A9BD-7279-AD07-31C561D9F49A}"/>
                </a:ext>
              </a:extLst>
            </p:cNvPr>
            <p:cNvSpPr txBox="1"/>
            <p:nvPr/>
          </p:nvSpPr>
          <p:spPr>
            <a:xfrm>
              <a:off x="9552384" y="3356990"/>
              <a:ext cx="2376412"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err="1">
                  <a:ln>
                    <a:noFill/>
                  </a:ln>
                  <a:solidFill>
                    <a:srgbClr val="AA4926"/>
                  </a:solidFill>
                  <a:effectLst/>
                  <a:latin typeface="Arial Unicode MS"/>
                </a:rPr>
                <a:t>t_cell_ref_c</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25</a:t>
              </a:r>
              <a:endParaRPr kumimoji="0" lang="it-IT" altLang="it-IT" sz="1800" b="0" i="0" u="none" strike="noStrike" cap="none" normalizeH="0" baseline="0" dirty="0">
                <a:ln>
                  <a:noFill/>
                </a:ln>
                <a:solidFill>
                  <a:srgbClr val="CC7832"/>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err="1">
                  <a:ln>
                    <a:noFill/>
                  </a:ln>
                  <a:solidFill>
                    <a:srgbClr val="AA4926"/>
                  </a:solidFill>
                  <a:effectLst/>
                  <a:latin typeface="Arial Unicode MS"/>
                </a:rPr>
                <a:t>I_tot_ref</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1000</a:t>
              </a:r>
              <a:endParaRPr kumimoji="0" lang="it-IT" altLang="it-IT" sz="1800" b="0" i="0" u="none" strike="noStrike" cap="none" normalizeH="0" baseline="0" dirty="0">
                <a:ln>
                  <a:noFill/>
                </a:ln>
                <a:solidFill>
                  <a:srgbClr val="CC7832"/>
                </a:solidFill>
                <a:effectLst/>
                <a:latin typeface="Arial Unicode MS"/>
              </a:endParaRPr>
            </a:p>
          </p:txBody>
        </p:sp>
        <p:cxnSp>
          <p:nvCxnSpPr>
            <p:cNvPr id="18" name="Straight Arrow Connector 17">
              <a:extLst>
                <a:ext uri="{FF2B5EF4-FFF2-40B4-BE49-F238E27FC236}">
                  <a16:creationId xmlns:a16="http://schemas.microsoft.com/office/drawing/2014/main" id="{3F9D6333-C088-3B82-8323-5BEEE0AC56B3}"/>
                </a:ext>
              </a:extLst>
            </p:cNvPr>
            <p:cNvCxnSpPr>
              <a:cxnSpLocks/>
              <a:stCxn id="15" idx="3"/>
              <a:endCxn id="17" idx="1"/>
            </p:cNvCxnSpPr>
            <p:nvPr/>
          </p:nvCxnSpPr>
          <p:spPr>
            <a:xfrm>
              <a:off x="9120188" y="3203683"/>
              <a:ext cx="432196" cy="47647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8BD6B89-F412-73BE-A563-2B2077A69982}"/>
                </a:ext>
              </a:extLst>
            </p:cNvPr>
            <p:cNvCxnSpPr>
              <a:cxnSpLocks/>
              <a:endCxn id="12" idx="1"/>
            </p:cNvCxnSpPr>
            <p:nvPr/>
          </p:nvCxnSpPr>
          <p:spPr>
            <a:xfrm>
              <a:off x="5447928" y="6021288"/>
              <a:ext cx="3583960" cy="1307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D87F87F-4564-6FA3-D574-2D32B2E6C460}"/>
                </a:ext>
              </a:extLst>
            </p:cNvPr>
            <p:cNvSpPr txBox="1"/>
            <p:nvPr/>
          </p:nvSpPr>
          <p:spPr>
            <a:xfrm>
              <a:off x="606158" y="1614708"/>
              <a:ext cx="1696986" cy="369332"/>
            </a:xfrm>
            <a:prstGeom prst="rect">
              <a:avLst/>
            </a:prstGeom>
            <a:noFill/>
            <a:ln>
              <a:solidFill>
                <a:srgbClr val="FF0000"/>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err="1">
                  <a:ln>
                    <a:noFill/>
                  </a:ln>
                  <a:solidFill>
                    <a:srgbClr val="AA4926"/>
                  </a:solidFill>
                  <a:effectLst/>
                  <a:latin typeface="Arial Unicode MS"/>
                </a:rPr>
                <a:t>ser_cell</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60</a:t>
              </a:r>
              <a:r>
                <a:rPr kumimoji="0" lang="it-IT" altLang="it-IT" sz="1800" b="0" i="0" u="none" strike="noStrike" cap="none" normalizeH="0" baseline="0" dirty="0">
                  <a:ln>
                    <a:noFill/>
                  </a:ln>
                  <a:solidFill>
                    <a:srgbClr val="CC7832"/>
                  </a:solidFill>
                  <a:effectLst/>
                  <a:latin typeface="Arial Unicode MS"/>
                </a:rPr>
                <a:t> </a:t>
              </a:r>
              <a:endParaRPr kumimoji="0" lang="it-IT" altLang="it-IT" sz="4000" b="0" i="0" u="none" strike="noStrike" cap="none" normalizeH="0" baseline="0" dirty="0">
                <a:ln>
                  <a:noFill/>
                </a:ln>
                <a:solidFill>
                  <a:schemeClr val="tx1"/>
                </a:solidFill>
                <a:effectLst/>
                <a:latin typeface="Arial" panose="020B0604020202020204" pitchFamily="34" charset="0"/>
              </a:endParaRPr>
            </a:p>
          </p:txBody>
        </p:sp>
        <p:cxnSp>
          <p:nvCxnSpPr>
            <p:cNvPr id="27" name="Straight Arrow Connector 26">
              <a:extLst>
                <a:ext uri="{FF2B5EF4-FFF2-40B4-BE49-F238E27FC236}">
                  <a16:creationId xmlns:a16="http://schemas.microsoft.com/office/drawing/2014/main" id="{88BCC060-9175-46BF-7F29-CAC80603BE2C}"/>
                </a:ext>
              </a:extLst>
            </p:cNvPr>
            <p:cNvCxnSpPr>
              <a:cxnSpLocks/>
            </p:cNvCxnSpPr>
            <p:nvPr/>
          </p:nvCxnSpPr>
          <p:spPr>
            <a:xfrm flipH="1">
              <a:off x="1991544" y="1799374"/>
              <a:ext cx="678389"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57687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2">
            <a:extLst>
              <a:ext uri="{FF2B5EF4-FFF2-40B4-BE49-F238E27FC236}">
                <a16:creationId xmlns:a16="http://schemas.microsoft.com/office/drawing/2014/main" id="{69185D0B-F5FA-A809-AF9F-136D8A71B0D4}"/>
              </a:ext>
            </a:extLst>
          </p:cNvPr>
          <p:cNvSpPr txBox="1">
            <a:spLocks/>
          </p:cNvSpPr>
          <p:nvPr/>
        </p:nvSpPr>
        <p:spPr>
          <a:xfrm>
            <a:off x="2279576" y="44624"/>
            <a:ext cx="9812289" cy="374441"/>
          </a:xfrm>
          <a:prstGeom prst="rect">
            <a:avLst/>
          </a:prstGeom>
        </p:spPr>
        <p:txBody>
          <a:bodyPr/>
          <a:lstStyle>
            <a:lvl1pPr marL="0" indent="0" algn="r" defTabSz="685800" rtl="0" eaLnBrk="1" latinLnBrk="0" hangingPunct="1">
              <a:lnSpc>
                <a:spcPct val="90000"/>
              </a:lnSpc>
              <a:spcBef>
                <a:spcPts val="750"/>
              </a:spcBef>
              <a:buFont typeface="Arial" panose="020B0604020202020204" pitchFamily="34" charset="0"/>
              <a:buNone/>
              <a:defRPr sz="1500" b="1" i="1" kern="1200">
                <a:solidFill>
                  <a:srgbClr val="9A4E5A"/>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it-IT" dirty="0"/>
              <a:t>Tutorial1: </a:t>
            </a:r>
            <a:r>
              <a:rPr lang="it-IT" dirty="0" err="1"/>
              <a:t>Configuration</a:t>
            </a:r>
            <a:endParaRPr lang="it-IT" dirty="0"/>
          </a:p>
        </p:txBody>
      </p:sp>
      <p:sp>
        <p:nvSpPr>
          <p:cNvPr id="2" name="TextBox 1">
            <a:extLst>
              <a:ext uri="{FF2B5EF4-FFF2-40B4-BE49-F238E27FC236}">
                <a16:creationId xmlns:a16="http://schemas.microsoft.com/office/drawing/2014/main" id="{801CEB79-6D58-98F7-4EF4-6458A84521F2}"/>
              </a:ext>
            </a:extLst>
          </p:cNvPr>
          <p:cNvSpPr txBox="1"/>
          <p:nvPr/>
        </p:nvSpPr>
        <p:spPr>
          <a:xfrm>
            <a:off x="502754" y="548243"/>
            <a:ext cx="3054182" cy="375552"/>
          </a:xfrm>
          <a:prstGeom prst="rect">
            <a:avLst/>
          </a:prstGeom>
          <a:noFill/>
        </p:spPr>
        <p:txBody>
          <a:bodyPr wrap="square">
            <a:spAutoFit/>
          </a:bodyPr>
          <a:lstStyle/>
          <a:p>
            <a:pPr algn="just">
              <a:lnSpc>
                <a:spcPct val="107000"/>
              </a:lnSpc>
              <a:spcAft>
                <a:spcPts val="800"/>
              </a:spcAft>
            </a:pPr>
            <a:r>
              <a:rPr lang="it-IT" sz="1800" b="1" kern="100" dirty="0">
                <a:effectLst/>
                <a:latin typeface="Calibri" panose="020F0502020204030204" pitchFamily="34" charset="0"/>
                <a:ea typeface="Calibri" panose="020F0502020204030204" pitchFamily="34" charset="0"/>
                <a:cs typeface="Times New Roman" panose="02020603050405020304" pitchFamily="18" charset="0"/>
              </a:rPr>
              <a:t>Black</a:t>
            </a:r>
            <a:r>
              <a:rPr lang="it-IT" b="1" kern="100" dirty="0">
                <a:latin typeface="Calibri" panose="020F0502020204030204" pitchFamily="34" charset="0"/>
                <a:ea typeface="Calibri" panose="020F0502020204030204" pitchFamily="34" charset="0"/>
                <a:cs typeface="Times New Roman" panose="02020603050405020304" pitchFamily="18" charset="0"/>
              </a:rPr>
              <a:t>-box </a:t>
            </a:r>
            <a:r>
              <a:rPr lang="it-IT" b="1" kern="100" dirty="0" err="1">
                <a:latin typeface="Calibri" panose="020F0502020204030204" pitchFamily="34" charset="0"/>
                <a:ea typeface="Calibri" panose="020F0502020204030204" pitchFamily="34" charset="0"/>
                <a:cs typeface="Times New Roman" panose="02020603050405020304" pitchFamily="18" charset="0"/>
              </a:rPr>
              <a:t>representation</a:t>
            </a:r>
            <a:endParaRPr lang="it-IT"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94" name="Group 93">
            <a:extLst>
              <a:ext uri="{FF2B5EF4-FFF2-40B4-BE49-F238E27FC236}">
                <a16:creationId xmlns:a16="http://schemas.microsoft.com/office/drawing/2014/main" id="{3A06507F-67F8-97C7-9517-0D708FC82E7F}"/>
              </a:ext>
            </a:extLst>
          </p:cNvPr>
          <p:cNvGrpSpPr/>
          <p:nvPr/>
        </p:nvGrpSpPr>
        <p:grpSpPr>
          <a:xfrm>
            <a:off x="1941967" y="1095968"/>
            <a:ext cx="8197528" cy="4848722"/>
            <a:chOff x="2302007" y="1590141"/>
            <a:chExt cx="8197528" cy="4848722"/>
          </a:xfrm>
        </p:grpSpPr>
        <p:grpSp>
          <p:nvGrpSpPr>
            <p:cNvPr id="3" name="Gruppo 10">
              <a:extLst>
                <a:ext uri="{FF2B5EF4-FFF2-40B4-BE49-F238E27FC236}">
                  <a16:creationId xmlns:a16="http://schemas.microsoft.com/office/drawing/2014/main" id="{2E9178C5-75C6-1BEF-2998-B12C41FB6901}"/>
                </a:ext>
              </a:extLst>
            </p:cNvPr>
            <p:cNvGrpSpPr/>
            <p:nvPr/>
          </p:nvGrpSpPr>
          <p:grpSpPr>
            <a:xfrm>
              <a:off x="2302007" y="1590141"/>
              <a:ext cx="8197528" cy="4848722"/>
              <a:chOff x="1167699" y="1251524"/>
              <a:chExt cx="9427895" cy="5572943"/>
            </a:xfrm>
          </p:grpSpPr>
          <p:grpSp>
            <p:nvGrpSpPr>
              <p:cNvPr id="4" name="Gruppo 81">
                <a:extLst>
                  <a:ext uri="{FF2B5EF4-FFF2-40B4-BE49-F238E27FC236}">
                    <a16:creationId xmlns:a16="http://schemas.microsoft.com/office/drawing/2014/main" id="{5DD1E47D-8FE2-40B4-ECE0-0E6C447B4704}"/>
                  </a:ext>
                </a:extLst>
              </p:cNvPr>
              <p:cNvGrpSpPr/>
              <p:nvPr/>
            </p:nvGrpSpPr>
            <p:grpSpPr>
              <a:xfrm>
                <a:off x="1167699" y="1251524"/>
                <a:ext cx="9427895" cy="5572943"/>
                <a:chOff x="1167699" y="1251524"/>
                <a:chExt cx="9427895" cy="5572943"/>
              </a:xfrm>
            </p:grpSpPr>
            <p:grpSp>
              <p:nvGrpSpPr>
                <p:cNvPr id="16" name="Gruppo 243">
                  <a:extLst>
                    <a:ext uri="{FF2B5EF4-FFF2-40B4-BE49-F238E27FC236}">
                      <a16:creationId xmlns:a16="http://schemas.microsoft.com/office/drawing/2014/main" id="{4AE48887-A870-613E-64F0-711B27B88159}"/>
                    </a:ext>
                  </a:extLst>
                </p:cNvPr>
                <p:cNvGrpSpPr/>
                <p:nvPr/>
              </p:nvGrpSpPr>
              <p:grpSpPr>
                <a:xfrm>
                  <a:off x="1167699" y="1251524"/>
                  <a:ext cx="9427895" cy="5572943"/>
                  <a:chOff x="-147578" y="1197017"/>
                  <a:chExt cx="9427895" cy="5572943"/>
                </a:xfrm>
              </p:grpSpPr>
              <p:grpSp>
                <p:nvGrpSpPr>
                  <p:cNvPr id="18" name="Gruppo 101">
                    <a:extLst>
                      <a:ext uri="{FF2B5EF4-FFF2-40B4-BE49-F238E27FC236}">
                        <a16:creationId xmlns:a16="http://schemas.microsoft.com/office/drawing/2014/main" id="{D0E01241-6C5C-985D-CB6B-B21521B9B563}"/>
                      </a:ext>
                    </a:extLst>
                  </p:cNvPr>
                  <p:cNvGrpSpPr/>
                  <p:nvPr/>
                </p:nvGrpSpPr>
                <p:grpSpPr>
                  <a:xfrm>
                    <a:off x="1303274" y="4058516"/>
                    <a:ext cx="3120398" cy="792086"/>
                    <a:chOff x="684689" y="4747805"/>
                    <a:chExt cx="4752528" cy="1015190"/>
                  </a:xfrm>
                </p:grpSpPr>
                <p:sp>
                  <p:nvSpPr>
                    <p:cNvPr id="48" name="Rettangolo 68">
                      <a:extLst>
                        <a:ext uri="{FF2B5EF4-FFF2-40B4-BE49-F238E27FC236}">
                          <a16:creationId xmlns:a16="http://schemas.microsoft.com/office/drawing/2014/main" id="{3757C574-7B86-4F3B-90BF-FE8BFB918740}"/>
                        </a:ext>
                      </a:extLst>
                    </p:cNvPr>
                    <p:cNvSpPr/>
                    <p:nvPr/>
                  </p:nvSpPr>
                  <p:spPr>
                    <a:xfrm>
                      <a:off x="4108148" y="4869160"/>
                      <a:ext cx="1080120"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rPr>
                        <a:t>PMI</a:t>
                      </a:r>
                      <a:endParaRPr lang="it-IT" sz="1400" dirty="0"/>
                    </a:p>
                  </p:txBody>
                </p:sp>
                <p:sp>
                  <p:nvSpPr>
                    <p:cNvPr id="49" name="Rettangolo 84">
                      <a:extLst>
                        <a:ext uri="{FF2B5EF4-FFF2-40B4-BE49-F238E27FC236}">
                          <a16:creationId xmlns:a16="http://schemas.microsoft.com/office/drawing/2014/main" id="{C97086F1-4C0D-A098-63F4-AF3FB21A575F}"/>
                        </a:ext>
                      </a:extLst>
                    </p:cNvPr>
                    <p:cNvSpPr/>
                    <p:nvPr/>
                  </p:nvSpPr>
                  <p:spPr>
                    <a:xfrm>
                      <a:off x="911424" y="4869160"/>
                      <a:ext cx="1080120"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rPr>
                        <a:t>PV</a:t>
                      </a:r>
                      <a:endParaRPr lang="it-IT" sz="1200" dirty="0"/>
                    </a:p>
                  </p:txBody>
                </p:sp>
                <p:sp>
                  <p:nvSpPr>
                    <p:cNvPr id="50" name="Rettangolo 85">
                      <a:extLst>
                        <a:ext uri="{FF2B5EF4-FFF2-40B4-BE49-F238E27FC236}">
                          <a16:creationId xmlns:a16="http://schemas.microsoft.com/office/drawing/2014/main" id="{FF5E5588-F88B-DEDD-C914-25558E177EB6}"/>
                        </a:ext>
                      </a:extLst>
                    </p:cNvPr>
                    <p:cNvSpPr/>
                    <p:nvPr/>
                  </p:nvSpPr>
                  <p:spPr>
                    <a:xfrm>
                      <a:off x="2520893" y="4869160"/>
                      <a:ext cx="1080120"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rPr>
                        <a:t>AC/DC</a:t>
                      </a:r>
                      <a:endParaRPr lang="it-IT" sz="1200" dirty="0"/>
                    </a:p>
                  </p:txBody>
                </p:sp>
                <p:cxnSp>
                  <p:nvCxnSpPr>
                    <p:cNvPr id="51" name="Connettore 2 86">
                      <a:extLst>
                        <a:ext uri="{FF2B5EF4-FFF2-40B4-BE49-F238E27FC236}">
                          <a16:creationId xmlns:a16="http://schemas.microsoft.com/office/drawing/2014/main" id="{F69E7416-92F3-B40E-390C-4B943580A31A}"/>
                        </a:ext>
                      </a:extLst>
                    </p:cNvPr>
                    <p:cNvCxnSpPr>
                      <a:cxnSpLocks/>
                      <a:stCxn id="49" idx="3"/>
                      <a:endCxn id="50" idx="1"/>
                    </p:cNvCxnSpPr>
                    <p:nvPr/>
                  </p:nvCxnSpPr>
                  <p:spPr>
                    <a:xfrm>
                      <a:off x="1991544" y="5265204"/>
                      <a:ext cx="529349" cy="0"/>
                    </a:xfrm>
                    <a:prstGeom prst="straightConnector1">
                      <a:avLst/>
                    </a:prstGeom>
                    <a:ln w="190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2 94">
                      <a:extLst>
                        <a:ext uri="{FF2B5EF4-FFF2-40B4-BE49-F238E27FC236}">
                          <a16:creationId xmlns:a16="http://schemas.microsoft.com/office/drawing/2014/main" id="{33717BC5-109E-B3E6-5D0F-0758C4EAC546}"/>
                        </a:ext>
                      </a:extLst>
                    </p:cNvPr>
                    <p:cNvCxnSpPr>
                      <a:cxnSpLocks/>
                    </p:cNvCxnSpPr>
                    <p:nvPr/>
                  </p:nvCxnSpPr>
                  <p:spPr>
                    <a:xfrm>
                      <a:off x="3601013" y="5254657"/>
                      <a:ext cx="507135" cy="0"/>
                    </a:xfrm>
                    <a:prstGeom prst="straightConnector1">
                      <a:avLst/>
                    </a:prstGeom>
                    <a:ln w="190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ttangolo 99">
                      <a:extLst>
                        <a:ext uri="{FF2B5EF4-FFF2-40B4-BE49-F238E27FC236}">
                          <a16:creationId xmlns:a16="http://schemas.microsoft.com/office/drawing/2014/main" id="{38CE0746-4EAD-75E7-7A4E-455454C57490}"/>
                        </a:ext>
                      </a:extLst>
                    </p:cNvPr>
                    <p:cNvSpPr/>
                    <p:nvPr/>
                  </p:nvSpPr>
                  <p:spPr>
                    <a:xfrm>
                      <a:off x="684689" y="4747805"/>
                      <a:ext cx="4752528" cy="1015190"/>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9" name="Gruppo 115">
                    <a:extLst>
                      <a:ext uri="{FF2B5EF4-FFF2-40B4-BE49-F238E27FC236}">
                        <a16:creationId xmlns:a16="http://schemas.microsoft.com/office/drawing/2014/main" id="{023C684E-1AE7-D40A-A9F1-BD13780DC18C}"/>
                      </a:ext>
                    </a:extLst>
                  </p:cNvPr>
                  <p:cNvGrpSpPr/>
                  <p:nvPr/>
                </p:nvGrpSpPr>
                <p:grpSpPr>
                  <a:xfrm>
                    <a:off x="1303273" y="5658589"/>
                    <a:ext cx="3211858" cy="685910"/>
                    <a:chOff x="6472348" y="4846499"/>
                    <a:chExt cx="4880236" cy="1039415"/>
                  </a:xfrm>
                </p:grpSpPr>
                <p:sp>
                  <p:nvSpPr>
                    <p:cNvPr id="43" name="Rettangolo 102">
                      <a:extLst>
                        <a:ext uri="{FF2B5EF4-FFF2-40B4-BE49-F238E27FC236}">
                          <a16:creationId xmlns:a16="http://schemas.microsoft.com/office/drawing/2014/main" id="{424CD226-6C08-63CA-F617-FEBA7346DE89}"/>
                        </a:ext>
                      </a:extLst>
                    </p:cNvPr>
                    <p:cNvSpPr/>
                    <p:nvPr/>
                  </p:nvSpPr>
                  <p:spPr>
                    <a:xfrm>
                      <a:off x="6549955" y="4948247"/>
                      <a:ext cx="1080120"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rPr>
                        <a:t>Load 1</a:t>
                      </a:r>
                      <a:endParaRPr lang="it-IT" sz="1200" dirty="0"/>
                    </a:p>
                  </p:txBody>
                </p:sp>
                <p:sp>
                  <p:nvSpPr>
                    <p:cNvPr id="44" name="Rettangolo 103">
                      <a:extLst>
                        <a:ext uri="{FF2B5EF4-FFF2-40B4-BE49-F238E27FC236}">
                          <a16:creationId xmlns:a16="http://schemas.microsoft.com/office/drawing/2014/main" id="{DE9D6FDA-F9E9-2152-396C-F30A713A7793}"/>
                        </a:ext>
                      </a:extLst>
                    </p:cNvPr>
                    <p:cNvSpPr/>
                    <p:nvPr/>
                  </p:nvSpPr>
                  <p:spPr>
                    <a:xfrm>
                      <a:off x="7768492" y="4948247"/>
                      <a:ext cx="1080120"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rPr>
                        <a:t>Load 2</a:t>
                      </a:r>
                      <a:endParaRPr lang="it-IT" sz="1200" dirty="0"/>
                    </a:p>
                  </p:txBody>
                </p:sp>
                <p:sp>
                  <p:nvSpPr>
                    <p:cNvPr id="45" name="Rettangolo 104">
                      <a:extLst>
                        <a:ext uri="{FF2B5EF4-FFF2-40B4-BE49-F238E27FC236}">
                          <a16:creationId xmlns:a16="http://schemas.microsoft.com/office/drawing/2014/main" id="{7EF30690-7B9D-DDB0-1D74-DA2DD7166751}"/>
                        </a:ext>
                      </a:extLst>
                    </p:cNvPr>
                    <p:cNvSpPr/>
                    <p:nvPr/>
                  </p:nvSpPr>
                  <p:spPr>
                    <a:xfrm>
                      <a:off x="8974633" y="4948247"/>
                      <a:ext cx="1080120"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rPr>
                        <a:t>…</a:t>
                      </a:r>
                      <a:endParaRPr lang="it-IT" sz="1200" dirty="0"/>
                    </a:p>
                  </p:txBody>
                </p:sp>
                <p:sp>
                  <p:nvSpPr>
                    <p:cNvPr id="46" name="Rettangolo 105">
                      <a:extLst>
                        <a:ext uri="{FF2B5EF4-FFF2-40B4-BE49-F238E27FC236}">
                          <a16:creationId xmlns:a16="http://schemas.microsoft.com/office/drawing/2014/main" id="{D21BA113-EAD2-9F51-C9C5-54EBE4CBC29E}"/>
                        </a:ext>
                      </a:extLst>
                    </p:cNvPr>
                    <p:cNvSpPr/>
                    <p:nvPr/>
                  </p:nvSpPr>
                  <p:spPr>
                    <a:xfrm>
                      <a:off x="10167958" y="4948247"/>
                      <a:ext cx="1080120"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rPr>
                        <a:t>Load n</a:t>
                      </a:r>
                      <a:endParaRPr lang="it-IT" sz="1200" dirty="0"/>
                    </a:p>
                  </p:txBody>
                </p:sp>
                <p:sp>
                  <p:nvSpPr>
                    <p:cNvPr id="47" name="Rettangolo 114">
                      <a:extLst>
                        <a:ext uri="{FF2B5EF4-FFF2-40B4-BE49-F238E27FC236}">
                          <a16:creationId xmlns:a16="http://schemas.microsoft.com/office/drawing/2014/main" id="{54B237B1-79AD-D9C1-684A-E28472C51F3A}"/>
                        </a:ext>
                      </a:extLst>
                    </p:cNvPr>
                    <p:cNvSpPr/>
                    <p:nvPr/>
                  </p:nvSpPr>
                  <p:spPr>
                    <a:xfrm>
                      <a:off x="6472348" y="4846499"/>
                      <a:ext cx="4880236" cy="1039415"/>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0" name="Rettangolo 116">
                    <a:extLst>
                      <a:ext uri="{FF2B5EF4-FFF2-40B4-BE49-F238E27FC236}">
                        <a16:creationId xmlns:a16="http://schemas.microsoft.com/office/drawing/2014/main" id="{ACDB9D4B-70FE-279C-D761-2CA547D3CC33}"/>
                      </a:ext>
                    </a:extLst>
                  </p:cNvPr>
                  <p:cNvSpPr/>
                  <p:nvPr/>
                </p:nvSpPr>
                <p:spPr>
                  <a:xfrm>
                    <a:off x="6582884" y="3614254"/>
                    <a:ext cx="710866" cy="5226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rPr>
                      <a:t>National </a:t>
                    </a:r>
                    <a:r>
                      <a:rPr lang="it-IT" sz="1200" dirty="0" err="1">
                        <a:solidFill>
                          <a:schemeClr val="tx1"/>
                        </a:solidFill>
                      </a:rPr>
                      <a:t>Grid</a:t>
                    </a:r>
                    <a:endParaRPr lang="it-IT" sz="1200" dirty="0"/>
                  </a:p>
                </p:txBody>
              </p:sp>
              <p:cxnSp>
                <p:nvCxnSpPr>
                  <p:cNvPr id="21" name="Connettore a gomito 118">
                    <a:extLst>
                      <a:ext uri="{FF2B5EF4-FFF2-40B4-BE49-F238E27FC236}">
                        <a16:creationId xmlns:a16="http://schemas.microsoft.com/office/drawing/2014/main" id="{5D9A7763-6D07-8923-5360-A8F74FF996D0}"/>
                      </a:ext>
                    </a:extLst>
                  </p:cNvPr>
                  <p:cNvCxnSpPr>
                    <a:cxnSpLocks/>
                    <a:stCxn id="80" idx="3"/>
                    <a:endCxn id="20" idx="0"/>
                  </p:cNvCxnSpPr>
                  <p:nvPr/>
                </p:nvCxnSpPr>
                <p:spPr>
                  <a:xfrm>
                    <a:off x="5113627" y="2635518"/>
                    <a:ext cx="1824690" cy="978737"/>
                  </a:xfrm>
                  <a:prstGeom prst="bentConnector2">
                    <a:avLst/>
                  </a:prstGeom>
                  <a:ln w="19050">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ttore a gomito 122">
                    <a:extLst>
                      <a:ext uri="{FF2B5EF4-FFF2-40B4-BE49-F238E27FC236}">
                        <a16:creationId xmlns:a16="http://schemas.microsoft.com/office/drawing/2014/main" id="{4099B062-E969-10F7-806E-F507CC445BCA}"/>
                      </a:ext>
                    </a:extLst>
                  </p:cNvPr>
                  <p:cNvCxnSpPr>
                    <a:cxnSpLocks/>
                    <a:stCxn id="20" idx="1"/>
                  </p:cNvCxnSpPr>
                  <p:nvPr/>
                </p:nvCxnSpPr>
                <p:spPr>
                  <a:xfrm rot="10800000">
                    <a:off x="5295692" y="2947236"/>
                    <a:ext cx="1287192" cy="928368"/>
                  </a:xfrm>
                  <a:prstGeom prst="bentConnector2">
                    <a:avLst/>
                  </a:prstGeom>
                  <a:ln w="19050">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ttore a gomito 125">
                    <a:extLst>
                      <a:ext uri="{FF2B5EF4-FFF2-40B4-BE49-F238E27FC236}">
                        <a16:creationId xmlns:a16="http://schemas.microsoft.com/office/drawing/2014/main" id="{991A4309-75DE-6620-ABA2-2ECEFC8046D2}"/>
                      </a:ext>
                    </a:extLst>
                  </p:cNvPr>
                  <p:cNvCxnSpPr>
                    <a:cxnSpLocks/>
                    <a:stCxn id="49" idx="2"/>
                    <a:endCxn id="20" idx="2"/>
                  </p:cNvCxnSpPr>
                  <p:nvPr/>
                </p:nvCxnSpPr>
                <p:spPr>
                  <a:xfrm rot="5400000" flipH="1" flipV="1">
                    <a:off x="4055394" y="1888292"/>
                    <a:ext cx="634262" cy="5131584"/>
                  </a:xfrm>
                  <a:prstGeom prst="bentConnector3">
                    <a:avLst>
                      <a:gd name="adj1" fmla="val -36042"/>
                    </a:avLst>
                  </a:prstGeom>
                  <a:ln w="19050">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ttore a gomito 129">
                    <a:extLst>
                      <a:ext uri="{FF2B5EF4-FFF2-40B4-BE49-F238E27FC236}">
                        <a16:creationId xmlns:a16="http://schemas.microsoft.com/office/drawing/2014/main" id="{D369D88F-2B3D-587E-707E-DE36368E88B4}"/>
                      </a:ext>
                    </a:extLst>
                  </p:cNvPr>
                  <p:cNvCxnSpPr>
                    <a:cxnSpLocks/>
                    <a:stCxn id="20" idx="1"/>
                    <a:endCxn id="48" idx="3"/>
                  </p:cNvCxnSpPr>
                  <p:nvPr/>
                </p:nvCxnSpPr>
                <p:spPr>
                  <a:xfrm rot="10800000" flipV="1">
                    <a:off x="4260218" y="3875604"/>
                    <a:ext cx="2322667" cy="586604"/>
                  </a:xfrm>
                  <a:prstGeom prst="bentConnector3">
                    <a:avLst>
                      <a:gd name="adj1" fmla="val 55351"/>
                    </a:avLst>
                  </a:prstGeom>
                  <a:ln w="19050">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ttore a gomito 143">
                    <a:extLst>
                      <a:ext uri="{FF2B5EF4-FFF2-40B4-BE49-F238E27FC236}">
                        <a16:creationId xmlns:a16="http://schemas.microsoft.com/office/drawing/2014/main" id="{7BF1A9CC-711F-4B13-D17C-81F53EE2CD7F}"/>
                      </a:ext>
                    </a:extLst>
                  </p:cNvPr>
                  <p:cNvCxnSpPr>
                    <a:cxnSpLocks/>
                    <a:stCxn id="20" idx="3"/>
                    <a:endCxn id="43" idx="2"/>
                  </p:cNvCxnSpPr>
                  <p:nvPr/>
                </p:nvCxnSpPr>
                <p:spPr>
                  <a:xfrm flipH="1">
                    <a:off x="1709782" y="3875604"/>
                    <a:ext cx="5583968" cy="2372828"/>
                  </a:xfrm>
                  <a:prstGeom prst="bentConnector4">
                    <a:avLst>
                      <a:gd name="adj1" fmla="val -5684"/>
                      <a:gd name="adj2" fmla="val 121981"/>
                    </a:avLst>
                  </a:prstGeom>
                  <a:ln w="19050">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ttangolo 155">
                    <a:extLst>
                      <a:ext uri="{FF2B5EF4-FFF2-40B4-BE49-F238E27FC236}">
                        <a16:creationId xmlns:a16="http://schemas.microsoft.com/office/drawing/2014/main" id="{BEF4D759-9586-BDD0-DB76-4B852B5639CE}"/>
                      </a:ext>
                    </a:extLst>
                  </p:cNvPr>
                  <p:cNvSpPr/>
                  <p:nvPr/>
                </p:nvSpPr>
                <p:spPr>
                  <a:xfrm>
                    <a:off x="1199456" y="1643695"/>
                    <a:ext cx="5040560" cy="48816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7" name="Connettore 2 188">
                    <a:extLst>
                      <a:ext uri="{FF2B5EF4-FFF2-40B4-BE49-F238E27FC236}">
                        <a16:creationId xmlns:a16="http://schemas.microsoft.com/office/drawing/2014/main" id="{2375071E-3232-2929-5912-109127C98F54}"/>
                      </a:ext>
                    </a:extLst>
                  </p:cNvPr>
                  <p:cNvCxnSpPr>
                    <a:cxnSpLocks/>
                    <a:stCxn id="54" idx="0"/>
                  </p:cNvCxnSpPr>
                  <p:nvPr/>
                </p:nvCxnSpPr>
                <p:spPr>
                  <a:xfrm flipH="1" flipV="1">
                    <a:off x="2851177" y="3077602"/>
                    <a:ext cx="12296" cy="980914"/>
                  </a:xfrm>
                  <a:prstGeom prst="straightConnector1">
                    <a:avLst/>
                  </a:prstGeom>
                  <a:ln w="381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ttore 2 204">
                    <a:extLst>
                      <a:ext uri="{FF2B5EF4-FFF2-40B4-BE49-F238E27FC236}">
                        <a16:creationId xmlns:a16="http://schemas.microsoft.com/office/drawing/2014/main" id="{BB815D6B-132D-9756-637F-118A83B0417B}"/>
                      </a:ext>
                    </a:extLst>
                  </p:cNvPr>
                  <p:cNvCxnSpPr>
                    <a:cxnSpLocks/>
                  </p:cNvCxnSpPr>
                  <p:nvPr/>
                </p:nvCxnSpPr>
                <p:spPr>
                  <a:xfrm flipV="1">
                    <a:off x="2508882" y="6248432"/>
                    <a:ext cx="0" cy="521528"/>
                  </a:xfrm>
                  <a:prstGeom prst="straightConnector1">
                    <a:avLst/>
                  </a:prstGeom>
                  <a:ln w="19050">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ttore 2 207">
                    <a:extLst>
                      <a:ext uri="{FF2B5EF4-FFF2-40B4-BE49-F238E27FC236}">
                        <a16:creationId xmlns:a16="http://schemas.microsoft.com/office/drawing/2014/main" id="{6D9A6F4F-8255-BDEB-8F4B-05F2851A2FB7}"/>
                      </a:ext>
                    </a:extLst>
                  </p:cNvPr>
                  <p:cNvCxnSpPr>
                    <a:cxnSpLocks/>
                  </p:cNvCxnSpPr>
                  <p:nvPr/>
                </p:nvCxnSpPr>
                <p:spPr>
                  <a:xfrm flipV="1">
                    <a:off x="3289428" y="6237312"/>
                    <a:ext cx="0" cy="518935"/>
                  </a:xfrm>
                  <a:prstGeom prst="straightConnector1">
                    <a:avLst/>
                  </a:prstGeom>
                  <a:ln w="19050">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diritto 219">
                    <a:extLst>
                      <a:ext uri="{FF2B5EF4-FFF2-40B4-BE49-F238E27FC236}">
                        <a16:creationId xmlns:a16="http://schemas.microsoft.com/office/drawing/2014/main" id="{B65B8D7A-EE98-8013-5E0C-2BD73845B61A}"/>
                      </a:ext>
                    </a:extLst>
                  </p:cNvPr>
                  <p:cNvCxnSpPr/>
                  <p:nvPr/>
                </p:nvCxnSpPr>
                <p:spPr>
                  <a:xfrm>
                    <a:off x="6764948" y="3084520"/>
                    <a:ext cx="0" cy="521370"/>
                  </a:xfrm>
                  <a:prstGeom prst="line">
                    <a:avLst/>
                  </a:prstGeom>
                  <a:ln w="1905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32" name="Connettore diritto 220">
                    <a:extLst>
                      <a:ext uri="{FF2B5EF4-FFF2-40B4-BE49-F238E27FC236}">
                        <a16:creationId xmlns:a16="http://schemas.microsoft.com/office/drawing/2014/main" id="{5E53B0FE-4D06-3F5A-8BBA-0B1B2C3D6CEE}"/>
                      </a:ext>
                    </a:extLst>
                  </p:cNvPr>
                  <p:cNvCxnSpPr>
                    <a:cxnSpLocks/>
                  </p:cNvCxnSpPr>
                  <p:nvPr/>
                </p:nvCxnSpPr>
                <p:spPr>
                  <a:xfrm flipH="1">
                    <a:off x="6695160" y="3218779"/>
                    <a:ext cx="182402" cy="85272"/>
                  </a:xfrm>
                  <a:prstGeom prst="line">
                    <a:avLst/>
                  </a:prstGeom>
                  <a:ln w="1905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33" name="Connettore diritto 221">
                    <a:extLst>
                      <a:ext uri="{FF2B5EF4-FFF2-40B4-BE49-F238E27FC236}">
                        <a16:creationId xmlns:a16="http://schemas.microsoft.com/office/drawing/2014/main" id="{DE9D8B92-0A21-8CF8-D5DA-7571096D9E74}"/>
                      </a:ext>
                    </a:extLst>
                  </p:cNvPr>
                  <p:cNvCxnSpPr>
                    <a:cxnSpLocks/>
                  </p:cNvCxnSpPr>
                  <p:nvPr/>
                </p:nvCxnSpPr>
                <p:spPr>
                  <a:xfrm flipH="1">
                    <a:off x="6663479" y="3102556"/>
                    <a:ext cx="182402" cy="85272"/>
                  </a:xfrm>
                  <a:prstGeom prst="line">
                    <a:avLst/>
                  </a:prstGeom>
                  <a:ln w="1905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34" name="Connettore diritto 222">
                    <a:extLst>
                      <a:ext uri="{FF2B5EF4-FFF2-40B4-BE49-F238E27FC236}">
                        <a16:creationId xmlns:a16="http://schemas.microsoft.com/office/drawing/2014/main" id="{7C5F6046-5638-BDAF-74CD-428A71FE2520}"/>
                      </a:ext>
                    </a:extLst>
                  </p:cNvPr>
                  <p:cNvCxnSpPr>
                    <a:cxnSpLocks/>
                  </p:cNvCxnSpPr>
                  <p:nvPr/>
                </p:nvCxnSpPr>
                <p:spPr>
                  <a:xfrm flipH="1">
                    <a:off x="6682527" y="3157037"/>
                    <a:ext cx="182402" cy="85272"/>
                  </a:xfrm>
                  <a:prstGeom prst="line">
                    <a:avLst/>
                  </a:prstGeom>
                  <a:ln w="19050">
                    <a:solidFill>
                      <a:srgbClr val="080808"/>
                    </a:solidFill>
                  </a:ln>
                </p:spPr>
                <p:style>
                  <a:lnRef idx="1">
                    <a:schemeClr val="accent1"/>
                  </a:lnRef>
                  <a:fillRef idx="0">
                    <a:schemeClr val="accent1"/>
                  </a:fillRef>
                  <a:effectRef idx="0">
                    <a:schemeClr val="accent1"/>
                  </a:effectRef>
                  <a:fontRef idx="minor">
                    <a:schemeClr val="tx1"/>
                  </a:fontRef>
                </p:style>
              </p:cxnSp>
              <p:sp>
                <p:nvSpPr>
                  <p:cNvPr id="35" name="CasellaDiTesto 223">
                    <a:extLst>
                      <a:ext uri="{FF2B5EF4-FFF2-40B4-BE49-F238E27FC236}">
                        <a16:creationId xmlns:a16="http://schemas.microsoft.com/office/drawing/2014/main" id="{28BB6D3C-0026-8D31-5BAD-045ED1E639B7}"/>
                      </a:ext>
                    </a:extLst>
                  </p:cNvPr>
                  <p:cNvSpPr txBox="1"/>
                  <p:nvPr/>
                </p:nvSpPr>
                <p:spPr>
                  <a:xfrm>
                    <a:off x="1145368" y="1197017"/>
                    <a:ext cx="1754315" cy="369332"/>
                  </a:xfrm>
                  <a:prstGeom prst="rect">
                    <a:avLst/>
                  </a:prstGeom>
                  <a:noFill/>
                </p:spPr>
                <p:txBody>
                  <a:bodyPr wrap="square" rtlCol="0">
                    <a:spAutoFit/>
                  </a:bodyPr>
                  <a:lstStyle/>
                  <a:p>
                    <a:r>
                      <a:rPr lang="it-IT" b="1" dirty="0">
                        <a:latin typeface="+mn-lt"/>
                      </a:rPr>
                      <a:t>REC</a:t>
                    </a:r>
                  </a:p>
                </p:txBody>
              </p:sp>
              <p:sp>
                <p:nvSpPr>
                  <p:cNvPr id="37" name="CasellaDiTesto 225">
                    <a:extLst>
                      <a:ext uri="{FF2B5EF4-FFF2-40B4-BE49-F238E27FC236}">
                        <a16:creationId xmlns:a16="http://schemas.microsoft.com/office/drawing/2014/main" id="{37807600-9429-8E2D-5ACF-51A8CD94A89E}"/>
                      </a:ext>
                    </a:extLst>
                  </p:cNvPr>
                  <p:cNvSpPr txBox="1"/>
                  <p:nvPr/>
                </p:nvSpPr>
                <p:spPr>
                  <a:xfrm>
                    <a:off x="1230776" y="3804534"/>
                    <a:ext cx="1754315" cy="276999"/>
                  </a:xfrm>
                  <a:prstGeom prst="rect">
                    <a:avLst/>
                  </a:prstGeom>
                  <a:noFill/>
                </p:spPr>
                <p:txBody>
                  <a:bodyPr wrap="square" rtlCol="0">
                    <a:spAutoFit/>
                  </a:bodyPr>
                  <a:lstStyle/>
                  <a:p>
                    <a:r>
                      <a:rPr lang="it-IT" sz="1200" b="1" dirty="0">
                        <a:latin typeface="+mn-lt"/>
                      </a:rPr>
                      <a:t>PROSUMER 2</a:t>
                    </a:r>
                  </a:p>
                </p:txBody>
              </p:sp>
              <p:sp>
                <p:nvSpPr>
                  <p:cNvPr id="38" name="CasellaDiTesto 226">
                    <a:extLst>
                      <a:ext uri="{FF2B5EF4-FFF2-40B4-BE49-F238E27FC236}">
                        <a16:creationId xmlns:a16="http://schemas.microsoft.com/office/drawing/2014/main" id="{44B04F8E-8FED-A7DC-5E67-338073AEFA9D}"/>
                      </a:ext>
                    </a:extLst>
                  </p:cNvPr>
                  <p:cNvSpPr txBox="1"/>
                  <p:nvPr/>
                </p:nvSpPr>
                <p:spPr>
                  <a:xfrm>
                    <a:off x="1230775" y="5369958"/>
                    <a:ext cx="1754315" cy="276999"/>
                  </a:xfrm>
                  <a:prstGeom prst="rect">
                    <a:avLst/>
                  </a:prstGeom>
                  <a:noFill/>
                </p:spPr>
                <p:txBody>
                  <a:bodyPr wrap="square" rtlCol="0">
                    <a:spAutoFit/>
                  </a:bodyPr>
                  <a:lstStyle/>
                  <a:p>
                    <a:r>
                      <a:rPr lang="it-IT" sz="1200" b="1" dirty="0">
                        <a:latin typeface="+mn-lt"/>
                      </a:rPr>
                      <a:t>CONSUMER</a:t>
                    </a:r>
                  </a:p>
                </p:txBody>
              </p:sp>
              <p:sp>
                <p:nvSpPr>
                  <p:cNvPr id="39" name="CasellaDiTesto 227">
                    <a:extLst>
                      <a:ext uri="{FF2B5EF4-FFF2-40B4-BE49-F238E27FC236}">
                        <a16:creationId xmlns:a16="http://schemas.microsoft.com/office/drawing/2014/main" id="{3B15BD9F-DE42-7046-4AF9-9B5B9E85D78C}"/>
                      </a:ext>
                    </a:extLst>
                  </p:cNvPr>
                  <p:cNvSpPr txBox="1"/>
                  <p:nvPr/>
                </p:nvSpPr>
                <p:spPr>
                  <a:xfrm>
                    <a:off x="-147578" y="4273290"/>
                    <a:ext cx="1754315" cy="276999"/>
                  </a:xfrm>
                  <a:prstGeom prst="rect">
                    <a:avLst/>
                  </a:prstGeom>
                  <a:noFill/>
                </p:spPr>
                <p:txBody>
                  <a:bodyPr wrap="square" rtlCol="0">
                    <a:spAutoFit/>
                  </a:bodyPr>
                  <a:lstStyle/>
                  <a:p>
                    <a:r>
                      <a:rPr lang="it-IT" sz="1200" b="1" dirty="0">
                        <a:solidFill>
                          <a:srgbClr val="FF9900"/>
                        </a:solidFill>
                        <a:latin typeface="+mn-lt"/>
                      </a:rPr>
                      <a:t>Solar source</a:t>
                    </a:r>
                  </a:p>
                </p:txBody>
              </p:sp>
              <p:sp>
                <p:nvSpPr>
                  <p:cNvPr id="41" name="Title 2">
                    <a:extLst>
                      <a:ext uri="{FF2B5EF4-FFF2-40B4-BE49-F238E27FC236}">
                        <a16:creationId xmlns:a16="http://schemas.microsoft.com/office/drawing/2014/main" id="{FE3F3BC5-27C1-7039-251B-A050911007C5}"/>
                      </a:ext>
                    </a:extLst>
                  </p:cNvPr>
                  <p:cNvSpPr txBox="1">
                    <a:spLocks/>
                  </p:cNvSpPr>
                  <p:nvPr/>
                </p:nvSpPr>
                <p:spPr>
                  <a:xfrm>
                    <a:off x="6240016" y="1225425"/>
                    <a:ext cx="3040301" cy="866636"/>
                  </a:xfrm>
                  <a:prstGeom prst="rect">
                    <a:avLst/>
                  </a:prstGeom>
                  <a:noFill/>
                </p:spPr>
                <p:txBody>
                  <a:bodyPr anchor="ctr"/>
                  <a:lstStyle>
                    <a:lvl1pPr algn="l" defTabSz="914400" rtl="0" eaLnBrk="1" latinLnBrk="0" hangingPunct="1">
                      <a:lnSpc>
                        <a:spcPct val="90000"/>
                      </a:lnSpc>
                      <a:spcBef>
                        <a:spcPct val="0"/>
                      </a:spcBef>
                      <a:buNone/>
                      <a:defRPr lang="it-IT" sz="2400" b="1" i="1" kern="1200" dirty="0">
                        <a:solidFill>
                          <a:srgbClr val="002060"/>
                        </a:solidFill>
                        <a:latin typeface="Segoe UI" panose="020B0502040204020203" pitchFamily="34" charset="0"/>
                        <a:ea typeface="Verdana" panose="020B0604030504040204" pitchFamily="34" charset="0"/>
                        <a:cs typeface="Segoe UI" panose="020B0502040204020203" pitchFamily="34" charset="0"/>
                      </a:defRPr>
                    </a:lvl1pPr>
                  </a:lstStyle>
                  <a:p>
                    <a:r>
                      <a:rPr lang="it-IT" sz="1600" i="0" dirty="0" err="1">
                        <a:solidFill>
                          <a:schemeClr val="tx1"/>
                        </a:solidFill>
                      </a:rPr>
                      <a:t>Vector</a:t>
                    </a:r>
                    <a:endParaRPr lang="it-IT" sz="1600" i="0" dirty="0">
                      <a:solidFill>
                        <a:schemeClr val="tx1"/>
                      </a:solidFill>
                    </a:endParaRPr>
                  </a:p>
                  <a:p>
                    <a:r>
                      <a:rPr lang="it-IT" sz="1600" b="0" i="0" dirty="0" err="1">
                        <a:solidFill>
                          <a:schemeClr val="accent4"/>
                        </a:solidFill>
                      </a:rPr>
                      <a:t>Electricity</a:t>
                    </a:r>
                    <a:r>
                      <a:rPr lang="it-IT" sz="1600" b="0" i="0" dirty="0">
                        <a:solidFill>
                          <a:schemeClr val="accent4"/>
                        </a:solidFill>
                      </a:rPr>
                      <a:t> (</a:t>
                    </a:r>
                    <a:r>
                      <a:rPr lang="it-IT" sz="1600" b="0" i="0" dirty="0" err="1">
                        <a:solidFill>
                          <a:schemeClr val="accent4"/>
                        </a:solidFill>
                      </a:rPr>
                      <a:t>Physical</a:t>
                    </a:r>
                    <a:r>
                      <a:rPr lang="it-IT" sz="1600" b="0" i="0" dirty="0">
                        <a:solidFill>
                          <a:schemeClr val="accent4"/>
                        </a:solidFill>
                      </a:rPr>
                      <a:t> connection)</a:t>
                    </a:r>
                  </a:p>
                  <a:p>
                    <a:r>
                      <a:rPr lang="it-IT" sz="1600" b="0" i="0" dirty="0" err="1">
                        <a:solidFill>
                          <a:schemeClr val="accent6"/>
                        </a:solidFill>
                      </a:rPr>
                      <a:t>Electricity</a:t>
                    </a:r>
                    <a:r>
                      <a:rPr lang="it-IT" sz="1600" b="0" i="0" dirty="0">
                        <a:solidFill>
                          <a:schemeClr val="accent6"/>
                        </a:solidFill>
                      </a:rPr>
                      <a:t> (Virtual connection)</a:t>
                    </a:r>
                  </a:p>
                </p:txBody>
              </p:sp>
            </p:grpSp>
            <p:cxnSp>
              <p:nvCxnSpPr>
                <p:cNvPr id="11" name="Connettore 2 6">
                  <a:extLst>
                    <a:ext uri="{FF2B5EF4-FFF2-40B4-BE49-F238E27FC236}">
                      <a16:creationId xmlns:a16="http://schemas.microsoft.com/office/drawing/2014/main" id="{D14E4F08-9E92-2765-9CBB-4E59C7EC769E}"/>
                    </a:ext>
                  </a:extLst>
                </p:cNvPr>
                <p:cNvCxnSpPr>
                  <a:cxnSpLocks/>
                </p:cNvCxnSpPr>
                <p:nvPr/>
              </p:nvCxnSpPr>
              <p:spPr>
                <a:xfrm>
                  <a:off x="2244370" y="4506823"/>
                  <a:ext cx="374180" cy="0"/>
                </a:xfrm>
                <a:prstGeom prst="straightConnector1">
                  <a:avLst/>
                </a:prstGeom>
                <a:ln w="38100">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ttore a gomito 75">
                  <a:extLst>
                    <a:ext uri="{FF2B5EF4-FFF2-40B4-BE49-F238E27FC236}">
                      <a16:creationId xmlns:a16="http://schemas.microsoft.com/office/drawing/2014/main" id="{13657CB1-9D38-AED1-4526-4B7F08221123}"/>
                    </a:ext>
                  </a:extLst>
                </p:cNvPr>
                <p:cNvCxnSpPr>
                  <a:cxnSpLocks/>
                  <a:endCxn id="47" idx="3"/>
                </p:cNvCxnSpPr>
                <p:nvPr/>
              </p:nvCxnSpPr>
              <p:spPr>
                <a:xfrm rot="5400000">
                  <a:off x="4557983" y="4358496"/>
                  <a:ext cx="2969980" cy="425131"/>
                </a:xfrm>
                <a:prstGeom prst="bent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 name="Connettore 2 8">
                <a:extLst>
                  <a:ext uri="{FF2B5EF4-FFF2-40B4-BE49-F238E27FC236}">
                    <a16:creationId xmlns:a16="http://schemas.microsoft.com/office/drawing/2014/main" id="{A93943C6-49D5-886F-2C64-A69B79B6A7B7}"/>
                  </a:ext>
                </a:extLst>
              </p:cNvPr>
              <p:cNvCxnSpPr>
                <a:cxnSpLocks/>
                <a:stCxn id="54" idx="2"/>
              </p:cNvCxnSpPr>
              <p:nvPr/>
            </p:nvCxnSpPr>
            <p:spPr>
              <a:xfrm>
                <a:off x="4178750" y="4905109"/>
                <a:ext cx="0" cy="79635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72" name="Rettangolo 68">
              <a:extLst>
                <a:ext uri="{FF2B5EF4-FFF2-40B4-BE49-F238E27FC236}">
                  <a16:creationId xmlns:a16="http://schemas.microsoft.com/office/drawing/2014/main" id="{F2124060-56C6-4C06-8C0C-9CFE6801122A}"/>
                </a:ext>
              </a:extLst>
            </p:cNvPr>
            <p:cNvSpPr/>
            <p:nvPr/>
          </p:nvSpPr>
          <p:spPr>
            <a:xfrm>
              <a:off x="5648522" y="2548048"/>
              <a:ext cx="616631" cy="5377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rPr>
                <a:t>Schoo</a:t>
              </a:r>
              <a:r>
                <a:rPr lang="it-IT" sz="1400" dirty="0">
                  <a:solidFill>
                    <a:schemeClr val="tx1"/>
                  </a:solidFill>
                </a:rPr>
                <a:t>l</a:t>
              </a:r>
              <a:endParaRPr lang="it-IT" sz="1400" dirty="0"/>
            </a:p>
          </p:txBody>
        </p:sp>
        <p:sp>
          <p:nvSpPr>
            <p:cNvPr id="73" name="Rettangolo 84">
              <a:extLst>
                <a:ext uri="{FF2B5EF4-FFF2-40B4-BE49-F238E27FC236}">
                  <a16:creationId xmlns:a16="http://schemas.microsoft.com/office/drawing/2014/main" id="{FE4A0E78-514C-D21B-CF5F-6591D94FF3B6}"/>
                </a:ext>
              </a:extLst>
            </p:cNvPr>
            <p:cNvSpPr/>
            <p:nvPr/>
          </p:nvSpPr>
          <p:spPr>
            <a:xfrm>
              <a:off x="3823540" y="2548048"/>
              <a:ext cx="616631" cy="5377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rPr>
                <a:t>PV</a:t>
              </a:r>
              <a:endParaRPr lang="it-IT" sz="1200" dirty="0"/>
            </a:p>
          </p:txBody>
        </p:sp>
        <p:sp>
          <p:nvSpPr>
            <p:cNvPr id="74" name="Rettangolo 85">
              <a:extLst>
                <a:ext uri="{FF2B5EF4-FFF2-40B4-BE49-F238E27FC236}">
                  <a16:creationId xmlns:a16="http://schemas.microsoft.com/office/drawing/2014/main" id="{F6A36711-4458-C36D-0AD1-732F309CFCCC}"/>
                </a:ext>
              </a:extLst>
            </p:cNvPr>
            <p:cNvSpPr/>
            <p:nvPr/>
          </p:nvSpPr>
          <p:spPr>
            <a:xfrm>
              <a:off x="4742372" y="2548048"/>
              <a:ext cx="616631" cy="5377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rPr>
                <a:t>AC/DC</a:t>
              </a:r>
              <a:endParaRPr lang="it-IT" sz="1200" dirty="0"/>
            </a:p>
          </p:txBody>
        </p:sp>
        <p:cxnSp>
          <p:nvCxnSpPr>
            <p:cNvPr id="75" name="Connettore 2 86">
              <a:extLst>
                <a:ext uri="{FF2B5EF4-FFF2-40B4-BE49-F238E27FC236}">
                  <a16:creationId xmlns:a16="http://schemas.microsoft.com/office/drawing/2014/main" id="{F79470A7-9072-CF0C-B519-E8F6A3E2AC12}"/>
                </a:ext>
              </a:extLst>
            </p:cNvPr>
            <p:cNvCxnSpPr>
              <a:cxnSpLocks/>
              <a:stCxn id="73" idx="3"/>
              <a:endCxn id="74" idx="1"/>
            </p:cNvCxnSpPr>
            <p:nvPr/>
          </p:nvCxnSpPr>
          <p:spPr>
            <a:xfrm>
              <a:off x="4440171" y="2816898"/>
              <a:ext cx="302201" cy="0"/>
            </a:xfrm>
            <a:prstGeom prst="straightConnector1">
              <a:avLst/>
            </a:prstGeom>
            <a:ln w="190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ttore 2 94">
              <a:extLst>
                <a:ext uri="{FF2B5EF4-FFF2-40B4-BE49-F238E27FC236}">
                  <a16:creationId xmlns:a16="http://schemas.microsoft.com/office/drawing/2014/main" id="{4B1FD56A-9DB5-68C0-0852-43AFAC09A0A2}"/>
                </a:ext>
              </a:extLst>
            </p:cNvPr>
            <p:cNvCxnSpPr>
              <a:cxnSpLocks/>
            </p:cNvCxnSpPr>
            <p:nvPr/>
          </p:nvCxnSpPr>
          <p:spPr>
            <a:xfrm>
              <a:off x="5359003" y="2809739"/>
              <a:ext cx="289519" cy="0"/>
            </a:xfrm>
            <a:prstGeom prst="straightConnector1">
              <a:avLst/>
            </a:prstGeom>
            <a:ln w="190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CasellaDiTesto 225">
              <a:extLst>
                <a:ext uri="{FF2B5EF4-FFF2-40B4-BE49-F238E27FC236}">
                  <a16:creationId xmlns:a16="http://schemas.microsoft.com/office/drawing/2014/main" id="{721088A0-1843-AA15-CBCD-ABFE62ABD335}"/>
                </a:ext>
              </a:extLst>
            </p:cNvPr>
            <p:cNvSpPr txBox="1"/>
            <p:nvPr/>
          </p:nvSpPr>
          <p:spPr>
            <a:xfrm>
              <a:off x="3542634" y="2106523"/>
              <a:ext cx="1525372" cy="276999"/>
            </a:xfrm>
            <a:prstGeom prst="rect">
              <a:avLst/>
            </a:prstGeom>
            <a:noFill/>
          </p:spPr>
          <p:txBody>
            <a:bodyPr wrap="square" rtlCol="0">
              <a:spAutoFit/>
            </a:bodyPr>
            <a:lstStyle/>
            <a:p>
              <a:r>
                <a:rPr lang="it-IT" sz="1200" b="1" dirty="0">
                  <a:latin typeface="+mn-lt"/>
                </a:rPr>
                <a:t>PROSUMER 1</a:t>
              </a:r>
            </a:p>
          </p:txBody>
        </p:sp>
        <p:sp>
          <p:nvSpPr>
            <p:cNvPr id="78" name="CasellaDiTesto 227">
              <a:extLst>
                <a:ext uri="{FF2B5EF4-FFF2-40B4-BE49-F238E27FC236}">
                  <a16:creationId xmlns:a16="http://schemas.microsoft.com/office/drawing/2014/main" id="{213725D2-0891-B2DE-C336-26891EE1CC91}"/>
                </a:ext>
              </a:extLst>
            </p:cNvPr>
            <p:cNvSpPr txBox="1"/>
            <p:nvPr/>
          </p:nvSpPr>
          <p:spPr>
            <a:xfrm>
              <a:off x="2455699" y="2515653"/>
              <a:ext cx="1525372" cy="241002"/>
            </a:xfrm>
            <a:prstGeom prst="rect">
              <a:avLst/>
            </a:prstGeom>
            <a:noFill/>
          </p:spPr>
          <p:txBody>
            <a:bodyPr wrap="square" rtlCol="0">
              <a:spAutoFit/>
            </a:bodyPr>
            <a:lstStyle/>
            <a:p>
              <a:r>
                <a:rPr lang="it-IT" sz="1200" b="1" dirty="0">
                  <a:solidFill>
                    <a:srgbClr val="FF9900"/>
                  </a:solidFill>
                  <a:latin typeface="+mn-lt"/>
                </a:rPr>
                <a:t>Solar source</a:t>
              </a:r>
            </a:p>
          </p:txBody>
        </p:sp>
        <p:cxnSp>
          <p:nvCxnSpPr>
            <p:cNvPr id="79" name="Connettore 2 6">
              <a:extLst>
                <a:ext uri="{FF2B5EF4-FFF2-40B4-BE49-F238E27FC236}">
                  <a16:creationId xmlns:a16="http://schemas.microsoft.com/office/drawing/2014/main" id="{A45509FE-C5BC-EB30-23F1-9FAE9394682F}"/>
                </a:ext>
              </a:extLst>
            </p:cNvPr>
            <p:cNvCxnSpPr>
              <a:cxnSpLocks/>
            </p:cNvCxnSpPr>
            <p:nvPr/>
          </p:nvCxnSpPr>
          <p:spPr>
            <a:xfrm>
              <a:off x="3379960" y="2669027"/>
              <a:ext cx="325348" cy="0"/>
            </a:xfrm>
            <a:prstGeom prst="straightConnector1">
              <a:avLst/>
            </a:prstGeom>
            <a:ln w="38100">
              <a:solidFill>
                <a:srgbClr val="FF9900"/>
              </a:solidFill>
              <a:tailEnd type="triangle"/>
            </a:ln>
          </p:spPr>
          <p:style>
            <a:lnRef idx="1">
              <a:schemeClr val="accent1"/>
            </a:lnRef>
            <a:fillRef idx="0">
              <a:schemeClr val="accent1"/>
            </a:fillRef>
            <a:effectRef idx="0">
              <a:schemeClr val="accent1"/>
            </a:effectRef>
            <a:fontRef idx="minor">
              <a:schemeClr val="tx1"/>
            </a:fontRef>
          </p:style>
        </p:cxnSp>
        <p:sp>
          <p:nvSpPr>
            <p:cNvPr id="80" name="Rettangolo 99">
              <a:extLst>
                <a:ext uri="{FF2B5EF4-FFF2-40B4-BE49-F238E27FC236}">
                  <a16:creationId xmlns:a16="http://schemas.microsoft.com/office/drawing/2014/main" id="{A631AD1B-FB25-AAB3-6CE6-DB6567A4738E}"/>
                </a:ext>
              </a:extLst>
            </p:cNvPr>
            <p:cNvSpPr/>
            <p:nvPr/>
          </p:nvSpPr>
          <p:spPr>
            <a:xfrm>
              <a:off x="3726876" y="2497128"/>
              <a:ext cx="3149734" cy="689152"/>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 name="TextBox 6">
            <a:extLst>
              <a:ext uri="{FF2B5EF4-FFF2-40B4-BE49-F238E27FC236}">
                <a16:creationId xmlns:a16="http://schemas.microsoft.com/office/drawing/2014/main" id="{2642C0F1-A763-C5A4-801D-271D81835CB6}"/>
              </a:ext>
            </a:extLst>
          </p:cNvPr>
          <p:cNvSpPr txBox="1"/>
          <p:nvPr/>
        </p:nvSpPr>
        <p:spPr>
          <a:xfrm>
            <a:off x="853784" y="6011474"/>
            <a:ext cx="8928992" cy="663964"/>
          </a:xfrm>
          <a:prstGeom prst="rect">
            <a:avLst/>
          </a:prstGeom>
          <a:noFill/>
        </p:spPr>
        <p:txBody>
          <a:bodyPr wrap="square">
            <a:spAutoFit/>
          </a:bodyPr>
          <a:lstStyle/>
          <a:p>
            <a:pPr>
              <a:lnSpc>
                <a:spcPct val="250000"/>
              </a:lnSpc>
            </a:pPr>
            <a:r>
              <a:rPr lang="it-IT" altLang="it-IT" dirty="0">
                <a:solidFill>
                  <a:srgbClr val="000000"/>
                </a:solidFill>
                <a:latin typeface="Segoe UI "/>
                <a:ea typeface="Calibri" panose="020F0502020204030204" pitchFamily="34" charset="0"/>
              </a:rPr>
              <a:t>In  base ai dati raccolti si può ipotizzare una comunità con due prosumer.</a:t>
            </a:r>
            <a:endParaRPr lang="it-IT" sz="1800" dirty="0">
              <a:solidFill>
                <a:srgbClr val="000000"/>
              </a:solidFill>
              <a:effectLst/>
              <a:latin typeface="Segoe UI "/>
              <a:ea typeface="Calibri" panose="020F0502020204030204" pitchFamily="34" charset="0"/>
            </a:endParaRPr>
          </a:p>
        </p:txBody>
      </p:sp>
    </p:spTree>
    <p:extLst>
      <p:ext uri="{BB962C8B-B14F-4D97-AF65-F5344CB8AC3E}">
        <p14:creationId xmlns:p14="http://schemas.microsoft.com/office/powerpoint/2010/main" val="28219090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a:xfrm>
            <a:off x="2366189" y="37712"/>
            <a:ext cx="9812289" cy="374441"/>
          </a:xfrm>
        </p:spPr>
        <p:txBody>
          <a:bodyPr/>
          <a:lstStyle/>
          <a:p>
            <a:r>
              <a:rPr lang="it-IT" dirty="0"/>
              <a:t>Tutorial 1: workflow</a:t>
            </a:r>
          </a:p>
        </p:txBody>
      </p:sp>
      <p:sp>
        <p:nvSpPr>
          <p:cNvPr id="6" name="TextBox 5">
            <a:extLst>
              <a:ext uri="{FF2B5EF4-FFF2-40B4-BE49-F238E27FC236}">
                <a16:creationId xmlns:a16="http://schemas.microsoft.com/office/drawing/2014/main" id="{A4EACB42-1893-169A-E284-800E0CEFA56E}"/>
              </a:ext>
            </a:extLst>
          </p:cNvPr>
          <p:cNvSpPr txBox="1"/>
          <p:nvPr/>
        </p:nvSpPr>
        <p:spPr>
          <a:xfrm>
            <a:off x="839416" y="548680"/>
            <a:ext cx="6495689" cy="2280624"/>
          </a:xfrm>
          <a:prstGeom prst="rect">
            <a:avLst/>
          </a:prstGeom>
          <a:solidFill>
            <a:schemeClr val="accent4">
              <a:lumMod val="20000"/>
              <a:lumOff val="80000"/>
            </a:schemeClr>
          </a:solidFill>
        </p:spPr>
        <p:txBody>
          <a:bodyPr wrap="square">
            <a:spAutoFit/>
          </a:bodyPr>
          <a:lstStyle/>
          <a:p>
            <a:pPr marL="0" lvl="1" algn="just" eaLnBrk="0" hangingPunct="0">
              <a:lnSpc>
                <a:spcPct val="90000"/>
              </a:lnSpc>
              <a:spcBef>
                <a:spcPct val="50000"/>
              </a:spcBef>
              <a:buClr>
                <a:srgbClr val="822333"/>
              </a:buClr>
              <a:defRPr/>
            </a:pPr>
            <a:r>
              <a:rPr lang="en-GB" b="1" dirty="0">
                <a:solidFill>
                  <a:srgbClr val="002060"/>
                </a:solidFill>
                <a:latin typeface="Segoe UI" panose="020B0502040204020203" pitchFamily="34" charset="0"/>
                <a:cs typeface="Segoe UI" panose="020B0502040204020203" pitchFamily="34" charset="0"/>
              </a:rPr>
              <a:t>Import </a:t>
            </a:r>
            <a:r>
              <a:rPr lang="en-GB" b="1" dirty="0" err="1">
                <a:solidFill>
                  <a:srgbClr val="002060"/>
                </a:solidFill>
                <a:latin typeface="Segoe UI" panose="020B0502040204020203" pitchFamily="34" charset="0"/>
                <a:cs typeface="Segoe UI" panose="020B0502040204020203" pitchFamily="34" charset="0"/>
              </a:rPr>
              <a:t>pyREC</a:t>
            </a:r>
            <a:r>
              <a:rPr lang="en-GB" b="1" dirty="0">
                <a:solidFill>
                  <a:srgbClr val="002060"/>
                </a:solidFill>
                <a:latin typeface="Segoe UI" panose="020B0502040204020203" pitchFamily="34" charset="0"/>
                <a:cs typeface="Segoe UI" panose="020B0502040204020203" pitchFamily="34" charset="0"/>
              </a:rPr>
              <a:t> modules</a:t>
            </a:r>
          </a:p>
          <a:p>
            <a:pPr marL="0" lvl="1" algn="just" eaLnBrk="0" hangingPunct="0">
              <a:lnSpc>
                <a:spcPct val="90000"/>
              </a:lnSpc>
              <a:spcBef>
                <a:spcPct val="50000"/>
              </a:spcBef>
              <a:buClr>
                <a:srgbClr val="822333"/>
              </a:buClr>
              <a:defRPr/>
            </a:pPr>
            <a:r>
              <a:rPr lang="en-GB" b="1" dirty="0">
                <a:solidFill>
                  <a:srgbClr val="002060"/>
                </a:solidFill>
                <a:latin typeface="Segoe UI" panose="020B0502040204020203" pitchFamily="34" charset="0"/>
                <a:cs typeface="Segoe UI" panose="020B0502040204020203" pitchFamily="34" charset="0"/>
              </a:rPr>
              <a:t>Import other modules</a:t>
            </a:r>
          </a:p>
          <a:p>
            <a:pPr marL="0" lvl="1" algn="just" eaLnBrk="0" hangingPunct="0">
              <a:lnSpc>
                <a:spcPct val="90000"/>
              </a:lnSpc>
              <a:spcBef>
                <a:spcPct val="50000"/>
              </a:spcBef>
              <a:buClr>
                <a:srgbClr val="822333"/>
              </a:buClr>
              <a:defRPr/>
            </a:pPr>
            <a:r>
              <a:rPr lang="en-GB" b="1" dirty="0">
                <a:solidFill>
                  <a:srgbClr val="002060"/>
                </a:solidFill>
                <a:latin typeface="Segoe UI" panose="020B0502040204020203" pitchFamily="34" charset="0"/>
                <a:cs typeface="Segoe UI" panose="020B0502040204020203" pitchFamily="34" charset="0"/>
              </a:rPr>
              <a:t>Import input data</a:t>
            </a:r>
          </a:p>
          <a:p>
            <a:pPr marL="0" lvl="1" algn="just" eaLnBrk="0" hangingPunct="0">
              <a:lnSpc>
                <a:spcPct val="90000"/>
              </a:lnSpc>
              <a:spcBef>
                <a:spcPct val="50000"/>
              </a:spcBef>
              <a:buClr>
                <a:srgbClr val="822333"/>
              </a:buClr>
              <a:defRPr/>
            </a:pPr>
            <a:r>
              <a:rPr lang="en-GB" b="1" dirty="0">
                <a:solidFill>
                  <a:srgbClr val="002060"/>
                </a:solidFill>
                <a:latin typeface="Segoe UI" panose="020B0502040204020203" pitchFamily="34" charset="0"/>
                <a:cs typeface="Segoe UI" panose="020B0502040204020203" pitchFamily="34" charset="0"/>
              </a:rPr>
              <a:t>Define users</a:t>
            </a:r>
          </a:p>
          <a:p>
            <a:pPr marL="0" lvl="1" algn="just" eaLnBrk="0" hangingPunct="0">
              <a:lnSpc>
                <a:spcPct val="90000"/>
              </a:lnSpc>
              <a:spcBef>
                <a:spcPct val="50000"/>
              </a:spcBef>
              <a:buClr>
                <a:srgbClr val="822333"/>
              </a:buClr>
              <a:defRPr/>
            </a:pPr>
            <a:r>
              <a:rPr lang="en-GB" b="1" dirty="0">
                <a:solidFill>
                  <a:srgbClr val="002060"/>
                </a:solidFill>
                <a:latin typeface="Segoe UI" panose="020B0502040204020203" pitchFamily="34" charset="0"/>
                <a:cs typeface="Segoe UI" panose="020B0502040204020203" pitchFamily="34" charset="0"/>
              </a:rPr>
              <a:t>Define auxiliary components</a:t>
            </a:r>
          </a:p>
          <a:p>
            <a:pPr marL="0" lvl="1" algn="just" eaLnBrk="0" hangingPunct="0">
              <a:lnSpc>
                <a:spcPct val="90000"/>
              </a:lnSpc>
              <a:spcBef>
                <a:spcPct val="50000"/>
              </a:spcBef>
              <a:buClr>
                <a:srgbClr val="822333"/>
              </a:buClr>
              <a:defRPr/>
            </a:pPr>
            <a:r>
              <a:rPr lang="en-GB" b="1" dirty="0">
                <a:solidFill>
                  <a:srgbClr val="002060"/>
                </a:solidFill>
                <a:latin typeface="Segoe UI" panose="020B0502040204020203" pitchFamily="34" charset="0"/>
                <a:cs typeface="Segoe UI" panose="020B0502040204020203" pitchFamily="34" charset="0"/>
              </a:rPr>
              <a:t>Define production systems</a:t>
            </a:r>
          </a:p>
        </p:txBody>
      </p:sp>
      <p:sp>
        <p:nvSpPr>
          <p:cNvPr id="10" name="TextBox 9">
            <a:extLst>
              <a:ext uri="{FF2B5EF4-FFF2-40B4-BE49-F238E27FC236}">
                <a16:creationId xmlns:a16="http://schemas.microsoft.com/office/drawing/2014/main" id="{45AF5CFF-8CC0-96A4-0C62-CA653007E1BF}"/>
              </a:ext>
            </a:extLst>
          </p:cNvPr>
          <p:cNvSpPr txBox="1"/>
          <p:nvPr/>
        </p:nvSpPr>
        <p:spPr>
          <a:xfrm>
            <a:off x="807435" y="4842524"/>
            <a:ext cx="6526389" cy="1117229"/>
          </a:xfrm>
          <a:prstGeom prst="rect">
            <a:avLst/>
          </a:prstGeom>
          <a:solidFill>
            <a:schemeClr val="accent6">
              <a:lumMod val="20000"/>
              <a:lumOff val="80000"/>
            </a:schemeClr>
          </a:solidFill>
        </p:spPr>
        <p:txBody>
          <a:bodyPr wrap="square">
            <a:spAutoFit/>
          </a:bodyPr>
          <a:lstStyle/>
          <a:p>
            <a:pPr marL="0" marR="0" lvl="1" indent="0" algn="just" defTabSz="914400" rtl="0" eaLnBrk="0" fontAlgn="base" latinLnBrk="0" hangingPunct="0">
              <a:lnSpc>
                <a:spcPct val="90000"/>
              </a:lnSpc>
              <a:spcBef>
                <a:spcPct val="50000"/>
              </a:spcBef>
              <a:spcAft>
                <a:spcPct val="0"/>
              </a:spcAft>
              <a:buClr>
                <a:srgbClr val="822333"/>
              </a:buClr>
              <a:buSzTx/>
              <a:buFontTx/>
              <a:buNone/>
              <a:tabLst/>
              <a:defRPr/>
            </a:pPr>
            <a:r>
              <a:rPr kumimoji="0" lang="en-GB" sz="18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rPr>
              <a:t>Calculate energy performance REC</a:t>
            </a:r>
          </a:p>
          <a:p>
            <a:pPr marL="0" marR="0" lvl="1" indent="0" algn="just" defTabSz="914400" rtl="0" eaLnBrk="0" fontAlgn="base" latinLnBrk="0" hangingPunct="0">
              <a:lnSpc>
                <a:spcPct val="90000"/>
              </a:lnSpc>
              <a:spcBef>
                <a:spcPct val="50000"/>
              </a:spcBef>
              <a:spcAft>
                <a:spcPct val="0"/>
              </a:spcAft>
              <a:buClr>
                <a:srgbClr val="822333"/>
              </a:buClr>
              <a:buSzTx/>
              <a:buFontTx/>
              <a:buNone/>
              <a:tabLst/>
              <a:defRPr/>
            </a:pPr>
            <a:r>
              <a:rPr kumimoji="0" lang="en-GB" sz="18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rPr>
              <a:t>Calculate economical performance REC</a:t>
            </a:r>
          </a:p>
          <a:p>
            <a:pPr marL="0" marR="0" lvl="1" indent="0" algn="just" defTabSz="914400" rtl="0" eaLnBrk="0" fontAlgn="base" latinLnBrk="0" hangingPunct="0">
              <a:lnSpc>
                <a:spcPct val="90000"/>
              </a:lnSpc>
              <a:spcBef>
                <a:spcPct val="50000"/>
              </a:spcBef>
              <a:spcAft>
                <a:spcPct val="0"/>
              </a:spcAft>
              <a:buClr>
                <a:srgbClr val="822333"/>
              </a:buClr>
              <a:buSzTx/>
              <a:buFontTx/>
              <a:buNone/>
              <a:tabLst/>
              <a:defRPr/>
            </a:pPr>
            <a:r>
              <a:rPr kumimoji="0" lang="en-GB" sz="18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rPr>
              <a:t>Calculate global energy performance (annual, month, day)</a:t>
            </a:r>
          </a:p>
        </p:txBody>
      </p:sp>
      <p:sp>
        <p:nvSpPr>
          <p:cNvPr id="12" name="TextBox 11">
            <a:extLst>
              <a:ext uri="{FF2B5EF4-FFF2-40B4-BE49-F238E27FC236}">
                <a16:creationId xmlns:a16="http://schemas.microsoft.com/office/drawing/2014/main" id="{98D16F0E-75BC-4742-61D9-020FC07EDB62}"/>
              </a:ext>
            </a:extLst>
          </p:cNvPr>
          <p:cNvSpPr txBox="1"/>
          <p:nvPr/>
        </p:nvSpPr>
        <p:spPr>
          <a:xfrm>
            <a:off x="821499" y="3298060"/>
            <a:ext cx="6513608" cy="341632"/>
          </a:xfrm>
          <a:prstGeom prst="rect">
            <a:avLst/>
          </a:prstGeom>
          <a:solidFill>
            <a:schemeClr val="accent4">
              <a:lumMod val="20000"/>
              <a:lumOff val="80000"/>
            </a:schemeClr>
          </a:solidFill>
        </p:spPr>
        <p:txBody>
          <a:bodyPr wrap="square">
            <a:spAutoFit/>
          </a:bodyPr>
          <a:lstStyle/>
          <a:p>
            <a:pPr marL="0" marR="0" lvl="1" indent="0" algn="just" defTabSz="914400" rtl="0" eaLnBrk="0" fontAlgn="base" latinLnBrk="0" hangingPunct="0">
              <a:lnSpc>
                <a:spcPct val="90000"/>
              </a:lnSpc>
              <a:spcBef>
                <a:spcPct val="50000"/>
              </a:spcBef>
              <a:spcAft>
                <a:spcPct val="0"/>
              </a:spcAft>
              <a:buClr>
                <a:srgbClr val="822333"/>
              </a:buClr>
              <a:buSzTx/>
              <a:buFontTx/>
              <a:buNone/>
              <a:tabLst/>
              <a:defRPr/>
            </a:pPr>
            <a:r>
              <a:rPr kumimoji="0" lang="en-GB" sz="18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rPr>
              <a:t>Define prosumer</a:t>
            </a:r>
          </a:p>
        </p:txBody>
      </p:sp>
      <p:sp>
        <p:nvSpPr>
          <p:cNvPr id="14" name="TextBox 13">
            <a:extLst>
              <a:ext uri="{FF2B5EF4-FFF2-40B4-BE49-F238E27FC236}">
                <a16:creationId xmlns:a16="http://schemas.microsoft.com/office/drawing/2014/main" id="{4CC437AF-8DFF-28A1-EEC8-7C2FD8DC1C07}"/>
              </a:ext>
            </a:extLst>
          </p:cNvPr>
          <p:cNvSpPr txBox="1"/>
          <p:nvPr/>
        </p:nvSpPr>
        <p:spPr>
          <a:xfrm>
            <a:off x="807435" y="4423208"/>
            <a:ext cx="6527672" cy="341632"/>
          </a:xfrm>
          <a:prstGeom prst="rect">
            <a:avLst/>
          </a:prstGeom>
          <a:solidFill>
            <a:schemeClr val="accent4">
              <a:lumMod val="20000"/>
              <a:lumOff val="80000"/>
            </a:schemeClr>
          </a:solidFill>
        </p:spPr>
        <p:txBody>
          <a:bodyPr wrap="square">
            <a:spAutoFit/>
          </a:bodyPr>
          <a:lstStyle/>
          <a:p>
            <a:pPr marL="0" marR="0" lvl="1" indent="0" algn="just" defTabSz="914400" rtl="0" eaLnBrk="0" fontAlgn="base" latinLnBrk="0" hangingPunct="0">
              <a:lnSpc>
                <a:spcPct val="90000"/>
              </a:lnSpc>
              <a:spcBef>
                <a:spcPct val="50000"/>
              </a:spcBef>
              <a:spcAft>
                <a:spcPct val="0"/>
              </a:spcAft>
              <a:buClr>
                <a:srgbClr val="822333"/>
              </a:buClr>
              <a:buSzTx/>
              <a:buFontTx/>
              <a:buNone/>
              <a:tabLst/>
              <a:defRPr/>
            </a:pPr>
            <a:r>
              <a:rPr kumimoji="0" lang="en-GB" sz="18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rPr>
              <a:t>Define REC</a:t>
            </a:r>
          </a:p>
        </p:txBody>
      </p:sp>
      <p:sp>
        <p:nvSpPr>
          <p:cNvPr id="16" name="TextBox 15">
            <a:extLst>
              <a:ext uri="{FF2B5EF4-FFF2-40B4-BE49-F238E27FC236}">
                <a16:creationId xmlns:a16="http://schemas.microsoft.com/office/drawing/2014/main" id="{6E7A9250-B68A-EA6D-E78B-CCD1341568CF}"/>
              </a:ext>
            </a:extLst>
          </p:cNvPr>
          <p:cNvSpPr txBox="1"/>
          <p:nvPr/>
        </p:nvSpPr>
        <p:spPr>
          <a:xfrm>
            <a:off x="807435" y="3666735"/>
            <a:ext cx="6527672" cy="729430"/>
          </a:xfrm>
          <a:prstGeom prst="rect">
            <a:avLst/>
          </a:prstGeom>
          <a:solidFill>
            <a:schemeClr val="accent6">
              <a:lumMod val="20000"/>
              <a:lumOff val="80000"/>
            </a:schemeClr>
          </a:solidFill>
        </p:spPr>
        <p:txBody>
          <a:bodyPr wrap="square">
            <a:spAutoFit/>
          </a:bodyPr>
          <a:lstStyle/>
          <a:p>
            <a:pPr marL="0" marR="0" lvl="1" indent="0" algn="just" defTabSz="914400" rtl="0" eaLnBrk="0" fontAlgn="base" latinLnBrk="0" hangingPunct="0">
              <a:lnSpc>
                <a:spcPct val="90000"/>
              </a:lnSpc>
              <a:spcBef>
                <a:spcPct val="50000"/>
              </a:spcBef>
              <a:spcAft>
                <a:spcPct val="0"/>
              </a:spcAft>
              <a:buClr>
                <a:srgbClr val="822333"/>
              </a:buClr>
              <a:buSzTx/>
              <a:buFontTx/>
              <a:buNone/>
              <a:tabLst/>
              <a:defRPr/>
            </a:pPr>
            <a:r>
              <a:rPr kumimoji="0" lang="en-GB" sz="18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rPr>
              <a:t>Calculate prosumer energy performance without REC</a:t>
            </a:r>
          </a:p>
          <a:p>
            <a:pPr marL="0" marR="0" lvl="1" indent="0" algn="just" defTabSz="914400" rtl="0" eaLnBrk="0" fontAlgn="base" latinLnBrk="0" hangingPunct="0">
              <a:lnSpc>
                <a:spcPct val="90000"/>
              </a:lnSpc>
              <a:spcBef>
                <a:spcPct val="50000"/>
              </a:spcBef>
              <a:spcAft>
                <a:spcPct val="0"/>
              </a:spcAft>
              <a:buClr>
                <a:srgbClr val="822333"/>
              </a:buClr>
              <a:buSzTx/>
              <a:buFontTx/>
              <a:buNone/>
              <a:tabLst/>
              <a:defRPr/>
            </a:pPr>
            <a:r>
              <a:rPr kumimoji="0" lang="en-GB" sz="18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rPr>
              <a:t>Calculate prosumer economical performance without REC</a:t>
            </a:r>
          </a:p>
        </p:txBody>
      </p:sp>
      <p:sp>
        <p:nvSpPr>
          <p:cNvPr id="18" name="TextBox 17">
            <a:extLst>
              <a:ext uri="{FF2B5EF4-FFF2-40B4-BE49-F238E27FC236}">
                <a16:creationId xmlns:a16="http://schemas.microsoft.com/office/drawing/2014/main" id="{26B418BE-6750-5E8A-676A-0A2487CA4EF3}"/>
              </a:ext>
            </a:extLst>
          </p:cNvPr>
          <p:cNvSpPr txBox="1"/>
          <p:nvPr/>
        </p:nvSpPr>
        <p:spPr>
          <a:xfrm>
            <a:off x="808718" y="6026654"/>
            <a:ext cx="6526389" cy="729430"/>
          </a:xfrm>
          <a:prstGeom prst="rect">
            <a:avLst/>
          </a:prstGeom>
          <a:solidFill>
            <a:schemeClr val="accent1">
              <a:lumMod val="20000"/>
              <a:lumOff val="80000"/>
            </a:schemeClr>
          </a:solidFill>
        </p:spPr>
        <p:txBody>
          <a:bodyPr wrap="square">
            <a:spAutoFit/>
          </a:bodyPr>
          <a:lstStyle/>
          <a:p>
            <a:pPr marL="0" marR="0" lvl="1" indent="0" algn="just" defTabSz="914400" rtl="0" eaLnBrk="0" fontAlgn="base" latinLnBrk="0" hangingPunct="0">
              <a:lnSpc>
                <a:spcPct val="90000"/>
              </a:lnSpc>
              <a:spcBef>
                <a:spcPct val="50000"/>
              </a:spcBef>
              <a:spcAft>
                <a:spcPct val="0"/>
              </a:spcAft>
              <a:buClr>
                <a:srgbClr val="822333"/>
              </a:buClr>
              <a:buSzTx/>
              <a:buFontTx/>
              <a:buNone/>
              <a:tabLst/>
              <a:defRPr/>
            </a:pPr>
            <a:r>
              <a:rPr lang="en-GB" b="1" dirty="0">
                <a:solidFill>
                  <a:srgbClr val="002060"/>
                </a:solidFill>
                <a:latin typeface="Segoe UI" panose="020B0502040204020203" pitchFamily="34" charset="0"/>
                <a:cs typeface="Segoe UI" panose="020B0502040204020203" pitchFamily="34" charset="0"/>
              </a:rPr>
              <a:t>G</a:t>
            </a:r>
            <a:r>
              <a:rPr kumimoji="0" lang="en-GB" sz="1800" b="1" i="0" u="none" strike="noStrike" kern="1200" cap="none" spc="0" normalizeH="0" baseline="0" noProof="0" dirty="0" err="1">
                <a:ln>
                  <a:noFill/>
                </a:ln>
                <a:solidFill>
                  <a:srgbClr val="002060"/>
                </a:solidFill>
                <a:effectLst/>
                <a:uLnTx/>
                <a:uFillTx/>
                <a:latin typeface="Segoe UI" panose="020B0502040204020203" pitchFamily="34" charset="0"/>
                <a:ea typeface="+mn-ea"/>
                <a:cs typeface="Segoe UI" panose="020B0502040204020203" pitchFamily="34" charset="0"/>
              </a:rPr>
              <a:t>enerate</a:t>
            </a:r>
            <a:r>
              <a:rPr kumimoji="0" lang="en-GB" sz="18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rPr>
              <a:t> graphs and output files</a:t>
            </a:r>
          </a:p>
          <a:p>
            <a:pPr marL="0" marR="0" lvl="1" indent="0" algn="just" defTabSz="914400" rtl="0" eaLnBrk="0" fontAlgn="base" latinLnBrk="0" hangingPunct="0">
              <a:lnSpc>
                <a:spcPct val="90000"/>
              </a:lnSpc>
              <a:spcBef>
                <a:spcPct val="50000"/>
              </a:spcBef>
              <a:spcAft>
                <a:spcPct val="0"/>
              </a:spcAft>
              <a:buClr>
                <a:srgbClr val="822333"/>
              </a:buClr>
              <a:buSzTx/>
              <a:buFontTx/>
              <a:buNone/>
              <a:tabLst/>
              <a:defRPr/>
            </a:pPr>
            <a:r>
              <a:rPr kumimoji="0" lang="en-GB" sz="18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rPr>
              <a:t>Results analysis</a:t>
            </a:r>
          </a:p>
        </p:txBody>
      </p:sp>
      <p:sp>
        <p:nvSpPr>
          <p:cNvPr id="20" name="TextBox 19">
            <a:extLst>
              <a:ext uri="{FF2B5EF4-FFF2-40B4-BE49-F238E27FC236}">
                <a16:creationId xmlns:a16="http://schemas.microsoft.com/office/drawing/2014/main" id="{8026A6BE-BAAF-880F-5514-BC2A700AF657}"/>
              </a:ext>
            </a:extLst>
          </p:cNvPr>
          <p:cNvSpPr txBox="1"/>
          <p:nvPr/>
        </p:nvSpPr>
        <p:spPr>
          <a:xfrm>
            <a:off x="839417" y="2917587"/>
            <a:ext cx="6495690" cy="341632"/>
          </a:xfrm>
          <a:prstGeom prst="rect">
            <a:avLst/>
          </a:prstGeom>
          <a:solidFill>
            <a:schemeClr val="accent6">
              <a:lumMod val="20000"/>
              <a:lumOff val="80000"/>
            </a:schemeClr>
          </a:solidFill>
        </p:spPr>
        <p:txBody>
          <a:bodyPr wrap="square">
            <a:spAutoFit/>
          </a:bodyPr>
          <a:lstStyle/>
          <a:p>
            <a:pPr marL="0" marR="0" lvl="1" indent="0" algn="just" defTabSz="914400" rtl="0" eaLnBrk="0" fontAlgn="base" latinLnBrk="0" hangingPunct="0">
              <a:lnSpc>
                <a:spcPct val="90000"/>
              </a:lnSpc>
              <a:spcBef>
                <a:spcPct val="50000"/>
              </a:spcBef>
              <a:spcAft>
                <a:spcPct val="0"/>
              </a:spcAft>
              <a:buClr>
                <a:srgbClr val="822333"/>
              </a:buClr>
              <a:buSzTx/>
              <a:buFontTx/>
              <a:buNone/>
              <a:tabLst/>
              <a:defRPr/>
            </a:pPr>
            <a:r>
              <a:rPr kumimoji="0" lang="en-GB" sz="18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rPr>
              <a:t>Calculate production from systems</a:t>
            </a:r>
          </a:p>
        </p:txBody>
      </p:sp>
      <p:sp>
        <p:nvSpPr>
          <p:cNvPr id="22" name="TextBox 21">
            <a:extLst>
              <a:ext uri="{FF2B5EF4-FFF2-40B4-BE49-F238E27FC236}">
                <a16:creationId xmlns:a16="http://schemas.microsoft.com/office/drawing/2014/main" id="{EDED7F84-FE4C-B8AE-1D02-823EC03C9C43}"/>
              </a:ext>
            </a:extLst>
          </p:cNvPr>
          <p:cNvSpPr txBox="1"/>
          <p:nvPr/>
        </p:nvSpPr>
        <p:spPr>
          <a:xfrm>
            <a:off x="7680176" y="1371110"/>
            <a:ext cx="2808312" cy="290016"/>
          </a:xfrm>
          <a:prstGeom prst="rect">
            <a:avLst/>
          </a:prstGeom>
          <a:noFill/>
        </p:spPr>
        <p:txBody>
          <a:bodyPr wrap="square">
            <a:spAutoFit/>
          </a:bodyPr>
          <a:lstStyle/>
          <a:p>
            <a:pPr marR="0" lvl="0" algn="l" defTabSz="685800" rtl="0" eaLnBrk="1" fontAlgn="auto" latinLnBrk="0" hangingPunct="1">
              <a:lnSpc>
                <a:spcPct val="70000"/>
              </a:lnSpc>
              <a:spcBef>
                <a:spcPts val="750"/>
              </a:spcBef>
              <a:spcAft>
                <a:spcPts val="0"/>
              </a:spcAft>
              <a:buClrTx/>
              <a:buSzTx/>
              <a:tabLst/>
              <a:defRPr/>
            </a:pPr>
            <a:r>
              <a:rPr kumimoji="0" lang="it-IT" altLang="it-IT" sz="1800" b="0" i="0" u="none" strike="noStrike" kern="1200" cap="none" spc="0" normalizeH="0" baseline="0" noProof="0" dirty="0" err="1">
                <a:ln>
                  <a:noFill/>
                </a:ln>
                <a:solidFill>
                  <a:prstClr val="black"/>
                </a:solidFill>
                <a:effectLst/>
                <a:uLnTx/>
                <a:uFillTx/>
                <a:latin typeface="Segoe UI" panose="020B0502040204020203" pitchFamily="34" charset="0"/>
                <a:ea typeface="+mn-ea"/>
                <a:cs typeface="Segoe UI" panose="020B0502040204020203" pitchFamily="34" charset="0"/>
              </a:rPr>
              <a:t>Preprocessor</a:t>
            </a:r>
            <a:endParaRPr kumimoji="0" lang="it-IT" altLang="it-IT"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4" name="TextBox 23">
            <a:extLst>
              <a:ext uri="{FF2B5EF4-FFF2-40B4-BE49-F238E27FC236}">
                <a16:creationId xmlns:a16="http://schemas.microsoft.com/office/drawing/2014/main" id="{4CDD5C94-30D4-D168-BDBB-4570417C9575}"/>
              </a:ext>
            </a:extLst>
          </p:cNvPr>
          <p:cNvSpPr txBox="1"/>
          <p:nvPr/>
        </p:nvSpPr>
        <p:spPr>
          <a:xfrm>
            <a:off x="7680176" y="2859067"/>
            <a:ext cx="1440160" cy="290016"/>
          </a:xfrm>
          <a:prstGeom prst="rect">
            <a:avLst/>
          </a:prstGeom>
          <a:noFill/>
        </p:spPr>
        <p:txBody>
          <a:bodyPr wrap="square">
            <a:spAutoFit/>
          </a:bodyPr>
          <a:lstStyle/>
          <a:p>
            <a:pPr marL="0" marR="0" lvl="0" indent="0" algn="l" defTabSz="685800" rtl="0" eaLnBrk="1" fontAlgn="auto" latinLnBrk="0" hangingPunct="1">
              <a:lnSpc>
                <a:spcPct val="70000"/>
              </a:lnSpc>
              <a:spcBef>
                <a:spcPts val="750"/>
              </a:spcBef>
              <a:spcAft>
                <a:spcPts val="0"/>
              </a:spcAft>
              <a:buClrTx/>
              <a:buSzTx/>
              <a:buFontTx/>
              <a:buNone/>
              <a:tabLst/>
              <a:defRPr/>
            </a:pPr>
            <a:r>
              <a:rPr kumimoji="0" lang="it-IT" altLang="it-IT"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Solution</a:t>
            </a:r>
          </a:p>
        </p:txBody>
      </p:sp>
      <p:sp>
        <p:nvSpPr>
          <p:cNvPr id="28" name="TextBox 27">
            <a:extLst>
              <a:ext uri="{FF2B5EF4-FFF2-40B4-BE49-F238E27FC236}">
                <a16:creationId xmlns:a16="http://schemas.microsoft.com/office/drawing/2014/main" id="{7CA4E555-453E-E32D-D5A3-A5015D608182}"/>
              </a:ext>
            </a:extLst>
          </p:cNvPr>
          <p:cNvSpPr txBox="1"/>
          <p:nvPr/>
        </p:nvSpPr>
        <p:spPr>
          <a:xfrm>
            <a:off x="7684098" y="6246361"/>
            <a:ext cx="1872208" cy="290016"/>
          </a:xfrm>
          <a:prstGeom prst="rect">
            <a:avLst/>
          </a:prstGeom>
          <a:noFill/>
        </p:spPr>
        <p:txBody>
          <a:bodyPr wrap="square">
            <a:spAutoFit/>
          </a:bodyPr>
          <a:lstStyle/>
          <a:p>
            <a:pPr marR="0" lvl="0" algn="l" defTabSz="685800" rtl="0" eaLnBrk="1" fontAlgn="auto" latinLnBrk="0" hangingPunct="1">
              <a:lnSpc>
                <a:spcPct val="70000"/>
              </a:lnSpc>
              <a:spcBef>
                <a:spcPts val="750"/>
              </a:spcBef>
              <a:spcAft>
                <a:spcPts val="0"/>
              </a:spcAft>
              <a:buClrTx/>
              <a:buSzTx/>
              <a:tabLst/>
              <a:defRPr/>
            </a:pPr>
            <a:r>
              <a:rPr lang="it-IT" altLang="it-IT" dirty="0">
                <a:solidFill>
                  <a:prstClr val="black"/>
                </a:solidFill>
                <a:latin typeface="Segoe UI" panose="020B0502040204020203" pitchFamily="34" charset="0"/>
                <a:cs typeface="Segoe UI" panose="020B0502040204020203" pitchFamily="34" charset="0"/>
              </a:rPr>
              <a:t>Postprocessor</a:t>
            </a:r>
            <a:endParaRPr kumimoji="0" lang="en-US" altLang="it-IT"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9" name="TextBox 28">
            <a:extLst>
              <a:ext uri="{FF2B5EF4-FFF2-40B4-BE49-F238E27FC236}">
                <a16:creationId xmlns:a16="http://schemas.microsoft.com/office/drawing/2014/main" id="{008B9D18-84DC-C6A2-CF07-4AFCB11AA6F9}"/>
              </a:ext>
            </a:extLst>
          </p:cNvPr>
          <p:cNvSpPr txBox="1"/>
          <p:nvPr/>
        </p:nvSpPr>
        <p:spPr>
          <a:xfrm>
            <a:off x="7680176" y="5308850"/>
            <a:ext cx="1440160" cy="290016"/>
          </a:xfrm>
          <a:prstGeom prst="rect">
            <a:avLst/>
          </a:prstGeom>
          <a:noFill/>
        </p:spPr>
        <p:txBody>
          <a:bodyPr wrap="square">
            <a:spAutoFit/>
          </a:bodyPr>
          <a:lstStyle/>
          <a:p>
            <a:pPr marL="0" marR="0" lvl="0" indent="0" algn="l" defTabSz="685800" rtl="0" eaLnBrk="1" fontAlgn="auto" latinLnBrk="0" hangingPunct="1">
              <a:lnSpc>
                <a:spcPct val="70000"/>
              </a:lnSpc>
              <a:spcBef>
                <a:spcPts val="750"/>
              </a:spcBef>
              <a:spcAft>
                <a:spcPts val="0"/>
              </a:spcAft>
              <a:buClrTx/>
              <a:buSzTx/>
              <a:buFontTx/>
              <a:buNone/>
              <a:tabLst/>
              <a:defRPr/>
            </a:pPr>
            <a:r>
              <a:rPr kumimoji="0" lang="it-IT" altLang="it-IT"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Solution</a:t>
            </a:r>
          </a:p>
        </p:txBody>
      </p:sp>
      <p:sp>
        <p:nvSpPr>
          <p:cNvPr id="30" name="TextBox 29">
            <a:extLst>
              <a:ext uri="{FF2B5EF4-FFF2-40B4-BE49-F238E27FC236}">
                <a16:creationId xmlns:a16="http://schemas.microsoft.com/office/drawing/2014/main" id="{21CA382E-928E-CD37-5E5B-0A4A2E1E8389}"/>
              </a:ext>
            </a:extLst>
          </p:cNvPr>
          <p:cNvSpPr txBox="1"/>
          <p:nvPr/>
        </p:nvSpPr>
        <p:spPr>
          <a:xfrm>
            <a:off x="7680176" y="4474824"/>
            <a:ext cx="2808312" cy="290016"/>
          </a:xfrm>
          <a:prstGeom prst="rect">
            <a:avLst/>
          </a:prstGeom>
          <a:noFill/>
        </p:spPr>
        <p:txBody>
          <a:bodyPr wrap="square">
            <a:spAutoFit/>
          </a:bodyPr>
          <a:lstStyle/>
          <a:p>
            <a:pPr marR="0" lvl="0" algn="l" defTabSz="685800" rtl="0" eaLnBrk="1" fontAlgn="auto" latinLnBrk="0" hangingPunct="1">
              <a:lnSpc>
                <a:spcPct val="70000"/>
              </a:lnSpc>
              <a:spcBef>
                <a:spcPts val="750"/>
              </a:spcBef>
              <a:spcAft>
                <a:spcPts val="0"/>
              </a:spcAft>
              <a:buClrTx/>
              <a:buSzTx/>
              <a:tabLst/>
              <a:defRPr/>
            </a:pPr>
            <a:r>
              <a:rPr kumimoji="0" lang="it-IT" altLang="it-IT" sz="1800" b="0" i="0" u="none" strike="noStrike" kern="1200" cap="none" spc="0" normalizeH="0" baseline="0" noProof="0" dirty="0" err="1">
                <a:ln>
                  <a:noFill/>
                </a:ln>
                <a:solidFill>
                  <a:prstClr val="black"/>
                </a:solidFill>
                <a:effectLst/>
                <a:uLnTx/>
                <a:uFillTx/>
                <a:latin typeface="Segoe UI" panose="020B0502040204020203" pitchFamily="34" charset="0"/>
                <a:ea typeface="+mn-ea"/>
                <a:cs typeface="Segoe UI" panose="020B0502040204020203" pitchFamily="34" charset="0"/>
              </a:rPr>
              <a:t>Preprocessor</a:t>
            </a:r>
            <a:endParaRPr kumimoji="0" lang="it-IT" altLang="it-IT"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1" name="TextBox 30">
            <a:extLst>
              <a:ext uri="{FF2B5EF4-FFF2-40B4-BE49-F238E27FC236}">
                <a16:creationId xmlns:a16="http://schemas.microsoft.com/office/drawing/2014/main" id="{199793D6-D4BF-04E1-B8D9-7F3985A54249}"/>
              </a:ext>
            </a:extLst>
          </p:cNvPr>
          <p:cNvSpPr txBox="1"/>
          <p:nvPr/>
        </p:nvSpPr>
        <p:spPr>
          <a:xfrm>
            <a:off x="7680176" y="3886442"/>
            <a:ext cx="1440160" cy="290016"/>
          </a:xfrm>
          <a:prstGeom prst="rect">
            <a:avLst/>
          </a:prstGeom>
          <a:noFill/>
        </p:spPr>
        <p:txBody>
          <a:bodyPr wrap="square">
            <a:spAutoFit/>
          </a:bodyPr>
          <a:lstStyle/>
          <a:p>
            <a:pPr marL="0" marR="0" lvl="0" indent="0" algn="l" defTabSz="685800" rtl="0" eaLnBrk="1" fontAlgn="auto" latinLnBrk="0" hangingPunct="1">
              <a:lnSpc>
                <a:spcPct val="70000"/>
              </a:lnSpc>
              <a:spcBef>
                <a:spcPts val="750"/>
              </a:spcBef>
              <a:spcAft>
                <a:spcPts val="0"/>
              </a:spcAft>
              <a:buClrTx/>
              <a:buSzTx/>
              <a:buFontTx/>
              <a:buNone/>
              <a:tabLst/>
              <a:defRPr/>
            </a:pPr>
            <a:r>
              <a:rPr kumimoji="0" lang="it-IT" altLang="it-IT"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Solution</a:t>
            </a:r>
          </a:p>
        </p:txBody>
      </p:sp>
      <p:sp>
        <p:nvSpPr>
          <p:cNvPr id="32" name="TextBox 31">
            <a:extLst>
              <a:ext uri="{FF2B5EF4-FFF2-40B4-BE49-F238E27FC236}">
                <a16:creationId xmlns:a16="http://schemas.microsoft.com/office/drawing/2014/main" id="{0076A6BC-B2A4-EFD3-F323-7F3848AC0A69}"/>
              </a:ext>
            </a:extLst>
          </p:cNvPr>
          <p:cNvSpPr txBox="1"/>
          <p:nvPr/>
        </p:nvSpPr>
        <p:spPr>
          <a:xfrm>
            <a:off x="7650629" y="3350782"/>
            <a:ext cx="2808312" cy="290016"/>
          </a:xfrm>
          <a:prstGeom prst="rect">
            <a:avLst/>
          </a:prstGeom>
          <a:noFill/>
        </p:spPr>
        <p:txBody>
          <a:bodyPr wrap="square">
            <a:spAutoFit/>
          </a:bodyPr>
          <a:lstStyle/>
          <a:p>
            <a:pPr marR="0" lvl="0" algn="l" defTabSz="685800" rtl="0" eaLnBrk="1" fontAlgn="auto" latinLnBrk="0" hangingPunct="1">
              <a:lnSpc>
                <a:spcPct val="70000"/>
              </a:lnSpc>
              <a:spcBef>
                <a:spcPts val="750"/>
              </a:spcBef>
              <a:spcAft>
                <a:spcPts val="0"/>
              </a:spcAft>
              <a:buClrTx/>
              <a:buSzTx/>
              <a:tabLst/>
              <a:defRPr/>
            </a:pPr>
            <a:r>
              <a:rPr kumimoji="0" lang="it-IT" altLang="it-IT" sz="1800" b="0" i="0" u="none" strike="noStrike" kern="1200" cap="none" spc="0" normalizeH="0" baseline="0" noProof="0" dirty="0" err="1">
                <a:ln>
                  <a:noFill/>
                </a:ln>
                <a:solidFill>
                  <a:prstClr val="black"/>
                </a:solidFill>
                <a:effectLst/>
                <a:uLnTx/>
                <a:uFillTx/>
                <a:latin typeface="Segoe UI" panose="020B0502040204020203" pitchFamily="34" charset="0"/>
                <a:ea typeface="+mn-ea"/>
                <a:cs typeface="Segoe UI" panose="020B0502040204020203" pitchFamily="34" charset="0"/>
              </a:rPr>
              <a:t>Preprocessor</a:t>
            </a:r>
            <a:endParaRPr kumimoji="0" lang="it-IT" altLang="it-IT"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2743941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Tutorial 1: import </a:t>
            </a:r>
            <a:r>
              <a:rPr lang="it-IT" dirty="0" err="1"/>
              <a:t>module</a:t>
            </a:r>
            <a:endParaRPr lang="it-IT" dirty="0"/>
          </a:p>
        </p:txBody>
      </p:sp>
      <p:sp>
        <p:nvSpPr>
          <p:cNvPr id="5" name="CasellaDiTesto 4">
            <a:extLst>
              <a:ext uri="{FF2B5EF4-FFF2-40B4-BE49-F238E27FC236}">
                <a16:creationId xmlns:a16="http://schemas.microsoft.com/office/drawing/2014/main" id="{26992265-0480-59B2-B2A8-0F929DECC7A4}"/>
              </a:ext>
            </a:extLst>
          </p:cNvPr>
          <p:cNvSpPr txBox="1"/>
          <p:nvPr/>
        </p:nvSpPr>
        <p:spPr>
          <a:xfrm>
            <a:off x="767408" y="548680"/>
            <a:ext cx="10873208" cy="4092402"/>
          </a:xfrm>
          <a:prstGeom prst="rect">
            <a:avLst/>
          </a:prstGeom>
          <a:noFill/>
        </p:spPr>
        <p:txBody>
          <a:bodyPr wrap="square">
            <a:spAutoFit/>
          </a:bodyPr>
          <a:lstStyle/>
          <a:p>
            <a:pPr marL="0" lvl="1" algn="just" eaLnBrk="0" hangingPunct="0">
              <a:lnSpc>
                <a:spcPct val="90000"/>
              </a:lnSpc>
              <a:spcBef>
                <a:spcPct val="50000"/>
              </a:spcBef>
              <a:buClr>
                <a:srgbClr val="822333"/>
              </a:buClr>
              <a:defRPr/>
            </a:pPr>
            <a:r>
              <a:rPr lang="en-GB" b="1" dirty="0">
                <a:solidFill>
                  <a:srgbClr val="002060"/>
                </a:solidFill>
                <a:latin typeface="Segoe UI" panose="020B0502040204020203" pitchFamily="34" charset="0"/>
                <a:cs typeface="Segoe UI" panose="020B0502040204020203" pitchFamily="34" charset="0"/>
              </a:rPr>
              <a:t>Import </a:t>
            </a:r>
            <a:r>
              <a:rPr lang="en-GB" b="1" dirty="0" err="1">
                <a:solidFill>
                  <a:srgbClr val="002060"/>
                </a:solidFill>
                <a:latin typeface="Segoe UI" panose="020B0502040204020203" pitchFamily="34" charset="0"/>
                <a:cs typeface="Segoe UI" panose="020B0502040204020203" pitchFamily="34" charset="0"/>
              </a:rPr>
              <a:t>pyREC</a:t>
            </a:r>
            <a:r>
              <a:rPr lang="en-GB" b="1" dirty="0">
                <a:solidFill>
                  <a:srgbClr val="002060"/>
                </a:solidFill>
                <a:latin typeface="Segoe UI" panose="020B0502040204020203" pitchFamily="34" charset="0"/>
                <a:cs typeface="Segoe UI" panose="020B0502040204020203" pitchFamily="34" charset="0"/>
              </a:rPr>
              <a:t> module: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CC7832"/>
                </a:solidFill>
                <a:effectLst/>
                <a:latin typeface="Arial Unicode MS"/>
              </a:rPr>
              <a:t>from </a:t>
            </a:r>
            <a:r>
              <a:rPr kumimoji="0" lang="it-IT" altLang="it-IT" sz="1800" b="0" i="0" u="none" strike="noStrike" cap="none" normalizeH="0" baseline="0" dirty="0">
                <a:ln>
                  <a:noFill/>
                </a:ln>
                <a:solidFill>
                  <a:srgbClr val="A9B7C6"/>
                </a:solidFill>
                <a:effectLst/>
                <a:latin typeface="Arial Unicode MS"/>
              </a:rPr>
              <a:t>Integrator </a:t>
            </a:r>
            <a:r>
              <a:rPr kumimoji="0" lang="it-IT" altLang="it-IT" sz="1800" b="0" i="0" u="none" strike="noStrike" cap="none" normalizeH="0" baseline="0" dirty="0">
                <a:ln>
                  <a:noFill/>
                </a:ln>
                <a:solidFill>
                  <a:srgbClr val="CC7832"/>
                </a:solidFill>
                <a:effectLst/>
                <a:latin typeface="Arial Unicode MS"/>
              </a:rPr>
              <a:t>import </a:t>
            </a:r>
            <a:r>
              <a:rPr kumimoji="0" lang="it-IT" altLang="it-IT" sz="1800" b="0" i="0" u="none" strike="noStrike" cap="none" normalizeH="0" baseline="0" dirty="0">
                <a:ln>
                  <a:noFill/>
                </a:ln>
                <a:solidFill>
                  <a:srgbClr val="A9B7C6"/>
                </a:solidFill>
                <a:effectLst/>
                <a:latin typeface="Arial Unicode MS"/>
              </a:rPr>
              <a:t>integrator</a:t>
            </a:r>
            <a:br>
              <a:rPr kumimoji="0" lang="it-IT" altLang="it-IT" sz="1800" b="0" i="0" u="none" strike="noStrike" cap="none" normalizeH="0" baseline="0" dirty="0">
                <a:ln>
                  <a:noFill/>
                </a:ln>
                <a:solidFill>
                  <a:srgbClr val="A9B7C6"/>
                </a:solidFill>
                <a:effectLst/>
                <a:latin typeface="Arial Unicode MS"/>
              </a:rPr>
            </a:br>
            <a:r>
              <a:rPr kumimoji="0" lang="it-IT" altLang="it-IT" sz="1800" b="0" i="0" u="none" strike="noStrike" cap="none" normalizeH="0" baseline="0" dirty="0">
                <a:ln>
                  <a:noFill/>
                </a:ln>
                <a:solidFill>
                  <a:srgbClr val="CC7832"/>
                </a:solidFill>
                <a:effectLst/>
                <a:latin typeface="Arial Unicode MS"/>
              </a:rPr>
              <a:t>from </a:t>
            </a:r>
            <a:r>
              <a:rPr kumimoji="0" lang="it-IT" altLang="it-IT" sz="1800" b="0" i="0" u="none" strike="noStrike" cap="none" normalizeH="0" baseline="0" dirty="0">
                <a:ln>
                  <a:noFill/>
                </a:ln>
                <a:solidFill>
                  <a:srgbClr val="A9B7C6"/>
                </a:solidFill>
                <a:effectLst/>
                <a:latin typeface="Arial Unicode MS"/>
              </a:rPr>
              <a:t>User </a:t>
            </a:r>
            <a:r>
              <a:rPr kumimoji="0" lang="it-IT" altLang="it-IT" sz="1800" b="0" i="0" u="none" strike="noStrike" cap="none" normalizeH="0" baseline="0" dirty="0">
                <a:ln>
                  <a:noFill/>
                </a:ln>
                <a:solidFill>
                  <a:srgbClr val="CC7832"/>
                </a:solidFill>
                <a:effectLst/>
                <a:latin typeface="Arial Unicode MS"/>
              </a:rPr>
              <a:t>import </a:t>
            </a:r>
            <a:r>
              <a:rPr kumimoji="0" lang="it-IT" altLang="it-IT" sz="1800" b="0" i="0" u="none" strike="noStrike" cap="none" normalizeH="0" baseline="0" dirty="0">
                <a:ln>
                  <a:noFill/>
                </a:ln>
                <a:solidFill>
                  <a:srgbClr val="A9B7C6"/>
                </a:solidFill>
                <a:effectLst/>
                <a:latin typeface="Arial Unicode MS"/>
              </a:rPr>
              <a:t>User</a:t>
            </a:r>
            <a:br>
              <a:rPr kumimoji="0" lang="it-IT" altLang="it-IT" sz="1800" b="0" i="0" u="none" strike="noStrike" cap="none" normalizeH="0" baseline="0" dirty="0">
                <a:ln>
                  <a:noFill/>
                </a:ln>
                <a:solidFill>
                  <a:srgbClr val="A9B7C6"/>
                </a:solidFill>
                <a:effectLst/>
                <a:latin typeface="Arial Unicode MS"/>
              </a:rPr>
            </a:br>
            <a:r>
              <a:rPr kumimoji="0" lang="it-IT" altLang="it-IT" sz="1800" b="0" i="0" u="none" strike="noStrike" cap="none" normalizeH="0" baseline="0" dirty="0">
                <a:ln>
                  <a:noFill/>
                </a:ln>
                <a:solidFill>
                  <a:srgbClr val="CC7832"/>
                </a:solidFill>
                <a:effectLst/>
                <a:latin typeface="Arial Unicode MS"/>
              </a:rPr>
              <a:t>from </a:t>
            </a:r>
            <a:r>
              <a:rPr kumimoji="0" lang="it-IT" altLang="it-IT" sz="1800" b="0" i="0" u="none" strike="noStrike" cap="none" normalizeH="0" baseline="0" dirty="0">
                <a:ln>
                  <a:noFill/>
                </a:ln>
                <a:solidFill>
                  <a:srgbClr val="A9B7C6"/>
                </a:solidFill>
                <a:effectLst/>
                <a:latin typeface="Arial Unicode MS"/>
              </a:rPr>
              <a:t>Prosumer </a:t>
            </a:r>
            <a:r>
              <a:rPr kumimoji="0" lang="it-IT" altLang="it-IT" sz="1800" b="0" i="0" u="none" strike="noStrike" cap="none" normalizeH="0" baseline="0" dirty="0">
                <a:ln>
                  <a:noFill/>
                </a:ln>
                <a:solidFill>
                  <a:srgbClr val="CC7832"/>
                </a:solidFill>
                <a:effectLst/>
                <a:latin typeface="Arial Unicode MS"/>
              </a:rPr>
              <a:t>import </a:t>
            </a:r>
            <a:r>
              <a:rPr kumimoji="0" lang="it-IT" altLang="it-IT" sz="1800" b="0" i="0" u="none" strike="noStrike" cap="none" normalizeH="0" baseline="0" dirty="0">
                <a:ln>
                  <a:noFill/>
                </a:ln>
                <a:solidFill>
                  <a:srgbClr val="A9B7C6"/>
                </a:solidFill>
                <a:effectLst/>
                <a:latin typeface="Arial Unicode MS"/>
              </a:rPr>
              <a:t>Prosumer</a:t>
            </a:r>
            <a:br>
              <a:rPr kumimoji="0" lang="it-IT" altLang="it-IT" sz="1800" b="0" i="0" u="none" strike="noStrike" cap="none" normalizeH="0" baseline="0" dirty="0">
                <a:ln>
                  <a:noFill/>
                </a:ln>
                <a:solidFill>
                  <a:srgbClr val="A9B7C6"/>
                </a:solidFill>
                <a:effectLst/>
                <a:latin typeface="Arial Unicode MS"/>
              </a:rPr>
            </a:br>
            <a:r>
              <a:rPr kumimoji="0" lang="it-IT" altLang="it-IT" sz="1800" b="0" i="0" u="none" strike="noStrike" cap="none" normalizeH="0" baseline="0" dirty="0">
                <a:ln>
                  <a:noFill/>
                </a:ln>
                <a:solidFill>
                  <a:srgbClr val="CC7832"/>
                </a:solidFill>
                <a:effectLst/>
                <a:latin typeface="Arial Unicode MS"/>
              </a:rPr>
              <a:t>from </a:t>
            </a:r>
            <a:r>
              <a:rPr kumimoji="0" lang="it-IT" altLang="it-IT" sz="1800" b="0" i="0" u="none" strike="noStrike" cap="none" normalizeH="0" baseline="0" dirty="0" err="1">
                <a:ln>
                  <a:noFill/>
                </a:ln>
                <a:solidFill>
                  <a:srgbClr val="A9B7C6"/>
                </a:solidFill>
                <a:effectLst/>
                <a:latin typeface="Arial Unicode MS"/>
              </a:rPr>
              <a:t>Rec</a:t>
            </a:r>
            <a:r>
              <a:rPr kumimoji="0" lang="it-IT" altLang="it-IT" sz="1800" b="0" i="0" u="none" strike="noStrike" cap="none" normalizeH="0" baseline="0" dirty="0">
                <a:ln>
                  <a:noFill/>
                </a:ln>
                <a:solidFill>
                  <a:srgbClr val="A9B7C6"/>
                </a:solidFill>
                <a:effectLst/>
                <a:latin typeface="Arial Unicode MS"/>
              </a:rPr>
              <a:t> </a:t>
            </a:r>
            <a:r>
              <a:rPr kumimoji="0" lang="it-IT" altLang="it-IT" sz="1800" b="0" i="0" u="none" strike="noStrike" cap="none" normalizeH="0" baseline="0" dirty="0">
                <a:ln>
                  <a:noFill/>
                </a:ln>
                <a:solidFill>
                  <a:srgbClr val="CC7832"/>
                </a:solidFill>
                <a:effectLst/>
                <a:latin typeface="Arial Unicode MS"/>
              </a:rPr>
              <a:t>import </a:t>
            </a:r>
            <a:r>
              <a:rPr kumimoji="0" lang="it-IT" altLang="it-IT" sz="1800" b="0" i="0" u="none" strike="noStrike" cap="none" normalizeH="0" baseline="0" dirty="0" err="1">
                <a:ln>
                  <a:noFill/>
                </a:ln>
                <a:solidFill>
                  <a:srgbClr val="A9B7C6"/>
                </a:solidFill>
                <a:effectLst/>
                <a:latin typeface="Arial Unicode MS"/>
              </a:rPr>
              <a:t>Rec</a:t>
            </a:r>
            <a:br>
              <a:rPr kumimoji="0" lang="it-IT" altLang="it-IT" sz="1800" b="0" i="0" u="none" strike="noStrike" cap="none" normalizeH="0" baseline="0" dirty="0">
                <a:ln>
                  <a:noFill/>
                </a:ln>
                <a:solidFill>
                  <a:srgbClr val="A9B7C6"/>
                </a:solidFill>
                <a:effectLst/>
                <a:latin typeface="Arial Unicode MS"/>
              </a:rPr>
            </a:br>
            <a:r>
              <a:rPr kumimoji="0" lang="it-IT" altLang="it-IT" sz="1800" b="0" i="0" u="none" strike="noStrike" cap="none" normalizeH="0" baseline="0" dirty="0">
                <a:ln>
                  <a:noFill/>
                </a:ln>
                <a:solidFill>
                  <a:srgbClr val="CC7832"/>
                </a:solidFill>
                <a:effectLst/>
                <a:latin typeface="Arial Unicode MS"/>
              </a:rPr>
              <a:t>from </a:t>
            </a:r>
            <a:r>
              <a:rPr kumimoji="0" lang="it-IT" altLang="it-IT" sz="1800" b="0" i="0" u="none" strike="noStrike" cap="none" normalizeH="0" baseline="0" dirty="0" err="1">
                <a:ln>
                  <a:noFill/>
                </a:ln>
                <a:solidFill>
                  <a:srgbClr val="A9B7C6"/>
                </a:solidFill>
                <a:effectLst/>
                <a:latin typeface="Arial Unicode MS"/>
              </a:rPr>
              <a:t>PvPanels</a:t>
            </a:r>
            <a:r>
              <a:rPr kumimoji="0" lang="it-IT" altLang="it-IT" sz="1800" b="0" i="0" u="none" strike="noStrike" cap="none" normalizeH="0" baseline="0" dirty="0">
                <a:ln>
                  <a:noFill/>
                </a:ln>
                <a:solidFill>
                  <a:srgbClr val="A9B7C6"/>
                </a:solidFill>
                <a:effectLst/>
                <a:latin typeface="Arial Unicode MS"/>
              </a:rPr>
              <a:t> </a:t>
            </a:r>
            <a:r>
              <a:rPr kumimoji="0" lang="it-IT" altLang="it-IT" sz="1800" b="0" i="0" u="none" strike="noStrike" cap="none" normalizeH="0" baseline="0" dirty="0">
                <a:ln>
                  <a:noFill/>
                </a:ln>
                <a:solidFill>
                  <a:srgbClr val="CC7832"/>
                </a:solidFill>
                <a:effectLst/>
                <a:latin typeface="Arial Unicode MS"/>
              </a:rPr>
              <a:t>import </a:t>
            </a:r>
            <a:r>
              <a:rPr kumimoji="0" lang="it-IT" altLang="it-IT" sz="1800" b="0" i="0" u="none" strike="noStrike" cap="none" normalizeH="0" baseline="0" dirty="0" err="1">
                <a:ln>
                  <a:noFill/>
                </a:ln>
                <a:solidFill>
                  <a:srgbClr val="A9B7C6"/>
                </a:solidFill>
                <a:effectLst/>
                <a:latin typeface="Arial Unicode MS"/>
              </a:rPr>
              <a:t>PvPanels</a:t>
            </a:r>
            <a:br>
              <a:rPr kumimoji="0" lang="it-IT" altLang="it-IT" sz="1800" b="0" i="0" u="none" strike="noStrike" cap="none" normalizeH="0" baseline="0" dirty="0">
                <a:ln>
                  <a:noFill/>
                </a:ln>
                <a:solidFill>
                  <a:srgbClr val="A9B7C6"/>
                </a:solidFill>
                <a:effectLst/>
                <a:latin typeface="Arial Unicode MS"/>
              </a:rPr>
            </a:br>
            <a:r>
              <a:rPr kumimoji="0" lang="it-IT" altLang="it-IT" sz="1800" b="0" i="0" u="none" strike="noStrike" cap="none" normalizeH="0" baseline="0" dirty="0">
                <a:ln>
                  <a:noFill/>
                </a:ln>
                <a:solidFill>
                  <a:srgbClr val="CC7832"/>
                </a:solidFill>
                <a:effectLst/>
                <a:latin typeface="Arial Unicode MS"/>
              </a:rPr>
              <a:t>from </a:t>
            </a:r>
            <a:r>
              <a:rPr kumimoji="0" lang="it-IT" altLang="it-IT" sz="1800" b="0" i="0" u="none" strike="noStrike" cap="none" normalizeH="0" baseline="0" dirty="0" err="1">
                <a:ln>
                  <a:noFill/>
                </a:ln>
                <a:solidFill>
                  <a:srgbClr val="A9B7C6"/>
                </a:solidFill>
                <a:effectLst/>
                <a:latin typeface="Arial Unicode MS"/>
              </a:rPr>
              <a:t>AuxiliaryComponent</a:t>
            </a:r>
            <a:r>
              <a:rPr kumimoji="0" lang="it-IT" altLang="it-IT" sz="1800" b="0" i="0" u="none" strike="noStrike" cap="none" normalizeH="0" baseline="0" dirty="0">
                <a:ln>
                  <a:noFill/>
                </a:ln>
                <a:solidFill>
                  <a:srgbClr val="A9B7C6"/>
                </a:solidFill>
                <a:effectLst/>
                <a:latin typeface="Arial Unicode MS"/>
              </a:rPr>
              <a:t> </a:t>
            </a:r>
            <a:r>
              <a:rPr kumimoji="0" lang="it-IT" altLang="it-IT" sz="1800" b="0" i="0" u="none" strike="noStrike" cap="none" normalizeH="0" baseline="0" dirty="0">
                <a:ln>
                  <a:noFill/>
                </a:ln>
                <a:solidFill>
                  <a:srgbClr val="CC7832"/>
                </a:solidFill>
                <a:effectLst/>
                <a:latin typeface="Arial Unicode MS"/>
              </a:rPr>
              <a:t>import </a:t>
            </a:r>
            <a:r>
              <a:rPr kumimoji="0" lang="it-IT" altLang="it-IT" sz="1800" b="0" i="0" u="none" strike="noStrike" cap="none" normalizeH="0" baseline="0" dirty="0" err="1">
                <a:ln>
                  <a:noFill/>
                </a:ln>
                <a:solidFill>
                  <a:srgbClr val="A9B7C6"/>
                </a:solidFill>
                <a:effectLst/>
                <a:latin typeface="Arial Unicode MS"/>
              </a:rPr>
              <a:t>AuxiliaryComponent</a:t>
            </a:r>
            <a:endParaRPr kumimoji="0" lang="it-IT" altLang="it-IT" sz="4000" b="0" i="0" u="none" strike="noStrike" cap="none" normalizeH="0" baseline="0" dirty="0">
              <a:ln>
                <a:noFill/>
              </a:ln>
              <a:solidFill>
                <a:schemeClr val="tx1"/>
              </a:solidFill>
              <a:effectLst/>
              <a:latin typeface="Arial" panose="020B0604020202020204" pitchFamily="34" charset="0"/>
            </a:endParaRPr>
          </a:p>
          <a:p>
            <a:pPr marL="0" lvl="1" defTabSz="685800" fontAlgn="auto">
              <a:lnSpc>
                <a:spcPct val="90000"/>
              </a:lnSpc>
              <a:spcBef>
                <a:spcPts val="750"/>
              </a:spcBef>
              <a:spcAft>
                <a:spcPts val="0"/>
              </a:spcAft>
              <a:defRPr/>
            </a:pPr>
            <a:r>
              <a:rPr lang="it-IT" dirty="0">
                <a:latin typeface="Segoe UI" panose="020B0502040204020203" pitchFamily="34" charset="0"/>
                <a:cs typeface="Segoe UI" panose="020B0502040204020203" pitchFamily="34" charset="0"/>
              </a:rPr>
              <a:t> </a:t>
            </a:r>
          </a:p>
          <a:p>
            <a:pPr marL="0" lvl="1" algn="just" eaLnBrk="0" hangingPunct="0">
              <a:lnSpc>
                <a:spcPct val="90000"/>
              </a:lnSpc>
              <a:spcBef>
                <a:spcPct val="50000"/>
              </a:spcBef>
              <a:buClr>
                <a:srgbClr val="822333"/>
              </a:buClr>
              <a:defRPr/>
            </a:pPr>
            <a:r>
              <a:rPr lang="en-GB" b="1" dirty="0">
                <a:solidFill>
                  <a:srgbClr val="002060"/>
                </a:solidFill>
                <a:latin typeface="Segoe UI" panose="020B0502040204020203" pitchFamily="34" charset="0"/>
                <a:cs typeface="Segoe UI" panose="020B0502040204020203" pitchFamily="34" charset="0"/>
              </a:rPr>
              <a:t>Import </a:t>
            </a:r>
            <a:r>
              <a:rPr lang="it-IT" b="1" dirty="0">
                <a:solidFill>
                  <a:srgbClr val="002060"/>
                </a:solidFill>
                <a:latin typeface="Segoe UI" panose="020B0502040204020203" pitchFamily="34" charset="0"/>
                <a:cs typeface="Segoe UI" panose="020B0502040204020203" pitchFamily="34" charset="0"/>
              </a:rPr>
              <a:t>Python </a:t>
            </a:r>
            <a:r>
              <a:rPr lang="it-IT" b="1" dirty="0" err="1">
                <a:solidFill>
                  <a:srgbClr val="002060"/>
                </a:solidFill>
                <a:latin typeface="Segoe UI" panose="020B0502040204020203" pitchFamily="34" charset="0"/>
                <a:cs typeface="Segoe UI" panose="020B0502040204020203" pitchFamily="34" charset="0"/>
              </a:rPr>
              <a:t>module</a:t>
            </a:r>
            <a:r>
              <a:rPr lang="it-IT" b="1" dirty="0">
                <a:solidFill>
                  <a:srgbClr val="002060"/>
                </a:solidFill>
                <a:latin typeface="Segoe UI" panose="020B0502040204020203" pitchFamily="34" charset="0"/>
                <a:cs typeface="Segoe UI" panose="020B0502040204020203" pitchFamily="34" charset="0"/>
              </a:rPr>
              <a:t> </a:t>
            </a:r>
            <a:r>
              <a:rPr lang="it-IT" b="1" dirty="0" err="1">
                <a:solidFill>
                  <a:srgbClr val="002060"/>
                </a:solidFill>
                <a:latin typeface="Segoe UI" panose="020B0502040204020203" pitchFamily="34" charset="0"/>
                <a:cs typeface="Segoe UI" panose="020B0502040204020203" pitchFamily="34" charset="0"/>
              </a:rPr>
              <a:t>requirements</a:t>
            </a:r>
            <a:r>
              <a:rPr lang="en-GB" b="1" dirty="0">
                <a:solidFill>
                  <a:srgbClr val="002060"/>
                </a:solidFill>
                <a:latin typeface="Segoe UI" panose="020B0502040204020203" pitchFamily="34" charset="0"/>
                <a:cs typeface="Segoe UI" panose="020B0502040204020203" pitchFamily="34" charset="0"/>
              </a:rPr>
              <a:t>: </a:t>
            </a:r>
          </a:p>
          <a:p>
            <a:pPr marL="0" lvl="1" defTabSz="685800" fontAlgn="auto">
              <a:lnSpc>
                <a:spcPct val="90000"/>
              </a:lnSpc>
              <a:spcBef>
                <a:spcPts val="750"/>
              </a:spcBef>
              <a:spcAft>
                <a:spcPts val="0"/>
              </a:spcAft>
              <a:defRPr/>
            </a:pPr>
            <a:r>
              <a:rPr kumimoji="0" lang="it-IT" altLang="it-IT" sz="1800" b="0" i="0" u="none" strike="noStrike" cap="none" normalizeH="0" baseline="0" dirty="0">
                <a:ln>
                  <a:noFill/>
                </a:ln>
                <a:solidFill>
                  <a:srgbClr val="CC7832"/>
                </a:solidFill>
                <a:effectLst/>
                <a:latin typeface="Arial Unicode MS"/>
              </a:rPr>
              <a:t>import </a:t>
            </a:r>
            <a:r>
              <a:rPr kumimoji="0" lang="it-IT" altLang="it-IT" sz="1800" b="0" i="0" u="none" strike="noStrike" cap="none" normalizeH="0" baseline="0" dirty="0" err="1">
                <a:ln>
                  <a:noFill/>
                </a:ln>
                <a:solidFill>
                  <a:srgbClr val="A9B7C6"/>
                </a:solidFill>
                <a:effectLst/>
                <a:latin typeface="Arial Unicode MS"/>
              </a:rPr>
              <a:t>pandas</a:t>
            </a:r>
            <a:r>
              <a:rPr kumimoji="0" lang="it-IT" altLang="it-IT" sz="1800" b="0" i="0" u="none" strike="noStrike" cap="none" normalizeH="0" baseline="0" dirty="0">
                <a:ln>
                  <a:noFill/>
                </a:ln>
                <a:solidFill>
                  <a:srgbClr val="A9B7C6"/>
                </a:solidFill>
                <a:effectLst/>
                <a:latin typeface="Arial Unicode MS"/>
              </a:rPr>
              <a:t> </a:t>
            </a:r>
            <a:r>
              <a:rPr kumimoji="0" lang="it-IT" altLang="it-IT" sz="1800" b="0" i="0" u="none" strike="noStrike" cap="none" normalizeH="0" baseline="0" dirty="0" err="1">
                <a:ln>
                  <a:noFill/>
                </a:ln>
                <a:solidFill>
                  <a:srgbClr val="CC7832"/>
                </a:solidFill>
                <a:effectLst/>
                <a:latin typeface="Arial Unicode MS"/>
              </a:rPr>
              <a:t>as</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9B7C6"/>
                </a:solidFill>
                <a:effectLst/>
                <a:latin typeface="Arial Unicode MS"/>
              </a:rPr>
              <a:t>pd</a:t>
            </a:r>
            <a:r>
              <a:rPr kumimoji="0" lang="it-IT" altLang="it-IT" sz="1800" b="0" i="0" u="none" strike="noStrike" cap="none" normalizeH="0" baseline="0" dirty="0">
                <a:ln>
                  <a:noFill/>
                </a:ln>
                <a:solidFill>
                  <a:srgbClr val="A9B7C6"/>
                </a:solidFill>
                <a:effectLst/>
                <a:latin typeface="Arial Unicode MS"/>
              </a:rPr>
              <a:t> </a:t>
            </a:r>
            <a:r>
              <a:rPr kumimoji="0" lang="it-IT" altLang="it-IT" sz="1800" b="0" i="0" u="none" strike="noStrike" cap="none" normalizeH="0" baseline="0" dirty="0">
                <a:ln>
                  <a:noFill/>
                </a:ln>
                <a:solidFill>
                  <a:srgbClr val="A9B7C6"/>
                </a:solidFill>
                <a:effectLst/>
                <a:highlight>
                  <a:srgbClr val="FFFF00"/>
                </a:highlight>
                <a:latin typeface="Arial Unicode MS"/>
              </a:rPr>
              <a:t>[1]</a:t>
            </a:r>
            <a:r>
              <a:rPr lang="it-IT" altLang="it-IT" dirty="0">
                <a:solidFill>
                  <a:srgbClr val="A9B7C6"/>
                </a:solidFill>
                <a:latin typeface="Arial Unicode MS"/>
              </a:rPr>
              <a:t>		</a:t>
            </a:r>
            <a:r>
              <a:rPr lang="it-IT" dirty="0">
                <a:latin typeface="Arial Unicode MS"/>
              </a:rPr>
              <a:t>per la manipolazione e l'analisi di tabelle numeriche e serie temporali </a:t>
            </a:r>
            <a:r>
              <a:rPr kumimoji="0" lang="it-IT" altLang="it-IT" sz="1800" b="0" i="0" u="none" strike="noStrike" cap="none" normalizeH="0" baseline="0" dirty="0">
                <a:ln>
                  <a:noFill/>
                </a:ln>
                <a:solidFill>
                  <a:srgbClr val="CC7832"/>
                </a:solidFill>
                <a:effectLst/>
                <a:latin typeface="Arial Unicode MS"/>
              </a:rPr>
              <a:t>import </a:t>
            </a:r>
            <a:r>
              <a:rPr kumimoji="0" lang="it-IT" altLang="it-IT" sz="1800" b="0" i="0" u="none" strike="noStrike" cap="none" normalizeH="0" baseline="0" dirty="0" err="1">
                <a:ln>
                  <a:noFill/>
                </a:ln>
                <a:solidFill>
                  <a:srgbClr val="A9B7C6"/>
                </a:solidFill>
                <a:effectLst/>
                <a:latin typeface="Arial Unicode MS"/>
              </a:rPr>
              <a:t>numpy</a:t>
            </a:r>
            <a:r>
              <a:rPr kumimoji="0" lang="it-IT" altLang="it-IT" sz="1800" b="0" i="0" u="none" strike="noStrike" cap="none" normalizeH="0" baseline="0" dirty="0">
                <a:ln>
                  <a:noFill/>
                </a:ln>
                <a:solidFill>
                  <a:srgbClr val="A9B7C6"/>
                </a:solidFill>
                <a:effectLst/>
                <a:latin typeface="Arial Unicode MS"/>
              </a:rPr>
              <a:t> </a:t>
            </a:r>
            <a:r>
              <a:rPr kumimoji="0" lang="it-IT" altLang="it-IT" sz="1800" b="0" i="0" u="none" strike="noStrike" cap="none" normalizeH="0" baseline="0" dirty="0" err="1">
                <a:ln>
                  <a:noFill/>
                </a:ln>
                <a:solidFill>
                  <a:srgbClr val="CC7832"/>
                </a:solidFill>
                <a:effectLst/>
                <a:latin typeface="Arial Unicode MS"/>
              </a:rPr>
              <a:t>as</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9B7C6"/>
                </a:solidFill>
                <a:effectLst/>
                <a:latin typeface="Arial Unicode MS"/>
              </a:rPr>
              <a:t>np</a:t>
            </a:r>
            <a:r>
              <a:rPr kumimoji="0" lang="it-IT" altLang="it-IT" sz="1800" b="0" i="0" u="none" strike="noStrike" cap="none" normalizeH="0" baseline="0" dirty="0">
                <a:ln>
                  <a:noFill/>
                </a:ln>
                <a:solidFill>
                  <a:srgbClr val="A9B7C6"/>
                </a:solidFill>
                <a:effectLst/>
                <a:latin typeface="Arial Unicode MS"/>
              </a:rPr>
              <a:t>  </a:t>
            </a:r>
            <a:r>
              <a:rPr kumimoji="0" lang="it-IT" altLang="it-IT" sz="1800" b="0" i="0" u="none" strike="noStrike" cap="none" normalizeH="0" baseline="0" dirty="0">
                <a:ln>
                  <a:noFill/>
                </a:ln>
                <a:solidFill>
                  <a:srgbClr val="A9B7C6"/>
                </a:solidFill>
                <a:effectLst/>
                <a:highlight>
                  <a:srgbClr val="FFFF00"/>
                </a:highlight>
                <a:latin typeface="Arial Unicode MS"/>
              </a:rPr>
              <a:t>[2]</a:t>
            </a:r>
            <a:r>
              <a:rPr kumimoji="0" lang="it-IT" altLang="it-IT" sz="1800" b="0" i="0" u="none" strike="noStrike" cap="none" normalizeH="0" baseline="0" dirty="0">
                <a:ln>
                  <a:noFill/>
                </a:ln>
                <a:solidFill>
                  <a:srgbClr val="A9B7C6"/>
                </a:solidFill>
                <a:effectLst/>
                <a:latin typeface="Arial Unicode MS"/>
              </a:rPr>
              <a:t>		</a:t>
            </a:r>
            <a:r>
              <a:rPr kumimoji="0" lang="it-IT" altLang="it-IT" sz="1800" b="0" i="0" u="none" strike="noStrike" cap="none" normalizeH="0" baseline="0" dirty="0">
                <a:ln>
                  <a:noFill/>
                </a:ln>
                <a:effectLst/>
                <a:latin typeface="Arial Unicode MS"/>
              </a:rPr>
              <a:t>per la gestione di array e matrici</a:t>
            </a:r>
            <a:br>
              <a:rPr kumimoji="0" lang="it-IT" altLang="it-IT" sz="1800" b="0" i="0" u="none" strike="noStrike" cap="none" normalizeH="0" baseline="0" dirty="0">
                <a:ln>
                  <a:noFill/>
                </a:ln>
                <a:solidFill>
                  <a:srgbClr val="A9B7C6"/>
                </a:solidFill>
                <a:effectLst/>
                <a:latin typeface="Arial Unicode MS"/>
              </a:rPr>
            </a:br>
            <a:r>
              <a:rPr kumimoji="0" lang="it-IT" altLang="it-IT" sz="1800" b="0" i="0" u="none" strike="noStrike" cap="none" normalizeH="0" baseline="0" dirty="0">
                <a:ln>
                  <a:noFill/>
                </a:ln>
                <a:solidFill>
                  <a:srgbClr val="CC7832"/>
                </a:solidFill>
                <a:effectLst/>
                <a:latin typeface="Arial Unicode MS"/>
              </a:rPr>
              <a:t>import </a:t>
            </a:r>
            <a:r>
              <a:rPr kumimoji="0" lang="it-IT" altLang="it-IT" sz="1800" b="0" i="0" u="none" strike="noStrike" cap="none" normalizeH="0" baseline="0" dirty="0" err="1">
                <a:ln>
                  <a:noFill/>
                </a:ln>
                <a:solidFill>
                  <a:srgbClr val="A9B7C6"/>
                </a:solidFill>
                <a:effectLst/>
                <a:latin typeface="Arial Unicode MS"/>
              </a:rPr>
              <a:t>matplotlib.pyplot</a:t>
            </a:r>
            <a:r>
              <a:rPr kumimoji="0" lang="it-IT" altLang="it-IT" sz="1800" b="0" i="0" u="none" strike="noStrike" cap="none" normalizeH="0" baseline="0" dirty="0">
                <a:ln>
                  <a:noFill/>
                </a:ln>
                <a:solidFill>
                  <a:srgbClr val="A9B7C6"/>
                </a:solidFill>
                <a:effectLst/>
                <a:latin typeface="Arial Unicode MS"/>
              </a:rPr>
              <a:t> </a:t>
            </a:r>
            <a:r>
              <a:rPr kumimoji="0" lang="it-IT" altLang="it-IT" sz="1800" b="0" i="0" u="none" strike="noStrike" cap="none" normalizeH="0" baseline="0" dirty="0" err="1">
                <a:ln>
                  <a:noFill/>
                </a:ln>
                <a:solidFill>
                  <a:srgbClr val="CC7832"/>
                </a:solidFill>
                <a:effectLst/>
                <a:latin typeface="Arial Unicode MS"/>
              </a:rPr>
              <a:t>as</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9B7C6"/>
                </a:solidFill>
                <a:effectLst/>
                <a:latin typeface="Arial Unicode MS"/>
              </a:rPr>
              <a:t>plt</a:t>
            </a:r>
            <a:r>
              <a:rPr kumimoji="0" lang="it-IT" altLang="it-IT" sz="1800" b="0" i="0" u="none" strike="noStrike" cap="none" normalizeH="0" baseline="0" dirty="0">
                <a:ln>
                  <a:noFill/>
                </a:ln>
                <a:solidFill>
                  <a:srgbClr val="A9B7C6"/>
                </a:solidFill>
                <a:effectLst/>
                <a:latin typeface="Arial Unicode MS"/>
              </a:rPr>
              <a:t> </a:t>
            </a:r>
            <a:r>
              <a:rPr kumimoji="0" lang="it-IT" altLang="it-IT" sz="1800" b="0" i="0" u="none" strike="noStrike" cap="none" normalizeH="0" baseline="0" dirty="0">
                <a:ln>
                  <a:noFill/>
                </a:ln>
                <a:solidFill>
                  <a:srgbClr val="A9B7C6"/>
                </a:solidFill>
                <a:effectLst/>
                <a:highlight>
                  <a:srgbClr val="FFFF00"/>
                </a:highlight>
                <a:latin typeface="Arial Unicode MS"/>
              </a:rPr>
              <a:t>[3]</a:t>
            </a:r>
            <a:r>
              <a:rPr kumimoji="0" lang="it-IT" altLang="it-IT" sz="1800" b="0" i="0" u="none" strike="noStrike" cap="none" normalizeH="0" baseline="0" dirty="0">
                <a:ln>
                  <a:noFill/>
                </a:ln>
                <a:solidFill>
                  <a:srgbClr val="A9B7C6"/>
                </a:solidFill>
                <a:effectLst/>
                <a:latin typeface="Arial Unicode MS"/>
              </a:rPr>
              <a:t>	</a:t>
            </a:r>
            <a:r>
              <a:rPr lang="it-IT" dirty="0">
                <a:latin typeface="Arial Unicode MS"/>
              </a:rPr>
              <a:t>per la creazione di grafici</a:t>
            </a:r>
            <a:br>
              <a:rPr lang="it-IT" altLang="it-IT" dirty="0">
                <a:latin typeface="Arial Unicode MS"/>
              </a:rPr>
            </a:br>
            <a:r>
              <a:rPr kumimoji="0" lang="it-IT" altLang="it-IT" sz="1800" b="0" i="0" u="none" strike="noStrike" cap="none" normalizeH="0" baseline="0" dirty="0">
                <a:ln>
                  <a:noFill/>
                </a:ln>
                <a:solidFill>
                  <a:srgbClr val="CC7832"/>
                </a:solidFill>
                <a:effectLst/>
                <a:latin typeface="Arial Unicode MS"/>
              </a:rPr>
              <a:t>import </a:t>
            </a:r>
            <a:r>
              <a:rPr kumimoji="0" lang="it-IT" altLang="it-IT" sz="1800" b="0" i="0" u="none" strike="noStrike" cap="none" normalizeH="0" baseline="0" dirty="0" err="1">
                <a:ln>
                  <a:noFill/>
                </a:ln>
                <a:solidFill>
                  <a:srgbClr val="A9B7C6"/>
                </a:solidFill>
                <a:effectLst/>
                <a:latin typeface="Arial Unicode MS"/>
              </a:rPr>
              <a:t>scipy</a:t>
            </a:r>
            <a:r>
              <a:rPr lang="it-IT" altLang="it-IT" dirty="0">
                <a:solidFill>
                  <a:srgbClr val="A9B7C6"/>
                </a:solidFill>
                <a:latin typeface="Arial Unicode MS"/>
              </a:rPr>
              <a:t>	</a:t>
            </a:r>
            <a:r>
              <a:rPr lang="it-IT" altLang="it-IT" dirty="0">
                <a:solidFill>
                  <a:srgbClr val="A9B7C6"/>
                </a:solidFill>
                <a:highlight>
                  <a:srgbClr val="FFFF00"/>
                </a:highlight>
                <a:latin typeface="Arial Unicode MS"/>
              </a:rPr>
              <a:t>[4]</a:t>
            </a:r>
            <a:r>
              <a:rPr lang="it-IT" altLang="it-IT" dirty="0">
                <a:solidFill>
                  <a:srgbClr val="A9B7C6"/>
                </a:solidFill>
                <a:latin typeface="Arial Unicode MS"/>
              </a:rPr>
              <a:t>			</a:t>
            </a:r>
            <a:r>
              <a:rPr lang="it-IT" dirty="0">
                <a:latin typeface="Arial Unicode MS"/>
              </a:rPr>
              <a:t>per il calcolo scientifico</a:t>
            </a:r>
            <a:br>
              <a:rPr kumimoji="0" lang="it-IT" altLang="it-IT" sz="1800" b="0" i="0" u="none" strike="noStrike" cap="none" normalizeH="0" baseline="0" dirty="0">
                <a:ln>
                  <a:noFill/>
                </a:ln>
                <a:solidFill>
                  <a:srgbClr val="A9B7C6"/>
                </a:solidFill>
                <a:effectLst/>
                <a:latin typeface="Arial Unicode MS"/>
              </a:rPr>
            </a:br>
            <a:endParaRPr lang="it-IT" dirty="0">
              <a:latin typeface="Segoe UI "/>
              <a:cs typeface="Arial" panose="020B0604020202020204" pitchFamily="34" charset="0"/>
            </a:endParaRPr>
          </a:p>
        </p:txBody>
      </p:sp>
      <p:sp>
        <p:nvSpPr>
          <p:cNvPr id="4" name="TextBox 3">
            <a:extLst>
              <a:ext uri="{FF2B5EF4-FFF2-40B4-BE49-F238E27FC236}">
                <a16:creationId xmlns:a16="http://schemas.microsoft.com/office/drawing/2014/main" id="{379548D7-91DC-1D00-542E-12910B0E5A18}"/>
              </a:ext>
            </a:extLst>
          </p:cNvPr>
          <p:cNvSpPr txBox="1"/>
          <p:nvPr/>
        </p:nvSpPr>
        <p:spPr>
          <a:xfrm>
            <a:off x="767408" y="5301208"/>
            <a:ext cx="4608512" cy="1646605"/>
          </a:xfrm>
          <a:prstGeom prst="rect">
            <a:avLst/>
          </a:prstGeom>
          <a:noFill/>
        </p:spPr>
        <p:txBody>
          <a:bodyPr wrap="square">
            <a:spAutoFit/>
          </a:bodyPr>
          <a:lstStyle/>
          <a:p>
            <a:pPr marL="0" lvl="1" defTabSz="685800" fontAlgn="auto">
              <a:lnSpc>
                <a:spcPct val="90000"/>
              </a:lnSpc>
              <a:spcBef>
                <a:spcPts val="750"/>
              </a:spcBef>
              <a:spcAft>
                <a:spcPts val="0"/>
              </a:spcAft>
              <a:defRPr/>
            </a:pPr>
            <a:r>
              <a:rPr kumimoji="0" lang="it-IT" altLang="it-IT" sz="1800" b="0" i="0" u="none" strike="noStrike" cap="none" normalizeH="0" baseline="0" dirty="0">
                <a:ln>
                  <a:noFill/>
                </a:ln>
                <a:solidFill>
                  <a:srgbClr val="A9B7C6"/>
                </a:solidFill>
                <a:effectLst/>
                <a:highlight>
                  <a:srgbClr val="FFFF00"/>
                </a:highlight>
                <a:latin typeface="Arial Unicode MS"/>
              </a:rPr>
              <a:t>[1] https://pandas.pydata.org/docs/</a:t>
            </a:r>
          </a:p>
          <a:p>
            <a:pPr marL="0" lvl="1" defTabSz="685800" fontAlgn="auto">
              <a:lnSpc>
                <a:spcPct val="90000"/>
              </a:lnSpc>
              <a:spcBef>
                <a:spcPts val="750"/>
              </a:spcBef>
              <a:spcAft>
                <a:spcPts val="0"/>
              </a:spcAft>
              <a:defRPr/>
            </a:pPr>
            <a:r>
              <a:rPr kumimoji="0" lang="it-IT" altLang="it-IT" sz="1800" b="0" i="0" u="none" strike="noStrike" cap="none" normalizeH="0" baseline="0" dirty="0">
                <a:ln>
                  <a:noFill/>
                </a:ln>
                <a:solidFill>
                  <a:srgbClr val="A9B7C6"/>
                </a:solidFill>
                <a:effectLst/>
                <a:highlight>
                  <a:srgbClr val="FFFF00"/>
                </a:highlight>
                <a:latin typeface="Arial Unicode MS"/>
              </a:rPr>
              <a:t>[2] https://numpy.org/doc/</a:t>
            </a:r>
            <a:endParaRPr lang="it-IT" altLang="it-IT" dirty="0">
              <a:solidFill>
                <a:srgbClr val="A9B7C6"/>
              </a:solidFill>
              <a:highlight>
                <a:srgbClr val="FFFF00"/>
              </a:highlight>
              <a:latin typeface="Arial Unicode MS"/>
            </a:endParaRPr>
          </a:p>
          <a:p>
            <a:pPr marL="0" lvl="1" defTabSz="685800" fontAlgn="auto">
              <a:lnSpc>
                <a:spcPct val="90000"/>
              </a:lnSpc>
              <a:spcBef>
                <a:spcPts val="750"/>
              </a:spcBef>
              <a:spcAft>
                <a:spcPts val="0"/>
              </a:spcAft>
              <a:defRPr/>
            </a:pPr>
            <a:r>
              <a:rPr kumimoji="0" lang="it-IT" altLang="it-IT" sz="1800" b="0" i="0" u="none" strike="noStrike" cap="none" normalizeH="0" baseline="0" dirty="0">
                <a:ln>
                  <a:noFill/>
                </a:ln>
                <a:solidFill>
                  <a:srgbClr val="A9B7C6"/>
                </a:solidFill>
                <a:effectLst/>
                <a:highlight>
                  <a:srgbClr val="FFFF00"/>
                </a:highlight>
                <a:latin typeface="Arial Unicode MS"/>
              </a:rPr>
              <a:t>[3] https://matplotlib.org/ </a:t>
            </a:r>
          </a:p>
          <a:p>
            <a:pPr marL="0" lvl="1" defTabSz="685800" fontAlgn="auto">
              <a:lnSpc>
                <a:spcPct val="90000"/>
              </a:lnSpc>
              <a:spcBef>
                <a:spcPts val="750"/>
              </a:spcBef>
              <a:spcAft>
                <a:spcPts val="0"/>
              </a:spcAft>
              <a:defRPr/>
            </a:pPr>
            <a:r>
              <a:rPr lang="it-IT" altLang="it-IT" dirty="0">
                <a:solidFill>
                  <a:srgbClr val="A9B7C6"/>
                </a:solidFill>
                <a:highlight>
                  <a:srgbClr val="FFFF00"/>
                </a:highlight>
                <a:latin typeface="Arial Unicode MS"/>
              </a:rPr>
              <a:t>[4] </a:t>
            </a:r>
            <a:r>
              <a:rPr kumimoji="0" lang="it-IT" altLang="it-IT" sz="1800" b="0" i="0" u="none" strike="noStrike" cap="none" normalizeH="0" baseline="0" dirty="0">
                <a:ln>
                  <a:noFill/>
                </a:ln>
                <a:solidFill>
                  <a:srgbClr val="A9B7C6"/>
                </a:solidFill>
                <a:effectLst/>
                <a:highlight>
                  <a:srgbClr val="FFFF00"/>
                </a:highlight>
                <a:latin typeface="Arial Unicode MS"/>
              </a:rPr>
              <a:t>https://docs.scipy.org/doc/scipy/ 	</a:t>
            </a:r>
            <a:r>
              <a:rPr lang="it-IT" altLang="it-IT" dirty="0">
                <a:solidFill>
                  <a:srgbClr val="A9B7C6"/>
                </a:solidFill>
                <a:highlight>
                  <a:srgbClr val="FFFF00"/>
                </a:highlight>
                <a:latin typeface="Arial Unicode MS"/>
              </a:rPr>
              <a:t>	</a:t>
            </a:r>
            <a:endParaRPr lang="it-IT" dirty="0">
              <a:highlight>
                <a:srgbClr val="FFFF00"/>
              </a:highlight>
            </a:endParaRPr>
          </a:p>
        </p:txBody>
      </p:sp>
    </p:spTree>
    <p:extLst>
      <p:ext uri="{BB962C8B-B14F-4D97-AF65-F5344CB8AC3E}">
        <p14:creationId xmlns:p14="http://schemas.microsoft.com/office/powerpoint/2010/main" val="22065715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Tutorial 1:time step</a:t>
            </a:r>
          </a:p>
        </p:txBody>
      </p:sp>
      <p:sp>
        <p:nvSpPr>
          <p:cNvPr id="5" name="CasellaDiTesto 4">
            <a:extLst>
              <a:ext uri="{FF2B5EF4-FFF2-40B4-BE49-F238E27FC236}">
                <a16:creationId xmlns:a16="http://schemas.microsoft.com/office/drawing/2014/main" id="{26992265-0480-59B2-B2A8-0F929DECC7A4}"/>
              </a:ext>
            </a:extLst>
          </p:cNvPr>
          <p:cNvSpPr txBox="1"/>
          <p:nvPr/>
        </p:nvSpPr>
        <p:spPr>
          <a:xfrm>
            <a:off x="659396" y="1268760"/>
            <a:ext cx="10873208"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808080"/>
                </a:solidFill>
                <a:effectLst/>
                <a:latin typeface="Arial Unicode MS"/>
              </a:rPr>
              <a:t># set </a:t>
            </a:r>
            <a:r>
              <a:rPr kumimoji="0" lang="it-IT" altLang="it-IT" sz="1800" b="0" i="0" u="none" strike="noStrike" cap="none" normalizeH="0" baseline="0" dirty="0" err="1">
                <a:ln>
                  <a:noFill/>
                </a:ln>
                <a:solidFill>
                  <a:srgbClr val="808080"/>
                </a:solidFill>
                <a:effectLst/>
                <a:latin typeface="Arial Unicode MS"/>
              </a:rPr>
              <a:t>simulation</a:t>
            </a:r>
            <a:r>
              <a:rPr kumimoji="0" lang="it-IT" altLang="it-IT" sz="1800" b="0" i="0" u="none" strike="noStrike" cap="none" normalizeH="0" baseline="0" dirty="0">
                <a:ln>
                  <a:noFill/>
                </a:ln>
                <a:solidFill>
                  <a:srgbClr val="808080"/>
                </a:solidFill>
                <a:effectLst/>
                <a:latin typeface="Arial Unicode MS"/>
              </a:rPr>
              <a:t> time step</a:t>
            </a:r>
            <a:br>
              <a:rPr kumimoji="0" lang="it-IT" altLang="it-IT" sz="1800" b="0" i="0" u="none" strike="noStrike" cap="none" normalizeH="0" baseline="0" dirty="0">
                <a:ln>
                  <a:noFill/>
                </a:ln>
                <a:solidFill>
                  <a:srgbClr val="808080"/>
                </a:solidFill>
                <a:effectLst/>
                <a:latin typeface="Arial Unicode MS"/>
              </a:rPr>
            </a:br>
            <a:r>
              <a:rPr kumimoji="0" lang="it-IT" altLang="it-IT" sz="1800" b="0" i="0" u="none" strike="noStrike" cap="none" normalizeH="0" baseline="0" dirty="0">
                <a:ln>
                  <a:noFill/>
                </a:ln>
                <a:solidFill>
                  <a:srgbClr val="FF0000"/>
                </a:solidFill>
                <a:effectLst/>
                <a:latin typeface="Arial Unicode MS"/>
              </a:rPr>
              <a:t>time</a:t>
            </a:r>
            <a:r>
              <a:rPr kumimoji="0" lang="it-IT" altLang="it-IT" sz="1800" b="0" i="0" u="none" strike="noStrike" cap="none" normalizeH="0" baseline="0" dirty="0">
                <a:ln>
                  <a:noFill/>
                </a:ln>
                <a:solidFill>
                  <a:srgbClr val="A9B7C6"/>
                </a:solidFill>
                <a:effectLst/>
                <a:latin typeface="Arial Unicode MS"/>
              </a:rPr>
              <a:t> = </a:t>
            </a:r>
            <a:r>
              <a:rPr lang="it-IT" altLang="it-IT" dirty="0">
                <a:solidFill>
                  <a:srgbClr val="6897BB"/>
                </a:solidFill>
                <a:latin typeface="Arial Unicode MS"/>
              </a:rPr>
              <a:t>0.25 </a:t>
            </a:r>
            <a:r>
              <a:rPr kumimoji="0" lang="it-IT" altLang="it-IT" sz="1800" b="0" i="0" u="none" strike="noStrike" cap="none" normalizeH="0" baseline="0" dirty="0">
                <a:ln>
                  <a:noFill/>
                </a:ln>
                <a:solidFill>
                  <a:srgbClr val="6897BB"/>
                </a:solidFill>
                <a:effectLst/>
                <a:latin typeface="Arial Unicode MS"/>
              </a:rPr>
              <a:t> </a:t>
            </a:r>
            <a:r>
              <a:rPr kumimoji="0" lang="it-IT" altLang="it-IT" sz="1800" b="0" i="0" u="none" strike="noStrike" cap="none" normalizeH="0" baseline="0" dirty="0">
                <a:ln>
                  <a:noFill/>
                </a:ln>
                <a:solidFill>
                  <a:srgbClr val="808080"/>
                </a:solidFill>
                <a:effectLst/>
                <a:latin typeface="Arial Unicode MS"/>
              </a:rPr>
              <a:t># 0.25  for quarter-hour </a:t>
            </a:r>
            <a:r>
              <a:rPr kumimoji="0" lang="it-IT" altLang="it-IT" sz="1800" b="0" i="0" u="none" strike="noStrike" cap="none" normalizeH="0" baseline="0" dirty="0" err="1">
                <a:ln>
                  <a:noFill/>
                </a:ln>
                <a:solidFill>
                  <a:srgbClr val="808080"/>
                </a:solidFill>
                <a:effectLst/>
                <a:latin typeface="Arial Unicode MS"/>
              </a:rPr>
              <a:t>analysis</a:t>
            </a:r>
            <a:r>
              <a:rPr lang="it-IT" altLang="it-IT" dirty="0">
                <a:solidFill>
                  <a:srgbClr val="808080"/>
                </a:solidFill>
                <a:latin typeface="Arial Unicode MS"/>
              </a:rPr>
              <a:t>;</a:t>
            </a:r>
            <a:r>
              <a:rPr kumimoji="0" lang="it-IT" altLang="it-IT" sz="1800" b="0" i="0" u="none" strike="noStrike" cap="none" normalizeH="0" baseline="0" dirty="0">
                <a:ln>
                  <a:noFill/>
                </a:ln>
                <a:solidFill>
                  <a:srgbClr val="808080"/>
                </a:solidFill>
                <a:effectLst/>
                <a:latin typeface="Arial Unicode MS"/>
              </a:rPr>
              <a:t> 1 for </a:t>
            </a:r>
            <a:r>
              <a:rPr kumimoji="0" lang="it-IT" altLang="it-IT" sz="1800" b="0" i="0" u="none" strike="noStrike" cap="none" normalizeH="0" baseline="0" dirty="0" err="1">
                <a:ln>
                  <a:noFill/>
                </a:ln>
                <a:solidFill>
                  <a:srgbClr val="808080"/>
                </a:solidFill>
                <a:effectLst/>
                <a:latin typeface="Arial Unicode MS"/>
              </a:rPr>
              <a:t>hourly</a:t>
            </a:r>
            <a:r>
              <a:rPr kumimoji="0" lang="it-IT" altLang="it-IT" sz="1800" b="0" i="0" u="none" strike="noStrike" cap="none" normalizeH="0" baseline="0" dirty="0">
                <a:ln>
                  <a:noFill/>
                </a:ln>
                <a:solidFill>
                  <a:srgbClr val="808080"/>
                </a:solidFill>
                <a:effectLst/>
                <a:latin typeface="Arial Unicode MS"/>
              </a:rPr>
              <a:t> </a:t>
            </a:r>
            <a:r>
              <a:rPr kumimoji="0" lang="it-IT" altLang="it-IT" sz="1800" b="0" i="0" u="none" strike="noStrike" cap="none" normalizeH="0" baseline="0" dirty="0" err="1">
                <a:ln>
                  <a:noFill/>
                </a:ln>
                <a:solidFill>
                  <a:srgbClr val="808080"/>
                </a:solidFill>
                <a:effectLst/>
                <a:latin typeface="Arial Unicode MS"/>
              </a:rPr>
              <a:t>analysis</a:t>
            </a:r>
            <a:endParaRPr kumimoji="0" lang="it-IT" altLang="it-IT" sz="1800" b="0" i="0" u="none" strike="noStrike" cap="none" normalizeH="0" baseline="0" dirty="0">
              <a:ln>
                <a:noFill/>
              </a:ln>
              <a:solidFill>
                <a:srgbClr val="80808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dirty="0">
              <a:solidFill>
                <a:srgbClr val="808080"/>
              </a:solidFill>
              <a:latin typeface="Arial Unicode MS"/>
            </a:endParaRPr>
          </a:p>
          <a:p>
            <a:pPr eaLnBrk="0" hangingPunct="0"/>
            <a:r>
              <a:rPr lang="it-IT" altLang="it-IT" dirty="0">
                <a:solidFill>
                  <a:srgbClr val="808080"/>
                </a:solidFill>
                <a:latin typeface="Arial Unicode MS"/>
              </a:rPr>
              <a:t>Se l’analisi è oraria:</a:t>
            </a:r>
          </a:p>
          <a:p>
            <a:pPr marL="285750" indent="-285750" eaLnBrk="0" hangingPunct="0">
              <a:buFont typeface="Arial" panose="020B0604020202020204" pitchFamily="34" charset="0"/>
              <a:buChar char="•"/>
            </a:pPr>
            <a:r>
              <a:rPr lang="it-IT" altLang="it-IT" dirty="0">
                <a:solidFill>
                  <a:srgbClr val="808080"/>
                </a:solidFill>
                <a:latin typeface="Arial Unicode MS"/>
              </a:rPr>
              <a:t>time=1 </a:t>
            </a:r>
          </a:p>
          <a:p>
            <a:pPr marL="285750" indent="-285750" eaLnBrk="0" hangingPunct="0">
              <a:buFont typeface="Arial" panose="020B0604020202020204" pitchFamily="34" charset="0"/>
              <a:buChar char="•"/>
            </a:pPr>
            <a:r>
              <a:rPr lang="it-IT" altLang="it-IT" dirty="0">
                <a:solidFill>
                  <a:srgbClr val="808080"/>
                </a:solidFill>
                <a:latin typeface="Arial Unicode MS"/>
              </a:rPr>
              <a:t>Gli array o </a:t>
            </a:r>
            <a:r>
              <a:rPr lang="it-IT" altLang="it-IT" dirty="0" err="1">
                <a:solidFill>
                  <a:srgbClr val="808080"/>
                </a:solidFill>
                <a:latin typeface="Arial Unicode MS"/>
              </a:rPr>
              <a:t>DataSeries</a:t>
            </a:r>
            <a:r>
              <a:rPr lang="it-IT" altLang="it-IT" dirty="0">
                <a:solidFill>
                  <a:srgbClr val="808080"/>
                </a:solidFill>
                <a:latin typeface="Arial Unicode MS"/>
              </a:rPr>
              <a:t> devono contenere 8760 valori: uno per ogni ora dell’anno.</a:t>
            </a:r>
          </a:p>
          <a:p>
            <a:pPr marL="285750" indent="-285750" eaLnBrk="0" hangingPunct="0">
              <a:buFont typeface="Arial" panose="020B0604020202020204" pitchFamily="34" charset="0"/>
              <a:buChar char="•"/>
            </a:pPr>
            <a:endParaRPr lang="it-IT" altLang="it-IT" dirty="0">
              <a:solidFill>
                <a:srgbClr val="808080"/>
              </a:solidFill>
              <a:latin typeface="Arial Unicode MS"/>
            </a:endParaRPr>
          </a:p>
          <a:p>
            <a:pPr eaLnBrk="0" hangingPunct="0"/>
            <a:r>
              <a:rPr lang="it-IT" altLang="it-IT" dirty="0">
                <a:solidFill>
                  <a:srgbClr val="808080"/>
                </a:solidFill>
                <a:latin typeface="Arial Unicode MS"/>
              </a:rPr>
              <a:t>Se l’analisi è oraria:</a:t>
            </a:r>
          </a:p>
          <a:p>
            <a:pPr marL="285750" indent="-285750" eaLnBrk="0" hangingPunct="0">
              <a:buFont typeface="Arial" panose="020B0604020202020204" pitchFamily="34" charset="0"/>
              <a:buChar char="•"/>
            </a:pPr>
            <a:r>
              <a:rPr lang="it-IT" altLang="it-IT" dirty="0">
                <a:solidFill>
                  <a:srgbClr val="808080"/>
                </a:solidFill>
                <a:latin typeface="Arial Unicode MS"/>
              </a:rPr>
              <a:t>time=1 </a:t>
            </a:r>
          </a:p>
          <a:p>
            <a:pPr marL="285750" indent="-285750" eaLnBrk="0" hangingPunct="0">
              <a:buFont typeface="Arial" panose="020B0604020202020204" pitchFamily="34" charset="0"/>
              <a:buChar char="•"/>
            </a:pPr>
            <a:r>
              <a:rPr lang="it-IT" altLang="it-IT" dirty="0">
                <a:solidFill>
                  <a:srgbClr val="808080"/>
                </a:solidFill>
                <a:latin typeface="Arial Unicode MS"/>
              </a:rPr>
              <a:t>Gli array o </a:t>
            </a:r>
            <a:r>
              <a:rPr lang="it-IT" altLang="it-IT" dirty="0" err="1">
                <a:solidFill>
                  <a:srgbClr val="808080"/>
                </a:solidFill>
                <a:latin typeface="Arial Unicode MS"/>
              </a:rPr>
              <a:t>DataSeries</a:t>
            </a:r>
            <a:r>
              <a:rPr lang="it-IT" altLang="it-IT" dirty="0">
                <a:solidFill>
                  <a:srgbClr val="808080"/>
                </a:solidFill>
                <a:latin typeface="Arial Unicode MS"/>
              </a:rPr>
              <a:t> devono contenere 35040 valori: uno per ogni quarto d’ora dell’anno.  </a:t>
            </a:r>
          </a:p>
          <a:p>
            <a:pPr eaLnBrk="0" hangingPunct="0">
              <a:defRPr/>
            </a:pPr>
            <a:endParaRPr lang="it-IT" altLang="it-IT" dirty="0">
              <a:solidFill>
                <a:srgbClr val="808080"/>
              </a:solidFill>
              <a:latin typeface="Arial Unicode MS"/>
            </a:endParaRPr>
          </a:p>
        </p:txBody>
      </p:sp>
    </p:spTree>
    <p:extLst>
      <p:ext uri="{BB962C8B-B14F-4D97-AF65-F5344CB8AC3E}">
        <p14:creationId xmlns:p14="http://schemas.microsoft.com/office/powerpoint/2010/main" val="816510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a:extLst>
              <a:ext uri="{FF2B5EF4-FFF2-40B4-BE49-F238E27FC236}">
                <a16:creationId xmlns:a16="http://schemas.microsoft.com/office/drawing/2014/main" id="{E23D7D22-C95E-0E91-AE71-DD78F278FCC6}"/>
              </a:ext>
            </a:extLst>
          </p:cNvPr>
          <p:cNvSpPr>
            <a:spLocks noGrp="1"/>
          </p:cNvSpPr>
          <p:nvPr>
            <p:ph type="body" sz="quarter" idx="10"/>
          </p:nvPr>
        </p:nvSpPr>
        <p:spPr/>
        <p:txBody>
          <a:bodyPr/>
          <a:lstStyle/>
          <a:p>
            <a:r>
              <a:rPr lang="it-IT" dirty="0"/>
              <a:t>Normativa di riferimento</a:t>
            </a:r>
          </a:p>
        </p:txBody>
      </p:sp>
      <p:grpSp>
        <p:nvGrpSpPr>
          <p:cNvPr id="19" name="Gruppo 18">
            <a:extLst>
              <a:ext uri="{FF2B5EF4-FFF2-40B4-BE49-F238E27FC236}">
                <a16:creationId xmlns:a16="http://schemas.microsoft.com/office/drawing/2014/main" id="{AB9AC559-31F0-BD47-3D36-988E4F3BFC9B}"/>
              </a:ext>
            </a:extLst>
          </p:cNvPr>
          <p:cNvGrpSpPr/>
          <p:nvPr/>
        </p:nvGrpSpPr>
        <p:grpSpPr>
          <a:xfrm>
            <a:off x="551384" y="908720"/>
            <a:ext cx="10750723" cy="3118603"/>
            <a:chOff x="551384" y="908720"/>
            <a:chExt cx="10750723" cy="3118603"/>
          </a:xfrm>
        </p:grpSpPr>
        <p:grpSp>
          <p:nvGrpSpPr>
            <p:cNvPr id="6" name="Gruppo 5">
              <a:extLst>
                <a:ext uri="{FF2B5EF4-FFF2-40B4-BE49-F238E27FC236}">
                  <a16:creationId xmlns:a16="http://schemas.microsoft.com/office/drawing/2014/main" id="{344A7A7E-5E01-9FA2-5A7A-8B6733BB51E7}"/>
                </a:ext>
              </a:extLst>
            </p:cNvPr>
            <p:cNvGrpSpPr/>
            <p:nvPr/>
          </p:nvGrpSpPr>
          <p:grpSpPr>
            <a:xfrm>
              <a:off x="551384" y="908720"/>
              <a:ext cx="10750723" cy="3118603"/>
              <a:chOff x="454090" y="1228210"/>
              <a:chExt cx="10750723" cy="3118603"/>
            </a:xfrm>
          </p:grpSpPr>
          <p:pic>
            <p:nvPicPr>
              <p:cNvPr id="7" name="Immagine 6">
                <a:extLst>
                  <a:ext uri="{FF2B5EF4-FFF2-40B4-BE49-F238E27FC236}">
                    <a16:creationId xmlns:a16="http://schemas.microsoft.com/office/drawing/2014/main" id="{92F27CD6-423B-760C-3705-A24CE27CD289}"/>
                  </a:ext>
                </a:extLst>
              </p:cNvPr>
              <p:cNvPicPr>
                <a:picLocks noChangeAspect="1"/>
              </p:cNvPicPr>
              <p:nvPr/>
            </p:nvPicPr>
            <p:blipFill rotWithShape="1">
              <a:blip r:embed="rId2"/>
              <a:srcRect l="1388" t="10653" r="1074" b="3790"/>
              <a:stretch/>
            </p:blipFill>
            <p:spPr>
              <a:xfrm>
                <a:off x="590569" y="1453176"/>
                <a:ext cx="10614244" cy="2893637"/>
              </a:xfrm>
              <a:prstGeom prst="rect">
                <a:avLst/>
              </a:prstGeom>
            </p:spPr>
          </p:pic>
          <p:sp>
            <p:nvSpPr>
              <p:cNvPr id="8" name="CasellaDiTesto 7">
                <a:extLst>
                  <a:ext uri="{FF2B5EF4-FFF2-40B4-BE49-F238E27FC236}">
                    <a16:creationId xmlns:a16="http://schemas.microsoft.com/office/drawing/2014/main" id="{2586670F-4270-462C-A295-3E275C7DFBFC}"/>
                  </a:ext>
                </a:extLst>
              </p:cNvPr>
              <p:cNvSpPr txBox="1"/>
              <p:nvPr/>
            </p:nvSpPr>
            <p:spPr>
              <a:xfrm>
                <a:off x="454090" y="1228210"/>
                <a:ext cx="979416" cy="1754326"/>
              </a:xfrm>
              <a:prstGeom prst="rect">
                <a:avLst/>
              </a:prstGeom>
              <a:noFill/>
            </p:spPr>
            <p:txBody>
              <a:bodyPr wrap="square">
                <a:spAutoFit/>
              </a:bodyPr>
              <a:lstStyle/>
              <a:p>
                <a:pPr algn="l"/>
                <a:r>
                  <a:rPr lang="en-US" b="1" dirty="0">
                    <a:solidFill>
                      <a:srgbClr val="92D050"/>
                    </a:solidFill>
                    <a:latin typeface="Segoe UI" panose="020B0502040204020203" pitchFamily="34" charset="0"/>
                    <a:cs typeface="Segoe UI" panose="020B0502040204020203" pitchFamily="34" charset="0"/>
                  </a:rPr>
                  <a:t>2015</a:t>
                </a:r>
              </a:p>
              <a:p>
                <a:endParaRPr lang="it-IT" dirty="0">
                  <a:solidFill>
                    <a:srgbClr val="002060"/>
                  </a:solidFill>
                  <a:latin typeface="Segoe UI" panose="020B0502040204020203" pitchFamily="34" charset="0"/>
                  <a:cs typeface="Segoe UI" panose="020B0502040204020203" pitchFamily="34" charset="0"/>
                </a:endParaRPr>
              </a:p>
              <a:p>
                <a:endParaRPr lang="en-US" dirty="0">
                  <a:solidFill>
                    <a:srgbClr val="002060"/>
                  </a:solidFill>
                  <a:latin typeface="Segoe UI" panose="020B0502040204020203" pitchFamily="34" charset="0"/>
                  <a:cs typeface="Segoe UI" panose="020B0502040204020203" pitchFamily="34" charset="0"/>
                </a:endParaRPr>
              </a:p>
              <a:p>
                <a:endParaRPr lang="en-US" dirty="0">
                  <a:solidFill>
                    <a:srgbClr val="002060"/>
                  </a:solidFill>
                  <a:latin typeface="Segoe UI" panose="020B0502040204020203" pitchFamily="34" charset="0"/>
                  <a:cs typeface="Segoe UI" panose="020B0502040204020203" pitchFamily="34" charset="0"/>
                </a:endParaRPr>
              </a:p>
              <a:p>
                <a:endParaRPr lang="en-US" dirty="0">
                  <a:solidFill>
                    <a:srgbClr val="002060"/>
                  </a:solidFill>
                  <a:latin typeface="Segoe UI" panose="020B0502040204020203" pitchFamily="34" charset="0"/>
                  <a:cs typeface="Segoe UI" panose="020B0502040204020203" pitchFamily="34" charset="0"/>
                </a:endParaRPr>
              </a:p>
              <a:p>
                <a:endParaRPr lang="en-US" dirty="0">
                  <a:solidFill>
                    <a:srgbClr val="002060"/>
                  </a:solidFill>
                  <a:latin typeface="Segoe UI" panose="020B0502040204020203" pitchFamily="34" charset="0"/>
                  <a:cs typeface="Segoe UI" panose="020B0502040204020203" pitchFamily="34" charset="0"/>
                </a:endParaRPr>
              </a:p>
            </p:txBody>
          </p:sp>
        </p:grpSp>
        <p:sp>
          <p:nvSpPr>
            <p:cNvPr id="9" name="CasellaDiTesto 8">
              <a:extLst>
                <a:ext uri="{FF2B5EF4-FFF2-40B4-BE49-F238E27FC236}">
                  <a16:creationId xmlns:a16="http://schemas.microsoft.com/office/drawing/2014/main" id="{8DB9717C-B905-57F4-00A0-CD11378D4B17}"/>
                </a:ext>
              </a:extLst>
            </p:cNvPr>
            <p:cNvSpPr txBox="1"/>
            <p:nvPr/>
          </p:nvSpPr>
          <p:spPr>
            <a:xfrm>
              <a:off x="1530800" y="1484784"/>
              <a:ext cx="576064" cy="369332"/>
            </a:xfrm>
            <a:prstGeom prst="rect">
              <a:avLst/>
            </a:prstGeom>
            <a:noFill/>
          </p:spPr>
          <p:txBody>
            <a:bodyPr wrap="square" rtlCol="0">
              <a:spAutoFit/>
            </a:bodyPr>
            <a:lstStyle/>
            <a:p>
              <a:r>
                <a:rPr lang="it-IT" dirty="0">
                  <a:latin typeface="Segoe UI" panose="020B0502040204020203" pitchFamily="34" charset="0"/>
                  <a:cs typeface="Segoe UI" panose="020B0502040204020203" pitchFamily="34" charset="0"/>
                </a:rPr>
                <a:t>[1]</a:t>
              </a:r>
            </a:p>
          </p:txBody>
        </p:sp>
        <p:sp>
          <p:nvSpPr>
            <p:cNvPr id="10" name="CasellaDiTesto 9">
              <a:extLst>
                <a:ext uri="{FF2B5EF4-FFF2-40B4-BE49-F238E27FC236}">
                  <a16:creationId xmlns:a16="http://schemas.microsoft.com/office/drawing/2014/main" id="{825CFF48-DEC8-68FE-9029-000E21B2A6F6}"/>
                </a:ext>
              </a:extLst>
            </p:cNvPr>
            <p:cNvSpPr txBox="1"/>
            <p:nvPr/>
          </p:nvSpPr>
          <p:spPr>
            <a:xfrm>
              <a:off x="2795796" y="3059668"/>
              <a:ext cx="576064" cy="369332"/>
            </a:xfrm>
            <a:prstGeom prst="rect">
              <a:avLst/>
            </a:prstGeom>
            <a:noFill/>
          </p:spPr>
          <p:txBody>
            <a:bodyPr wrap="square" rtlCol="0">
              <a:spAutoFit/>
            </a:bodyPr>
            <a:lstStyle/>
            <a:p>
              <a:r>
                <a:rPr lang="it-IT" dirty="0">
                  <a:latin typeface="Segoe UI" panose="020B0502040204020203" pitchFamily="34" charset="0"/>
                  <a:cs typeface="Segoe UI" panose="020B0502040204020203" pitchFamily="34" charset="0"/>
                </a:rPr>
                <a:t>[2]</a:t>
              </a:r>
            </a:p>
          </p:txBody>
        </p:sp>
        <p:sp>
          <p:nvSpPr>
            <p:cNvPr id="11" name="CasellaDiTesto 10">
              <a:extLst>
                <a:ext uri="{FF2B5EF4-FFF2-40B4-BE49-F238E27FC236}">
                  <a16:creationId xmlns:a16="http://schemas.microsoft.com/office/drawing/2014/main" id="{88B4540B-EE8E-C1BE-425D-07FFB7190CED}"/>
                </a:ext>
              </a:extLst>
            </p:cNvPr>
            <p:cNvSpPr txBox="1"/>
            <p:nvPr/>
          </p:nvSpPr>
          <p:spPr>
            <a:xfrm>
              <a:off x="3726335" y="1484784"/>
              <a:ext cx="576064" cy="369332"/>
            </a:xfrm>
            <a:prstGeom prst="rect">
              <a:avLst/>
            </a:prstGeom>
            <a:noFill/>
          </p:spPr>
          <p:txBody>
            <a:bodyPr wrap="square" rtlCol="0">
              <a:spAutoFit/>
            </a:bodyPr>
            <a:lstStyle/>
            <a:p>
              <a:r>
                <a:rPr lang="it-IT" dirty="0">
                  <a:latin typeface="Segoe UI" panose="020B0502040204020203" pitchFamily="34" charset="0"/>
                  <a:cs typeface="Segoe UI" panose="020B0502040204020203" pitchFamily="34" charset="0"/>
                </a:rPr>
                <a:t>[3]</a:t>
              </a:r>
            </a:p>
          </p:txBody>
        </p:sp>
        <p:sp>
          <p:nvSpPr>
            <p:cNvPr id="12" name="CasellaDiTesto 11">
              <a:extLst>
                <a:ext uri="{FF2B5EF4-FFF2-40B4-BE49-F238E27FC236}">
                  <a16:creationId xmlns:a16="http://schemas.microsoft.com/office/drawing/2014/main" id="{E909E6DB-FD6B-C445-A350-DAC994A9928F}"/>
                </a:ext>
              </a:extLst>
            </p:cNvPr>
            <p:cNvSpPr txBox="1"/>
            <p:nvPr/>
          </p:nvSpPr>
          <p:spPr>
            <a:xfrm>
              <a:off x="4480621" y="3034165"/>
              <a:ext cx="576064" cy="369332"/>
            </a:xfrm>
            <a:prstGeom prst="rect">
              <a:avLst/>
            </a:prstGeom>
            <a:noFill/>
          </p:spPr>
          <p:txBody>
            <a:bodyPr wrap="square" rtlCol="0">
              <a:spAutoFit/>
            </a:bodyPr>
            <a:lstStyle/>
            <a:p>
              <a:r>
                <a:rPr lang="it-IT" dirty="0">
                  <a:latin typeface="Segoe UI" panose="020B0502040204020203" pitchFamily="34" charset="0"/>
                  <a:cs typeface="Segoe UI" panose="020B0502040204020203" pitchFamily="34" charset="0"/>
                </a:rPr>
                <a:t>[4]</a:t>
              </a:r>
            </a:p>
          </p:txBody>
        </p:sp>
        <p:sp>
          <p:nvSpPr>
            <p:cNvPr id="13" name="CasellaDiTesto 12">
              <a:extLst>
                <a:ext uri="{FF2B5EF4-FFF2-40B4-BE49-F238E27FC236}">
                  <a16:creationId xmlns:a16="http://schemas.microsoft.com/office/drawing/2014/main" id="{186C1E93-2909-60BE-B905-933608C0ABDF}"/>
                </a:ext>
              </a:extLst>
            </p:cNvPr>
            <p:cNvSpPr txBox="1"/>
            <p:nvPr/>
          </p:nvSpPr>
          <p:spPr>
            <a:xfrm>
              <a:off x="5793513" y="1484784"/>
              <a:ext cx="576064" cy="369332"/>
            </a:xfrm>
            <a:prstGeom prst="rect">
              <a:avLst/>
            </a:prstGeom>
            <a:noFill/>
          </p:spPr>
          <p:txBody>
            <a:bodyPr wrap="square" rtlCol="0">
              <a:spAutoFit/>
            </a:bodyPr>
            <a:lstStyle/>
            <a:p>
              <a:r>
                <a:rPr lang="it-IT" dirty="0">
                  <a:latin typeface="Segoe UI" panose="020B0502040204020203" pitchFamily="34" charset="0"/>
                  <a:cs typeface="Segoe UI" panose="020B0502040204020203" pitchFamily="34" charset="0"/>
                </a:rPr>
                <a:t>[5]</a:t>
              </a:r>
            </a:p>
          </p:txBody>
        </p:sp>
        <p:sp>
          <p:nvSpPr>
            <p:cNvPr id="14" name="CasellaDiTesto 13">
              <a:extLst>
                <a:ext uri="{FF2B5EF4-FFF2-40B4-BE49-F238E27FC236}">
                  <a16:creationId xmlns:a16="http://schemas.microsoft.com/office/drawing/2014/main" id="{DF631476-3410-A19C-4A90-A1832276B57D}"/>
                </a:ext>
              </a:extLst>
            </p:cNvPr>
            <p:cNvSpPr txBox="1"/>
            <p:nvPr/>
          </p:nvSpPr>
          <p:spPr>
            <a:xfrm>
              <a:off x="6681666" y="3059668"/>
              <a:ext cx="576064" cy="369332"/>
            </a:xfrm>
            <a:prstGeom prst="rect">
              <a:avLst/>
            </a:prstGeom>
            <a:noFill/>
          </p:spPr>
          <p:txBody>
            <a:bodyPr wrap="square" rtlCol="0">
              <a:spAutoFit/>
            </a:bodyPr>
            <a:lstStyle/>
            <a:p>
              <a:r>
                <a:rPr lang="it-IT" dirty="0">
                  <a:latin typeface="Segoe UI" panose="020B0502040204020203" pitchFamily="34" charset="0"/>
                  <a:cs typeface="Segoe UI" panose="020B0502040204020203" pitchFamily="34" charset="0"/>
                </a:rPr>
                <a:t>[6]</a:t>
              </a:r>
            </a:p>
          </p:txBody>
        </p:sp>
        <p:sp>
          <p:nvSpPr>
            <p:cNvPr id="16" name="CasellaDiTesto 15">
              <a:extLst>
                <a:ext uri="{FF2B5EF4-FFF2-40B4-BE49-F238E27FC236}">
                  <a16:creationId xmlns:a16="http://schemas.microsoft.com/office/drawing/2014/main" id="{E521B836-60D8-65D1-C16C-9A39E7FF4E42}"/>
                </a:ext>
              </a:extLst>
            </p:cNvPr>
            <p:cNvSpPr txBox="1"/>
            <p:nvPr/>
          </p:nvSpPr>
          <p:spPr>
            <a:xfrm>
              <a:off x="8849443" y="3009013"/>
              <a:ext cx="576064" cy="369332"/>
            </a:xfrm>
            <a:prstGeom prst="rect">
              <a:avLst/>
            </a:prstGeom>
            <a:noFill/>
          </p:spPr>
          <p:txBody>
            <a:bodyPr wrap="square" rtlCol="0">
              <a:spAutoFit/>
            </a:bodyPr>
            <a:lstStyle/>
            <a:p>
              <a:r>
                <a:rPr lang="it-IT" dirty="0">
                  <a:latin typeface="Segoe UI" panose="020B0502040204020203" pitchFamily="34" charset="0"/>
                  <a:cs typeface="Segoe UI" panose="020B0502040204020203" pitchFamily="34" charset="0"/>
                </a:rPr>
                <a:t>[7]</a:t>
              </a:r>
            </a:p>
          </p:txBody>
        </p:sp>
      </p:grpSp>
      <p:sp>
        <p:nvSpPr>
          <p:cNvPr id="18" name="CasellaDiTesto 17">
            <a:extLst>
              <a:ext uri="{FF2B5EF4-FFF2-40B4-BE49-F238E27FC236}">
                <a16:creationId xmlns:a16="http://schemas.microsoft.com/office/drawing/2014/main" id="{9F97A758-183E-079C-15EB-7B331B484603}"/>
              </a:ext>
            </a:extLst>
          </p:cNvPr>
          <p:cNvSpPr txBox="1"/>
          <p:nvPr/>
        </p:nvSpPr>
        <p:spPr>
          <a:xfrm>
            <a:off x="819011" y="4242452"/>
            <a:ext cx="5814648" cy="2031325"/>
          </a:xfrm>
          <a:prstGeom prst="rect">
            <a:avLst/>
          </a:prstGeom>
          <a:noFill/>
        </p:spPr>
        <p:txBody>
          <a:bodyPr wrap="square" rtlCol="0">
            <a:spAutoFit/>
          </a:bodyPr>
          <a:lstStyle/>
          <a:p>
            <a:r>
              <a:rPr lang="it-IT" dirty="0">
                <a:solidFill>
                  <a:srgbClr val="FF0000"/>
                </a:solidFill>
                <a:latin typeface="Segoe UI" panose="020B0502040204020203" pitchFamily="34" charset="0"/>
                <a:cs typeface="Segoe UI" panose="020B0502040204020203" pitchFamily="34" charset="0"/>
              </a:rPr>
              <a:t>[1] Aggiungere </a:t>
            </a:r>
            <a:r>
              <a:rPr lang="it-IT" dirty="0" err="1">
                <a:solidFill>
                  <a:srgbClr val="FF0000"/>
                </a:solidFill>
                <a:latin typeface="Segoe UI" panose="020B0502040204020203" pitchFamily="34" charset="0"/>
                <a:cs typeface="Segoe UI" panose="020B0502040204020203" pitchFamily="34" charset="0"/>
              </a:rPr>
              <a:t>reference</a:t>
            </a:r>
            <a:endParaRPr lang="it-IT" dirty="0">
              <a:solidFill>
                <a:srgbClr val="FF0000"/>
              </a:solidFill>
              <a:latin typeface="Segoe UI" panose="020B0502040204020203" pitchFamily="34" charset="0"/>
              <a:cs typeface="Segoe UI" panose="020B0502040204020203" pitchFamily="34" charset="0"/>
            </a:endParaRPr>
          </a:p>
          <a:p>
            <a:r>
              <a:rPr lang="it-IT" dirty="0">
                <a:solidFill>
                  <a:srgbClr val="FF0000"/>
                </a:solidFill>
                <a:latin typeface="Segoe UI" panose="020B0502040204020203" pitchFamily="34" charset="0"/>
                <a:cs typeface="Segoe UI" panose="020B0502040204020203" pitchFamily="34" charset="0"/>
              </a:rPr>
              <a:t>[2]</a:t>
            </a:r>
          </a:p>
          <a:p>
            <a:r>
              <a:rPr lang="it-IT" dirty="0">
                <a:solidFill>
                  <a:srgbClr val="FF0000"/>
                </a:solidFill>
                <a:latin typeface="Segoe UI" panose="020B0502040204020203" pitchFamily="34" charset="0"/>
                <a:cs typeface="Segoe UI" panose="020B0502040204020203" pitchFamily="34" charset="0"/>
              </a:rPr>
              <a:t>[3]</a:t>
            </a:r>
          </a:p>
          <a:p>
            <a:r>
              <a:rPr lang="it-IT" dirty="0">
                <a:solidFill>
                  <a:srgbClr val="FF0000"/>
                </a:solidFill>
                <a:latin typeface="Segoe UI" panose="020B0502040204020203" pitchFamily="34" charset="0"/>
                <a:cs typeface="Segoe UI" panose="020B0502040204020203" pitchFamily="34" charset="0"/>
              </a:rPr>
              <a:t>[4]</a:t>
            </a:r>
          </a:p>
          <a:p>
            <a:r>
              <a:rPr lang="it-IT" dirty="0">
                <a:solidFill>
                  <a:srgbClr val="FF0000"/>
                </a:solidFill>
                <a:latin typeface="Segoe UI" panose="020B0502040204020203" pitchFamily="34" charset="0"/>
                <a:cs typeface="Segoe UI" panose="020B0502040204020203" pitchFamily="34" charset="0"/>
              </a:rPr>
              <a:t>[5]</a:t>
            </a:r>
          </a:p>
          <a:p>
            <a:r>
              <a:rPr lang="it-IT" dirty="0">
                <a:solidFill>
                  <a:srgbClr val="FF0000"/>
                </a:solidFill>
                <a:latin typeface="Segoe UI" panose="020B0502040204020203" pitchFamily="34" charset="0"/>
                <a:cs typeface="Segoe UI" panose="020B0502040204020203" pitchFamily="34" charset="0"/>
              </a:rPr>
              <a:t>[6]</a:t>
            </a:r>
          </a:p>
          <a:p>
            <a:r>
              <a:rPr lang="it-IT" dirty="0">
                <a:solidFill>
                  <a:srgbClr val="FF0000"/>
                </a:solidFill>
                <a:latin typeface="Segoe UI" panose="020B0502040204020203" pitchFamily="34" charset="0"/>
                <a:cs typeface="Segoe UI" panose="020B0502040204020203" pitchFamily="34" charset="0"/>
              </a:rPr>
              <a:t>[7]</a:t>
            </a:r>
          </a:p>
        </p:txBody>
      </p:sp>
    </p:spTree>
    <p:extLst>
      <p:ext uri="{BB962C8B-B14F-4D97-AF65-F5344CB8AC3E}">
        <p14:creationId xmlns:p14="http://schemas.microsoft.com/office/powerpoint/2010/main" val="7796776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Tutorial 1: import input</a:t>
            </a:r>
          </a:p>
        </p:txBody>
      </p:sp>
      <p:sp>
        <p:nvSpPr>
          <p:cNvPr id="2" name="CasellaDiTesto 4">
            <a:extLst>
              <a:ext uri="{FF2B5EF4-FFF2-40B4-BE49-F238E27FC236}">
                <a16:creationId xmlns:a16="http://schemas.microsoft.com/office/drawing/2014/main" id="{2B67B913-E05C-00CC-0AE3-57E2BE2E20BA}"/>
              </a:ext>
            </a:extLst>
          </p:cNvPr>
          <p:cNvSpPr txBox="1"/>
          <p:nvPr/>
        </p:nvSpPr>
        <p:spPr>
          <a:xfrm>
            <a:off x="479376" y="548680"/>
            <a:ext cx="10873208" cy="3054169"/>
          </a:xfrm>
          <a:prstGeom prst="rect">
            <a:avLst/>
          </a:prstGeom>
          <a:noFill/>
        </p:spPr>
        <p:txBody>
          <a:bodyPr wrap="square">
            <a:spAutoFit/>
          </a:bodyPr>
          <a:lstStyle/>
          <a:p>
            <a:pPr marL="0" lvl="1" defTabSz="685800" eaLnBrk="0" fontAlgn="auto" hangingPunct="0">
              <a:lnSpc>
                <a:spcPct val="90000"/>
              </a:lnSpc>
              <a:spcBef>
                <a:spcPts val="750"/>
              </a:spcBef>
              <a:spcAft>
                <a:spcPts val="0"/>
              </a:spcAft>
              <a:buClr>
                <a:srgbClr val="822333"/>
              </a:buClr>
              <a:defRPr/>
            </a:pPr>
            <a:r>
              <a:rPr lang="en-GB" b="1" dirty="0">
                <a:latin typeface="Segoe UI" panose="020B0502040204020203" pitchFamily="34" charset="0"/>
                <a:cs typeface="Segoe UI" panose="020B0502040204020203" pitchFamily="34" charset="0"/>
              </a:rPr>
              <a:t>Data </a:t>
            </a:r>
            <a:r>
              <a:rPr lang="en-GB" b="1" dirty="0" err="1">
                <a:latin typeface="Segoe UI" panose="020B0502040204020203" pitchFamily="34" charset="0"/>
                <a:cs typeface="Segoe UI" panose="020B0502040204020203" pitchFamily="34" charset="0"/>
              </a:rPr>
              <a:t>Meteo</a:t>
            </a:r>
            <a:r>
              <a:rPr lang="en-GB" b="1" dirty="0">
                <a:latin typeface="Segoe UI" panose="020B0502040204020203" pitchFamily="34" charset="0"/>
                <a:cs typeface="Segoe UI" panose="020B0502040204020203" pitchFamily="34" charset="0"/>
              </a:rPr>
              <a:t>:</a:t>
            </a:r>
          </a:p>
          <a:p>
            <a:pPr marL="0" lvl="1" defTabSz="685800" fontAlgn="auto">
              <a:lnSpc>
                <a:spcPct val="90000"/>
              </a:lnSpc>
              <a:spcBef>
                <a:spcPts val="750"/>
              </a:spcBef>
              <a:spcAft>
                <a:spcPts val="0"/>
              </a:spcAft>
              <a:defRPr/>
            </a:pPr>
            <a:r>
              <a:rPr lang="it-IT" altLang="it-IT" dirty="0">
                <a:latin typeface="Segoe UI" panose="020B0502040204020203" pitchFamily="34" charset="0"/>
                <a:cs typeface="Segoe UI" panose="020B0502040204020203" pitchFamily="34" charset="0"/>
              </a:rPr>
              <a:t>	</a:t>
            </a:r>
          </a:p>
          <a:p>
            <a:pPr marL="0" lvl="1" defTabSz="685800" fontAlgn="auto">
              <a:lnSpc>
                <a:spcPct val="90000"/>
              </a:lnSpc>
              <a:spcBef>
                <a:spcPts val="750"/>
              </a:spcBef>
              <a:spcAft>
                <a:spcPts val="0"/>
              </a:spcAft>
              <a:defRPr/>
            </a:pPr>
            <a:r>
              <a:rPr kumimoji="0" lang="it-IT" altLang="it-IT" sz="1800" b="0" i="0" u="none" strike="noStrike" cap="none" normalizeH="0" baseline="0" dirty="0">
                <a:ln>
                  <a:noFill/>
                </a:ln>
                <a:solidFill>
                  <a:srgbClr val="A9B7C6"/>
                </a:solidFill>
                <a:effectLst/>
                <a:latin typeface="Arial Unicode MS"/>
              </a:rPr>
              <a:t>	</a:t>
            </a:r>
            <a:r>
              <a:rPr kumimoji="0" lang="it-IT" altLang="it-IT" sz="1800" b="0" i="0" u="none" strike="noStrike" cap="none" normalizeH="0" baseline="0" dirty="0" err="1">
                <a:ln>
                  <a:noFill/>
                </a:ln>
                <a:solidFill>
                  <a:srgbClr val="A9B7C6"/>
                </a:solidFill>
                <a:effectLst/>
                <a:latin typeface="Arial Unicode MS"/>
              </a:rPr>
              <a:t>data_meteo</a:t>
            </a:r>
            <a:r>
              <a:rPr kumimoji="0" lang="it-IT" altLang="it-IT" sz="1800" b="0" i="0" u="none" strike="noStrike" cap="none" normalizeH="0" baseline="0" dirty="0">
                <a:ln>
                  <a:noFill/>
                </a:ln>
                <a:solidFill>
                  <a:srgbClr val="A9B7C6"/>
                </a:solidFill>
                <a:effectLst/>
                <a:latin typeface="Arial Unicode MS"/>
              </a:rPr>
              <a:t> = </a:t>
            </a:r>
            <a:r>
              <a:rPr kumimoji="0" lang="it-IT" altLang="it-IT" sz="1800" b="0" i="0" u="none" strike="noStrike" cap="none" normalizeH="0" baseline="0" dirty="0" err="1">
                <a:ln>
                  <a:noFill/>
                </a:ln>
                <a:solidFill>
                  <a:srgbClr val="A9B7C6"/>
                </a:solidFill>
                <a:effectLst/>
                <a:latin typeface="Arial Unicode MS"/>
              </a:rPr>
              <a:t>pd.read_csv</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err="1">
                <a:ln>
                  <a:noFill/>
                </a:ln>
                <a:solidFill>
                  <a:srgbClr val="6A8759"/>
                </a:solidFill>
                <a:effectLst/>
                <a:latin typeface="Arial Unicode MS"/>
              </a:rPr>
              <a:t>TutorialInput</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err="1">
                <a:ln>
                  <a:noFill/>
                </a:ln>
                <a:solidFill>
                  <a:srgbClr val="6A8759"/>
                </a:solidFill>
                <a:effectLst/>
                <a:latin typeface="Arial Unicode MS"/>
              </a:rPr>
              <a:t>DataMeteo</a:t>
            </a:r>
            <a:r>
              <a:rPr kumimoji="0" lang="it-IT" altLang="it-IT" sz="1800" b="0" i="0" u="none" strike="noStrike" cap="none" normalizeH="0" baseline="0" dirty="0">
                <a:ln>
                  <a:noFill/>
                </a:ln>
                <a:solidFill>
                  <a:srgbClr val="6A8759"/>
                </a:solidFill>
                <a:effectLst/>
                <a:latin typeface="Arial Unicode MS"/>
              </a:rPr>
              <a:t>/datameteo.csv'</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A4926"/>
                </a:solidFill>
                <a:effectLst/>
                <a:latin typeface="Arial Unicode MS"/>
              </a:rPr>
              <a:t>delimiter</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a:ln>
                  <a:noFill/>
                </a:ln>
                <a:solidFill>
                  <a:srgbClr val="A9B7C6"/>
                </a:solidFill>
                <a:effectLst/>
                <a:latin typeface="Arial Unicode MS"/>
              </a:rPr>
              <a:t>)</a:t>
            </a:r>
            <a:endParaRPr kumimoji="0" lang="it-IT" altLang="it-IT" sz="4000" b="0" i="0" u="none" strike="noStrike" cap="none" normalizeH="0" baseline="0" dirty="0">
              <a:ln>
                <a:noFill/>
              </a:ln>
              <a:solidFill>
                <a:schemeClr val="tx1"/>
              </a:solidFill>
              <a:effectLst/>
              <a:latin typeface="Arial" panose="020B0604020202020204" pitchFamily="34" charset="0"/>
            </a:endParaRPr>
          </a:p>
          <a:p>
            <a:pPr marL="0" lvl="1" defTabSz="685800" fontAlgn="auto">
              <a:lnSpc>
                <a:spcPct val="90000"/>
              </a:lnSpc>
              <a:spcBef>
                <a:spcPts val="750"/>
              </a:spcBef>
              <a:spcAft>
                <a:spcPts val="0"/>
              </a:spcAft>
              <a:defRPr/>
            </a:pPr>
            <a:endParaRPr lang="it-IT" altLang="it-IT" dirty="0">
              <a:latin typeface="Segoe UI" panose="020B0502040204020203" pitchFamily="34" charset="0"/>
              <a:cs typeface="Segoe UI" panose="020B0502040204020203" pitchFamily="34" charset="0"/>
            </a:endParaRPr>
          </a:p>
          <a:p>
            <a:pPr marL="285750" lvl="1" indent="-285750" defTabSz="685800" eaLnBrk="0" fontAlgn="auto" hangingPunct="0">
              <a:lnSpc>
                <a:spcPct val="90000"/>
              </a:lnSpc>
              <a:spcBef>
                <a:spcPts val="750"/>
              </a:spcBef>
              <a:spcAft>
                <a:spcPts val="0"/>
              </a:spcAft>
              <a:buClr>
                <a:srgbClr val="822333"/>
              </a:buClr>
              <a:buFont typeface="Arial" panose="020B0604020202020204" pitchFamily="34" charset="0"/>
              <a:buChar char="•"/>
              <a:defRPr/>
            </a:pPr>
            <a:r>
              <a:rPr lang="it-IT" altLang="it-IT" dirty="0">
                <a:latin typeface="Segoe UI" panose="020B0502040204020203" pitchFamily="34" charset="0"/>
                <a:cs typeface="Segoe UI" panose="020B0502040204020203" pitchFamily="34" charset="0"/>
              </a:rPr>
              <a:t>I dati devono essere in formato .csv </a:t>
            </a:r>
          </a:p>
          <a:p>
            <a:pPr marL="285750" lvl="1" indent="-285750" defTabSz="685800" eaLnBrk="0" fontAlgn="auto" hangingPunct="0">
              <a:lnSpc>
                <a:spcPct val="90000"/>
              </a:lnSpc>
              <a:spcBef>
                <a:spcPts val="750"/>
              </a:spcBef>
              <a:spcAft>
                <a:spcPts val="0"/>
              </a:spcAft>
              <a:buClr>
                <a:srgbClr val="822333"/>
              </a:buClr>
              <a:buFont typeface="Arial" panose="020B0604020202020204" pitchFamily="34" charset="0"/>
              <a:buChar char="•"/>
              <a:defRPr/>
            </a:pPr>
            <a:r>
              <a:rPr lang="it-IT" altLang="it-IT" dirty="0">
                <a:latin typeface="Segoe UI" panose="020B0502040204020203" pitchFamily="34" charset="0"/>
                <a:cs typeface="Segoe UI" panose="020B0502040204020203" pitchFamily="34" charset="0"/>
              </a:rPr>
              <a:t>Vengono importati tramite la libreria </a:t>
            </a:r>
            <a:r>
              <a:rPr lang="it-IT" altLang="it-IT" dirty="0" err="1">
                <a:latin typeface="Segoe UI" panose="020B0502040204020203" pitchFamily="34" charset="0"/>
                <a:cs typeface="Segoe UI" panose="020B0502040204020203" pitchFamily="34" charset="0"/>
              </a:rPr>
              <a:t>Pandas</a:t>
            </a:r>
            <a:endParaRPr lang="it-IT" altLang="it-IT" dirty="0">
              <a:latin typeface="Segoe UI" panose="020B0502040204020203" pitchFamily="34" charset="0"/>
              <a:cs typeface="Segoe UI" panose="020B0502040204020203" pitchFamily="34" charset="0"/>
            </a:endParaRPr>
          </a:p>
          <a:p>
            <a:pPr marL="285750" lvl="1" indent="-285750" defTabSz="685800" eaLnBrk="0" fontAlgn="auto" hangingPunct="0">
              <a:lnSpc>
                <a:spcPct val="90000"/>
              </a:lnSpc>
              <a:spcBef>
                <a:spcPts val="750"/>
              </a:spcBef>
              <a:spcAft>
                <a:spcPts val="0"/>
              </a:spcAft>
              <a:buClr>
                <a:srgbClr val="822333"/>
              </a:buClr>
              <a:buFont typeface="Arial" panose="020B0604020202020204" pitchFamily="34" charset="0"/>
              <a:buChar char="•"/>
              <a:defRPr/>
            </a:pPr>
            <a:r>
              <a:rPr lang="it-IT" altLang="it-IT" dirty="0">
                <a:latin typeface="Segoe UI" panose="020B0502040204020203" pitchFamily="34" charset="0"/>
                <a:cs typeface="Segoe UI" panose="020B0502040204020203" pitchFamily="34" charset="0"/>
              </a:rPr>
              <a:t>Il file </a:t>
            </a:r>
            <a:r>
              <a:rPr lang="it-IT" altLang="it-IT" dirty="0" err="1">
                <a:latin typeface="Segoe UI" panose="020B0502040204020203" pitchFamily="34" charset="0"/>
                <a:cs typeface="Segoe UI" panose="020B0502040204020203" pitchFamily="34" charset="0"/>
              </a:rPr>
              <a:t>excel</a:t>
            </a:r>
            <a:r>
              <a:rPr lang="it-IT" altLang="it-IT" dirty="0">
                <a:latin typeface="Segoe UI" panose="020B0502040204020203" pitchFamily="34" charset="0"/>
                <a:cs typeface="Segoe UI" panose="020B0502040204020203" pitchFamily="34" charset="0"/>
              </a:rPr>
              <a:t> viene tradotto in un </a:t>
            </a:r>
            <a:r>
              <a:rPr lang="it-IT" altLang="it-IT" dirty="0" err="1">
                <a:latin typeface="Segoe UI" panose="020B0502040204020203" pitchFamily="34" charset="0"/>
                <a:cs typeface="Segoe UI" panose="020B0502040204020203" pitchFamily="34" charset="0"/>
              </a:rPr>
              <a:t>DataFrame</a:t>
            </a:r>
            <a:endParaRPr lang="it-IT" altLang="it-IT" dirty="0">
              <a:latin typeface="Segoe UI" panose="020B0502040204020203" pitchFamily="34" charset="0"/>
              <a:cs typeface="Segoe UI" panose="020B0502040204020203" pitchFamily="34" charset="0"/>
            </a:endParaRPr>
          </a:p>
          <a:p>
            <a:pPr marL="285750" lvl="1" indent="-285750" defTabSz="685800" eaLnBrk="0" fontAlgn="auto" hangingPunct="0">
              <a:lnSpc>
                <a:spcPct val="90000"/>
              </a:lnSpc>
              <a:spcBef>
                <a:spcPts val="750"/>
              </a:spcBef>
              <a:spcAft>
                <a:spcPts val="0"/>
              </a:spcAft>
              <a:buClr>
                <a:srgbClr val="822333"/>
              </a:buClr>
              <a:buFont typeface="Arial" panose="020B0604020202020204" pitchFamily="34" charset="0"/>
              <a:buChar char="•"/>
              <a:defRPr/>
            </a:pPr>
            <a:r>
              <a:rPr lang="it-IT" altLang="it-IT" dirty="0">
                <a:latin typeface="Segoe UI" panose="020B0502040204020203" pitchFamily="34" charset="0"/>
                <a:cs typeface="Segoe UI" panose="020B0502040204020203" pitchFamily="34" charset="0"/>
              </a:rPr>
              <a:t>Possiamo accedere alle singole colonne tramite l’intestazione</a:t>
            </a:r>
            <a:br>
              <a:rPr lang="it-IT" altLang="it-IT" dirty="0">
                <a:latin typeface="Segoe UI" panose="020B0502040204020203" pitchFamily="34" charset="0"/>
                <a:cs typeface="Segoe UI" panose="020B0502040204020203" pitchFamily="34" charset="0"/>
              </a:rPr>
            </a:br>
            <a:endParaRPr lang="it-IT"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6258CC01-5F5E-05E5-8319-17A3C901E7FB}"/>
              </a:ext>
            </a:extLst>
          </p:cNvPr>
          <p:cNvPicPr>
            <a:picLocks noChangeAspect="1"/>
          </p:cNvPicPr>
          <p:nvPr/>
        </p:nvPicPr>
        <p:blipFill rotWithShape="1">
          <a:blip r:embed="rId3"/>
          <a:srcRect r="48833" b="11857"/>
          <a:stretch/>
        </p:blipFill>
        <p:spPr>
          <a:xfrm>
            <a:off x="7104112" y="1901915"/>
            <a:ext cx="3151912" cy="3054170"/>
          </a:xfrm>
          <a:prstGeom prst="rect">
            <a:avLst/>
          </a:prstGeom>
        </p:spPr>
      </p:pic>
      <p:sp>
        <p:nvSpPr>
          <p:cNvPr id="9" name="TextBox 8">
            <a:extLst>
              <a:ext uri="{FF2B5EF4-FFF2-40B4-BE49-F238E27FC236}">
                <a16:creationId xmlns:a16="http://schemas.microsoft.com/office/drawing/2014/main" id="{1C6B5986-BA4C-3538-5DC0-D3D219192B70}"/>
              </a:ext>
            </a:extLst>
          </p:cNvPr>
          <p:cNvSpPr txBox="1"/>
          <p:nvPr/>
        </p:nvSpPr>
        <p:spPr>
          <a:xfrm>
            <a:off x="839416" y="5962558"/>
            <a:ext cx="10657184" cy="693523"/>
          </a:xfrm>
          <a:prstGeom prst="rect">
            <a:avLst/>
          </a:prstGeom>
          <a:noFill/>
        </p:spPr>
        <p:txBody>
          <a:bodyPr wrap="square">
            <a:spAutoFit/>
          </a:bodyPr>
          <a:lstStyle/>
          <a:p>
            <a:pPr marL="0" lvl="1" defTabSz="685800" fontAlgn="auto">
              <a:lnSpc>
                <a:spcPct val="90000"/>
              </a:lnSpc>
              <a:spcBef>
                <a:spcPts val="750"/>
              </a:spcBef>
              <a:spcAft>
                <a:spcPts val="0"/>
              </a:spcAft>
              <a:defRPr/>
            </a:pPr>
            <a:r>
              <a:rPr lang="it-IT" altLang="it-IT" dirty="0">
                <a:latin typeface="Segoe UI" panose="020B0502040204020203" pitchFamily="34" charset="0"/>
                <a:cs typeface="Segoe UI" panose="020B0502040204020203" pitchFamily="34" charset="0"/>
              </a:rPr>
              <a:t>[1] </a:t>
            </a:r>
            <a:r>
              <a:rPr lang="it-IT" altLang="it-IT" dirty="0">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https://joint-research-centre.ec.europa.eu/pvgis-online-tool_en</a:t>
            </a:r>
            <a:endParaRPr lang="it-IT" altLang="it-IT" dirty="0">
              <a:latin typeface="Segoe UI" panose="020B0502040204020203" pitchFamily="34" charset="0"/>
              <a:cs typeface="Segoe UI" panose="020B0502040204020203" pitchFamily="34" charset="0"/>
            </a:endParaRPr>
          </a:p>
          <a:p>
            <a:pPr marL="0" lvl="1" defTabSz="685800" fontAlgn="auto">
              <a:lnSpc>
                <a:spcPct val="90000"/>
              </a:lnSpc>
              <a:spcBef>
                <a:spcPts val="750"/>
              </a:spcBef>
              <a:spcAft>
                <a:spcPts val="0"/>
              </a:spcAft>
              <a:defRPr/>
            </a:pPr>
            <a:r>
              <a:rPr lang="it-IT" altLang="it-IT" dirty="0">
                <a:latin typeface="Segoe UI" panose="020B0502040204020203" pitchFamily="34" charset="0"/>
                <a:cs typeface="Segoe UI" panose="020B0502040204020203" pitchFamily="34" charset="0"/>
              </a:rPr>
              <a:t>[2] </a:t>
            </a:r>
            <a:r>
              <a:rPr lang="it-IT" altLang="it-IT" dirty="0">
                <a:latin typeface="Segoe UI" panose="020B0502040204020203" pitchFamily="34" charset="0"/>
                <a:cs typeface="Segoe UI" panose="020B0502040204020203" pitchFamily="34" charset="0"/>
                <a:hlinkClick r:id="rId5">
                  <a:extLst>
                    <a:ext uri="{A12FA001-AC4F-418D-AE19-62706E023703}">
                      <ahyp:hlinkClr xmlns:ahyp="http://schemas.microsoft.com/office/drawing/2018/hyperlinkcolor" val="tx"/>
                    </a:ext>
                  </a:extLst>
                </a:hlinkClick>
              </a:rPr>
              <a:t>https://pvlib-python.readthedocs.io/en/stable/</a:t>
            </a:r>
            <a:endParaRPr lang="it-IT" altLang="it-IT"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857500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Tutorial 1: import input</a:t>
            </a:r>
          </a:p>
        </p:txBody>
      </p:sp>
      <p:sp>
        <p:nvSpPr>
          <p:cNvPr id="2" name="CasellaDiTesto 4">
            <a:extLst>
              <a:ext uri="{FF2B5EF4-FFF2-40B4-BE49-F238E27FC236}">
                <a16:creationId xmlns:a16="http://schemas.microsoft.com/office/drawing/2014/main" id="{2B67B913-E05C-00CC-0AE3-57E2BE2E20BA}"/>
              </a:ext>
            </a:extLst>
          </p:cNvPr>
          <p:cNvSpPr txBox="1"/>
          <p:nvPr/>
        </p:nvSpPr>
        <p:spPr>
          <a:xfrm>
            <a:off x="479376" y="548680"/>
            <a:ext cx="10873208" cy="2702278"/>
          </a:xfrm>
          <a:prstGeom prst="rect">
            <a:avLst/>
          </a:prstGeom>
          <a:noFill/>
        </p:spPr>
        <p:txBody>
          <a:bodyPr wrap="square">
            <a:spAutoFit/>
          </a:bodyPr>
          <a:lstStyle/>
          <a:p>
            <a:pPr marL="0" lvl="1" defTabSz="685800" eaLnBrk="0" fontAlgn="auto" hangingPunct="0">
              <a:lnSpc>
                <a:spcPct val="90000"/>
              </a:lnSpc>
              <a:spcBef>
                <a:spcPts val="750"/>
              </a:spcBef>
              <a:spcAft>
                <a:spcPts val="0"/>
              </a:spcAft>
              <a:buClr>
                <a:srgbClr val="822333"/>
              </a:buClr>
              <a:defRPr/>
            </a:pPr>
            <a:r>
              <a:rPr lang="it-IT" altLang="it-IT" b="1" dirty="0">
                <a:latin typeface="Segoe UI" panose="020B0502040204020203" pitchFamily="34" charset="0"/>
                <a:cs typeface="Segoe UI" panose="020B0502040204020203" pitchFamily="34" charset="0"/>
              </a:rPr>
              <a:t>Load:</a:t>
            </a:r>
          </a:p>
          <a:p>
            <a:pPr marL="0" lvl="1" defTabSz="685800" eaLnBrk="0" fontAlgn="auto" hangingPunct="0">
              <a:lnSpc>
                <a:spcPct val="90000"/>
              </a:lnSpc>
              <a:spcBef>
                <a:spcPts val="750"/>
              </a:spcBef>
              <a:spcAft>
                <a:spcPts val="0"/>
              </a:spcAft>
              <a:buClr>
                <a:srgbClr val="822333"/>
              </a:buClr>
              <a:defRPr/>
            </a:pPr>
            <a:r>
              <a:rPr lang="it-IT" altLang="it-IT" dirty="0">
                <a:latin typeface="Segoe UI" panose="020B0502040204020203" pitchFamily="34" charset="0"/>
                <a:cs typeface="Segoe UI" panose="020B0502040204020203" pitchFamily="34" charset="0"/>
              </a:rPr>
              <a:t>	</a:t>
            </a:r>
            <a:r>
              <a:rPr kumimoji="0" lang="it-IT" altLang="it-IT" sz="1800" b="0" i="0" u="none" strike="noStrike" cap="none" normalizeH="0" baseline="0" dirty="0" err="1">
                <a:ln>
                  <a:noFill/>
                </a:ln>
                <a:solidFill>
                  <a:srgbClr val="A9B7C6"/>
                </a:solidFill>
                <a:effectLst/>
                <a:latin typeface="Arial Unicode MS"/>
              </a:rPr>
              <a:t>load_el</a:t>
            </a:r>
            <a:r>
              <a:rPr kumimoji="0" lang="it-IT" altLang="it-IT" sz="1800" b="0" i="0" u="none" strike="noStrike" cap="none" normalizeH="0" baseline="0" dirty="0">
                <a:ln>
                  <a:noFill/>
                </a:ln>
                <a:solidFill>
                  <a:srgbClr val="A9B7C6"/>
                </a:solidFill>
                <a:effectLst/>
                <a:latin typeface="Arial Unicode MS"/>
              </a:rPr>
              <a:t> = </a:t>
            </a:r>
            <a:r>
              <a:rPr kumimoji="0" lang="it-IT" altLang="it-IT" sz="1800" b="0" i="0" u="none" strike="noStrike" cap="none" normalizeH="0" baseline="0" dirty="0" err="1">
                <a:ln>
                  <a:noFill/>
                </a:ln>
                <a:solidFill>
                  <a:srgbClr val="A9B7C6"/>
                </a:solidFill>
                <a:effectLst/>
                <a:latin typeface="Arial Unicode MS"/>
              </a:rPr>
              <a:t>pd.read_csv</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err="1">
                <a:ln>
                  <a:noFill/>
                </a:ln>
                <a:solidFill>
                  <a:srgbClr val="6A8759"/>
                </a:solidFill>
                <a:effectLst/>
                <a:latin typeface="Arial Unicode MS"/>
              </a:rPr>
              <a:t>TutorialInput</a:t>
            </a:r>
            <a:r>
              <a:rPr kumimoji="0" lang="it-IT" altLang="it-IT" sz="1800" b="0" i="0" u="none" strike="noStrike" cap="none" normalizeH="0" baseline="0" dirty="0">
                <a:ln>
                  <a:noFill/>
                </a:ln>
                <a:solidFill>
                  <a:srgbClr val="6A8759"/>
                </a:solidFill>
                <a:effectLst/>
                <a:latin typeface="Arial Unicode MS"/>
              </a:rPr>
              <a:t>/user_qc_kW_el.csv'</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A4926"/>
                </a:solidFill>
                <a:effectLst/>
                <a:latin typeface="Arial Unicode MS"/>
              </a:rPr>
              <a:t>delimiter</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a:ln>
                  <a:noFill/>
                </a:ln>
                <a:solidFill>
                  <a:srgbClr val="A9B7C6"/>
                </a:solidFill>
                <a:effectLst/>
                <a:latin typeface="Arial Unicode MS"/>
              </a:rPr>
              <a:t>)</a:t>
            </a:r>
            <a:endParaRPr kumimoji="0" lang="it-IT" altLang="it-IT" sz="4000" b="0" i="0" u="none" strike="noStrike" cap="none" normalizeH="0" baseline="0" dirty="0">
              <a:ln>
                <a:noFill/>
              </a:ln>
              <a:solidFill>
                <a:schemeClr val="tx1"/>
              </a:solidFill>
              <a:effectLst/>
              <a:latin typeface="Arial" panose="020B0604020202020204" pitchFamily="34" charset="0"/>
            </a:endParaRPr>
          </a:p>
          <a:p>
            <a:pPr marL="0" lvl="1" defTabSz="685800" fontAlgn="auto">
              <a:lnSpc>
                <a:spcPct val="90000"/>
              </a:lnSpc>
              <a:spcBef>
                <a:spcPts val="750"/>
              </a:spcBef>
              <a:spcAft>
                <a:spcPts val="0"/>
              </a:spcAft>
              <a:defRPr/>
            </a:pPr>
            <a:endParaRPr lang="it-IT" altLang="it-IT" dirty="0">
              <a:latin typeface="Segoe UI" panose="020B0502040204020203" pitchFamily="34" charset="0"/>
              <a:cs typeface="Segoe UI" panose="020B0502040204020203" pitchFamily="34" charset="0"/>
            </a:endParaRPr>
          </a:p>
          <a:p>
            <a:pPr marL="285750" lvl="1" indent="-285750" defTabSz="685800" eaLnBrk="0" fontAlgn="auto" hangingPunct="0">
              <a:lnSpc>
                <a:spcPct val="90000"/>
              </a:lnSpc>
              <a:spcBef>
                <a:spcPts val="750"/>
              </a:spcBef>
              <a:spcAft>
                <a:spcPts val="0"/>
              </a:spcAft>
              <a:buClr>
                <a:srgbClr val="822333"/>
              </a:buClr>
              <a:buFont typeface="Arial" panose="020B0604020202020204" pitchFamily="34" charset="0"/>
              <a:buChar char="•"/>
              <a:defRPr/>
            </a:pPr>
            <a:r>
              <a:rPr lang="it-IT" altLang="it-IT" dirty="0">
                <a:latin typeface="Segoe UI" panose="020B0502040204020203" pitchFamily="34" charset="0"/>
                <a:cs typeface="Segoe UI" panose="020B0502040204020203" pitchFamily="34" charset="0"/>
              </a:rPr>
              <a:t>I dati devono essere in formato .csv </a:t>
            </a:r>
          </a:p>
          <a:p>
            <a:pPr marL="285750" lvl="1" indent="-285750" defTabSz="685800" eaLnBrk="0" fontAlgn="auto" hangingPunct="0">
              <a:lnSpc>
                <a:spcPct val="90000"/>
              </a:lnSpc>
              <a:spcBef>
                <a:spcPts val="750"/>
              </a:spcBef>
              <a:spcAft>
                <a:spcPts val="0"/>
              </a:spcAft>
              <a:buClr>
                <a:srgbClr val="822333"/>
              </a:buClr>
              <a:buFont typeface="Arial" panose="020B0604020202020204" pitchFamily="34" charset="0"/>
              <a:buChar char="•"/>
              <a:defRPr/>
            </a:pPr>
            <a:r>
              <a:rPr lang="it-IT" altLang="it-IT" dirty="0">
                <a:latin typeface="Segoe UI" panose="020B0502040204020203" pitchFamily="34" charset="0"/>
                <a:cs typeface="Segoe UI" panose="020B0502040204020203" pitchFamily="34" charset="0"/>
              </a:rPr>
              <a:t>Vengono importati tramite la libreria </a:t>
            </a:r>
            <a:r>
              <a:rPr lang="it-IT" altLang="it-IT" dirty="0" err="1">
                <a:latin typeface="Segoe UI" panose="020B0502040204020203" pitchFamily="34" charset="0"/>
                <a:cs typeface="Segoe UI" panose="020B0502040204020203" pitchFamily="34" charset="0"/>
              </a:rPr>
              <a:t>Pandas</a:t>
            </a:r>
            <a:endParaRPr lang="it-IT" altLang="it-IT" dirty="0">
              <a:latin typeface="Segoe UI" panose="020B0502040204020203" pitchFamily="34" charset="0"/>
              <a:cs typeface="Segoe UI" panose="020B0502040204020203" pitchFamily="34" charset="0"/>
            </a:endParaRPr>
          </a:p>
          <a:p>
            <a:pPr marL="285750" lvl="1" indent="-285750" defTabSz="685800" eaLnBrk="0" fontAlgn="auto" hangingPunct="0">
              <a:lnSpc>
                <a:spcPct val="90000"/>
              </a:lnSpc>
              <a:spcBef>
                <a:spcPts val="750"/>
              </a:spcBef>
              <a:spcAft>
                <a:spcPts val="0"/>
              </a:spcAft>
              <a:buClr>
                <a:srgbClr val="822333"/>
              </a:buClr>
              <a:buFont typeface="Arial" panose="020B0604020202020204" pitchFamily="34" charset="0"/>
              <a:buChar char="•"/>
              <a:defRPr/>
            </a:pPr>
            <a:r>
              <a:rPr lang="it-IT" altLang="it-IT" dirty="0">
                <a:latin typeface="Segoe UI" panose="020B0502040204020203" pitchFamily="34" charset="0"/>
                <a:cs typeface="Segoe UI" panose="020B0502040204020203" pitchFamily="34" charset="0"/>
              </a:rPr>
              <a:t>Il file </a:t>
            </a:r>
            <a:r>
              <a:rPr lang="it-IT" altLang="it-IT" dirty="0" err="1">
                <a:latin typeface="Segoe UI" panose="020B0502040204020203" pitchFamily="34" charset="0"/>
                <a:cs typeface="Segoe UI" panose="020B0502040204020203" pitchFamily="34" charset="0"/>
              </a:rPr>
              <a:t>excel</a:t>
            </a:r>
            <a:r>
              <a:rPr lang="it-IT" altLang="it-IT" dirty="0">
                <a:latin typeface="Segoe UI" panose="020B0502040204020203" pitchFamily="34" charset="0"/>
                <a:cs typeface="Segoe UI" panose="020B0502040204020203" pitchFamily="34" charset="0"/>
              </a:rPr>
              <a:t> viene tradotto in un </a:t>
            </a:r>
            <a:r>
              <a:rPr lang="it-IT" altLang="it-IT" dirty="0" err="1">
                <a:latin typeface="Segoe UI" panose="020B0502040204020203" pitchFamily="34" charset="0"/>
                <a:cs typeface="Segoe UI" panose="020B0502040204020203" pitchFamily="34" charset="0"/>
              </a:rPr>
              <a:t>DataFrame</a:t>
            </a:r>
            <a:endParaRPr lang="it-IT" altLang="it-IT" dirty="0">
              <a:latin typeface="Segoe UI" panose="020B0502040204020203" pitchFamily="34" charset="0"/>
              <a:cs typeface="Segoe UI" panose="020B0502040204020203" pitchFamily="34" charset="0"/>
            </a:endParaRPr>
          </a:p>
          <a:p>
            <a:pPr marL="285750" lvl="1" indent="-285750" defTabSz="685800" eaLnBrk="0" fontAlgn="auto" hangingPunct="0">
              <a:lnSpc>
                <a:spcPct val="90000"/>
              </a:lnSpc>
              <a:spcBef>
                <a:spcPts val="750"/>
              </a:spcBef>
              <a:spcAft>
                <a:spcPts val="0"/>
              </a:spcAft>
              <a:buClr>
                <a:srgbClr val="822333"/>
              </a:buClr>
              <a:buFont typeface="Arial" panose="020B0604020202020204" pitchFamily="34" charset="0"/>
              <a:buChar char="•"/>
              <a:defRPr/>
            </a:pPr>
            <a:r>
              <a:rPr lang="it-IT" altLang="it-IT" dirty="0">
                <a:latin typeface="Segoe UI" panose="020B0502040204020203" pitchFamily="34" charset="0"/>
                <a:cs typeface="Segoe UI" panose="020B0502040204020203" pitchFamily="34" charset="0"/>
              </a:rPr>
              <a:t>Possiamo accedere alle singole colonne tramite l’intestazione</a:t>
            </a:r>
            <a:br>
              <a:rPr lang="it-IT" altLang="it-IT" dirty="0">
                <a:latin typeface="Segoe UI" panose="020B0502040204020203" pitchFamily="34" charset="0"/>
                <a:cs typeface="Segoe UI" panose="020B0502040204020203" pitchFamily="34" charset="0"/>
              </a:rPr>
            </a:br>
            <a:endParaRPr lang="it-IT"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CD6E8CA-75CD-85A3-4C4E-B2297EFBA455}"/>
              </a:ext>
            </a:extLst>
          </p:cNvPr>
          <p:cNvPicPr>
            <a:picLocks noChangeAspect="1"/>
          </p:cNvPicPr>
          <p:nvPr/>
        </p:nvPicPr>
        <p:blipFill rotWithShape="1">
          <a:blip r:embed="rId3"/>
          <a:srcRect r="15745" b="8000"/>
          <a:stretch/>
        </p:blipFill>
        <p:spPr>
          <a:xfrm>
            <a:off x="5591944" y="3362999"/>
            <a:ext cx="5627481" cy="3456384"/>
          </a:xfrm>
          <a:prstGeom prst="rect">
            <a:avLst/>
          </a:prstGeom>
        </p:spPr>
      </p:pic>
    </p:spTree>
    <p:extLst>
      <p:ext uri="{BB962C8B-B14F-4D97-AF65-F5344CB8AC3E}">
        <p14:creationId xmlns:p14="http://schemas.microsoft.com/office/powerpoint/2010/main" val="33544962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Tutorial 1: import input</a:t>
            </a:r>
          </a:p>
        </p:txBody>
      </p:sp>
      <p:sp>
        <p:nvSpPr>
          <p:cNvPr id="4" name="TextBox 3">
            <a:extLst>
              <a:ext uri="{FF2B5EF4-FFF2-40B4-BE49-F238E27FC236}">
                <a16:creationId xmlns:a16="http://schemas.microsoft.com/office/drawing/2014/main" id="{BD5E9A43-CA08-0381-2BEA-92682E1F3252}"/>
              </a:ext>
            </a:extLst>
          </p:cNvPr>
          <p:cNvSpPr txBox="1"/>
          <p:nvPr/>
        </p:nvSpPr>
        <p:spPr>
          <a:xfrm>
            <a:off x="551384" y="610335"/>
            <a:ext cx="11089232" cy="693523"/>
          </a:xfrm>
          <a:prstGeom prst="rect">
            <a:avLst/>
          </a:prstGeom>
          <a:noFill/>
        </p:spPr>
        <p:txBody>
          <a:bodyPr wrap="square">
            <a:spAutoFit/>
          </a:bodyPr>
          <a:lstStyle/>
          <a:p>
            <a:pPr marL="0" lvl="1" defTabSz="685800" eaLnBrk="0" fontAlgn="auto" hangingPunct="0">
              <a:lnSpc>
                <a:spcPct val="90000"/>
              </a:lnSpc>
              <a:spcBef>
                <a:spcPts val="750"/>
              </a:spcBef>
              <a:spcAft>
                <a:spcPts val="0"/>
              </a:spcAft>
              <a:buClr>
                <a:srgbClr val="822333"/>
              </a:buClr>
              <a:defRPr/>
            </a:pPr>
            <a:r>
              <a:rPr lang="it-IT" altLang="it-IT" b="1" dirty="0">
                <a:latin typeface="Segoe UI" panose="020B0502040204020203" pitchFamily="34" charset="0"/>
                <a:cs typeface="Segoe UI" panose="020B0502040204020203" pitchFamily="34" charset="0"/>
              </a:rPr>
              <a:t>Datasheet</a:t>
            </a:r>
          </a:p>
          <a:p>
            <a:pPr marL="285750" lvl="1" indent="-285750" defTabSz="685800" eaLnBrk="0" fontAlgn="auto" hangingPunct="0">
              <a:lnSpc>
                <a:spcPct val="90000"/>
              </a:lnSpc>
              <a:spcBef>
                <a:spcPts val="750"/>
              </a:spcBef>
              <a:spcAft>
                <a:spcPts val="0"/>
              </a:spcAft>
              <a:buClr>
                <a:srgbClr val="822333"/>
              </a:buClr>
              <a:buFont typeface="Arial" panose="020B0604020202020204" pitchFamily="34" charset="0"/>
              <a:buChar char="•"/>
              <a:defRPr/>
            </a:pPr>
            <a:r>
              <a:rPr lang="it-IT" altLang="it-IT" dirty="0">
                <a:latin typeface="Segoe UI" panose="020B0502040204020203" pitchFamily="34" charset="0"/>
                <a:cs typeface="Segoe UI" panose="020B0502040204020203" pitchFamily="34" charset="0"/>
              </a:rPr>
              <a:t>float</a:t>
            </a:r>
          </a:p>
        </p:txBody>
      </p:sp>
      <p:grpSp>
        <p:nvGrpSpPr>
          <p:cNvPr id="6" name="Group 5">
            <a:extLst>
              <a:ext uri="{FF2B5EF4-FFF2-40B4-BE49-F238E27FC236}">
                <a16:creationId xmlns:a16="http://schemas.microsoft.com/office/drawing/2014/main" id="{1668905A-AE45-688F-4A44-F56F8C922B36}"/>
              </a:ext>
            </a:extLst>
          </p:cNvPr>
          <p:cNvGrpSpPr/>
          <p:nvPr/>
        </p:nvGrpSpPr>
        <p:grpSpPr>
          <a:xfrm>
            <a:off x="811949" y="724080"/>
            <a:ext cx="11322638" cy="5797815"/>
            <a:chOff x="606158" y="836712"/>
            <a:chExt cx="11322638" cy="5797815"/>
          </a:xfrm>
        </p:grpSpPr>
        <p:grpSp>
          <p:nvGrpSpPr>
            <p:cNvPr id="8" name="Group 7">
              <a:extLst>
                <a:ext uri="{FF2B5EF4-FFF2-40B4-BE49-F238E27FC236}">
                  <a16:creationId xmlns:a16="http://schemas.microsoft.com/office/drawing/2014/main" id="{D808206C-F233-0060-DD12-87C2BC9ECFA3}"/>
                </a:ext>
              </a:extLst>
            </p:cNvPr>
            <p:cNvGrpSpPr/>
            <p:nvPr/>
          </p:nvGrpSpPr>
          <p:grpSpPr>
            <a:xfrm>
              <a:off x="2423592" y="836712"/>
              <a:ext cx="6552728" cy="5757079"/>
              <a:chOff x="2423592" y="836712"/>
              <a:chExt cx="6552728" cy="5757079"/>
            </a:xfrm>
          </p:grpSpPr>
          <p:pic>
            <p:nvPicPr>
              <p:cNvPr id="18" name="Picture 17">
                <a:extLst>
                  <a:ext uri="{FF2B5EF4-FFF2-40B4-BE49-F238E27FC236}">
                    <a16:creationId xmlns:a16="http://schemas.microsoft.com/office/drawing/2014/main" id="{ADF102F3-3F5A-4E30-168F-0A7DB5310FB5}"/>
                  </a:ext>
                </a:extLst>
              </p:cNvPr>
              <p:cNvPicPr>
                <a:picLocks noChangeAspect="1"/>
              </p:cNvPicPr>
              <p:nvPr/>
            </p:nvPicPr>
            <p:blipFill rotWithShape="1">
              <a:blip r:embed="rId3"/>
              <a:srcRect l="4972" r="4224" b="-466"/>
              <a:stretch/>
            </p:blipFill>
            <p:spPr>
              <a:xfrm>
                <a:off x="2423592" y="836712"/>
                <a:ext cx="6552728" cy="5757079"/>
              </a:xfrm>
              <a:prstGeom prst="rect">
                <a:avLst/>
              </a:prstGeom>
            </p:spPr>
          </p:pic>
          <p:sp>
            <p:nvSpPr>
              <p:cNvPr id="19" name="Rectangle 18">
                <a:extLst>
                  <a:ext uri="{FF2B5EF4-FFF2-40B4-BE49-F238E27FC236}">
                    <a16:creationId xmlns:a16="http://schemas.microsoft.com/office/drawing/2014/main" id="{1241DDEA-0F54-8A16-821B-BAA03A9D3751}"/>
                  </a:ext>
                </a:extLst>
              </p:cNvPr>
              <p:cNvSpPr/>
              <p:nvPr/>
            </p:nvSpPr>
            <p:spPr>
              <a:xfrm>
                <a:off x="7032104" y="1916832"/>
                <a:ext cx="504056" cy="57606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ctangle 19">
                <a:extLst>
                  <a:ext uri="{FF2B5EF4-FFF2-40B4-BE49-F238E27FC236}">
                    <a16:creationId xmlns:a16="http://schemas.microsoft.com/office/drawing/2014/main" id="{F10775B3-AF26-5B60-9D26-D9CB13DC18DF}"/>
                  </a:ext>
                </a:extLst>
              </p:cNvPr>
              <p:cNvSpPr/>
              <p:nvPr/>
            </p:nvSpPr>
            <p:spPr>
              <a:xfrm>
                <a:off x="2639616" y="5661248"/>
                <a:ext cx="2808312" cy="86409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9" name="Rectangle 1">
              <a:extLst>
                <a:ext uri="{FF2B5EF4-FFF2-40B4-BE49-F238E27FC236}">
                  <a16:creationId xmlns:a16="http://schemas.microsoft.com/office/drawing/2014/main" id="{61DFFBD0-F3B5-6A80-7EB2-344B23EB359C}"/>
                </a:ext>
              </a:extLst>
            </p:cNvPr>
            <p:cNvSpPr>
              <a:spLocks noChangeArrowheads="1"/>
            </p:cNvSpPr>
            <p:nvPr/>
          </p:nvSpPr>
          <p:spPr bwMode="auto">
            <a:xfrm>
              <a:off x="9048328" y="1466200"/>
              <a:ext cx="2592288" cy="1477328"/>
            </a:xfrm>
            <a:prstGeom prst="rect">
              <a:avLst/>
            </a:prstGeom>
            <a:noFill/>
            <a:ln>
              <a:solidFill>
                <a:srgbClr val="FF0000"/>
              </a:solidFill>
            </a:ln>
            <a:effectLst/>
          </p:spPr>
          <p:txBody>
            <a:bodyPr vert="horz" wrap="square" lIns="91440" tIns="45720" rIns="91440" bIns="45720" numCol="1" anchor="ctr" anchorCtr="0" compatLnSpc="1">
              <a:prstTxWarp prst="textNoShape">
                <a:avLst/>
              </a:prstTxWarp>
              <a:spAutoFit/>
            </a:bodyPr>
            <a:lstStyle/>
            <a:p>
              <a:pPr eaLnBrk="0" hangingPunct="0"/>
              <a:r>
                <a:rPr kumimoji="0" lang="it-IT" altLang="it-IT" sz="2000" b="0" i="0" u="none" strike="noStrike" cap="none" normalizeH="0" baseline="0" dirty="0" err="1">
                  <a:ln>
                    <a:noFill/>
                  </a:ln>
                  <a:solidFill>
                    <a:srgbClr val="AA4926"/>
                  </a:solidFill>
                  <a:effectLst/>
                  <a:latin typeface="Arial Unicode MS"/>
                </a:rPr>
                <a:t>vmppt_ref</a:t>
              </a:r>
              <a:r>
                <a:rPr kumimoji="0" lang="it-IT" altLang="it-IT" sz="2000" b="0" i="0" u="none" strike="noStrike" cap="none" normalizeH="0" baseline="0" dirty="0">
                  <a:ln>
                    <a:noFill/>
                  </a:ln>
                  <a:solidFill>
                    <a:srgbClr val="A9B7C6"/>
                  </a:solidFill>
                  <a:effectLst/>
                  <a:latin typeface="Arial Unicode MS"/>
                </a:rPr>
                <a:t>=</a:t>
              </a:r>
              <a:r>
                <a:rPr kumimoji="0" lang="it-IT" altLang="it-IT" sz="2000" b="0" i="0" u="none" strike="noStrike" cap="none" normalizeH="0" baseline="0" dirty="0">
                  <a:ln>
                    <a:noFill/>
                  </a:ln>
                  <a:solidFill>
                    <a:srgbClr val="6897BB"/>
                  </a:solidFill>
                  <a:effectLst/>
                  <a:latin typeface="Arial Unicode MS"/>
                </a:rPr>
                <a:t>37.2</a:t>
              </a:r>
              <a:endParaRPr kumimoji="0" lang="it-IT" altLang="it-IT" sz="2000" b="0" i="0" u="none" strike="noStrike" cap="none" normalizeH="0" baseline="0" dirty="0">
                <a:ln>
                  <a:noFill/>
                </a:ln>
                <a:solidFill>
                  <a:srgbClr val="CC7832"/>
                </a:solidFill>
                <a:effectLst/>
                <a:latin typeface="Arial Unicode MS"/>
              </a:endParaRPr>
            </a:p>
            <a:p>
              <a:pPr eaLnBrk="0" hangingPunct="0"/>
              <a:r>
                <a:rPr kumimoji="0" lang="it-IT" altLang="it-IT" sz="2000" b="0" i="0" u="none" strike="noStrike" cap="none" normalizeH="0" baseline="0" dirty="0" err="1">
                  <a:ln>
                    <a:noFill/>
                  </a:ln>
                  <a:solidFill>
                    <a:srgbClr val="AA4926"/>
                  </a:solidFill>
                  <a:effectLst/>
                  <a:latin typeface="Arial Unicode MS"/>
                </a:rPr>
                <a:t>imppt_ref</a:t>
              </a:r>
              <a:r>
                <a:rPr kumimoji="0" lang="it-IT" altLang="it-IT" sz="2000" b="0" i="0" u="none" strike="noStrike" cap="none" normalizeH="0" baseline="0" dirty="0">
                  <a:ln>
                    <a:noFill/>
                  </a:ln>
                  <a:solidFill>
                    <a:srgbClr val="A9B7C6"/>
                  </a:solidFill>
                  <a:effectLst/>
                  <a:latin typeface="Arial Unicode MS"/>
                </a:rPr>
                <a:t>=</a:t>
              </a:r>
              <a:r>
                <a:rPr kumimoji="0" lang="it-IT" altLang="it-IT" sz="2000" b="0" i="0" u="none" strike="noStrike" cap="none" normalizeH="0" baseline="0" dirty="0">
                  <a:ln>
                    <a:noFill/>
                  </a:ln>
                  <a:solidFill>
                    <a:srgbClr val="6897BB"/>
                  </a:solidFill>
                  <a:effectLst/>
                  <a:latin typeface="Arial Unicode MS"/>
                </a:rPr>
                <a:t>10.76</a:t>
              </a:r>
              <a:endParaRPr kumimoji="0" lang="it-IT" altLang="it-IT" sz="2000" b="0" i="0" u="none" strike="noStrike" cap="none" normalizeH="0" baseline="0" dirty="0">
                <a:ln>
                  <a:noFill/>
                </a:ln>
                <a:solidFill>
                  <a:srgbClr val="CC7832"/>
                </a:solidFill>
                <a:effectLst/>
                <a:latin typeface="Arial Unicode MS"/>
              </a:endParaRPr>
            </a:p>
            <a:p>
              <a:pPr eaLnBrk="0" hangingPunct="0"/>
              <a:r>
                <a:rPr kumimoji="0" lang="it-IT" altLang="it-IT" sz="2000" b="0" i="0" u="none" strike="noStrike" cap="none" normalizeH="0" baseline="0" dirty="0" err="1">
                  <a:ln>
                    <a:noFill/>
                  </a:ln>
                  <a:solidFill>
                    <a:srgbClr val="AA4926"/>
                  </a:solidFill>
                  <a:effectLst/>
                  <a:latin typeface="Arial Unicode MS"/>
                </a:rPr>
                <a:t>voc_ref</a:t>
              </a:r>
              <a:r>
                <a:rPr kumimoji="0" lang="it-IT" altLang="it-IT" sz="2000" b="0" i="0" u="none" strike="noStrike" cap="none" normalizeH="0" baseline="0" dirty="0">
                  <a:ln>
                    <a:noFill/>
                  </a:ln>
                  <a:solidFill>
                    <a:srgbClr val="A9B7C6"/>
                  </a:solidFill>
                  <a:effectLst/>
                  <a:latin typeface="Arial Unicode MS"/>
                </a:rPr>
                <a:t>=</a:t>
              </a:r>
              <a:r>
                <a:rPr kumimoji="0" lang="it-IT" altLang="it-IT" sz="2000" b="0" i="0" u="none" strike="noStrike" cap="none" normalizeH="0" baseline="0" dirty="0">
                  <a:ln>
                    <a:noFill/>
                  </a:ln>
                  <a:solidFill>
                    <a:srgbClr val="6897BB"/>
                  </a:solidFill>
                  <a:effectLst/>
                  <a:latin typeface="Arial Unicode MS"/>
                </a:rPr>
                <a:t>43.8</a:t>
              </a:r>
              <a:endParaRPr kumimoji="0" lang="it-IT" altLang="it-IT" sz="2000" b="0" i="0" u="none" strike="noStrike" cap="none" normalizeH="0" baseline="0" dirty="0">
                <a:ln>
                  <a:noFill/>
                </a:ln>
                <a:solidFill>
                  <a:srgbClr val="AA4926"/>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AA4926"/>
                  </a:solidFill>
                  <a:effectLst/>
                  <a:latin typeface="Arial Unicode MS"/>
                </a:rPr>
                <a:t>isc_ref</a:t>
              </a:r>
              <a:r>
                <a:rPr kumimoji="0" lang="it-IT" altLang="it-IT" sz="2000" b="0" i="0" u="none" strike="noStrike" cap="none" normalizeH="0" baseline="0" dirty="0">
                  <a:ln>
                    <a:noFill/>
                  </a:ln>
                  <a:solidFill>
                    <a:srgbClr val="A9B7C6"/>
                  </a:solidFill>
                  <a:effectLst/>
                  <a:latin typeface="Arial Unicode MS"/>
                </a:rPr>
                <a:t>=</a:t>
              </a:r>
              <a:r>
                <a:rPr kumimoji="0" lang="it-IT" altLang="it-IT" sz="2000" b="0" i="0" u="none" strike="noStrike" cap="none" normalizeH="0" baseline="0" dirty="0">
                  <a:ln>
                    <a:noFill/>
                  </a:ln>
                  <a:solidFill>
                    <a:srgbClr val="6897BB"/>
                  </a:solidFill>
                  <a:effectLst/>
                  <a:latin typeface="Arial Unicode MS"/>
                </a:rPr>
                <a:t>11.32</a:t>
              </a:r>
              <a:br>
                <a:rPr kumimoji="0" lang="it-IT" altLang="it-IT" sz="1000" b="0" i="0" u="none" strike="noStrike" cap="none" normalizeH="0" baseline="0" dirty="0">
                  <a:ln>
                    <a:noFill/>
                  </a:ln>
                  <a:solidFill>
                    <a:srgbClr val="CC7832"/>
                  </a:solidFill>
                  <a:effectLst/>
                  <a:latin typeface="Arial Unicode MS"/>
                </a:rPr>
              </a:br>
              <a:endParaRPr kumimoji="0" lang="it-IT" altLang="it-IT" sz="1000" b="0" i="0" u="none" strike="noStrike" cap="none" normalizeH="0" baseline="0" dirty="0">
                <a:ln>
                  <a:noFill/>
                </a:ln>
                <a:solidFill>
                  <a:srgbClr val="CC7832"/>
                </a:solidFill>
                <a:effectLst/>
                <a:latin typeface="Arial Unicode MS"/>
              </a:endParaRPr>
            </a:p>
          </p:txBody>
        </p:sp>
        <p:sp>
          <p:nvSpPr>
            <p:cNvPr id="10" name="TextBox 9">
              <a:extLst>
                <a:ext uri="{FF2B5EF4-FFF2-40B4-BE49-F238E27FC236}">
                  <a16:creationId xmlns:a16="http://schemas.microsoft.com/office/drawing/2014/main" id="{5004BF43-3E8E-8DF1-9CA6-E35A992009EA}"/>
                </a:ext>
              </a:extLst>
            </p:cNvPr>
            <p:cNvSpPr txBox="1"/>
            <p:nvPr/>
          </p:nvSpPr>
          <p:spPr>
            <a:xfrm>
              <a:off x="9031888" y="5434198"/>
              <a:ext cx="2376412" cy="1200329"/>
            </a:xfrm>
            <a:prstGeom prst="rect">
              <a:avLst/>
            </a:prstGeom>
            <a:noFill/>
            <a:ln>
              <a:solidFill>
                <a:srgbClr val="FF0000"/>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err="1">
                  <a:ln>
                    <a:noFill/>
                  </a:ln>
                  <a:solidFill>
                    <a:srgbClr val="AA4926"/>
                  </a:solidFill>
                  <a:effectLst/>
                  <a:latin typeface="Arial Unicode MS"/>
                </a:rPr>
                <a:t>t_cell_noct_c</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44</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err="1">
                  <a:ln>
                    <a:noFill/>
                  </a:ln>
                  <a:solidFill>
                    <a:srgbClr val="AA4926"/>
                  </a:solidFill>
                  <a:effectLst/>
                  <a:latin typeface="Arial Unicode MS"/>
                </a:rPr>
                <a:t>mu_voc_ref</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0.24</a:t>
              </a:r>
              <a:endParaRPr kumimoji="0" lang="it-IT" altLang="it-IT" sz="1800" b="0" i="0" u="none" strike="noStrike" cap="none" normalizeH="0" baseline="0" dirty="0">
                <a:ln>
                  <a:noFill/>
                </a:ln>
                <a:solidFill>
                  <a:srgbClr val="CC7832"/>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err="1">
                  <a:ln>
                    <a:noFill/>
                  </a:ln>
                  <a:solidFill>
                    <a:srgbClr val="AA4926"/>
                  </a:solidFill>
                  <a:effectLst/>
                  <a:latin typeface="Arial Unicode MS"/>
                </a:rPr>
                <a:t>mu_isc_ref</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0.04</a:t>
              </a:r>
              <a:endParaRPr kumimoji="0" lang="it-IT" altLang="it-IT" sz="1800" b="0" i="0" u="none" strike="noStrike" cap="none" normalizeH="0" baseline="0" dirty="0">
                <a:ln>
                  <a:noFill/>
                </a:ln>
                <a:solidFill>
                  <a:srgbClr val="AA4926"/>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rgbClr val="AA4926"/>
                </a:solidFill>
                <a:effectLst/>
                <a:latin typeface="Arial Unicode MS"/>
              </a:endParaRPr>
            </a:p>
          </p:txBody>
        </p:sp>
        <p:cxnSp>
          <p:nvCxnSpPr>
            <p:cNvPr id="11" name="Straight Arrow Connector 10">
              <a:extLst>
                <a:ext uri="{FF2B5EF4-FFF2-40B4-BE49-F238E27FC236}">
                  <a16:creationId xmlns:a16="http://schemas.microsoft.com/office/drawing/2014/main" id="{A6615D11-E9D5-2F34-55A6-B1FCFDD8E60C}"/>
                </a:ext>
              </a:extLst>
            </p:cNvPr>
            <p:cNvCxnSpPr>
              <a:cxnSpLocks/>
            </p:cNvCxnSpPr>
            <p:nvPr/>
          </p:nvCxnSpPr>
          <p:spPr>
            <a:xfrm>
              <a:off x="7608168" y="2149272"/>
              <a:ext cx="136815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62B2FEC-8EEC-B0FF-AC7D-F6F54B86E43C}"/>
                </a:ext>
              </a:extLst>
            </p:cNvPr>
            <p:cNvSpPr/>
            <p:nvPr/>
          </p:nvSpPr>
          <p:spPr>
            <a:xfrm>
              <a:off x="5303912" y="3050375"/>
              <a:ext cx="3816276" cy="30661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TextBox 12">
              <a:extLst>
                <a:ext uri="{FF2B5EF4-FFF2-40B4-BE49-F238E27FC236}">
                  <a16:creationId xmlns:a16="http://schemas.microsoft.com/office/drawing/2014/main" id="{9097B8FB-14C6-351F-6356-E982F7A90184}"/>
                </a:ext>
              </a:extLst>
            </p:cNvPr>
            <p:cNvSpPr txBox="1"/>
            <p:nvPr/>
          </p:nvSpPr>
          <p:spPr>
            <a:xfrm>
              <a:off x="9552384" y="3356990"/>
              <a:ext cx="2376412"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err="1">
                  <a:ln>
                    <a:noFill/>
                  </a:ln>
                  <a:solidFill>
                    <a:srgbClr val="AA4926"/>
                  </a:solidFill>
                  <a:effectLst/>
                  <a:latin typeface="Arial Unicode MS"/>
                </a:rPr>
                <a:t>t_cell_ref_c</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25</a:t>
              </a:r>
              <a:endParaRPr kumimoji="0" lang="it-IT" altLang="it-IT" sz="1800" b="0" i="0" u="none" strike="noStrike" cap="none" normalizeH="0" baseline="0" dirty="0">
                <a:ln>
                  <a:noFill/>
                </a:ln>
                <a:solidFill>
                  <a:srgbClr val="CC7832"/>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err="1">
                  <a:ln>
                    <a:noFill/>
                  </a:ln>
                  <a:solidFill>
                    <a:srgbClr val="AA4926"/>
                  </a:solidFill>
                  <a:effectLst/>
                  <a:latin typeface="Arial Unicode MS"/>
                </a:rPr>
                <a:t>I_tot_ref</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1000</a:t>
              </a:r>
              <a:endParaRPr kumimoji="0" lang="it-IT" altLang="it-IT" sz="1800" b="0" i="0" u="none" strike="noStrike" cap="none" normalizeH="0" baseline="0" dirty="0">
                <a:ln>
                  <a:noFill/>
                </a:ln>
                <a:solidFill>
                  <a:srgbClr val="CC7832"/>
                </a:solidFill>
                <a:effectLst/>
                <a:latin typeface="Arial Unicode MS"/>
              </a:endParaRPr>
            </a:p>
          </p:txBody>
        </p:sp>
        <p:cxnSp>
          <p:nvCxnSpPr>
            <p:cNvPr id="14" name="Straight Arrow Connector 13">
              <a:extLst>
                <a:ext uri="{FF2B5EF4-FFF2-40B4-BE49-F238E27FC236}">
                  <a16:creationId xmlns:a16="http://schemas.microsoft.com/office/drawing/2014/main" id="{85D9D770-D932-C38F-0081-D04154E499F4}"/>
                </a:ext>
              </a:extLst>
            </p:cNvPr>
            <p:cNvCxnSpPr>
              <a:cxnSpLocks/>
              <a:stCxn id="12" idx="3"/>
              <a:endCxn id="13" idx="1"/>
            </p:cNvCxnSpPr>
            <p:nvPr/>
          </p:nvCxnSpPr>
          <p:spPr>
            <a:xfrm>
              <a:off x="9120188" y="3203683"/>
              <a:ext cx="432196" cy="47647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236C939-F2DA-823E-677C-3644C00391A8}"/>
                </a:ext>
              </a:extLst>
            </p:cNvPr>
            <p:cNvCxnSpPr>
              <a:cxnSpLocks/>
              <a:endCxn id="10" idx="1"/>
            </p:cNvCxnSpPr>
            <p:nvPr/>
          </p:nvCxnSpPr>
          <p:spPr>
            <a:xfrm>
              <a:off x="5447928" y="6021288"/>
              <a:ext cx="3583960" cy="1307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C5EE518-0BDA-CE07-1201-7DA1EDCB8CEE}"/>
                </a:ext>
              </a:extLst>
            </p:cNvPr>
            <p:cNvSpPr txBox="1"/>
            <p:nvPr/>
          </p:nvSpPr>
          <p:spPr>
            <a:xfrm>
              <a:off x="606158" y="1614708"/>
              <a:ext cx="1696986" cy="369332"/>
            </a:xfrm>
            <a:prstGeom prst="rect">
              <a:avLst/>
            </a:prstGeom>
            <a:noFill/>
            <a:ln>
              <a:solidFill>
                <a:srgbClr val="FF0000"/>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err="1">
                  <a:ln>
                    <a:noFill/>
                  </a:ln>
                  <a:solidFill>
                    <a:srgbClr val="AA4926"/>
                  </a:solidFill>
                  <a:effectLst/>
                  <a:latin typeface="Arial Unicode MS"/>
                </a:rPr>
                <a:t>ser_cell</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60</a:t>
              </a:r>
              <a:r>
                <a:rPr kumimoji="0" lang="it-IT" altLang="it-IT" sz="1800" b="0" i="0" u="none" strike="noStrike" cap="none" normalizeH="0" baseline="0" dirty="0">
                  <a:ln>
                    <a:noFill/>
                  </a:ln>
                  <a:solidFill>
                    <a:srgbClr val="CC7832"/>
                  </a:solidFill>
                  <a:effectLst/>
                  <a:latin typeface="Arial Unicode MS"/>
                </a:rPr>
                <a:t> </a:t>
              </a:r>
              <a:endParaRPr kumimoji="0" lang="it-IT" altLang="it-IT" sz="4000" b="0" i="0" u="none" strike="noStrike" cap="none" normalizeH="0" baseline="0" dirty="0">
                <a:ln>
                  <a:noFill/>
                </a:ln>
                <a:solidFill>
                  <a:schemeClr val="tx1"/>
                </a:solidFill>
                <a:effectLst/>
                <a:latin typeface="Arial" panose="020B0604020202020204" pitchFamily="34" charset="0"/>
              </a:endParaRPr>
            </a:p>
          </p:txBody>
        </p:sp>
        <p:cxnSp>
          <p:nvCxnSpPr>
            <p:cNvPr id="17" name="Straight Arrow Connector 16">
              <a:extLst>
                <a:ext uri="{FF2B5EF4-FFF2-40B4-BE49-F238E27FC236}">
                  <a16:creationId xmlns:a16="http://schemas.microsoft.com/office/drawing/2014/main" id="{0C23D5F6-B59F-4D45-62BE-0C1641AD0CCB}"/>
                </a:ext>
              </a:extLst>
            </p:cNvPr>
            <p:cNvCxnSpPr>
              <a:cxnSpLocks/>
            </p:cNvCxnSpPr>
            <p:nvPr/>
          </p:nvCxnSpPr>
          <p:spPr>
            <a:xfrm flipH="1">
              <a:off x="1991544" y="1799374"/>
              <a:ext cx="678389"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59847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Tutorial 1: </a:t>
            </a:r>
            <a:r>
              <a:rPr lang="it-IT" dirty="0" err="1"/>
              <a:t>define</a:t>
            </a:r>
            <a:r>
              <a:rPr lang="it-IT" dirty="0"/>
              <a:t> </a:t>
            </a:r>
            <a:r>
              <a:rPr lang="it-IT" dirty="0" err="1"/>
              <a:t>objects</a:t>
            </a:r>
            <a:endParaRPr lang="it-IT" dirty="0"/>
          </a:p>
        </p:txBody>
      </p:sp>
      <p:sp>
        <p:nvSpPr>
          <p:cNvPr id="5" name="CasellaDiTesto 4">
            <a:extLst>
              <a:ext uri="{FF2B5EF4-FFF2-40B4-BE49-F238E27FC236}">
                <a16:creationId xmlns:a16="http://schemas.microsoft.com/office/drawing/2014/main" id="{26992265-0480-59B2-B2A8-0F929DECC7A4}"/>
              </a:ext>
            </a:extLst>
          </p:cNvPr>
          <p:cNvSpPr txBox="1"/>
          <p:nvPr/>
        </p:nvSpPr>
        <p:spPr>
          <a:xfrm>
            <a:off x="695400" y="548680"/>
            <a:ext cx="11233248" cy="5964710"/>
          </a:xfrm>
          <a:prstGeom prst="rect">
            <a:avLst/>
          </a:prstGeom>
          <a:noFill/>
        </p:spPr>
        <p:txBody>
          <a:bodyPr wrap="square">
            <a:spAutoFit/>
          </a:bodyPr>
          <a:lstStyle/>
          <a:p>
            <a:pPr marL="0" lvl="1" algn="just" eaLnBrk="0" hangingPunct="0">
              <a:lnSpc>
                <a:spcPct val="90000"/>
              </a:lnSpc>
              <a:spcBef>
                <a:spcPct val="50000"/>
              </a:spcBef>
              <a:buClr>
                <a:srgbClr val="822333"/>
              </a:buClr>
              <a:defRPr/>
            </a:pPr>
            <a:r>
              <a:rPr lang="en-GB" b="1" dirty="0">
                <a:solidFill>
                  <a:srgbClr val="002060"/>
                </a:solidFill>
                <a:latin typeface="Segoe UI" panose="020B0502040204020203" pitchFamily="34" charset="0"/>
                <a:cs typeface="Segoe UI" panose="020B0502040204020203" pitchFamily="34" charset="0"/>
              </a:rPr>
              <a:t>Define users</a:t>
            </a:r>
          </a:p>
          <a:p>
            <a:pPr marL="285750" lvl="1" indent="-285750" algn="just" eaLnBrk="0" hangingPunct="0">
              <a:lnSpc>
                <a:spcPct val="90000"/>
              </a:lnSpc>
              <a:spcBef>
                <a:spcPct val="50000"/>
              </a:spcBef>
              <a:buClr>
                <a:srgbClr val="822333"/>
              </a:buClr>
              <a:buFont typeface="Arial" panose="020B0604020202020204" pitchFamily="34" charset="0"/>
              <a:buChar char="•"/>
              <a:defRPr/>
            </a:pPr>
            <a:r>
              <a:rPr kumimoji="0" lang="it-IT" altLang="it-IT" sz="1800" b="0" i="0" u="none" strike="noStrike" cap="none" normalizeH="0" baseline="0" dirty="0">
                <a:ln>
                  <a:noFill/>
                </a:ln>
                <a:solidFill>
                  <a:srgbClr val="A9B7C6"/>
                </a:solidFill>
                <a:effectLst/>
                <a:latin typeface="Arial Unicode MS"/>
              </a:rPr>
              <a:t>school = User(</a:t>
            </a:r>
            <a:r>
              <a:rPr kumimoji="0" lang="it-IT" altLang="it-IT" sz="1800" b="0" i="0" u="none" strike="noStrike" cap="none" normalizeH="0" baseline="0" dirty="0">
                <a:ln>
                  <a:noFill/>
                </a:ln>
                <a:solidFill>
                  <a:srgbClr val="AA4926"/>
                </a:solidFill>
                <a:effectLst/>
                <a:latin typeface="Arial Unicode MS"/>
              </a:rPr>
              <a:t>id</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'school'</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AA4926"/>
                </a:solidFill>
                <a:effectLst/>
                <a:latin typeface="Arial Unicode MS"/>
              </a:rPr>
              <a:t>dem</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err="1">
                <a:ln>
                  <a:noFill/>
                </a:ln>
                <a:solidFill>
                  <a:srgbClr val="A9B7C6"/>
                </a:solidFill>
                <a:effectLst/>
                <a:latin typeface="Arial Unicode MS"/>
              </a:rPr>
              <a:t>load_el</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'school'</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A4926"/>
                </a:solidFill>
                <a:effectLst/>
                <a:latin typeface="Arial Unicode MS"/>
              </a:rPr>
              <a:t>pod</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'None'</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AA4926"/>
                </a:solidFill>
                <a:effectLst/>
                <a:latin typeface="Arial Unicode MS"/>
              </a:rPr>
              <a:t>group</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err="1">
                <a:ln>
                  <a:noFill/>
                </a:ln>
                <a:solidFill>
                  <a:srgbClr val="6A8759"/>
                </a:solidFill>
                <a:effectLst/>
                <a:latin typeface="Arial Unicode MS"/>
              </a:rPr>
              <a:t>pubblic</a:t>
            </a:r>
            <a:r>
              <a:rPr kumimoji="0" lang="it-IT" altLang="it-IT" sz="1800" b="0" i="0" u="none" strike="noStrike" cap="none" normalizeH="0" baseline="0" dirty="0">
                <a:ln>
                  <a:noFill/>
                </a:ln>
                <a:solidFill>
                  <a:srgbClr val="6A8759"/>
                </a:solidFill>
                <a:effectLst/>
                <a:latin typeface="Arial Unicode MS"/>
              </a:rPr>
              <a:t> </a:t>
            </a:r>
            <a:r>
              <a:rPr kumimoji="0" lang="it-IT" altLang="it-IT" sz="1800" b="0" i="0" u="none" strike="noStrike" cap="none" normalizeH="0" baseline="0" dirty="0" err="1">
                <a:ln>
                  <a:noFill/>
                </a:ln>
                <a:solidFill>
                  <a:srgbClr val="6A8759"/>
                </a:solidFill>
                <a:effectLst/>
                <a:latin typeface="Arial Unicode MS"/>
              </a:rPr>
              <a:t>institue</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a:ln>
                  <a:noFill/>
                </a:ln>
                <a:solidFill>
                  <a:srgbClr val="CC7832"/>
                </a:solidFill>
                <a:effectLst/>
                <a:latin typeface="Arial Unicode MS"/>
              </a:rPr>
              <a:t>,</a:t>
            </a:r>
            <a:br>
              <a:rPr kumimoji="0" lang="it-IT" altLang="it-IT" sz="1800" b="0" i="0" u="none" strike="noStrike" cap="none" normalizeH="0" baseline="0" dirty="0">
                <a:ln>
                  <a:noFill/>
                </a:ln>
                <a:solidFill>
                  <a:srgbClr val="CC7832"/>
                </a:solidFill>
                <a:effectLst/>
                <a:latin typeface="Arial Unicode MS"/>
              </a:rPr>
            </a:b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A4926"/>
                </a:solidFill>
                <a:effectLst/>
                <a:latin typeface="Arial Unicode MS"/>
              </a:rPr>
              <a:t>plants</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'pv1'</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AA4926"/>
                </a:solidFill>
                <a:effectLst/>
                <a:latin typeface="Arial Unicode MS"/>
              </a:rPr>
              <a:t>carrier</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err="1">
                <a:ln>
                  <a:noFill/>
                </a:ln>
                <a:solidFill>
                  <a:srgbClr val="6A8759"/>
                </a:solidFill>
                <a:effectLst/>
                <a:latin typeface="Arial Unicode MS"/>
              </a:rPr>
              <a:t>electricity</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a:ln>
                  <a:noFill/>
                </a:ln>
                <a:solidFill>
                  <a:srgbClr val="A9B7C6"/>
                </a:solidFill>
                <a:effectLst/>
                <a:latin typeface="Arial Unicode MS"/>
              </a:rPr>
              <a:t>])</a:t>
            </a:r>
            <a:endParaRPr lang="en-GB" b="1" dirty="0">
              <a:solidFill>
                <a:srgbClr val="002060"/>
              </a:solidFill>
              <a:latin typeface="Segoe UI" panose="020B0502040204020203" pitchFamily="34" charset="0"/>
              <a:cs typeface="Segoe UI" panose="020B0502040204020203" pitchFamily="34" charset="0"/>
            </a:endParaRPr>
          </a:p>
          <a:p>
            <a:pPr marL="285750" lvl="1" indent="-285750" algn="just" eaLnBrk="0" hangingPunct="0">
              <a:lnSpc>
                <a:spcPct val="90000"/>
              </a:lnSpc>
              <a:spcBef>
                <a:spcPct val="50000"/>
              </a:spcBef>
              <a:buClr>
                <a:srgbClr val="822333"/>
              </a:buClr>
              <a:buFont typeface="Arial" panose="020B0604020202020204" pitchFamily="34" charset="0"/>
              <a:buChar char="•"/>
              <a:defRPr/>
            </a:pPr>
            <a:r>
              <a:rPr kumimoji="0" lang="it-IT" altLang="it-IT" sz="1800" b="0" i="0" u="none" strike="noStrike" cap="none" normalizeH="0" baseline="0" dirty="0" err="1">
                <a:ln>
                  <a:noFill/>
                </a:ln>
                <a:solidFill>
                  <a:srgbClr val="A9B7C6"/>
                </a:solidFill>
                <a:effectLst/>
                <a:latin typeface="Arial Unicode MS"/>
              </a:rPr>
              <a:t>pmi</a:t>
            </a:r>
            <a:r>
              <a:rPr kumimoji="0" lang="it-IT" altLang="it-IT" sz="1800" b="0" i="0" u="none" strike="noStrike" cap="none" normalizeH="0" baseline="0" dirty="0">
                <a:ln>
                  <a:noFill/>
                </a:ln>
                <a:solidFill>
                  <a:srgbClr val="A9B7C6"/>
                </a:solidFill>
                <a:effectLst/>
                <a:latin typeface="Arial Unicode MS"/>
              </a:rPr>
              <a:t>=User(</a:t>
            </a:r>
            <a:r>
              <a:rPr kumimoji="0" lang="it-IT" altLang="it-IT" sz="1800" b="0" i="0" u="none" strike="noStrike" cap="none" normalizeH="0" baseline="0" dirty="0">
                <a:ln>
                  <a:noFill/>
                </a:ln>
                <a:solidFill>
                  <a:srgbClr val="AA4926"/>
                </a:solidFill>
                <a:effectLst/>
                <a:latin typeface="Arial Unicode MS"/>
              </a:rPr>
              <a:t>id</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err="1">
                <a:ln>
                  <a:noFill/>
                </a:ln>
                <a:solidFill>
                  <a:srgbClr val="6A8759"/>
                </a:solidFill>
                <a:effectLst/>
                <a:latin typeface="Arial Unicode MS"/>
              </a:rPr>
              <a:t>pmi</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a:ln>
                  <a:noFill/>
                </a:ln>
                <a:solidFill>
                  <a:srgbClr val="AA4926"/>
                </a:solidFill>
                <a:effectLst/>
                <a:latin typeface="Arial Unicode MS"/>
              </a:rPr>
              <a:t>dem</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err="1">
                <a:ln>
                  <a:noFill/>
                </a:ln>
                <a:solidFill>
                  <a:srgbClr val="A9B7C6"/>
                </a:solidFill>
                <a:effectLst/>
                <a:latin typeface="Arial Unicode MS"/>
              </a:rPr>
              <a:t>load_el</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err="1">
                <a:ln>
                  <a:noFill/>
                </a:ln>
                <a:solidFill>
                  <a:srgbClr val="6A8759"/>
                </a:solidFill>
                <a:effectLst/>
                <a:latin typeface="Arial Unicode MS"/>
              </a:rPr>
              <a:t>pmi</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err="1">
                <a:ln>
                  <a:noFill/>
                </a:ln>
                <a:solidFill>
                  <a:srgbClr val="AA4926"/>
                </a:solidFill>
                <a:effectLst/>
                <a:latin typeface="Arial Unicode MS"/>
              </a:rPr>
              <a:t>pod</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err="1">
                <a:ln>
                  <a:noFill/>
                </a:ln>
                <a:solidFill>
                  <a:srgbClr val="6A8759"/>
                </a:solidFill>
                <a:effectLst/>
                <a:latin typeface="Arial Unicode MS"/>
              </a:rPr>
              <a:t>None'</a:t>
            </a:r>
            <a:r>
              <a:rPr kumimoji="0" lang="it-IT" altLang="it-IT" sz="1800" b="0" i="0" u="none" strike="noStrike" cap="none" normalizeH="0" baseline="0" dirty="0" err="1">
                <a:ln>
                  <a:noFill/>
                </a:ln>
                <a:solidFill>
                  <a:srgbClr val="CC7832"/>
                </a:solidFill>
                <a:effectLst/>
                <a:latin typeface="Arial Unicode MS"/>
              </a:rPr>
              <a:t>,</a:t>
            </a:r>
            <a:r>
              <a:rPr kumimoji="0" lang="it-IT" altLang="it-IT" sz="1800" b="0" i="0" u="none" strike="noStrike" cap="none" normalizeH="0" baseline="0" dirty="0" err="1">
                <a:ln>
                  <a:noFill/>
                </a:ln>
                <a:solidFill>
                  <a:srgbClr val="AA4926"/>
                </a:solidFill>
                <a:effectLst/>
                <a:latin typeface="Arial Unicode MS"/>
              </a:rPr>
              <a:t>group</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err="1">
                <a:ln>
                  <a:noFill/>
                </a:ln>
                <a:solidFill>
                  <a:srgbClr val="6A8759"/>
                </a:solidFill>
                <a:effectLst/>
                <a:latin typeface="Arial Unicode MS"/>
              </a:rPr>
              <a:t>pmi</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err="1">
                <a:ln>
                  <a:noFill/>
                </a:ln>
                <a:solidFill>
                  <a:srgbClr val="AA4926"/>
                </a:solidFill>
                <a:effectLst/>
                <a:latin typeface="Arial Unicode MS"/>
              </a:rPr>
              <a:t>plants</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'pv2'</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a:ln>
                  <a:noFill/>
                </a:ln>
                <a:solidFill>
                  <a:srgbClr val="AA4926"/>
                </a:solidFill>
                <a:effectLst/>
                <a:latin typeface="Arial Unicode MS"/>
              </a:rPr>
              <a:t>carrier</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err="1">
                <a:ln>
                  <a:noFill/>
                </a:ln>
                <a:solidFill>
                  <a:srgbClr val="6A8759"/>
                </a:solidFill>
                <a:effectLst/>
                <a:latin typeface="Arial Unicode MS"/>
              </a:rPr>
              <a:t>electricity</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a:ln>
                  <a:noFill/>
                </a:ln>
                <a:solidFill>
                  <a:srgbClr val="A9B7C6"/>
                </a:solidFill>
                <a:effectLst/>
                <a:latin typeface="Arial Unicode MS"/>
              </a:rPr>
              <a:t>])</a:t>
            </a:r>
            <a:endParaRPr kumimoji="0" lang="it-IT" altLang="it-IT" sz="4000" b="0" i="0" u="none" strike="noStrike" cap="none" normalizeH="0" baseline="0" dirty="0">
              <a:ln>
                <a:noFill/>
              </a:ln>
              <a:solidFill>
                <a:schemeClr val="tx1"/>
              </a:solidFill>
              <a:effectLst/>
              <a:latin typeface="Arial" panose="020B0604020202020204" pitchFamily="34" charset="0"/>
            </a:endParaRPr>
          </a:p>
          <a:p>
            <a:pPr marL="0" lvl="1" algn="just" eaLnBrk="0" hangingPunct="0">
              <a:lnSpc>
                <a:spcPct val="90000"/>
              </a:lnSpc>
              <a:spcBef>
                <a:spcPct val="50000"/>
              </a:spcBef>
              <a:buClr>
                <a:srgbClr val="822333"/>
              </a:buClr>
              <a:defRPr/>
            </a:pPr>
            <a:endParaRPr lang="en-GB" b="1" dirty="0">
              <a:solidFill>
                <a:srgbClr val="002060"/>
              </a:solidFill>
              <a:latin typeface="Segoe UI" panose="020B0502040204020203" pitchFamily="34" charset="0"/>
              <a:cs typeface="Segoe UI" panose="020B0502040204020203" pitchFamily="34" charset="0"/>
            </a:endParaRPr>
          </a:p>
          <a:p>
            <a:pPr marL="0" lvl="1" algn="just" eaLnBrk="0" hangingPunct="0">
              <a:lnSpc>
                <a:spcPct val="90000"/>
              </a:lnSpc>
              <a:spcBef>
                <a:spcPct val="50000"/>
              </a:spcBef>
              <a:buClr>
                <a:srgbClr val="822333"/>
              </a:buClr>
              <a:defRPr/>
            </a:pPr>
            <a:r>
              <a:rPr lang="en-GB" b="1" dirty="0">
                <a:solidFill>
                  <a:srgbClr val="002060"/>
                </a:solidFill>
                <a:latin typeface="Segoe UI" panose="020B0502040204020203" pitchFamily="34" charset="0"/>
                <a:cs typeface="Segoe UI" panose="020B0502040204020203" pitchFamily="34" charset="0"/>
              </a:rPr>
              <a:t>Define auxiliary components</a:t>
            </a:r>
          </a:p>
          <a:p>
            <a:pPr marL="285750" lvl="1" indent="-285750" algn="just" eaLnBrk="0" hangingPunct="0">
              <a:lnSpc>
                <a:spcPct val="90000"/>
              </a:lnSpc>
              <a:spcBef>
                <a:spcPct val="50000"/>
              </a:spcBef>
              <a:buClr>
                <a:srgbClr val="822333"/>
              </a:buClr>
              <a:buFont typeface="Arial" panose="020B0604020202020204" pitchFamily="34" charset="0"/>
              <a:buChar char="•"/>
              <a:defRPr/>
            </a:pPr>
            <a:r>
              <a:rPr kumimoji="0" lang="it-IT" altLang="it-IT" sz="1800" b="0" i="0" u="none" strike="noStrike" cap="none" normalizeH="0" baseline="0" dirty="0">
                <a:ln>
                  <a:noFill/>
                </a:ln>
                <a:solidFill>
                  <a:srgbClr val="A9B7C6"/>
                </a:solidFill>
                <a:effectLst/>
                <a:latin typeface="Arial Unicode MS"/>
              </a:rPr>
              <a:t>inverter1=</a:t>
            </a:r>
            <a:r>
              <a:rPr kumimoji="0" lang="it-IT" altLang="it-IT" sz="1800" b="0" i="0" u="none" strike="noStrike" cap="none" normalizeH="0" baseline="0" dirty="0" err="1">
                <a:ln>
                  <a:noFill/>
                </a:ln>
                <a:solidFill>
                  <a:srgbClr val="A9B7C6"/>
                </a:solidFill>
                <a:effectLst/>
                <a:latin typeface="Arial Unicode MS"/>
              </a:rPr>
              <a:t>AuxiliaryComponent</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AA4926"/>
                </a:solidFill>
                <a:effectLst/>
                <a:latin typeface="Arial Unicode MS"/>
              </a:rPr>
              <a:t>id</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'inverter1'</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a:ln>
                  <a:noFill/>
                </a:ln>
                <a:solidFill>
                  <a:srgbClr val="AA4926"/>
                </a:solidFill>
                <a:effectLst/>
                <a:latin typeface="Arial Unicode MS"/>
              </a:rPr>
              <a:t>tech</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'inverter'</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err="1">
                <a:ln>
                  <a:noFill/>
                </a:ln>
                <a:solidFill>
                  <a:srgbClr val="AA4926"/>
                </a:solidFill>
                <a:effectLst/>
                <a:latin typeface="Arial Unicode MS"/>
              </a:rPr>
              <a:t>replacement_year</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10</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A4926"/>
                </a:solidFill>
                <a:effectLst/>
                <a:latin typeface="Arial Unicode MS"/>
              </a:rPr>
              <a:t>replacement_cost</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140</a:t>
            </a:r>
            <a:r>
              <a:rPr kumimoji="0" lang="it-IT" altLang="it-IT" sz="1800" b="0" i="0" u="none" strike="noStrike" cap="none" normalizeH="0" baseline="0" dirty="0">
                <a:ln>
                  <a:noFill/>
                </a:ln>
                <a:solidFill>
                  <a:srgbClr val="A9B7C6"/>
                </a:solidFill>
                <a:effectLst/>
                <a:latin typeface="Arial Unicode MS"/>
              </a:rPr>
              <a:t>)</a:t>
            </a:r>
            <a:endParaRPr kumimoji="0" lang="it-IT" altLang="it-IT" sz="4000" b="0" i="0" u="none" strike="noStrike" cap="none" normalizeH="0" baseline="0" dirty="0">
              <a:ln>
                <a:noFill/>
              </a:ln>
              <a:solidFill>
                <a:schemeClr val="tx1"/>
              </a:solidFill>
              <a:effectLst/>
              <a:latin typeface="Arial" panose="020B0604020202020204" pitchFamily="34" charset="0"/>
            </a:endParaRPr>
          </a:p>
          <a:p>
            <a:pPr marL="0" lvl="1" algn="just" eaLnBrk="0" hangingPunct="0">
              <a:lnSpc>
                <a:spcPct val="90000"/>
              </a:lnSpc>
              <a:spcBef>
                <a:spcPct val="50000"/>
              </a:spcBef>
              <a:buClr>
                <a:srgbClr val="822333"/>
              </a:buClr>
              <a:defRPr/>
            </a:pPr>
            <a:endParaRPr lang="en-GB" b="1" dirty="0">
              <a:solidFill>
                <a:srgbClr val="002060"/>
              </a:solidFill>
              <a:latin typeface="Segoe UI" panose="020B0502040204020203" pitchFamily="34" charset="0"/>
              <a:cs typeface="Segoe UI" panose="020B0502040204020203" pitchFamily="34" charset="0"/>
            </a:endParaRPr>
          </a:p>
          <a:p>
            <a:pPr marL="0" lvl="1" algn="just" eaLnBrk="0" hangingPunct="0">
              <a:lnSpc>
                <a:spcPct val="90000"/>
              </a:lnSpc>
              <a:spcBef>
                <a:spcPct val="50000"/>
              </a:spcBef>
              <a:buClr>
                <a:srgbClr val="822333"/>
              </a:buClr>
              <a:defRPr/>
            </a:pPr>
            <a:r>
              <a:rPr lang="en-GB" b="1" dirty="0">
                <a:solidFill>
                  <a:srgbClr val="002060"/>
                </a:solidFill>
                <a:latin typeface="Segoe UI" panose="020B0502040204020203" pitchFamily="34" charset="0"/>
                <a:cs typeface="Segoe UI" panose="020B0502040204020203" pitchFamily="34" charset="0"/>
              </a:rPr>
              <a:t>Define production systems</a:t>
            </a:r>
          </a:p>
          <a:p>
            <a:pPr marL="0" lvl="1" algn="just" eaLnBrk="0" hangingPunct="0">
              <a:lnSpc>
                <a:spcPct val="90000"/>
              </a:lnSpc>
              <a:spcBef>
                <a:spcPct val="50000"/>
              </a:spcBef>
              <a:buClr>
                <a:srgbClr val="822333"/>
              </a:buClr>
              <a:defRPr/>
            </a:pPr>
            <a:br>
              <a:rPr kumimoji="0" lang="it-IT" altLang="it-IT" sz="1800" b="0" i="0" u="none" strike="noStrike" cap="none" normalizeH="0" baseline="0" dirty="0">
                <a:ln>
                  <a:noFill/>
                </a:ln>
                <a:solidFill>
                  <a:srgbClr val="A9B7C6"/>
                </a:solidFill>
                <a:effectLst/>
                <a:latin typeface="Arial Unicode MS"/>
              </a:rPr>
            </a:br>
            <a:r>
              <a:rPr kumimoji="0" lang="it-IT" altLang="it-IT" sz="1800" b="0" i="0" u="none" strike="noStrike" cap="none" normalizeH="0" baseline="0" dirty="0">
                <a:ln>
                  <a:noFill/>
                </a:ln>
                <a:solidFill>
                  <a:srgbClr val="A9B7C6"/>
                </a:solidFill>
                <a:effectLst/>
                <a:latin typeface="Arial Unicode MS"/>
              </a:rPr>
              <a:t>pv1 = </a:t>
            </a:r>
            <a:r>
              <a:rPr kumimoji="0" lang="it-IT" altLang="it-IT" sz="1800" b="0" i="0" u="none" strike="noStrike" cap="none" normalizeH="0" baseline="0" dirty="0" err="1">
                <a:ln>
                  <a:noFill/>
                </a:ln>
                <a:solidFill>
                  <a:srgbClr val="A9B7C6"/>
                </a:solidFill>
                <a:effectLst/>
                <a:latin typeface="Arial Unicode MS"/>
              </a:rPr>
              <a:t>PvPanels</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AA4926"/>
                </a:solidFill>
                <a:effectLst/>
                <a:latin typeface="Arial Unicode MS"/>
              </a:rPr>
              <a:t>id</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'pv1'</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A4926"/>
                </a:solidFill>
                <a:effectLst/>
                <a:latin typeface="Arial Unicode MS"/>
              </a:rPr>
              <a:t>pod</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CC7832"/>
                </a:solidFill>
                <a:effectLst/>
                <a:latin typeface="Arial Unicode MS"/>
              </a:rPr>
              <a:t>None, </a:t>
            </a:r>
            <a:r>
              <a:rPr kumimoji="0" lang="it-IT" altLang="it-IT" sz="1800" b="0" i="0" u="none" strike="noStrike" cap="none" normalizeH="0" baseline="0" dirty="0">
                <a:ln>
                  <a:noFill/>
                </a:ln>
                <a:solidFill>
                  <a:srgbClr val="AA4926"/>
                </a:solidFill>
                <a:effectLst/>
                <a:latin typeface="Arial Unicode MS"/>
              </a:rPr>
              <a:t>ma</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CC7832"/>
                </a:solidFill>
                <a:effectLst/>
                <a:latin typeface="Arial Unicode MS"/>
              </a:rPr>
              <a:t>None, </a:t>
            </a:r>
            <a:r>
              <a:rPr kumimoji="0" lang="it-IT" altLang="it-IT" sz="1800" b="0" i="0" u="none" strike="noStrike" cap="none" normalizeH="0" baseline="0" dirty="0" err="1">
                <a:ln>
                  <a:noFill/>
                </a:ln>
                <a:solidFill>
                  <a:srgbClr val="AA4926"/>
                </a:solidFill>
                <a:effectLst/>
                <a:latin typeface="Arial Unicode MS"/>
              </a:rPr>
              <a:t>ts</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CC7832"/>
                </a:solidFill>
                <a:effectLst/>
                <a:latin typeface="Arial Unicode MS"/>
              </a:rPr>
              <a:t>None, </a:t>
            </a:r>
            <a:r>
              <a:rPr kumimoji="0" lang="it-IT" altLang="it-IT" sz="1800" b="0" i="0" u="none" strike="noStrike" cap="none" normalizeH="0" baseline="0" dirty="0">
                <a:ln>
                  <a:noFill/>
                </a:ln>
                <a:solidFill>
                  <a:srgbClr val="AA4926"/>
                </a:solidFill>
                <a:effectLst/>
                <a:latin typeface="Arial Unicode MS"/>
              </a:rPr>
              <a:t>tech</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err="1">
                <a:ln>
                  <a:noFill/>
                </a:ln>
                <a:solidFill>
                  <a:srgbClr val="6A8759"/>
                </a:solidFill>
                <a:effectLst/>
                <a:latin typeface="Arial Unicode MS"/>
              </a:rPr>
              <a:t>pv</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AA4926"/>
                </a:solidFill>
                <a:effectLst/>
                <a:latin typeface="Arial Unicode MS"/>
              </a:rPr>
              <a:t>user</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'school'</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AA4926"/>
                </a:solidFill>
                <a:effectLst/>
                <a:latin typeface="Arial Unicode MS"/>
              </a:rPr>
              <a:t>status</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'new'</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AA4926"/>
                </a:solidFill>
                <a:effectLst/>
                <a:latin typeface="Arial Unicode MS"/>
              </a:rPr>
              <a:t>power</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62</a:t>
            </a:r>
            <a:r>
              <a:rPr kumimoji="0" lang="it-IT" altLang="it-IT" sz="1800" b="0" i="0" u="none" strike="noStrike" cap="none" normalizeH="0" baseline="0" dirty="0">
                <a:ln>
                  <a:noFill/>
                </a:ln>
                <a:solidFill>
                  <a:srgbClr val="CC7832"/>
                </a:solidFill>
                <a:effectLst/>
                <a:latin typeface="Arial Unicode MS"/>
              </a:rPr>
              <a:t>,</a:t>
            </a:r>
            <a:br>
              <a:rPr kumimoji="0" lang="it-IT" altLang="it-IT" sz="1800" b="0" i="0" u="none" strike="noStrike" cap="none" normalizeH="0" baseline="0" dirty="0">
                <a:ln>
                  <a:noFill/>
                </a:ln>
                <a:solidFill>
                  <a:srgbClr val="CC7832"/>
                </a:solidFill>
                <a:effectLst/>
                <a:latin typeface="Arial Unicode MS"/>
              </a:rPr>
            </a:b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A4926"/>
                </a:solidFill>
                <a:effectLst/>
                <a:latin typeface="Arial Unicode MS"/>
              </a:rPr>
              <a:t>gse_mode</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err="1">
                <a:ln>
                  <a:noFill/>
                </a:ln>
                <a:solidFill>
                  <a:srgbClr val="6A8759"/>
                </a:solidFill>
                <a:effectLst/>
                <a:latin typeface="Arial Unicode MS"/>
              </a:rPr>
              <a:t>rid</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err="1">
                <a:ln>
                  <a:noFill/>
                </a:ln>
                <a:solidFill>
                  <a:srgbClr val="AA4926"/>
                </a:solidFill>
                <a:effectLst/>
                <a:latin typeface="Arial Unicode MS"/>
              </a:rPr>
              <a:t>decay</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0.006</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A4926"/>
                </a:solidFill>
                <a:effectLst/>
                <a:latin typeface="Arial Unicode MS"/>
              </a:rPr>
              <a:t>life_time</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20</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A4926"/>
                </a:solidFill>
                <a:effectLst/>
                <a:latin typeface="Arial Unicode MS"/>
              </a:rPr>
              <a:t>p_con</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1</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A4926"/>
                </a:solidFill>
                <a:effectLst/>
                <a:latin typeface="Arial Unicode MS"/>
              </a:rPr>
              <a:t>cost_kW</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1500</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A4926"/>
                </a:solidFill>
                <a:effectLst/>
                <a:latin typeface="Arial Unicode MS"/>
              </a:rPr>
              <a:t>oem_cost_kW</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40</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A4926"/>
                </a:solidFill>
                <a:effectLst/>
                <a:latin typeface="Arial Unicode MS"/>
              </a:rPr>
              <a:t>inc</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0</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a:ln>
                  <a:noFill/>
                </a:ln>
                <a:solidFill>
                  <a:srgbClr val="AA4926"/>
                </a:solidFill>
                <a:effectLst/>
                <a:latin typeface="Arial Unicode MS"/>
              </a:rPr>
              <a:t>dur_inc</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10</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a:ln>
                  <a:noFill/>
                </a:ln>
                <a:solidFill>
                  <a:srgbClr val="AA4926"/>
                </a:solidFill>
                <a:effectLst/>
                <a:latin typeface="Arial Unicode MS"/>
              </a:rPr>
              <a:t>mode_mppt</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1</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a:ln>
                  <a:noFill/>
                </a:ln>
                <a:solidFill>
                  <a:srgbClr val="AA4926"/>
                </a:solidFill>
                <a:effectLst/>
                <a:latin typeface="Arial Unicode MS"/>
              </a:rPr>
              <a:t>isc_ref</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11.32</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a:ln>
                  <a:noFill/>
                </a:ln>
                <a:solidFill>
                  <a:srgbClr val="AA4926"/>
                </a:solidFill>
                <a:effectLst/>
                <a:latin typeface="Arial Unicode MS"/>
              </a:rPr>
              <a:t>voc_ref</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43.8</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a:ln>
                  <a:noFill/>
                </a:ln>
                <a:solidFill>
                  <a:srgbClr val="AA4926"/>
                </a:solidFill>
                <a:effectLst/>
                <a:latin typeface="Arial Unicode MS"/>
              </a:rPr>
              <a:t>t_cell_ref_c</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25</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a:ln>
                  <a:noFill/>
                </a:ln>
                <a:solidFill>
                  <a:srgbClr val="AA4926"/>
                </a:solidFill>
                <a:effectLst/>
                <a:latin typeface="Arial Unicode MS"/>
              </a:rPr>
              <a:t>I_tot_ref</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1000</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a:ln>
                  <a:noFill/>
                </a:ln>
                <a:solidFill>
                  <a:srgbClr val="AA4926"/>
                </a:solidFill>
                <a:effectLst/>
                <a:latin typeface="Arial Unicode MS"/>
              </a:rPr>
              <a:t>vmppt_ref</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37.2</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a:ln>
                  <a:noFill/>
                </a:ln>
                <a:solidFill>
                  <a:srgbClr val="AA4926"/>
                </a:solidFill>
                <a:effectLst/>
                <a:latin typeface="Arial Unicode MS"/>
              </a:rPr>
              <a:t>imppt_ref</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10.76</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a:ln>
                  <a:noFill/>
                </a:ln>
                <a:solidFill>
                  <a:srgbClr val="AA4926"/>
                </a:solidFill>
                <a:effectLst/>
                <a:latin typeface="Arial Unicode MS"/>
              </a:rPr>
              <a:t>mu_isc_ref</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0.04</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a:ln>
                  <a:noFill/>
                </a:ln>
                <a:solidFill>
                  <a:srgbClr val="AA4926"/>
                </a:solidFill>
                <a:effectLst/>
                <a:latin typeface="Arial Unicode MS"/>
              </a:rPr>
              <a:t>mu_voc_ref</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0.24</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A4926"/>
                </a:solidFill>
                <a:effectLst/>
                <a:latin typeface="Arial Unicode MS"/>
              </a:rPr>
              <a:t>ser_cell</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60</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A4926"/>
                </a:solidFill>
                <a:effectLst/>
                <a:latin typeface="Arial Unicode MS"/>
              </a:rPr>
              <a:t>t_cell_noct_c</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44</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AA4926"/>
                </a:solidFill>
                <a:effectLst/>
                <a:latin typeface="Arial Unicode MS"/>
              </a:rPr>
              <a:t>area</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1.81</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A4926"/>
                </a:solidFill>
                <a:effectLst/>
                <a:latin typeface="Arial Unicode MS"/>
              </a:rPr>
              <a:t>n_series</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12</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a:ln>
                  <a:noFill/>
                </a:ln>
                <a:solidFill>
                  <a:srgbClr val="AA4926"/>
                </a:solidFill>
                <a:effectLst/>
                <a:latin typeface="Arial Unicode MS"/>
              </a:rPr>
              <a:t>n_parallel</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13</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a:ln>
                  <a:noFill/>
                </a:ln>
                <a:solidFill>
                  <a:srgbClr val="AA4926"/>
                </a:solidFill>
                <a:effectLst/>
                <a:latin typeface="Arial Unicode MS"/>
              </a:rPr>
              <a:t>carrier</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err="1">
                <a:ln>
                  <a:noFill/>
                </a:ln>
                <a:solidFill>
                  <a:srgbClr val="6A8759"/>
                </a:solidFill>
                <a:effectLst/>
                <a:latin typeface="Arial Unicode MS"/>
              </a:rPr>
              <a:t>electricity</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err="1">
                <a:ln>
                  <a:noFill/>
                </a:ln>
                <a:solidFill>
                  <a:srgbClr val="AA4926"/>
                </a:solidFill>
                <a:effectLst/>
                <a:latin typeface="Arial Unicode MS"/>
              </a:rPr>
              <a:t>dur_inc_kWh</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0</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a:ln>
                  <a:noFill/>
                </a:ln>
                <a:solidFill>
                  <a:srgbClr val="AA4926"/>
                </a:solidFill>
                <a:effectLst/>
                <a:latin typeface="Arial Unicode MS"/>
              </a:rPr>
              <a:t>inc_kWh</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0</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a:ln>
                  <a:noFill/>
                </a:ln>
                <a:solidFill>
                  <a:srgbClr val="AA4926"/>
                </a:solidFill>
                <a:effectLst/>
                <a:latin typeface="Arial Unicode MS"/>
              </a:rPr>
              <a:t>inc_kW</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0</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A4926"/>
                </a:solidFill>
                <a:effectLst/>
                <a:latin typeface="Arial Unicode MS"/>
              </a:rPr>
              <a:t>aux_components</a:t>
            </a:r>
            <a:r>
              <a:rPr kumimoji="0" lang="it-IT" altLang="it-IT" sz="1800" b="0" i="0" u="none" strike="noStrike" cap="none" normalizeH="0" baseline="0" dirty="0">
                <a:ln>
                  <a:noFill/>
                </a:ln>
                <a:solidFill>
                  <a:srgbClr val="A9B7C6"/>
                </a:solidFill>
                <a:effectLst/>
                <a:latin typeface="Arial Unicode MS"/>
              </a:rPr>
              <a:t>=[inverter1]</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A4926"/>
                </a:solidFill>
                <a:effectLst/>
                <a:latin typeface="Arial Unicode MS"/>
              </a:rPr>
              <a:t>oem_cost_kWh</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0</a:t>
            </a:r>
            <a:r>
              <a:rPr kumimoji="0" lang="it-IT" altLang="it-IT" sz="1800" b="0" i="0" u="none" strike="noStrike" cap="none" normalizeH="0" baseline="0" dirty="0">
                <a:ln>
                  <a:noFill/>
                </a:ln>
                <a:solidFill>
                  <a:srgbClr val="A9B7C6"/>
                </a:solidFill>
                <a:effectLst/>
                <a:latin typeface="Arial Unicode MS"/>
              </a:rPr>
              <a:t>)</a:t>
            </a:r>
            <a:endParaRPr lang="en-GB" b="1" dirty="0">
              <a:solidFill>
                <a:srgbClr val="002060"/>
              </a:solidFill>
              <a:latin typeface="Segoe UI" panose="020B0502040204020203" pitchFamily="34" charset="0"/>
              <a:cs typeface="Segoe UI" panose="020B0502040204020203" pitchFamily="34" charset="0"/>
            </a:endParaRPr>
          </a:p>
          <a:p>
            <a:pPr marL="0" lvl="1" algn="just" eaLnBrk="0" hangingPunct="0">
              <a:lnSpc>
                <a:spcPct val="90000"/>
              </a:lnSpc>
              <a:spcBef>
                <a:spcPct val="50000"/>
              </a:spcBef>
              <a:buClr>
                <a:srgbClr val="822333"/>
              </a:buClr>
              <a:defRPr/>
            </a:pPr>
            <a:endParaRPr lang="en-GB" b="1" dirty="0">
              <a:solidFill>
                <a:srgbClr val="002060"/>
              </a:solidFill>
              <a:latin typeface="Segoe UI" panose="020B0502040204020203" pitchFamily="34" charset="0"/>
              <a:cs typeface="Segoe UI" panose="020B0502040204020203" pitchFamily="34" charset="0"/>
            </a:endParaRPr>
          </a:p>
          <a:p>
            <a:pPr marL="0" lvl="1" algn="just" eaLnBrk="0" hangingPunct="0">
              <a:lnSpc>
                <a:spcPct val="90000"/>
              </a:lnSpc>
              <a:spcBef>
                <a:spcPct val="50000"/>
              </a:spcBef>
              <a:buClr>
                <a:srgbClr val="822333"/>
              </a:buClr>
              <a:defRPr/>
            </a:pPr>
            <a:endParaRPr lang="en-GB" b="1" dirty="0">
              <a:solidFill>
                <a:srgbClr val="00206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239278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Tutorial 1: </a:t>
            </a:r>
            <a:r>
              <a:rPr lang="it-IT" dirty="0" err="1"/>
              <a:t>define</a:t>
            </a:r>
            <a:r>
              <a:rPr lang="it-IT" dirty="0"/>
              <a:t> </a:t>
            </a:r>
            <a:r>
              <a:rPr lang="it-IT" dirty="0" err="1"/>
              <a:t>objects</a:t>
            </a:r>
            <a:r>
              <a:rPr lang="it-IT" dirty="0"/>
              <a:t> and </a:t>
            </a:r>
            <a:r>
              <a:rPr lang="it-IT" dirty="0" err="1"/>
              <a:t>calculate</a:t>
            </a:r>
            <a:r>
              <a:rPr lang="it-IT" dirty="0"/>
              <a:t> </a:t>
            </a:r>
            <a:r>
              <a:rPr lang="it-IT" dirty="0" err="1"/>
              <a:t>perfomance</a:t>
            </a:r>
            <a:r>
              <a:rPr lang="it-IT" dirty="0"/>
              <a:t> </a:t>
            </a:r>
          </a:p>
        </p:txBody>
      </p:sp>
      <p:sp>
        <p:nvSpPr>
          <p:cNvPr id="5" name="CasellaDiTesto 4">
            <a:extLst>
              <a:ext uri="{FF2B5EF4-FFF2-40B4-BE49-F238E27FC236}">
                <a16:creationId xmlns:a16="http://schemas.microsoft.com/office/drawing/2014/main" id="{26992265-0480-59B2-B2A8-0F929DECC7A4}"/>
              </a:ext>
            </a:extLst>
          </p:cNvPr>
          <p:cNvSpPr txBox="1"/>
          <p:nvPr/>
        </p:nvSpPr>
        <p:spPr>
          <a:xfrm>
            <a:off x="695400" y="548680"/>
            <a:ext cx="11233248" cy="5715411"/>
          </a:xfrm>
          <a:prstGeom prst="rect">
            <a:avLst/>
          </a:prstGeom>
          <a:noFill/>
        </p:spPr>
        <p:txBody>
          <a:bodyPr wrap="square">
            <a:spAutoFit/>
          </a:bodyPr>
          <a:lstStyle/>
          <a:p>
            <a:pPr marL="0" lvl="1" algn="just" eaLnBrk="0" hangingPunct="0">
              <a:lnSpc>
                <a:spcPct val="90000"/>
              </a:lnSpc>
              <a:spcBef>
                <a:spcPct val="50000"/>
              </a:spcBef>
              <a:buClr>
                <a:srgbClr val="822333"/>
              </a:buClr>
              <a:defRPr/>
            </a:pPr>
            <a:r>
              <a:rPr lang="en-GB" b="1" dirty="0">
                <a:solidFill>
                  <a:srgbClr val="002060"/>
                </a:solidFill>
                <a:latin typeface="Segoe UI" panose="020B0502040204020203" pitchFamily="34" charset="0"/>
                <a:cs typeface="Segoe UI" panose="020B0502040204020203" pitchFamily="34" charset="0"/>
              </a:rPr>
              <a:t>Calculate production from systems</a:t>
            </a:r>
          </a:p>
          <a:p>
            <a:pPr marL="0" lvl="1" eaLnBrk="0" hangingPunct="0">
              <a:lnSpc>
                <a:spcPct val="90000"/>
              </a:lnSpc>
              <a:spcBef>
                <a:spcPct val="50000"/>
              </a:spcBef>
              <a:buClr>
                <a:srgbClr val="822333"/>
              </a:buClr>
              <a:defRPr/>
            </a:pPr>
            <a:r>
              <a:rPr kumimoji="0" lang="it-IT" altLang="it-IT" sz="1800" b="0" i="0" u="none" strike="noStrike" cap="none" normalizeH="0" baseline="0" dirty="0">
                <a:ln>
                  <a:noFill/>
                </a:ln>
                <a:solidFill>
                  <a:srgbClr val="A9B7C6"/>
                </a:solidFill>
                <a:effectLst/>
                <a:latin typeface="Arial Unicode MS"/>
              </a:rPr>
              <a:t>pv1.compute_output(</a:t>
            </a:r>
            <a:r>
              <a:rPr kumimoji="0" lang="it-IT" altLang="it-IT" sz="1800" b="0" i="0" u="none" strike="noStrike" cap="none" normalizeH="0" baseline="0" dirty="0" err="1">
                <a:ln>
                  <a:noFill/>
                </a:ln>
                <a:solidFill>
                  <a:srgbClr val="AA4926"/>
                </a:solidFill>
                <a:effectLst/>
                <a:latin typeface="Arial Unicode MS"/>
              </a:rPr>
              <a:t>slope</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30</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AA4926"/>
                </a:solidFill>
                <a:effectLst/>
                <a:latin typeface="Arial Unicode MS"/>
              </a:rPr>
              <a:t>theta</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CC7832"/>
                </a:solidFill>
                <a:effectLst/>
                <a:latin typeface="Arial Unicode MS"/>
              </a:rPr>
              <a:t>None, </a:t>
            </a:r>
            <a:r>
              <a:rPr kumimoji="0" lang="it-IT" altLang="it-IT" sz="1800" b="0" i="0" u="none" strike="noStrike" cap="none" normalizeH="0" baseline="0" dirty="0" err="1">
                <a:ln>
                  <a:noFill/>
                </a:ln>
                <a:solidFill>
                  <a:srgbClr val="AA4926"/>
                </a:solidFill>
                <a:effectLst/>
                <a:latin typeface="Arial Unicode MS"/>
              </a:rPr>
              <a:t>I_beam</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err="1">
                <a:ln>
                  <a:noFill/>
                </a:ln>
                <a:solidFill>
                  <a:srgbClr val="A9B7C6"/>
                </a:solidFill>
                <a:effectLst/>
                <a:latin typeface="Arial Unicode MS"/>
              </a:rPr>
              <a:t>data_meteo</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err="1">
                <a:ln>
                  <a:noFill/>
                </a:ln>
                <a:solidFill>
                  <a:srgbClr val="6A8759"/>
                </a:solidFill>
                <a:effectLst/>
                <a:latin typeface="Arial Unicode MS"/>
              </a:rPr>
              <a:t>I_beam</a:t>
            </a:r>
            <a:r>
              <a:rPr kumimoji="0" lang="it-IT" altLang="it-IT" sz="1800" b="0" i="0" u="none" strike="noStrike" cap="none" normalizeH="0" baseline="0" dirty="0">
                <a:ln>
                  <a:noFill/>
                </a:ln>
                <a:solidFill>
                  <a:srgbClr val="6A8759"/>
                </a:solidFill>
                <a:effectLst/>
                <a:latin typeface="Arial Unicode MS"/>
              </a:rPr>
              <a:t> [W/m2]'</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A4926"/>
                </a:solidFill>
                <a:effectLst/>
                <a:latin typeface="Arial Unicode MS"/>
              </a:rPr>
              <a:t>I_skydiff</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err="1">
                <a:ln>
                  <a:noFill/>
                </a:ln>
                <a:solidFill>
                  <a:srgbClr val="A9B7C6"/>
                </a:solidFill>
                <a:effectLst/>
                <a:latin typeface="Arial Unicode MS"/>
              </a:rPr>
              <a:t>data_meteo</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err="1">
                <a:ln>
                  <a:noFill/>
                </a:ln>
                <a:solidFill>
                  <a:srgbClr val="6A8759"/>
                </a:solidFill>
                <a:effectLst/>
                <a:latin typeface="Arial Unicode MS"/>
              </a:rPr>
              <a:t>I_skydiff</a:t>
            </a:r>
            <a:r>
              <a:rPr kumimoji="0" lang="it-IT" altLang="it-IT" sz="1800" b="0" i="0" u="none" strike="noStrike" cap="none" normalizeH="0" baseline="0" dirty="0">
                <a:ln>
                  <a:noFill/>
                </a:ln>
                <a:solidFill>
                  <a:srgbClr val="6A8759"/>
                </a:solidFill>
                <a:effectLst/>
                <a:latin typeface="Arial Unicode MS"/>
              </a:rPr>
              <a:t> [W/m2]'</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err="1">
                <a:ln>
                  <a:noFill/>
                </a:ln>
                <a:solidFill>
                  <a:srgbClr val="AA4926"/>
                </a:solidFill>
                <a:effectLst/>
                <a:latin typeface="Arial Unicode MS"/>
              </a:rPr>
              <a:t>I_grounddiff</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err="1">
                <a:ln>
                  <a:noFill/>
                </a:ln>
                <a:solidFill>
                  <a:srgbClr val="A9B7C6"/>
                </a:solidFill>
                <a:effectLst/>
                <a:latin typeface="Arial Unicode MS"/>
              </a:rPr>
              <a:t>data_meteo</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err="1">
                <a:ln>
                  <a:noFill/>
                </a:ln>
                <a:solidFill>
                  <a:srgbClr val="6A8759"/>
                </a:solidFill>
                <a:effectLst/>
                <a:latin typeface="Arial Unicode MS"/>
              </a:rPr>
              <a:t>I_grounddiff</a:t>
            </a:r>
            <a:r>
              <a:rPr kumimoji="0" lang="it-IT" altLang="it-IT" sz="1800" b="0" i="0" u="none" strike="noStrike" cap="none" normalizeH="0" baseline="0" dirty="0">
                <a:ln>
                  <a:noFill/>
                </a:ln>
                <a:solidFill>
                  <a:srgbClr val="6A8759"/>
                </a:solidFill>
                <a:effectLst/>
                <a:latin typeface="Arial Unicode MS"/>
              </a:rPr>
              <a:t> [W/m2]'</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A4926"/>
                </a:solidFill>
                <a:effectLst/>
                <a:latin typeface="Arial Unicode MS"/>
              </a:rPr>
              <a:t>t_amb</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err="1">
                <a:ln>
                  <a:noFill/>
                </a:ln>
                <a:solidFill>
                  <a:srgbClr val="A9B7C6"/>
                </a:solidFill>
                <a:effectLst/>
                <a:latin typeface="Arial Unicode MS"/>
              </a:rPr>
              <a:t>data_meteo</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err="1">
                <a:ln>
                  <a:noFill/>
                </a:ln>
                <a:solidFill>
                  <a:srgbClr val="6A8759"/>
                </a:solidFill>
                <a:effectLst/>
                <a:latin typeface="Arial Unicode MS"/>
              </a:rPr>
              <a:t>t_amb</a:t>
            </a:r>
            <a:r>
              <a:rPr kumimoji="0" lang="it-IT" altLang="it-IT" sz="1800" b="0" i="0" u="none" strike="noStrike" cap="none" normalizeH="0" baseline="0" dirty="0">
                <a:ln>
                  <a:noFill/>
                </a:ln>
                <a:solidFill>
                  <a:srgbClr val="6A8759"/>
                </a:solidFill>
                <a:effectLst/>
                <a:latin typeface="Arial Unicode MS"/>
              </a:rPr>
              <a:t> [C]’</a:t>
            </a:r>
            <a:r>
              <a:rPr kumimoji="0" lang="it-IT" altLang="it-IT" sz="1800" b="0" i="0" u="none" strike="noStrike" cap="none" normalizeH="0" baseline="0" dirty="0">
                <a:ln>
                  <a:noFill/>
                </a:ln>
                <a:solidFill>
                  <a:srgbClr val="A9B7C6"/>
                </a:solidFill>
                <a:effectLst/>
                <a:latin typeface="Arial Unicode MS"/>
              </a:rPr>
              <a:t>])</a:t>
            </a:r>
            <a:endParaRPr kumimoji="0" lang="it-IT" altLang="it-IT" sz="4000" b="0" i="0" u="none" strike="noStrike" cap="none" normalizeH="0" baseline="0" dirty="0">
              <a:ln>
                <a:noFill/>
              </a:ln>
              <a:solidFill>
                <a:schemeClr val="tx1"/>
              </a:solidFill>
              <a:effectLst/>
              <a:latin typeface="Arial" panose="020B0604020202020204" pitchFamily="34" charset="0"/>
            </a:endParaRPr>
          </a:p>
          <a:p>
            <a:pPr marL="0" lvl="1" algn="just" eaLnBrk="0" hangingPunct="0">
              <a:lnSpc>
                <a:spcPct val="90000"/>
              </a:lnSpc>
              <a:spcBef>
                <a:spcPct val="50000"/>
              </a:spcBef>
              <a:buClr>
                <a:srgbClr val="822333"/>
              </a:buClr>
              <a:defRPr/>
            </a:pPr>
            <a:endParaRPr lang="en-GB" b="1" dirty="0">
              <a:solidFill>
                <a:srgbClr val="002060"/>
              </a:solidFill>
              <a:latin typeface="Segoe UI" panose="020B0502040204020203" pitchFamily="34" charset="0"/>
              <a:cs typeface="Segoe UI" panose="020B0502040204020203" pitchFamily="34" charset="0"/>
            </a:endParaRPr>
          </a:p>
          <a:p>
            <a:pPr marL="0" lvl="1" algn="just" eaLnBrk="0" hangingPunct="0">
              <a:lnSpc>
                <a:spcPct val="90000"/>
              </a:lnSpc>
              <a:spcBef>
                <a:spcPct val="50000"/>
              </a:spcBef>
              <a:buClr>
                <a:srgbClr val="822333"/>
              </a:buClr>
              <a:defRPr/>
            </a:pPr>
            <a:r>
              <a:rPr lang="en-GB" b="1" dirty="0">
                <a:solidFill>
                  <a:srgbClr val="002060"/>
                </a:solidFill>
                <a:latin typeface="Segoe UI" panose="020B0502040204020203" pitchFamily="34" charset="0"/>
                <a:cs typeface="Segoe UI" panose="020B0502040204020203" pitchFamily="34" charset="0"/>
              </a:rPr>
              <a:t>Define prosumer</a:t>
            </a:r>
          </a:p>
          <a:p>
            <a:pPr marL="0" lvl="1" algn="just" eaLnBrk="0" hangingPunct="0">
              <a:lnSpc>
                <a:spcPct val="90000"/>
              </a:lnSpc>
              <a:spcBef>
                <a:spcPct val="50000"/>
              </a:spcBef>
              <a:buClr>
                <a:srgbClr val="822333"/>
              </a:buClr>
              <a:defRPr/>
            </a:pPr>
            <a:r>
              <a:rPr kumimoji="0" lang="it-IT" altLang="it-IT" sz="1800" b="0" i="0" u="none" strike="noStrike" cap="none" normalizeH="0" baseline="0" dirty="0">
                <a:ln>
                  <a:noFill/>
                </a:ln>
                <a:solidFill>
                  <a:srgbClr val="A9B7C6"/>
                </a:solidFill>
                <a:effectLst/>
                <a:latin typeface="Arial Unicode MS"/>
              </a:rPr>
              <a:t>prosumer1 = Prosumer(</a:t>
            </a:r>
            <a:r>
              <a:rPr kumimoji="0" lang="it-IT" altLang="it-IT" sz="1800" b="0" i="0" u="none" strike="noStrike" cap="none" normalizeH="0" baseline="0" dirty="0">
                <a:ln>
                  <a:noFill/>
                </a:ln>
                <a:solidFill>
                  <a:srgbClr val="AA4926"/>
                </a:solidFill>
                <a:effectLst/>
                <a:latin typeface="Arial Unicode MS"/>
              </a:rPr>
              <a:t>id</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'school'</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A4926"/>
                </a:solidFill>
                <a:effectLst/>
                <a:latin typeface="Arial Unicode MS"/>
              </a:rPr>
              <a:t>plant</a:t>
            </a:r>
            <a:r>
              <a:rPr kumimoji="0" lang="it-IT" altLang="it-IT" sz="1800" b="0" i="0" u="none" strike="noStrike" cap="none" normalizeH="0" baseline="0" dirty="0">
                <a:ln>
                  <a:noFill/>
                </a:ln>
                <a:solidFill>
                  <a:srgbClr val="A9B7C6"/>
                </a:solidFill>
                <a:effectLst/>
                <a:latin typeface="Arial Unicode MS"/>
              </a:rPr>
              <a:t>=[pv1]</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AA4926"/>
                </a:solidFill>
                <a:effectLst/>
                <a:latin typeface="Arial Unicode MS"/>
              </a:rPr>
              <a:t>user</a:t>
            </a:r>
            <a:r>
              <a:rPr kumimoji="0" lang="it-IT" altLang="it-IT" sz="1800" b="0" i="0" u="none" strike="noStrike" cap="none" normalizeH="0" baseline="0" dirty="0">
                <a:ln>
                  <a:noFill/>
                </a:ln>
                <a:solidFill>
                  <a:srgbClr val="A9B7C6"/>
                </a:solidFill>
                <a:effectLst/>
                <a:latin typeface="Arial Unicode MS"/>
              </a:rPr>
              <a:t>=[school]</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A4926"/>
                </a:solidFill>
                <a:effectLst/>
                <a:latin typeface="Arial Unicode MS"/>
              </a:rPr>
              <a:t>list_carrier</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err="1">
                <a:ln>
                  <a:noFill/>
                </a:ln>
                <a:solidFill>
                  <a:srgbClr val="6A8759"/>
                </a:solidFill>
                <a:effectLst/>
                <a:latin typeface="Arial Unicode MS"/>
              </a:rPr>
              <a:t>electricity</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a:ln>
                  <a:noFill/>
                </a:ln>
                <a:solidFill>
                  <a:srgbClr val="A9B7C6"/>
                </a:solidFill>
                <a:effectLst/>
                <a:latin typeface="Arial Unicode MS"/>
              </a:rPr>
              <a:t>])</a:t>
            </a:r>
            <a:endParaRPr kumimoji="0" lang="it-IT" altLang="it-IT" sz="4000" b="0" i="0" u="none" strike="noStrike" cap="none" normalizeH="0" baseline="0" dirty="0">
              <a:ln>
                <a:noFill/>
              </a:ln>
              <a:solidFill>
                <a:schemeClr val="tx1"/>
              </a:solidFill>
              <a:effectLst/>
              <a:latin typeface="Arial" panose="020B0604020202020204" pitchFamily="34" charset="0"/>
            </a:endParaRPr>
          </a:p>
          <a:p>
            <a:pPr marL="0" lvl="1" algn="just" eaLnBrk="0" hangingPunct="0">
              <a:lnSpc>
                <a:spcPct val="90000"/>
              </a:lnSpc>
              <a:spcBef>
                <a:spcPct val="50000"/>
              </a:spcBef>
              <a:buClr>
                <a:srgbClr val="822333"/>
              </a:buClr>
              <a:defRPr/>
            </a:pPr>
            <a:endParaRPr lang="en-GB" b="1" dirty="0">
              <a:solidFill>
                <a:srgbClr val="002060"/>
              </a:solidFill>
              <a:latin typeface="Segoe UI" panose="020B0502040204020203" pitchFamily="34" charset="0"/>
              <a:cs typeface="Segoe UI" panose="020B0502040204020203" pitchFamily="34" charset="0"/>
            </a:endParaRPr>
          </a:p>
          <a:p>
            <a:pPr marL="0" lvl="1" algn="just" eaLnBrk="0" hangingPunct="0">
              <a:lnSpc>
                <a:spcPct val="90000"/>
              </a:lnSpc>
              <a:spcBef>
                <a:spcPct val="50000"/>
              </a:spcBef>
              <a:buClr>
                <a:srgbClr val="822333"/>
              </a:buClr>
              <a:defRPr/>
            </a:pPr>
            <a:r>
              <a:rPr lang="en-GB" b="1" dirty="0">
                <a:solidFill>
                  <a:srgbClr val="002060"/>
                </a:solidFill>
                <a:latin typeface="Segoe UI" panose="020B0502040204020203" pitchFamily="34" charset="0"/>
                <a:cs typeface="Segoe UI" panose="020B0502040204020203" pitchFamily="34" charset="0"/>
              </a:rPr>
              <a:t>Calculate prosumer energy and economical performance without REC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rgbClr val="A9B7C6"/>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A9B7C6"/>
                </a:solidFill>
                <a:effectLst/>
                <a:latin typeface="Arial Unicode MS"/>
              </a:rPr>
              <a:t>out_en_prosumer1=prosumer1.energy_perfomance(</a:t>
            </a:r>
            <a:r>
              <a:rPr kumimoji="0" lang="it-IT" altLang="it-IT" sz="1800" b="0" i="0" u="none" strike="noStrike" cap="none" normalizeH="0" baseline="0" dirty="0">
                <a:ln>
                  <a:noFill/>
                </a:ln>
                <a:solidFill>
                  <a:srgbClr val="AA4926"/>
                </a:solidFill>
                <a:effectLst/>
                <a:latin typeface="Arial Unicode MS"/>
              </a:rPr>
              <a:t>time</a:t>
            </a:r>
            <a:r>
              <a:rPr kumimoji="0" lang="it-IT" altLang="it-IT" sz="1800" b="0" i="0" u="none" strike="noStrike" cap="none" normalizeH="0" baseline="0" dirty="0">
                <a:ln>
                  <a:noFill/>
                </a:ln>
                <a:solidFill>
                  <a:srgbClr val="A9B7C6"/>
                </a:solidFill>
                <a:effectLst/>
                <a:latin typeface="Arial Unicode MS"/>
              </a:rPr>
              <a:t>=time)</a:t>
            </a:r>
            <a:br>
              <a:rPr kumimoji="0" lang="it-IT" altLang="it-IT" sz="1800" b="0" i="0" u="none" strike="noStrike" cap="none" normalizeH="0" baseline="0" dirty="0">
                <a:ln>
                  <a:noFill/>
                </a:ln>
                <a:solidFill>
                  <a:srgbClr val="A9B7C6"/>
                </a:solidFill>
                <a:effectLst/>
                <a:latin typeface="Arial Unicode MS"/>
              </a:rPr>
            </a:br>
            <a:r>
              <a:rPr kumimoji="0" lang="it-IT" altLang="it-IT" sz="1800" b="0" i="0" u="none" strike="noStrike" cap="none" normalizeH="0" baseline="0" dirty="0">
                <a:ln>
                  <a:noFill/>
                </a:ln>
                <a:solidFill>
                  <a:srgbClr val="A9B7C6"/>
                </a:solidFill>
                <a:effectLst/>
                <a:latin typeface="Arial Unicode MS"/>
              </a:rPr>
              <a:t>out_ec_prosumer2 = prosumer2.economic_perfomance(</a:t>
            </a:r>
            <a:r>
              <a:rPr kumimoji="0" lang="it-IT" altLang="it-IT" sz="1800" b="0" i="0" u="none" strike="noStrike" cap="none" normalizeH="0" baseline="0" dirty="0">
                <a:ln>
                  <a:noFill/>
                </a:ln>
                <a:solidFill>
                  <a:srgbClr val="AA4926"/>
                </a:solidFill>
                <a:effectLst/>
                <a:latin typeface="Arial Unicode MS"/>
              </a:rPr>
              <a:t>time</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err="1">
                <a:ln>
                  <a:noFill/>
                </a:ln>
                <a:solidFill>
                  <a:srgbClr val="A9B7C6"/>
                </a:solidFill>
                <a:effectLst/>
                <a:latin typeface="Arial Unicode MS"/>
              </a:rPr>
              <a:t>time</a:t>
            </a:r>
            <a:r>
              <a:rPr kumimoji="0" lang="it-IT" altLang="it-IT" sz="1800" b="0" i="0" u="none" strike="noStrike" cap="none" normalizeH="0" baseline="0" dirty="0" err="1">
                <a:ln>
                  <a:noFill/>
                </a:ln>
                <a:solidFill>
                  <a:srgbClr val="CC7832"/>
                </a:solidFill>
                <a:effectLst/>
                <a:latin typeface="Arial Unicode MS"/>
              </a:rPr>
              <a:t>,</a:t>
            </a:r>
            <a:r>
              <a:rPr kumimoji="0" lang="it-IT" altLang="it-IT" sz="1800" b="0" i="0" u="none" strike="noStrike" cap="none" normalizeH="0" baseline="0" dirty="0" err="1">
                <a:ln>
                  <a:noFill/>
                </a:ln>
                <a:solidFill>
                  <a:srgbClr val="AA4926"/>
                </a:solidFill>
                <a:effectLst/>
                <a:latin typeface="Arial Unicode MS"/>
              </a:rPr>
              <a:t>t_inv</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20</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a:ln>
                  <a:noFill/>
                </a:ln>
                <a:solidFill>
                  <a:srgbClr val="AA4926"/>
                </a:solidFill>
                <a:effectLst/>
                <a:latin typeface="Arial Unicode MS"/>
              </a:rPr>
              <a:t>down_payment_percentual</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100</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A4926"/>
                </a:solidFill>
                <a:effectLst/>
                <a:latin typeface="Arial Unicode MS"/>
              </a:rPr>
              <a:t>t_res</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0</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a:ln>
                  <a:noFill/>
                </a:ln>
                <a:solidFill>
                  <a:srgbClr val="AA4926"/>
                </a:solidFill>
                <a:effectLst/>
                <a:latin typeface="Arial Unicode MS"/>
              </a:rPr>
              <a:t>int_rate</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0.03</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a:ln>
                  <a:noFill/>
                </a:ln>
                <a:solidFill>
                  <a:srgbClr val="AA4926"/>
                </a:solidFill>
                <a:effectLst/>
                <a:latin typeface="Arial Unicode MS"/>
              </a:rPr>
              <a:t>pr_import</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err="1">
                <a:ln>
                  <a:noFill/>
                </a:ln>
                <a:solidFill>
                  <a:srgbClr val="6A8759"/>
                </a:solidFill>
                <a:effectLst/>
                <a:latin typeface="Arial Unicode MS"/>
              </a:rPr>
              <a:t>electricity</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a:ln>
                  <a:noFill/>
                </a:ln>
                <a:solidFill>
                  <a:srgbClr val="A9B7C6"/>
                </a:solidFill>
                <a:effectLst/>
                <a:latin typeface="Arial Unicode MS"/>
              </a:rPr>
              <a:t>: </a:t>
            </a:r>
            <a:r>
              <a:rPr kumimoji="0" lang="it-IT" altLang="it-IT" sz="1800" b="0" i="0" u="none" strike="noStrike" cap="none" normalizeH="0" baseline="0" dirty="0">
                <a:ln>
                  <a:noFill/>
                </a:ln>
                <a:solidFill>
                  <a:srgbClr val="6897BB"/>
                </a:solidFill>
                <a:effectLst/>
                <a:latin typeface="Arial Unicode MS"/>
              </a:rPr>
              <a:t>232.5</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6A8759"/>
                </a:solidFill>
                <a:effectLst/>
                <a:latin typeface="Arial Unicode MS"/>
              </a:rPr>
              <a:t>'heat'</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0</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CC7832"/>
                </a:solidFill>
                <a:effectLst/>
                <a:latin typeface="Arial Unicode MS"/>
              </a:rPr>
              <a:t>,</a:t>
            </a:r>
            <a:r>
              <a:rPr kumimoji="0" lang="it-IT" altLang="it-IT" sz="1800" b="0" i="0" u="none" strike="noStrike" cap="none" normalizeH="0" baseline="0" dirty="0" err="1">
                <a:ln>
                  <a:noFill/>
                </a:ln>
                <a:solidFill>
                  <a:srgbClr val="AA4926"/>
                </a:solidFill>
                <a:effectLst/>
                <a:latin typeface="Arial Unicode MS"/>
              </a:rPr>
              <a:t>pr_export</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err="1">
                <a:ln>
                  <a:noFill/>
                </a:ln>
                <a:solidFill>
                  <a:srgbClr val="6A8759"/>
                </a:solidFill>
                <a:effectLst/>
                <a:latin typeface="Arial Unicode MS"/>
              </a:rPr>
              <a:t>electricity</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a:ln>
                  <a:noFill/>
                </a:ln>
                <a:solidFill>
                  <a:srgbClr val="A9B7C6"/>
                </a:solidFill>
                <a:effectLst/>
                <a:latin typeface="Arial Unicode MS"/>
              </a:rPr>
              <a:t>: </a:t>
            </a:r>
            <a:r>
              <a:rPr kumimoji="0" lang="it-IT" altLang="it-IT" sz="1800" b="0" i="0" u="none" strike="noStrike" cap="none" normalizeH="0" baseline="0" dirty="0">
                <a:ln>
                  <a:noFill/>
                </a:ln>
                <a:solidFill>
                  <a:srgbClr val="6897BB"/>
                </a:solidFill>
                <a:effectLst/>
                <a:latin typeface="Arial Unicode MS"/>
              </a:rPr>
              <a:t>232.5</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0.9</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err="1">
                <a:ln>
                  <a:noFill/>
                </a:ln>
                <a:solidFill>
                  <a:srgbClr val="6A8759"/>
                </a:solidFill>
                <a:effectLst/>
                <a:latin typeface="Arial Unicode MS"/>
              </a:rPr>
              <a:t>heat</a:t>
            </a:r>
            <a:r>
              <a:rPr kumimoji="0" lang="it-IT" altLang="it-IT" sz="1800" b="0" i="0" u="none" strike="noStrike" cap="none" normalizeH="0" baseline="0" dirty="0">
                <a:ln>
                  <a:noFill/>
                </a:ln>
                <a:solidFill>
                  <a:srgbClr val="6A8759"/>
                </a:solidFill>
                <a:effectLst/>
                <a:latin typeface="Arial Unicode MS"/>
              </a:rPr>
              <a:t>'</a:t>
            </a:r>
            <a:r>
              <a:rPr kumimoji="0" lang="it-IT" altLang="it-IT" sz="1800" b="0" i="0" u="none" strike="noStrike" cap="none" normalizeH="0" baseline="0" dirty="0">
                <a:ln>
                  <a:noFill/>
                </a:ln>
                <a:solidFill>
                  <a:srgbClr val="A9B7C6"/>
                </a:solidFill>
                <a:effectLst/>
                <a:latin typeface="Arial Unicode MS"/>
              </a:rPr>
              <a:t>: </a:t>
            </a:r>
            <a:r>
              <a:rPr kumimoji="0" lang="it-IT" altLang="it-IT" sz="1800" b="0" i="0" u="none" strike="noStrike" cap="none" normalizeH="0" baseline="0" dirty="0">
                <a:ln>
                  <a:noFill/>
                </a:ln>
                <a:solidFill>
                  <a:srgbClr val="6897BB"/>
                </a:solidFill>
                <a:effectLst/>
                <a:latin typeface="Arial Unicode MS"/>
              </a:rPr>
              <a:t>0</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AA4926"/>
                </a:solidFill>
                <a:effectLst/>
                <a:latin typeface="Arial Unicode MS"/>
              </a:rPr>
              <a:t>tax</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6897BB"/>
                </a:solidFill>
                <a:effectLst/>
                <a:latin typeface="Arial Unicode MS"/>
              </a:rPr>
              <a:t>20</a:t>
            </a:r>
            <a:r>
              <a:rPr kumimoji="0" lang="it-IT" altLang="it-IT" sz="1800" b="0" i="0" u="none" strike="noStrike" cap="none" normalizeH="0" baseline="0" dirty="0">
                <a:ln>
                  <a:noFill/>
                </a:ln>
                <a:solidFill>
                  <a:srgbClr val="A9B7C6"/>
                </a:solidFill>
                <a:effectLst/>
                <a:latin typeface="Arial Unicode MS"/>
              </a:rPr>
              <a:t>)</a:t>
            </a:r>
            <a:endParaRPr kumimoji="0" lang="it-IT" altLang="it-IT" sz="4000" b="0" i="0" u="none" strike="noStrike" cap="none" normalizeH="0" baseline="0" dirty="0">
              <a:ln>
                <a:noFill/>
              </a:ln>
              <a:solidFill>
                <a:schemeClr val="tx1"/>
              </a:solidFill>
              <a:effectLst/>
              <a:latin typeface="Arial" panose="020B0604020202020204" pitchFamily="34" charset="0"/>
            </a:endParaRPr>
          </a:p>
          <a:p>
            <a:pPr marL="0" lvl="1" algn="just" eaLnBrk="0" hangingPunct="0">
              <a:lnSpc>
                <a:spcPct val="90000"/>
              </a:lnSpc>
              <a:spcBef>
                <a:spcPct val="50000"/>
              </a:spcBef>
              <a:buClr>
                <a:srgbClr val="822333"/>
              </a:buClr>
              <a:defRPr/>
            </a:pPr>
            <a:endParaRPr lang="en-GB" b="1" dirty="0">
              <a:solidFill>
                <a:srgbClr val="002060"/>
              </a:solidFill>
              <a:latin typeface="Segoe UI" panose="020B0502040204020203" pitchFamily="34" charset="0"/>
              <a:cs typeface="Segoe UI" panose="020B0502040204020203" pitchFamily="34" charset="0"/>
            </a:endParaRPr>
          </a:p>
          <a:p>
            <a:pPr marL="0" lvl="1" algn="just" eaLnBrk="0" hangingPunct="0">
              <a:lnSpc>
                <a:spcPct val="90000"/>
              </a:lnSpc>
              <a:spcBef>
                <a:spcPct val="50000"/>
              </a:spcBef>
              <a:buClr>
                <a:srgbClr val="822333"/>
              </a:buClr>
              <a:defRPr/>
            </a:pPr>
            <a:endParaRPr lang="en-GB" b="1" dirty="0">
              <a:solidFill>
                <a:srgbClr val="002060"/>
              </a:solidFill>
              <a:latin typeface="Segoe UI" panose="020B0502040204020203" pitchFamily="34" charset="0"/>
              <a:cs typeface="Segoe UI" panose="020B0502040204020203" pitchFamily="34" charset="0"/>
            </a:endParaRPr>
          </a:p>
          <a:p>
            <a:pPr marL="0" lvl="1" algn="just" eaLnBrk="0" hangingPunct="0">
              <a:lnSpc>
                <a:spcPct val="90000"/>
              </a:lnSpc>
              <a:spcBef>
                <a:spcPct val="50000"/>
              </a:spcBef>
              <a:buClr>
                <a:srgbClr val="822333"/>
              </a:buClr>
              <a:defRPr/>
            </a:pPr>
            <a:endParaRPr lang="en-GB" b="1" dirty="0">
              <a:solidFill>
                <a:srgbClr val="00206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467498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1F652B30-1B7E-100B-1BFA-75352718F8B3}"/>
              </a:ext>
            </a:extLst>
          </p:cNvPr>
          <p:cNvSpPr>
            <a:spLocks noGrp="1"/>
          </p:cNvSpPr>
          <p:nvPr>
            <p:ph type="body" sz="quarter" idx="10"/>
          </p:nvPr>
        </p:nvSpPr>
        <p:spPr/>
        <p:txBody>
          <a:bodyPr/>
          <a:lstStyle/>
          <a:p>
            <a:r>
              <a:rPr lang="it-IT" dirty="0" err="1"/>
              <a:t>Modules</a:t>
            </a:r>
            <a:r>
              <a:rPr lang="it-IT" dirty="0"/>
              <a:t> of </a:t>
            </a:r>
            <a:r>
              <a:rPr lang="it-IT" dirty="0" err="1"/>
              <a:t>pyRECS</a:t>
            </a:r>
            <a:r>
              <a:rPr lang="it-IT" dirty="0"/>
              <a:t> in the tutorial</a:t>
            </a:r>
          </a:p>
        </p:txBody>
      </p:sp>
    </p:spTree>
    <p:extLst>
      <p:ext uri="{BB962C8B-B14F-4D97-AF65-F5344CB8AC3E}">
        <p14:creationId xmlns:p14="http://schemas.microsoft.com/office/powerpoint/2010/main" val="27362722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err="1"/>
              <a:t>Function</a:t>
            </a:r>
            <a:r>
              <a:rPr lang="it-IT" dirty="0"/>
              <a:t> Integrator</a:t>
            </a:r>
          </a:p>
        </p:txBody>
      </p:sp>
      <p:sp>
        <p:nvSpPr>
          <p:cNvPr id="5" name="CasellaDiTesto 4">
            <a:extLst>
              <a:ext uri="{FF2B5EF4-FFF2-40B4-BE49-F238E27FC236}">
                <a16:creationId xmlns:a16="http://schemas.microsoft.com/office/drawing/2014/main" id="{26992265-0480-59B2-B2A8-0F929DECC7A4}"/>
              </a:ext>
            </a:extLst>
          </p:cNvPr>
          <p:cNvSpPr txBox="1"/>
          <p:nvPr/>
        </p:nvSpPr>
        <p:spPr>
          <a:xfrm>
            <a:off x="504968" y="892392"/>
            <a:ext cx="11712624" cy="2646878"/>
          </a:xfrm>
          <a:prstGeom prst="rect">
            <a:avLst/>
          </a:prstGeom>
          <a:noFill/>
        </p:spPr>
        <p:txBody>
          <a:bodyPr wrap="square">
            <a:spAutoFit/>
          </a:bodyPr>
          <a:lstStyle/>
          <a:p>
            <a:pPr eaLnBrk="0" hangingPunct="0"/>
            <a:br>
              <a:rPr kumimoji="0" lang="it-IT" altLang="it-IT" sz="1800" b="0" i="1" u="none" strike="noStrike" cap="none" normalizeH="0" baseline="0" dirty="0">
                <a:ln>
                  <a:noFill/>
                </a:ln>
                <a:solidFill>
                  <a:srgbClr val="629755"/>
                </a:solidFill>
                <a:effectLst/>
                <a:latin typeface="Arial Unicode MS"/>
              </a:rPr>
            </a:br>
            <a:r>
              <a:rPr kumimoji="0" lang="it-IT" altLang="it-IT" sz="1800" b="0" i="0" u="none" strike="noStrike" cap="none" normalizeH="0" baseline="0" dirty="0" err="1">
                <a:ln>
                  <a:noFill/>
                </a:ln>
                <a:solidFill>
                  <a:srgbClr val="CC7832"/>
                </a:solidFill>
                <a:effectLst/>
                <a:latin typeface="Arial Unicode MS"/>
              </a:rPr>
              <a:t>def</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FFC66D"/>
                </a:solidFill>
                <a:effectLst/>
                <a:latin typeface="Arial Unicode MS"/>
              </a:rPr>
              <a:t>integrator</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err="1">
                <a:ln>
                  <a:noFill/>
                </a:ln>
                <a:solidFill>
                  <a:srgbClr val="A9B7C6"/>
                </a:solidFill>
                <a:effectLst/>
                <a:latin typeface="Arial Unicode MS"/>
              </a:rPr>
              <a:t>dataseries</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9B7C6"/>
                </a:solidFill>
                <a:effectLst/>
                <a:latin typeface="Arial Unicode MS"/>
              </a:rPr>
              <a:t>unit</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9B7C6"/>
                </a:solidFill>
                <a:effectLst/>
                <a:latin typeface="Arial Unicode MS"/>
              </a:rPr>
              <a:t>period</a:t>
            </a:r>
            <a:r>
              <a:rPr kumimoji="0" lang="it-IT" altLang="it-IT" sz="1800" b="0" i="0" u="none" strike="noStrike" cap="none" normalizeH="0" baseline="0" dirty="0">
                <a:ln>
                  <a:noFill/>
                </a:ln>
                <a:solidFill>
                  <a:srgbClr val="A9B7C6"/>
                </a:solidFill>
                <a:effectLst/>
                <a:latin typeface="Arial Unicode MS"/>
              </a:rPr>
              <a:t>):</a:t>
            </a:r>
          </a:p>
          <a:p>
            <a:pPr eaLnBrk="0" hangingPunct="0"/>
            <a:endParaRPr lang="it-IT" altLang="it-IT" dirty="0">
              <a:solidFill>
                <a:srgbClr val="A9B7C6"/>
              </a:solidFill>
              <a:latin typeface="Arial Unicode MS"/>
            </a:endParaRPr>
          </a:p>
          <a:p>
            <a:pPr eaLnBrk="0" hangingPunct="0"/>
            <a:r>
              <a:rPr kumimoji="0" lang="it-IT" altLang="it-IT" sz="1600" b="0" i="1" u="none" strike="noStrike" cap="none" normalizeH="0" baseline="0" dirty="0">
                <a:ln>
                  <a:noFill/>
                </a:ln>
                <a:solidFill>
                  <a:srgbClr val="629755"/>
                </a:solidFill>
                <a:effectLst/>
                <a:latin typeface="Arial Unicode MS"/>
              </a:rPr>
              <a:t>"""</a:t>
            </a:r>
            <a:br>
              <a:rPr kumimoji="0" lang="it-IT" altLang="it-IT" sz="1600" b="0" i="1" u="none" strike="noStrike" cap="none" normalizeH="0" baseline="0" dirty="0">
                <a:ln>
                  <a:noFill/>
                </a:ln>
                <a:solidFill>
                  <a:srgbClr val="629755"/>
                </a:solidFill>
                <a:effectLst/>
                <a:latin typeface="Arial Unicode MS"/>
              </a:rPr>
            </a:br>
            <a:r>
              <a:rPr kumimoji="0" lang="it-IT" altLang="it-IT" sz="1600" b="1" i="1" u="none" strike="noStrike" cap="none" normalizeH="0" baseline="0" dirty="0">
                <a:ln>
                  <a:noFill/>
                </a:ln>
                <a:solidFill>
                  <a:srgbClr val="629755"/>
                </a:solidFill>
                <a:effectLst/>
                <a:latin typeface="Arial Unicode MS"/>
              </a:rPr>
              <a:t>:</a:t>
            </a:r>
            <a:r>
              <a:rPr kumimoji="0" lang="it-IT" altLang="it-IT" sz="1600" b="1" i="1" u="none" strike="noStrike" cap="none" normalizeH="0" baseline="0" dirty="0" err="1">
                <a:ln>
                  <a:noFill/>
                </a:ln>
                <a:solidFill>
                  <a:srgbClr val="629755"/>
                </a:solidFill>
                <a:effectLst/>
                <a:latin typeface="Arial Unicode MS"/>
              </a:rPr>
              <a:t>param</a:t>
            </a:r>
            <a:r>
              <a:rPr kumimoji="0" lang="it-IT" altLang="it-IT" sz="1600" b="0" i="1" u="none" strike="noStrike" cap="none" normalizeH="0" baseline="0" dirty="0">
                <a:ln>
                  <a:noFill/>
                </a:ln>
                <a:solidFill>
                  <a:srgbClr val="629755"/>
                </a:solidFill>
                <a:effectLst/>
                <a:latin typeface="Arial Unicode MS"/>
              </a:rPr>
              <a:t> </a:t>
            </a:r>
            <a:r>
              <a:rPr kumimoji="0" lang="it-IT" altLang="it-IT" sz="1600" b="0" i="1" u="none" strike="noStrike" cap="none" normalizeH="0" baseline="0" dirty="0" err="1">
                <a:ln>
                  <a:noFill/>
                </a:ln>
                <a:solidFill>
                  <a:srgbClr val="629755"/>
                </a:solidFill>
                <a:effectLst/>
                <a:latin typeface="Arial Unicode MS"/>
              </a:rPr>
              <a:t>dataseries</a:t>
            </a:r>
            <a:r>
              <a:rPr kumimoji="0" lang="it-IT" altLang="it-IT" sz="1600" b="0" i="1" u="none" strike="noStrike" cap="none" normalizeH="0" baseline="0" dirty="0">
                <a:ln>
                  <a:noFill/>
                </a:ln>
                <a:solidFill>
                  <a:srgbClr val="629755"/>
                </a:solidFill>
                <a:effectLst/>
                <a:latin typeface="Arial Unicode MS"/>
              </a:rPr>
              <a:t>: </a:t>
            </a:r>
            <a:r>
              <a:rPr kumimoji="0" lang="it-IT" altLang="it-IT" sz="1600" b="0" i="1" u="none" strike="noStrike" cap="none" normalizeH="0" baseline="0" dirty="0">
                <a:ln>
                  <a:noFill/>
                </a:ln>
                <a:solidFill>
                  <a:srgbClr val="FF0000"/>
                </a:solidFill>
                <a:effectLst/>
                <a:latin typeface="Arial Unicode MS"/>
              </a:rPr>
              <a:t>(Array or </a:t>
            </a:r>
            <a:r>
              <a:rPr kumimoji="0" lang="it-IT" altLang="it-IT" sz="1600" b="0" i="1" u="none" strike="noStrike" cap="none" normalizeH="0" baseline="0" dirty="0" err="1">
                <a:ln>
                  <a:noFill/>
                </a:ln>
                <a:solidFill>
                  <a:srgbClr val="FF0000"/>
                </a:solidFill>
                <a:effectLst/>
                <a:latin typeface="Arial Unicode MS"/>
              </a:rPr>
              <a:t>DataSeries</a:t>
            </a:r>
            <a:r>
              <a:rPr kumimoji="0" lang="it-IT" altLang="it-IT" sz="1600" b="0" i="1" u="none" strike="noStrike" cap="none" normalizeH="0" baseline="0" dirty="0">
                <a:ln>
                  <a:noFill/>
                </a:ln>
                <a:solidFill>
                  <a:srgbClr val="FF0000"/>
                </a:solidFill>
                <a:effectLst/>
                <a:latin typeface="Arial Unicode MS"/>
              </a:rPr>
              <a:t>)</a:t>
            </a:r>
          </a:p>
          <a:p>
            <a:pPr eaLnBrk="0" hangingPunct="0"/>
            <a:r>
              <a:rPr kumimoji="0" lang="it-IT" altLang="it-IT" sz="1600" b="1" i="1" u="none" strike="noStrike" cap="none" normalizeH="0" baseline="0" dirty="0">
                <a:ln>
                  <a:noFill/>
                </a:ln>
                <a:solidFill>
                  <a:srgbClr val="629755"/>
                </a:solidFill>
                <a:effectLst/>
                <a:latin typeface="Arial Unicode MS"/>
              </a:rPr>
              <a:t>:</a:t>
            </a:r>
            <a:r>
              <a:rPr kumimoji="0" lang="it-IT" altLang="it-IT" sz="1600" b="1" i="1" u="none" strike="noStrike" cap="none" normalizeH="0" baseline="0" dirty="0" err="1">
                <a:ln>
                  <a:noFill/>
                </a:ln>
                <a:solidFill>
                  <a:srgbClr val="629755"/>
                </a:solidFill>
                <a:effectLst/>
                <a:latin typeface="Arial Unicode MS"/>
              </a:rPr>
              <a:t>param</a:t>
            </a:r>
            <a:r>
              <a:rPr kumimoji="0" lang="it-IT" altLang="it-IT" sz="1600" b="0" i="1" u="none" strike="noStrike" cap="none" normalizeH="0" baseline="0" dirty="0">
                <a:ln>
                  <a:noFill/>
                </a:ln>
                <a:solidFill>
                  <a:srgbClr val="629755"/>
                </a:solidFill>
                <a:effectLst/>
                <a:latin typeface="Arial Unicode MS"/>
              </a:rPr>
              <a:t> </a:t>
            </a:r>
            <a:r>
              <a:rPr kumimoji="0" lang="it-IT" altLang="it-IT" sz="1600" b="0" i="1" u="none" strike="noStrike" cap="none" normalizeH="0" baseline="0" dirty="0" err="1">
                <a:ln>
                  <a:noFill/>
                </a:ln>
                <a:solidFill>
                  <a:srgbClr val="629755"/>
                </a:solidFill>
                <a:effectLst/>
                <a:latin typeface="Arial Unicode MS"/>
              </a:rPr>
              <a:t>unit</a:t>
            </a:r>
            <a:r>
              <a:rPr kumimoji="0" lang="it-IT" altLang="it-IT" sz="1600" b="0" i="1" u="none" strike="noStrike" cap="none" normalizeH="0" baseline="0" dirty="0">
                <a:ln>
                  <a:noFill/>
                </a:ln>
                <a:solidFill>
                  <a:srgbClr val="629755"/>
                </a:solidFill>
                <a:effectLst/>
                <a:latin typeface="Arial Unicode MS"/>
              </a:rPr>
              <a:t>: </a:t>
            </a:r>
            <a:r>
              <a:rPr kumimoji="0" lang="it-IT" altLang="it-IT" sz="1600" b="0" i="1" u="none" strike="noStrike" cap="none" normalizeH="0" baseline="0" dirty="0">
                <a:ln>
                  <a:noFill/>
                </a:ln>
                <a:solidFill>
                  <a:srgbClr val="FF0000"/>
                </a:solidFill>
                <a:effectLst/>
                <a:latin typeface="Arial Unicode MS"/>
              </a:rPr>
              <a:t>(</a:t>
            </a:r>
            <a:r>
              <a:rPr kumimoji="0" lang="it-IT" altLang="it-IT" sz="1600" b="0" i="1" u="none" strike="noStrike" cap="none" normalizeH="0" baseline="0" dirty="0" err="1">
                <a:ln>
                  <a:noFill/>
                </a:ln>
                <a:solidFill>
                  <a:srgbClr val="FF0000"/>
                </a:solidFill>
                <a:effectLst/>
                <a:latin typeface="Arial Unicode MS"/>
              </a:rPr>
              <a:t>type</a:t>
            </a:r>
            <a:r>
              <a:rPr kumimoji="0" lang="it-IT" altLang="it-IT" sz="1600" b="0" i="1" u="none" strike="noStrike" cap="none" normalizeH="0" baseline="0" dirty="0">
                <a:ln>
                  <a:noFill/>
                </a:ln>
                <a:solidFill>
                  <a:srgbClr val="FF0000"/>
                </a:solidFill>
                <a:effectLst/>
                <a:latin typeface="Arial Unicode MS"/>
              </a:rPr>
              <a:t> ‘</a:t>
            </a:r>
            <a:r>
              <a:rPr kumimoji="0" lang="it-IT" altLang="it-IT" sz="1600" b="0" i="1" u="none" strike="noStrike" cap="none" normalizeH="0" baseline="0" dirty="0" err="1">
                <a:ln>
                  <a:noFill/>
                </a:ln>
                <a:solidFill>
                  <a:srgbClr val="FF0000"/>
                </a:solidFill>
                <a:effectLst/>
                <a:latin typeface="Arial Unicode MS"/>
              </a:rPr>
              <a:t>str</a:t>
            </a:r>
            <a:r>
              <a:rPr kumimoji="0" lang="it-IT" altLang="it-IT" sz="1600" b="0" i="1" u="none" strike="noStrike" cap="none" normalizeH="0" baseline="0" dirty="0">
                <a:ln>
                  <a:noFill/>
                </a:ln>
                <a:solidFill>
                  <a:srgbClr val="FF0000"/>
                </a:solidFill>
                <a:effectLst/>
                <a:latin typeface="Arial Unicode MS"/>
              </a:rPr>
              <a:t>’) </a:t>
            </a:r>
            <a:r>
              <a:rPr kumimoji="0" lang="it-IT" altLang="it-IT" sz="1600" b="0" i="1" u="none" strike="noStrike" cap="none" normalizeH="0" baseline="0" dirty="0">
                <a:ln>
                  <a:noFill/>
                </a:ln>
                <a:solidFill>
                  <a:srgbClr val="629755"/>
                </a:solidFill>
                <a:effectLst/>
                <a:latin typeface="Arial Unicode MS"/>
              </a:rPr>
              <a:t>'energy' or 'power'</a:t>
            </a:r>
            <a:br>
              <a:rPr kumimoji="0" lang="it-IT" altLang="it-IT" sz="1600" b="0" i="1" u="none" strike="noStrike" cap="none" normalizeH="0" baseline="0" dirty="0">
                <a:ln>
                  <a:noFill/>
                </a:ln>
                <a:solidFill>
                  <a:srgbClr val="629755"/>
                </a:solidFill>
                <a:effectLst/>
                <a:latin typeface="Arial Unicode MS"/>
              </a:rPr>
            </a:br>
            <a:r>
              <a:rPr kumimoji="0" lang="it-IT" altLang="it-IT" sz="1600" b="1" i="1" u="none" strike="noStrike" cap="none" normalizeH="0" baseline="0" dirty="0">
                <a:ln>
                  <a:noFill/>
                </a:ln>
                <a:solidFill>
                  <a:srgbClr val="629755"/>
                </a:solidFill>
                <a:effectLst/>
                <a:latin typeface="Arial Unicode MS"/>
              </a:rPr>
              <a:t>:</a:t>
            </a:r>
            <a:r>
              <a:rPr kumimoji="0" lang="it-IT" altLang="it-IT" sz="1600" b="1" i="1" u="none" strike="noStrike" cap="none" normalizeH="0" baseline="0" dirty="0" err="1">
                <a:ln>
                  <a:noFill/>
                </a:ln>
                <a:solidFill>
                  <a:srgbClr val="629755"/>
                </a:solidFill>
                <a:effectLst/>
                <a:latin typeface="Arial Unicode MS"/>
              </a:rPr>
              <a:t>param</a:t>
            </a:r>
            <a:r>
              <a:rPr kumimoji="0" lang="it-IT" altLang="it-IT" sz="1600" b="0" i="1" u="none" strike="noStrike" cap="none" normalizeH="0" baseline="0" dirty="0">
                <a:ln>
                  <a:noFill/>
                </a:ln>
                <a:solidFill>
                  <a:srgbClr val="629755"/>
                </a:solidFill>
                <a:effectLst/>
                <a:latin typeface="Arial Unicode MS"/>
              </a:rPr>
              <a:t> </a:t>
            </a:r>
            <a:r>
              <a:rPr kumimoji="0" lang="it-IT" altLang="it-IT" sz="1600" b="0" i="1" u="none" strike="noStrike" cap="none" normalizeH="0" baseline="0" dirty="0" err="1">
                <a:ln>
                  <a:noFill/>
                </a:ln>
                <a:solidFill>
                  <a:srgbClr val="629755"/>
                </a:solidFill>
                <a:effectLst/>
                <a:latin typeface="Arial Unicode MS"/>
              </a:rPr>
              <a:t>period</a:t>
            </a:r>
            <a:r>
              <a:rPr kumimoji="0" lang="it-IT" altLang="it-IT" sz="1600" b="0" i="1" u="none" strike="noStrike" cap="none" normalizeH="0" baseline="0" dirty="0">
                <a:ln>
                  <a:noFill/>
                </a:ln>
                <a:solidFill>
                  <a:srgbClr val="629755"/>
                </a:solidFill>
                <a:effectLst/>
                <a:latin typeface="Arial Unicode MS"/>
              </a:rPr>
              <a:t>: </a:t>
            </a:r>
            <a:r>
              <a:rPr kumimoji="0" lang="it-IT" altLang="it-IT" sz="1600" b="0" i="1" u="none" strike="noStrike" cap="none" normalizeH="0" baseline="0" dirty="0" err="1">
                <a:ln>
                  <a:noFill/>
                </a:ln>
                <a:solidFill>
                  <a:srgbClr val="629755"/>
                </a:solidFill>
                <a:effectLst/>
                <a:latin typeface="Arial Unicode MS"/>
              </a:rPr>
              <a:t>analysis</a:t>
            </a:r>
            <a:r>
              <a:rPr kumimoji="0" lang="it-IT" altLang="it-IT" sz="1600" b="0" i="1" u="none" strike="noStrike" cap="none" normalizeH="0" baseline="0" dirty="0">
                <a:ln>
                  <a:noFill/>
                </a:ln>
                <a:solidFill>
                  <a:srgbClr val="629755"/>
                </a:solidFill>
                <a:effectLst/>
                <a:latin typeface="Arial Unicode MS"/>
              </a:rPr>
              <a:t> </a:t>
            </a:r>
            <a:r>
              <a:rPr kumimoji="0" lang="it-IT" altLang="it-IT" sz="1600" b="0" i="1" u="none" strike="noStrike" cap="none" normalizeH="0" baseline="0" dirty="0" err="1">
                <a:ln>
                  <a:noFill/>
                </a:ln>
                <a:solidFill>
                  <a:srgbClr val="629755"/>
                </a:solidFill>
                <a:effectLst/>
                <a:latin typeface="Arial Unicode MS"/>
              </a:rPr>
              <a:t>period</a:t>
            </a:r>
            <a:r>
              <a:rPr kumimoji="0" lang="it-IT" altLang="it-IT" sz="1600" b="0" i="1" u="none" strike="noStrike" cap="none" normalizeH="0" baseline="0" dirty="0">
                <a:ln>
                  <a:noFill/>
                </a:ln>
                <a:solidFill>
                  <a:srgbClr val="629755"/>
                </a:solidFill>
                <a:effectLst/>
                <a:latin typeface="Arial Unicode MS"/>
              </a:rPr>
              <a:t> </a:t>
            </a:r>
            <a:r>
              <a:rPr kumimoji="0" lang="it-IT" altLang="it-IT" sz="1600" b="0" i="1" u="none" strike="noStrike" cap="none" normalizeH="0" baseline="0" dirty="0">
                <a:ln>
                  <a:noFill/>
                </a:ln>
                <a:solidFill>
                  <a:srgbClr val="FF0000"/>
                </a:solidFill>
                <a:effectLst/>
                <a:latin typeface="Arial Unicode MS"/>
              </a:rPr>
              <a:t>(</a:t>
            </a:r>
            <a:r>
              <a:rPr kumimoji="0" lang="it-IT" altLang="it-IT" sz="1600" b="0" i="1" u="none" strike="noStrike" cap="none" normalizeH="0" baseline="0" dirty="0" err="1">
                <a:ln>
                  <a:noFill/>
                </a:ln>
                <a:solidFill>
                  <a:srgbClr val="FF0000"/>
                </a:solidFill>
                <a:effectLst/>
                <a:latin typeface="Arial Unicode MS"/>
              </a:rPr>
              <a:t>type</a:t>
            </a:r>
            <a:r>
              <a:rPr kumimoji="0" lang="it-IT" altLang="it-IT" sz="1600" b="0" i="1" u="none" strike="noStrike" cap="none" normalizeH="0" baseline="0" dirty="0">
                <a:ln>
                  <a:noFill/>
                </a:ln>
                <a:solidFill>
                  <a:srgbClr val="FF0000"/>
                </a:solidFill>
                <a:effectLst/>
                <a:latin typeface="Arial Unicode MS"/>
              </a:rPr>
              <a:t> ‘</a:t>
            </a:r>
            <a:r>
              <a:rPr kumimoji="0" lang="it-IT" altLang="it-IT" sz="1600" b="0" i="1" u="none" strike="noStrike" cap="none" normalizeH="0" baseline="0" dirty="0" err="1">
                <a:ln>
                  <a:noFill/>
                </a:ln>
                <a:solidFill>
                  <a:srgbClr val="FF0000"/>
                </a:solidFill>
                <a:effectLst/>
                <a:latin typeface="Arial Unicode MS"/>
              </a:rPr>
              <a:t>str</a:t>
            </a:r>
            <a:r>
              <a:rPr kumimoji="0" lang="it-IT" altLang="it-IT" sz="1600" b="0" i="1" u="none" strike="noStrike" cap="none" normalizeH="0" baseline="0" dirty="0">
                <a:ln>
                  <a:noFill/>
                </a:ln>
                <a:solidFill>
                  <a:srgbClr val="FF0000"/>
                </a:solidFill>
                <a:effectLst/>
                <a:latin typeface="Arial Unicode MS"/>
              </a:rPr>
              <a:t>’)</a:t>
            </a:r>
            <a:r>
              <a:rPr kumimoji="0" lang="it-IT" altLang="it-IT" sz="1600" b="0" i="1" u="none" strike="noStrike" cap="none" normalizeH="0" baseline="0" dirty="0">
                <a:ln>
                  <a:noFill/>
                </a:ln>
                <a:solidFill>
                  <a:srgbClr val="629755"/>
                </a:solidFill>
                <a:effectLst/>
                <a:latin typeface="Arial Unicode MS"/>
              </a:rPr>
              <a:t> ‘</a:t>
            </a:r>
            <a:r>
              <a:rPr kumimoji="0" lang="it-IT" altLang="it-IT" sz="1600" b="0" i="1" u="none" strike="noStrike" cap="none" normalizeH="0" baseline="0" dirty="0" err="1">
                <a:ln>
                  <a:noFill/>
                </a:ln>
                <a:solidFill>
                  <a:srgbClr val="629755"/>
                </a:solidFill>
                <a:effectLst/>
                <a:latin typeface="Arial Unicode MS"/>
              </a:rPr>
              <a:t>year</a:t>
            </a:r>
            <a:r>
              <a:rPr kumimoji="0" lang="it-IT" altLang="it-IT" sz="1600" b="0" i="1" u="none" strike="noStrike" cap="none" normalizeH="0" baseline="0" dirty="0">
                <a:ln>
                  <a:noFill/>
                </a:ln>
                <a:solidFill>
                  <a:srgbClr val="629755"/>
                </a:solidFill>
                <a:effectLst/>
                <a:latin typeface="Arial Unicode MS"/>
              </a:rPr>
              <a:t>','</a:t>
            </a:r>
            <a:r>
              <a:rPr kumimoji="0" lang="it-IT" altLang="it-IT" sz="1600" b="0" i="1" u="none" strike="noStrike" cap="none" normalizeH="0" baseline="0" dirty="0" err="1">
                <a:ln>
                  <a:noFill/>
                </a:ln>
                <a:solidFill>
                  <a:srgbClr val="629755"/>
                </a:solidFill>
                <a:effectLst/>
                <a:latin typeface="Arial Unicode MS"/>
              </a:rPr>
              <a:t>month</a:t>
            </a:r>
            <a:r>
              <a:rPr kumimoji="0" lang="it-IT" altLang="it-IT" sz="1600" b="0" i="1" u="none" strike="noStrike" cap="none" normalizeH="0" baseline="0" dirty="0">
                <a:ln>
                  <a:noFill/>
                </a:ln>
                <a:solidFill>
                  <a:srgbClr val="629755"/>
                </a:solidFill>
                <a:effectLst/>
                <a:latin typeface="Arial Unicode MS"/>
              </a:rPr>
              <a:t>’ or 'day’</a:t>
            </a:r>
            <a:br>
              <a:rPr kumimoji="0" lang="it-IT" altLang="it-IT" sz="1600" b="0" i="1" u="none" strike="noStrike" cap="none" normalizeH="0" baseline="0" dirty="0">
                <a:ln>
                  <a:noFill/>
                </a:ln>
                <a:solidFill>
                  <a:srgbClr val="629755"/>
                </a:solidFill>
                <a:effectLst/>
                <a:latin typeface="Arial Unicode MS"/>
              </a:rPr>
            </a:br>
            <a:endParaRPr kumimoji="0" lang="it-IT" altLang="it-IT" sz="1600" b="0" i="1" u="none" strike="noStrike" cap="none" normalizeH="0" baseline="0" dirty="0">
              <a:ln>
                <a:noFill/>
              </a:ln>
              <a:solidFill>
                <a:srgbClr val="629755"/>
              </a:solidFill>
              <a:effectLst/>
              <a:latin typeface="Arial Unicode MS"/>
            </a:endParaRPr>
          </a:p>
          <a:p>
            <a:pPr eaLnBrk="0" hangingPunct="0"/>
            <a:r>
              <a:rPr kumimoji="0" lang="it-IT" altLang="it-IT" sz="1600" b="1" i="1" u="none" strike="noStrike" cap="none" normalizeH="0" baseline="0" dirty="0">
                <a:ln>
                  <a:noFill/>
                </a:ln>
                <a:solidFill>
                  <a:srgbClr val="629755"/>
                </a:solidFill>
                <a:effectLst/>
                <a:latin typeface="Arial Unicode MS"/>
              </a:rPr>
              <a:t>:</a:t>
            </a:r>
            <a:r>
              <a:rPr kumimoji="0" lang="it-IT" altLang="it-IT" sz="1600" b="1" i="1" u="none" strike="noStrike" cap="none" normalizeH="0" baseline="0" dirty="0" err="1">
                <a:ln>
                  <a:noFill/>
                </a:ln>
                <a:solidFill>
                  <a:srgbClr val="629755"/>
                </a:solidFill>
                <a:effectLst/>
                <a:latin typeface="Arial Unicode MS"/>
              </a:rPr>
              <a:t>return</a:t>
            </a:r>
            <a:r>
              <a:rPr kumimoji="0" lang="it-IT" altLang="it-IT" sz="1600" b="0" i="1" u="none" strike="noStrike" cap="none" normalizeH="0" baseline="0" dirty="0">
                <a:ln>
                  <a:noFill/>
                </a:ln>
                <a:solidFill>
                  <a:srgbClr val="629755"/>
                </a:solidFill>
                <a:effectLst/>
                <a:latin typeface="Arial Unicode MS"/>
              </a:rPr>
              <a:t>: </a:t>
            </a:r>
            <a:r>
              <a:rPr kumimoji="0" lang="it-IT" altLang="it-IT" sz="1600" b="0" i="1" u="none" strike="noStrike" cap="none" normalizeH="0" baseline="0" dirty="0" err="1">
                <a:ln>
                  <a:noFill/>
                </a:ln>
                <a:solidFill>
                  <a:srgbClr val="629755"/>
                </a:solidFill>
                <a:effectLst/>
                <a:latin typeface="Arial Unicode MS"/>
              </a:rPr>
              <a:t>integral</a:t>
            </a:r>
            <a:r>
              <a:rPr kumimoji="0" lang="it-IT" altLang="it-IT" sz="1600" b="0" i="1" u="none" strike="noStrike" cap="none" normalizeH="0" baseline="0" dirty="0">
                <a:ln>
                  <a:noFill/>
                </a:ln>
                <a:solidFill>
                  <a:srgbClr val="629755"/>
                </a:solidFill>
                <a:effectLst/>
                <a:latin typeface="Arial Unicode MS"/>
              </a:rPr>
              <a:t> over </a:t>
            </a:r>
            <a:r>
              <a:rPr kumimoji="0" lang="it-IT" altLang="it-IT" sz="1600" b="0" i="1" u="none" strike="noStrike" cap="none" normalizeH="0" baseline="0" dirty="0" err="1">
                <a:ln>
                  <a:noFill/>
                </a:ln>
                <a:solidFill>
                  <a:srgbClr val="629755"/>
                </a:solidFill>
                <a:effectLst/>
                <a:latin typeface="Arial Unicode MS"/>
              </a:rPr>
              <a:t>year</a:t>
            </a:r>
            <a:r>
              <a:rPr kumimoji="0" lang="it-IT" altLang="it-IT" sz="1600" b="0" i="1" u="none" strike="noStrike" cap="none" normalizeH="0" baseline="0" dirty="0">
                <a:ln>
                  <a:noFill/>
                </a:ln>
                <a:solidFill>
                  <a:srgbClr val="629755"/>
                </a:solidFill>
                <a:effectLst/>
                <a:latin typeface="Arial Unicode MS"/>
              </a:rPr>
              <a:t>, </a:t>
            </a:r>
            <a:r>
              <a:rPr kumimoji="0" lang="it-IT" altLang="it-IT" sz="1600" b="0" i="1" u="none" strike="noStrike" cap="none" normalizeH="0" baseline="0" dirty="0" err="1">
                <a:ln>
                  <a:noFill/>
                </a:ln>
                <a:solidFill>
                  <a:srgbClr val="629755"/>
                </a:solidFill>
                <a:effectLst/>
                <a:latin typeface="Arial Unicode MS"/>
              </a:rPr>
              <a:t>month</a:t>
            </a:r>
            <a:r>
              <a:rPr kumimoji="0" lang="it-IT" altLang="it-IT" sz="1600" b="0" i="1" u="none" strike="noStrike" cap="none" normalizeH="0" baseline="0" dirty="0">
                <a:ln>
                  <a:noFill/>
                </a:ln>
                <a:solidFill>
                  <a:srgbClr val="629755"/>
                </a:solidFill>
                <a:effectLst/>
                <a:latin typeface="Arial Unicode MS"/>
              </a:rPr>
              <a:t> or day </a:t>
            </a:r>
            <a:r>
              <a:rPr kumimoji="0" lang="it-IT" altLang="it-IT" sz="1600" b="0" i="1" u="none" strike="noStrike" cap="none" normalizeH="0" baseline="0" dirty="0">
                <a:ln>
                  <a:noFill/>
                </a:ln>
                <a:solidFill>
                  <a:srgbClr val="FF0000"/>
                </a:solidFill>
                <a:effectLst/>
                <a:latin typeface="Arial Unicode MS"/>
              </a:rPr>
              <a:t>(array) </a:t>
            </a:r>
            <a:r>
              <a:rPr kumimoji="0" lang="it-IT" altLang="it-IT" sz="1600" b="0" i="1" u="none" strike="noStrike" cap="none" normalizeH="0" baseline="0" dirty="0" err="1">
                <a:ln>
                  <a:noFill/>
                </a:ln>
                <a:solidFill>
                  <a:srgbClr val="FF0000"/>
                </a:solidFill>
                <a:effectLst/>
                <a:latin typeface="Arial Unicode MS"/>
              </a:rPr>
              <a:t>dimensions</a:t>
            </a:r>
            <a:r>
              <a:rPr kumimoji="0" lang="it-IT" altLang="it-IT" sz="1600" b="0" i="1" u="none" strike="noStrike" cap="none" normalizeH="0" baseline="0" dirty="0">
                <a:ln>
                  <a:noFill/>
                </a:ln>
                <a:solidFill>
                  <a:srgbClr val="FF0000"/>
                </a:solidFill>
                <a:effectLst/>
                <a:latin typeface="Arial Unicode MS"/>
              </a:rPr>
              <a:t>  1, 1x12 or 1x365</a:t>
            </a:r>
            <a:br>
              <a:rPr kumimoji="0" lang="it-IT" altLang="it-IT" sz="1600" b="0" i="1" u="none" strike="noStrike" cap="none" normalizeH="0" baseline="0" dirty="0">
                <a:ln>
                  <a:noFill/>
                </a:ln>
                <a:solidFill>
                  <a:srgbClr val="629755"/>
                </a:solidFill>
                <a:effectLst/>
                <a:latin typeface="Arial Unicode MS"/>
              </a:rPr>
            </a:br>
            <a:r>
              <a:rPr kumimoji="0" lang="it-IT" altLang="it-IT" sz="1600" b="0" i="1" u="none" strike="noStrike" cap="none" normalizeH="0" baseline="0" dirty="0">
                <a:ln>
                  <a:noFill/>
                </a:ln>
                <a:solidFill>
                  <a:srgbClr val="629755"/>
                </a:solidFill>
                <a:effectLst/>
                <a:latin typeface="Arial Unicode MS"/>
              </a:rPr>
              <a:t>""</a:t>
            </a:r>
            <a:endParaRPr lang="it-IT" dirty="0">
              <a:latin typeface="Segoe UI "/>
              <a:cs typeface="Arial" panose="020B0604020202020204" pitchFamily="34" charset="0"/>
            </a:endParaRPr>
          </a:p>
        </p:txBody>
      </p:sp>
      <p:sp>
        <p:nvSpPr>
          <p:cNvPr id="7" name="TextBox 6">
            <a:extLst>
              <a:ext uri="{FF2B5EF4-FFF2-40B4-BE49-F238E27FC236}">
                <a16:creationId xmlns:a16="http://schemas.microsoft.com/office/drawing/2014/main" id="{F7B5777E-39B3-4A94-7AF3-F2AFAD3867B3}"/>
              </a:ext>
            </a:extLst>
          </p:cNvPr>
          <p:cNvSpPr txBox="1"/>
          <p:nvPr/>
        </p:nvSpPr>
        <p:spPr>
          <a:xfrm>
            <a:off x="479376" y="602376"/>
            <a:ext cx="6176864" cy="290016"/>
          </a:xfrm>
          <a:prstGeom prst="rect">
            <a:avLst/>
          </a:prstGeom>
          <a:noFill/>
        </p:spPr>
        <p:txBody>
          <a:bodyPr wrap="square">
            <a:spAutoFit/>
          </a:bodyPr>
          <a:lstStyle/>
          <a:p>
            <a:pPr marL="0" lvl="1" defTabSz="685800" fontAlgn="auto">
              <a:lnSpc>
                <a:spcPct val="70000"/>
              </a:lnSpc>
              <a:spcBef>
                <a:spcPts val="750"/>
              </a:spcBef>
              <a:spcAft>
                <a:spcPts val="0"/>
              </a:spcAft>
              <a:defRPr/>
            </a:pPr>
            <a:r>
              <a:rPr lang="it-IT" altLang="it-IT" b="1" dirty="0">
                <a:latin typeface="Segoe UI" panose="020B0502040204020203" pitchFamily="34" charset="0"/>
                <a:cs typeface="Segoe UI" panose="020B0502040204020203" pitchFamily="34" charset="0"/>
              </a:rPr>
              <a:t>Integrator</a:t>
            </a:r>
            <a:endParaRPr lang="it-IT" altLang="it-IT"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902459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Class User</a:t>
            </a:r>
          </a:p>
        </p:txBody>
      </p:sp>
      <p:sp>
        <p:nvSpPr>
          <p:cNvPr id="5" name="CasellaDiTesto 4">
            <a:extLst>
              <a:ext uri="{FF2B5EF4-FFF2-40B4-BE49-F238E27FC236}">
                <a16:creationId xmlns:a16="http://schemas.microsoft.com/office/drawing/2014/main" id="{26992265-0480-59B2-B2A8-0F929DECC7A4}"/>
              </a:ext>
            </a:extLst>
          </p:cNvPr>
          <p:cNvSpPr txBox="1"/>
          <p:nvPr/>
        </p:nvSpPr>
        <p:spPr>
          <a:xfrm>
            <a:off x="551384" y="1143246"/>
            <a:ext cx="11712624" cy="4571508"/>
          </a:xfrm>
          <a:prstGeom prst="rect">
            <a:avLst/>
          </a:prstGeom>
          <a:noFill/>
        </p:spPr>
        <p:txBody>
          <a:bodyPr wrap="square">
            <a:spAutoFit/>
          </a:bodyPr>
          <a:lstStyle/>
          <a:p>
            <a:pPr eaLnBrk="0" hangingPunct="0"/>
            <a:r>
              <a:rPr kumimoji="0" lang="it-IT" altLang="it-IT" sz="1800" b="0" i="0" u="none" strike="noStrike" cap="none" normalizeH="0" baseline="0" dirty="0">
                <a:ln>
                  <a:noFill/>
                </a:ln>
                <a:solidFill>
                  <a:srgbClr val="CC7832"/>
                </a:solidFill>
                <a:effectLst/>
                <a:latin typeface="Arial Unicode MS"/>
              </a:rPr>
              <a:t>class </a:t>
            </a:r>
            <a:r>
              <a:rPr kumimoji="0" lang="it-IT" altLang="it-IT" sz="1800" b="0" i="0" u="none" strike="noStrike" cap="none" normalizeH="0" baseline="0" dirty="0">
                <a:ln>
                  <a:noFill/>
                </a:ln>
                <a:solidFill>
                  <a:srgbClr val="A9B7C6"/>
                </a:solidFill>
                <a:effectLst/>
                <a:latin typeface="Arial Unicode MS"/>
              </a:rPr>
              <a:t>User:</a:t>
            </a:r>
            <a:br>
              <a:rPr kumimoji="0" lang="it-IT" altLang="it-IT" sz="1800" b="0" i="0" u="none" strike="noStrike" cap="none" normalizeH="0" baseline="0" dirty="0">
                <a:ln>
                  <a:noFill/>
                </a:ln>
                <a:solidFill>
                  <a:srgbClr val="A9B7C6"/>
                </a:solidFill>
                <a:effectLst/>
                <a:latin typeface="Arial Unicode MS"/>
              </a:rPr>
            </a:br>
            <a:r>
              <a:rPr kumimoji="0" lang="it-IT" altLang="it-IT" sz="1800" b="0" i="0" u="none" strike="noStrike" cap="none" normalizeH="0" baseline="0" dirty="0">
                <a:ln>
                  <a:noFill/>
                </a:ln>
                <a:solidFill>
                  <a:srgbClr val="A9B7C6"/>
                </a:solidFill>
                <a:effectLst/>
                <a:latin typeface="Arial Unicode MS"/>
              </a:rPr>
              <a:t>    </a:t>
            </a:r>
            <a:r>
              <a:rPr kumimoji="0" lang="it-IT" altLang="it-IT" sz="1800" b="0" i="0" u="none" strike="noStrike" cap="none" normalizeH="0" baseline="0" dirty="0" err="1">
                <a:ln>
                  <a:noFill/>
                </a:ln>
                <a:solidFill>
                  <a:srgbClr val="CC7832"/>
                </a:solidFill>
                <a:effectLst/>
                <a:latin typeface="Arial Unicode MS"/>
              </a:rPr>
              <a:t>def</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B200B2"/>
                </a:solidFill>
                <a:effectLst/>
                <a:latin typeface="Arial Unicode MS"/>
              </a:rPr>
              <a:t>__</a:t>
            </a:r>
            <a:r>
              <a:rPr kumimoji="0" lang="it-IT" altLang="it-IT" sz="1800" b="0" i="0" u="none" strike="noStrike" cap="none" normalizeH="0" baseline="0" dirty="0" err="1">
                <a:ln>
                  <a:noFill/>
                </a:ln>
                <a:solidFill>
                  <a:srgbClr val="B200B2"/>
                </a:solidFill>
                <a:effectLst/>
                <a:latin typeface="Arial Unicode MS"/>
              </a:rPr>
              <a:t>init</a:t>
            </a:r>
            <a:r>
              <a:rPr kumimoji="0" lang="it-IT" altLang="it-IT" sz="1800" b="0" i="0" u="none" strike="noStrike" cap="none" normalizeH="0" baseline="0" dirty="0">
                <a:ln>
                  <a:noFill/>
                </a:ln>
                <a:solidFill>
                  <a:srgbClr val="B200B2"/>
                </a:solidFill>
                <a:effectLst/>
                <a:latin typeface="Arial Unicode MS"/>
              </a:rPr>
              <a:t>__</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94558D"/>
                </a:solidFill>
                <a:effectLst/>
                <a:latin typeface="Arial Unicode MS"/>
              </a:rPr>
              <a:t>self</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A9B7C6"/>
                </a:solidFill>
                <a:effectLst/>
                <a:latin typeface="Arial Unicode MS"/>
              </a:rPr>
              <a:t>id</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A9B7C6"/>
                </a:solidFill>
                <a:effectLst/>
                <a:latin typeface="Arial Unicode MS"/>
              </a:rPr>
              <a:t>carrier</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A9B7C6"/>
                </a:solidFill>
                <a:effectLst/>
                <a:latin typeface="Arial Unicode MS"/>
              </a:rPr>
              <a:t>dem</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9B7C6"/>
                </a:solidFill>
                <a:effectLst/>
                <a:latin typeface="Arial Unicode MS"/>
              </a:rPr>
              <a:t>pod</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CC7832"/>
                </a:solidFill>
                <a:effectLst/>
                <a:latin typeface="Arial Unicode MS"/>
              </a:rPr>
              <a:t>None, </a:t>
            </a:r>
            <a:r>
              <a:rPr kumimoji="0" lang="it-IT" altLang="it-IT" sz="1800" b="0" i="0" u="none" strike="noStrike" cap="none" normalizeH="0" baseline="0" dirty="0">
                <a:ln>
                  <a:noFill/>
                </a:ln>
                <a:solidFill>
                  <a:srgbClr val="A9B7C6"/>
                </a:solidFill>
                <a:effectLst/>
                <a:latin typeface="Arial Unicode MS"/>
              </a:rPr>
              <a:t>group=</a:t>
            </a:r>
            <a:r>
              <a:rPr kumimoji="0" lang="it-IT" altLang="it-IT" sz="1800" b="0" i="0" u="none" strike="noStrike" cap="none" normalizeH="0" baseline="0" dirty="0">
                <a:ln>
                  <a:noFill/>
                </a:ln>
                <a:solidFill>
                  <a:srgbClr val="CC7832"/>
                </a:solidFill>
                <a:effectLst/>
                <a:latin typeface="Arial Unicode MS"/>
              </a:rPr>
              <a:t>None, </a:t>
            </a:r>
            <a:r>
              <a:rPr kumimoji="0" lang="it-IT" altLang="it-IT" sz="1800" b="0" i="0" u="none" strike="noStrike" cap="none" normalizeH="0" baseline="0" dirty="0">
                <a:ln>
                  <a:noFill/>
                </a:ln>
                <a:solidFill>
                  <a:srgbClr val="A9B7C6"/>
                </a:solidFill>
                <a:effectLst/>
                <a:latin typeface="Arial Unicode MS"/>
              </a:rPr>
              <a:t>ma=</a:t>
            </a:r>
            <a:r>
              <a:rPr kumimoji="0" lang="it-IT" altLang="it-IT" sz="1800" b="0" i="0" u="none" strike="noStrike" cap="none" normalizeH="0" baseline="0" dirty="0">
                <a:ln>
                  <a:noFill/>
                </a:ln>
                <a:solidFill>
                  <a:srgbClr val="CC7832"/>
                </a:solidFill>
                <a:effectLst/>
                <a:latin typeface="Arial Unicode MS"/>
              </a:rPr>
              <a:t>None, </a:t>
            </a:r>
            <a:r>
              <a:rPr kumimoji="0" lang="it-IT" altLang="it-IT" sz="1800" b="0" i="0" u="none" strike="noStrike" cap="none" normalizeH="0" baseline="0" dirty="0" err="1">
                <a:ln>
                  <a:noFill/>
                </a:ln>
                <a:solidFill>
                  <a:srgbClr val="A9B7C6"/>
                </a:solidFill>
                <a:effectLst/>
                <a:latin typeface="Arial Unicode MS"/>
              </a:rPr>
              <a:t>ts</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CC7832"/>
                </a:solidFill>
                <a:effectLst/>
                <a:latin typeface="Arial Unicode MS"/>
              </a:rPr>
              <a:t>None, </a:t>
            </a:r>
            <a:r>
              <a:rPr kumimoji="0" lang="it-IT" altLang="it-IT" sz="1800" b="0" i="0" u="none" strike="noStrike" cap="none" normalizeH="0" baseline="0" dirty="0" err="1">
                <a:ln>
                  <a:noFill/>
                </a:ln>
                <a:solidFill>
                  <a:srgbClr val="A9B7C6"/>
                </a:solidFill>
                <a:effectLst/>
                <a:latin typeface="Arial Unicode MS"/>
              </a:rPr>
              <a:t>plants</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CC7832"/>
                </a:solidFill>
                <a:effectLst/>
                <a:latin typeface="Arial Unicode MS"/>
              </a:rPr>
              <a:t>None, </a:t>
            </a:r>
            <a:r>
              <a:rPr kumimoji="0" lang="it-IT" altLang="it-IT" sz="1800" b="0" i="0" u="none" strike="noStrike" cap="none" normalizeH="0" baseline="0" dirty="0" err="1">
                <a:ln>
                  <a:noFill/>
                </a:ln>
                <a:solidFill>
                  <a:srgbClr val="A9B7C6"/>
                </a:solidFill>
                <a:effectLst/>
                <a:latin typeface="Arial Unicode MS"/>
              </a:rPr>
              <a:t>space</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CC7832"/>
                </a:solidFill>
                <a:effectLst/>
                <a:latin typeface="Arial Unicode MS"/>
              </a:rPr>
              <a:t>None</a:t>
            </a:r>
            <a:r>
              <a:rPr kumimoji="0" lang="it-IT" altLang="it-IT" sz="1800" b="0" i="0" u="none" strike="noStrike" cap="none" normalizeH="0" baseline="0" dirty="0">
                <a:ln>
                  <a:noFill/>
                </a:ln>
                <a:solidFill>
                  <a:srgbClr val="A9B7C6"/>
                </a:solidFill>
                <a:effectLst/>
                <a:latin typeface="Arial Unicode MS"/>
              </a:rPr>
              <a:t>):</a:t>
            </a:r>
            <a:br>
              <a:rPr kumimoji="0" lang="it-IT" altLang="it-IT" sz="1800" b="0" i="0" u="none" strike="noStrike" cap="none" normalizeH="0" baseline="0" dirty="0">
                <a:ln>
                  <a:noFill/>
                </a:ln>
                <a:solidFill>
                  <a:srgbClr val="A9B7C6"/>
                </a:solidFill>
                <a:effectLst/>
                <a:latin typeface="Arial Unicode MS"/>
              </a:rPr>
            </a:br>
            <a:r>
              <a:rPr kumimoji="0" lang="it-IT" altLang="it-IT" sz="1800" b="0" i="0" u="none" strike="noStrike" cap="none" normalizeH="0" baseline="0" dirty="0">
                <a:ln>
                  <a:noFill/>
                </a:ln>
                <a:solidFill>
                  <a:srgbClr val="A9B7C6"/>
                </a:solidFill>
                <a:effectLst/>
                <a:latin typeface="Arial Unicode MS"/>
              </a:rPr>
              <a:t>        </a:t>
            </a:r>
            <a:r>
              <a:rPr kumimoji="0" lang="it-IT" altLang="it-IT" sz="1800" b="0" i="1" u="none" strike="noStrike" cap="none" normalizeH="0" baseline="0" dirty="0">
                <a:ln>
                  <a:noFill/>
                </a:ln>
                <a:solidFill>
                  <a:srgbClr val="629755"/>
                </a:solidFill>
                <a:effectLst/>
                <a:latin typeface="Arial Unicode MS"/>
              </a:rPr>
              <a:t>"""</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to simulate an </a:t>
            </a:r>
            <a:r>
              <a:rPr kumimoji="0" lang="it-IT" altLang="it-IT" sz="1800" b="0" i="1" u="none" strike="noStrike" cap="none" normalizeH="0" baseline="0" dirty="0" err="1">
                <a:ln>
                  <a:noFill/>
                </a:ln>
                <a:solidFill>
                  <a:srgbClr val="629755"/>
                </a:solidFill>
                <a:effectLst/>
                <a:latin typeface="Arial Unicode MS"/>
              </a:rPr>
              <a:t>electricity</a:t>
            </a:r>
            <a:r>
              <a:rPr kumimoji="0" lang="it-IT" altLang="it-IT" sz="1800" b="0" i="1" u="none" strike="noStrike" cap="none" normalizeH="0" baseline="0" dirty="0">
                <a:ln>
                  <a:noFill/>
                </a:ln>
                <a:solidFill>
                  <a:srgbClr val="629755"/>
                </a:solidFill>
                <a:effectLst/>
                <a:latin typeface="Arial Unicode MS"/>
              </a:rPr>
              <a:t> consumer</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id: </a:t>
            </a:r>
            <a:r>
              <a:rPr kumimoji="0" lang="it-IT" altLang="it-IT" sz="1800" b="0" i="1" u="none" strike="noStrike" cap="none" normalizeH="0" baseline="0" dirty="0" err="1">
                <a:ln>
                  <a:noFill/>
                </a:ln>
                <a:solidFill>
                  <a:srgbClr val="629755"/>
                </a:solidFill>
                <a:effectLst/>
                <a:latin typeface="Arial Unicode MS"/>
              </a:rPr>
              <a:t>identification</a:t>
            </a:r>
            <a:r>
              <a:rPr kumimoji="0" lang="it-IT" altLang="it-IT" sz="1800" b="0" i="1" u="none" strike="noStrike" cap="none" normalizeH="0" baseline="0" dirty="0">
                <a:ln>
                  <a:noFill/>
                </a:ln>
                <a:solidFill>
                  <a:srgbClr val="629755"/>
                </a:solidFill>
                <a:effectLst/>
                <a:latin typeface="Arial Unicode MS"/>
              </a:rPr>
              <a:t> code </a:t>
            </a:r>
            <a:r>
              <a:rPr kumimoji="0" lang="it-IT" altLang="it-IT" sz="1800" b="0" i="1" u="none" strike="noStrike" cap="none" normalizeH="0" baseline="0" dirty="0">
                <a:ln>
                  <a:noFill/>
                </a:ln>
                <a:solidFill>
                  <a:srgbClr val="FF0000"/>
                </a:solidFill>
                <a:effectLst/>
                <a:latin typeface="Arial Unicode MS"/>
              </a:rPr>
              <a:t>(</a:t>
            </a:r>
            <a:r>
              <a:rPr kumimoji="0" lang="it-IT" altLang="it-IT" sz="1800" b="0" i="1" u="none" strike="noStrike" cap="none" normalizeH="0" baseline="0" dirty="0" err="1">
                <a:ln>
                  <a:noFill/>
                </a:ln>
                <a:solidFill>
                  <a:srgbClr val="FF0000"/>
                </a:solidFill>
                <a:effectLst/>
                <a:latin typeface="Arial Unicode MS"/>
              </a:rPr>
              <a:t>type</a:t>
            </a:r>
            <a:r>
              <a:rPr kumimoji="0" lang="it-IT" altLang="it-IT" sz="1800" b="0" i="1" u="none" strike="noStrike" cap="none" normalizeH="0" baseline="0" dirty="0">
                <a:ln>
                  <a:noFill/>
                </a:ln>
                <a:solidFill>
                  <a:srgbClr val="FF0000"/>
                </a:solidFill>
                <a:effectLst/>
                <a:latin typeface="Arial Unicode MS"/>
              </a:rPr>
              <a:t>= ‘</a:t>
            </a:r>
            <a:r>
              <a:rPr kumimoji="0" lang="it-IT" altLang="it-IT" sz="1800" b="0" i="1" u="none" strike="noStrike" cap="none" normalizeH="0" baseline="0" dirty="0" err="1">
                <a:ln>
                  <a:noFill/>
                </a:ln>
                <a:solidFill>
                  <a:srgbClr val="FF0000"/>
                </a:solidFill>
                <a:effectLst/>
                <a:latin typeface="Arial Unicode MS"/>
              </a:rPr>
              <a:t>str</a:t>
            </a:r>
            <a:r>
              <a:rPr kumimoji="0" lang="it-IT" altLang="it-IT" sz="1800" b="0" i="1" u="none" strike="noStrike" cap="none" normalizeH="0" baseline="0" dirty="0">
                <a:ln>
                  <a:noFill/>
                </a:ln>
                <a:solidFill>
                  <a:srgbClr val="FF0000"/>
                </a:solidFill>
                <a:effectLst/>
                <a:latin typeface="Arial Unicode MS"/>
              </a:rPr>
              <a:t>’)</a:t>
            </a:r>
            <a:br>
              <a:rPr kumimoji="0" lang="it-IT" altLang="it-IT" sz="1800" b="0" i="1" u="none" strike="noStrike" cap="none" normalizeH="0" baseline="0" dirty="0">
                <a:ln>
                  <a:noFill/>
                </a:ln>
                <a:solidFill>
                  <a:srgbClr val="FF0000"/>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carrier: energy </a:t>
            </a:r>
            <a:r>
              <a:rPr kumimoji="0" lang="it-IT" altLang="it-IT" sz="1800" b="0" i="1" u="none" strike="noStrike" cap="none" normalizeH="0" baseline="0" dirty="0" err="1">
                <a:ln>
                  <a:noFill/>
                </a:ln>
                <a:solidFill>
                  <a:srgbClr val="629755"/>
                </a:solidFill>
                <a:effectLst/>
                <a:latin typeface="Arial Unicode MS"/>
              </a:rPr>
              <a:t>vector</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a:ln>
                  <a:noFill/>
                </a:ln>
                <a:solidFill>
                  <a:srgbClr val="FF0000"/>
                </a:solidFill>
                <a:effectLst/>
                <a:latin typeface="Arial Unicode MS"/>
              </a:rPr>
              <a:t>(</a:t>
            </a:r>
            <a:r>
              <a:rPr kumimoji="0" lang="it-IT" altLang="it-IT" sz="1800" b="0" i="1" u="none" strike="noStrike" cap="none" normalizeH="0" baseline="0" dirty="0" err="1">
                <a:ln>
                  <a:noFill/>
                </a:ln>
                <a:solidFill>
                  <a:srgbClr val="FF0000"/>
                </a:solidFill>
                <a:effectLst/>
                <a:latin typeface="Arial Unicode MS"/>
              </a:rPr>
              <a:t>type</a:t>
            </a:r>
            <a:r>
              <a:rPr kumimoji="0" lang="it-IT" altLang="it-IT" sz="1800" b="0" i="1" u="none" strike="noStrike" cap="none" normalizeH="0" baseline="0" dirty="0">
                <a:ln>
                  <a:noFill/>
                </a:ln>
                <a:solidFill>
                  <a:srgbClr val="FF0000"/>
                </a:solidFill>
                <a:effectLst/>
                <a:latin typeface="Arial Unicode MS"/>
              </a:rPr>
              <a:t>= ‘list’ of </a:t>
            </a:r>
            <a:r>
              <a:rPr kumimoji="0" lang="it-IT" altLang="it-IT" sz="1800" b="0" i="1" u="none" strike="noStrike" cap="none" normalizeH="0" baseline="0" dirty="0" err="1">
                <a:ln>
                  <a:noFill/>
                </a:ln>
                <a:solidFill>
                  <a:srgbClr val="FF0000"/>
                </a:solidFill>
                <a:effectLst/>
                <a:latin typeface="Arial Unicode MS"/>
              </a:rPr>
              <a:t>strings</a:t>
            </a:r>
            <a:r>
              <a:rPr kumimoji="0" lang="it-IT" altLang="it-IT" sz="1800" b="0" i="1" u="none" strike="noStrike" cap="none" normalizeH="0" baseline="0" dirty="0">
                <a:ln>
                  <a:noFill/>
                </a:ln>
                <a:solidFill>
                  <a:srgbClr val="FF0000"/>
                </a:solidFill>
                <a:effectLst/>
                <a:latin typeface="Arial Unicode MS"/>
              </a:rPr>
              <a:t>)  [‘</a:t>
            </a:r>
            <a:r>
              <a:rPr kumimoji="0" lang="it-IT" altLang="it-IT" sz="1800" b="0" i="1" u="none" strike="noStrike" cap="none" normalizeH="0" baseline="0" dirty="0" err="1">
                <a:ln>
                  <a:noFill/>
                </a:ln>
                <a:solidFill>
                  <a:srgbClr val="FF0000"/>
                </a:solidFill>
                <a:effectLst/>
                <a:latin typeface="Arial Unicode MS"/>
              </a:rPr>
              <a:t>electricity</a:t>
            </a:r>
            <a:r>
              <a:rPr kumimoji="0" lang="it-IT" altLang="it-IT" sz="1800" b="0" i="1" u="none" strike="noStrike" cap="none" normalizeH="0" baseline="0" dirty="0">
                <a:ln>
                  <a:noFill/>
                </a:ln>
                <a:solidFill>
                  <a:srgbClr val="FF0000"/>
                </a:solidFill>
                <a:effectLst/>
                <a:latin typeface="Arial Unicode MS"/>
              </a:rPr>
              <a:t>,’</a:t>
            </a:r>
            <a:r>
              <a:rPr kumimoji="0" lang="it-IT" altLang="it-IT" sz="1800" b="0" i="1" u="none" strike="noStrike" cap="none" normalizeH="0" baseline="0" dirty="0" err="1">
                <a:ln>
                  <a:noFill/>
                </a:ln>
                <a:solidFill>
                  <a:srgbClr val="FF0000"/>
                </a:solidFill>
                <a:effectLst/>
                <a:latin typeface="Arial Unicode MS"/>
              </a:rPr>
              <a:t>heat</a:t>
            </a:r>
            <a:r>
              <a:rPr kumimoji="0" lang="it-IT" altLang="it-IT" sz="1800" b="0" i="1" u="none" strike="noStrike" cap="none" normalizeH="0" baseline="0" dirty="0">
                <a:ln>
                  <a:noFill/>
                </a:ln>
                <a:solidFill>
                  <a:srgbClr val="FF0000"/>
                </a:solidFill>
                <a:effectLst/>
                <a:latin typeface="Arial Unicode MS"/>
              </a:rPr>
              <a:t>’] or [‘</a:t>
            </a:r>
            <a:r>
              <a:rPr kumimoji="0" lang="it-IT" altLang="it-IT" sz="1800" b="0" i="1" u="none" strike="noStrike" cap="none" normalizeH="0" baseline="0" dirty="0" err="1">
                <a:ln>
                  <a:noFill/>
                </a:ln>
                <a:solidFill>
                  <a:srgbClr val="FF0000"/>
                </a:solidFill>
                <a:effectLst/>
                <a:latin typeface="Arial Unicode MS"/>
              </a:rPr>
              <a:t>electricity</a:t>
            </a:r>
            <a:r>
              <a:rPr kumimoji="0" lang="it-IT" altLang="it-IT" sz="1800" b="0" i="1" u="none" strike="noStrike" cap="none" normalizeH="0" baseline="0" dirty="0">
                <a:ln>
                  <a:noFill/>
                </a:ln>
                <a:solidFill>
                  <a:srgbClr val="FF0000"/>
                </a:solidFill>
                <a:effectLst/>
                <a:latin typeface="Arial Unicode MS"/>
              </a:rPr>
              <a:t>’] or [‘</a:t>
            </a:r>
            <a:r>
              <a:rPr kumimoji="0" lang="it-IT" altLang="it-IT" sz="1800" b="0" i="1" u="none" strike="noStrike" cap="none" normalizeH="0" baseline="0" dirty="0" err="1">
                <a:ln>
                  <a:noFill/>
                </a:ln>
                <a:solidFill>
                  <a:srgbClr val="FF0000"/>
                </a:solidFill>
                <a:effectLst/>
                <a:latin typeface="Arial Unicode MS"/>
              </a:rPr>
              <a:t>heat</a:t>
            </a:r>
            <a:r>
              <a:rPr kumimoji="0" lang="it-IT" altLang="it-IT" sz="1800" b="0" i="1" u="none" strike="noStrike" cap="none" normalizeH="0" baseline="0" dirty="0">
                <a:ln>
                  <a:noFill/>
                </a:ln>
                <a:solidFill>
                  <a:srgbClr val="FF0000"/>
                </a:solidFill>
                <a:effectLst/>
                <a:latin typeface="Arial Unicode MS"/>
              </a:rPr>
              <a:t>]</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dem: load curve [kW] </a:t>
            </a:r>
            <a:r>
              <a:rPr kumimoji="0" lang="it-IT" altLang="it-IT" sz="1800" b="0" i="1" u="none" strike="noStrike" cap="none" normalizeH="0" baseline="0" dirty="0">
                <a:ln>
                  <a:noFill/>
                </a:ln>
                <a:solidFill>
                  <a:srgbClr val="FF0000"/>
                </a:solidFill>
                <a:effectLst/>
                <a:latin typeface="Arial Unicode MS"/>
              </a:rPr>
              <a:t>(</a:t>
            </a:r>
            <a:r>
              <a:rPr lang="it-IT" b="1" i="0" dirty="0" err="1">
                <a:solidFill>
                  <a:srgbClr val="FF0000"/>
                </a:solidFill>
                <a:effectLst/>
                <a:latin typeface="Cairo"/>
              </a:rPr>
              <a:t>DataSeries</a:t>
            </a:r>
            <a:r>
              <a:rPr lang="it-IT" b="1" i="0" dirty="0">
                <a:solidFill>
                  <a:srgbClr val="FF0000"/>
                </a:solidFill>
                <a:effectLst/>
                <a:latin typeface="Cairo"/>
              </a:rPr>
              <a:t> or Array</a:t>
            </a:r>
            <a:r>
              <a:rPr kumimoji="0" lang="it-IT" altLang="it-IT" sz="1800" b="0" i="1" u="none" strike="noStrike" cap="none" normalizeH="0" baseline="0" dirty="0">
                <a:ln>
                  <a:noFill/>
                </a:ln>
                <a:solidFill>
                  <a:srgbClr val="FF0000"/>
                </a:solidFill>
                <a:effectLst/>
                <a:latin typeface="Arial Unicode MS"/>
              </a:rPr>
              <a:t>)</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pod</a:t>
            </a:r>
            <a:r>
              <a:rPr kumimoji="0" lang="it-IT" altLang="it-IT" sz="1800" b="0" i="1" u="none" strike="noStrike" cap="none" normalizeH="0" baseline="0" dirty="0">
                <a:ln>
                  <a:noFill/>
                </a:ln>
                <a:solidFill>
                  <a:srgbClr val="629755"/>
                </a:solidFill>
                <a:effectLst/>
                <a:latin typeface="Arial Unicode MS"/>
              </a:rPr>
              <a:t>: point of delivery  </a:t>
            </a:r>
            <a:r>
              <a:rPr kumimoji="0" lang="it-IT" altLang="it-IT" sz="1800" b="0" i="1" u="none" strike="noStrike" cap="none" normalizeH="0" baseline="0" dirty="0">
                <a:ln>
                  <a:noFill/>
                </a:ln>
                <a:solidFill>
                  <a:srgbClr val="FF0000"/>
                </a:solidFill>
                <a:effectLst/>
                <a:latin typeface="Arial Unicode MS"/>
              </a:rPr>
              <a:t>(</a:t>
            </a:r>
            <a:r>
              <a:rPr kumimoji="0" lang="it-IT" altLang="it-IT" sz="1800" b="0" i="1" u="none" strike="noStrike" cap="none" normalizeH="0" baseline="0" dirty="0" err="1">
                <a:ln>
                  <a:noFill/>
                </a:ln>
                <a:solidFill>
                  <a:srgbClr val="FF0000"/>
                </a:solidFill>
                <a:effectLst/>
                <a:latin typeface="Arial Unicode MS"/>
              </a:rPr>
              <a:t>type</a:t>
            </a:r>
            <a:r>
              <a:rPr kumimoji="0" lang="it-IT" altLang="it-IT" sz="1800" b="0" i="1" u="none" strike="noStrike" cap="none" normalizeH="0" baseline="0" dirty="0">
                <a:ln>
                  <a:noFill/>
                </a:ln>
                <a:solidFill>
                  <a:srgbClr val="FF0000"/>
                </a:solidFill>
                <a:effectLst/>
                <a:latin typeface="Arial Unicode MS"/>
              </a:rPr>
              <a:t>= ‘</a:t>
            </a:r>
            <a:r>
              <a:rPr kumimoji="0" lang="it-IT" altLang="it-IT" sz="1800" b="0" i="1" u="none" strike="noStrike" cap="none" normalizeH="0" baseline="0" dirty="0" err="1">
                <a:ln>
                  <a:noFill/>
                </a:ln>
                <a:solidFill>
                  <a:srgbClr val="FF0000"/>
                </a:solidFill>
                <a:effectLst/>
                <a:latin typeface="Arial Unicode MS"/>
              </a:rPr>
              <a:t>str</a:t>
            </a:r>
            <a:r>
              <a:rPr kumimoji="0" lang="it-IT" altLang="it-IT" sz="1800" b="0" i="1" u="none" strike="noStrike" cap="none" normalizeH="0" baseline="0" dirty="0">
                <a:ln>
                  <a:noFill/>
                </a:ln>
                <a:solidFill>
                  <a:srgbClr val="FF0000"/>
                </a:solidFill>
                <a:effectLst/>
                <a:latin typeface="Arial Unicode MS"/>
              </a:rPr>
              <a:t>’) </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group: </a:t>
            </a:r>
            <a:r>
              <a:rPr kumimoji="0" lang="it-IT" altLang="it-IT" sz="1800" b="0" i="1" u="none" strike="noStrike" cap="none" normalizeH="0" baseline="0" dirty="0" err="1">
                <a:ln>
                  <a:noFill/>
                </a:ln>
                <a:solidFill>
                  <a:srgbClr val="629755"/>
                </a:solidFill>
                <a:effectLst/>
                <a:latin typeface="Arial Unicode MS"/>
              </a:rPr>
              <a:t>residential,commercial,industrial,other</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type</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a:ln>
                  <a:noFill/>
                </a:ln>
                <a:solidFill>
                  <a:srgbClr val="FF0000"/>
                </a:solidFill>
                <a:effectLst/>
                <a:latin typeface="Arial Unicode MS"/>
              </a:rPr>
              <a:t>(</a:t>
            </a:r>
            <a:r>
              <a:rPr kumimoji="0" lang="it-IT" altLang="it-IT" sz="1800" b="0" i="1" u="none" strike="noStrike" cap="none" normalizeH="0" baseline="0" dirty="0" err="1">
                <a:ln>
                  <a:noFill/>
                </a:ln>
                <a:solidFill>
                  <a:srgbClr val="FF0000"/>
                </a:solidFill>
                <a:effectLst/>
                <a:latin typeface="Arial Unicode MS"/>
              </a:rPr>
              <a:t>type</a:t>
            </a:r>
            <a:r>
              <a:rPr kumimoji="0" lang="it-IT" altLang="it-IT" sz="1800" b="0" i="1" u="none" strike="noStrike" cap="none" normalizeH="0" baseline="0" dirty="0">
                <a:ln>
                  <a:noFill/>
                </a:ln>
                <a:solidFill>
                  <a:srgbClr val="FF0000"/>
                </a:solidFill>
                <a:effectLst/>
                <a:latin typeface="Arial Unicode MS"/>
              </a:rPr>
              <a:t>= ‘</a:t>
            </a:r>
            <a:r>
              <a:rPr kumimoji="0" lang="it-IT" altLang="it-IT" sz="1800" b="0" i="1" u="none" strike="noStrike" cap="none" normalizeH="0" baseline="0" dirty="0" err="1">
                <a:ln>
                  <a:noFill/>
                </a:ln>
                <a:solidFill>
                  <a:srgbClr val="FF0000"/>
                </a:solidFill>
                <a:effectLst/>
                <a:latin typeface="Arial Unicode MS"/>
              </a:rPr>
              <a:t>str</a:t>
            </a:r>
            <a:r>
              <a:rPr kumimoji="0" lang="it-IT" altLang="it-IT" sz="1800" b="0" i="1" u="none" strike="noStrike" cap="none" normalizeH="0" baseline="0" dirty="0">
                <a:ln>
                  <a:noFill/>
                </a:ln>
                <a:solidFill>
                  <a:srgbClr val="FF0000"/>
                </a:solidFill>
                <a:effectLst/>
                <a:latin typeface="Arial Unicode MS"/>
              </a:rPr>
              <a:t>’)</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ma: </a:t>
            </a:r>
            <a:r>
              <a:rPr kumimoji="0" lang="it-IT" altLang="it-IT" sz="1800" b="0" i="1" u="none" strike="noStrike" cap="none" normalizeH="0" baseline="0" dirty="0" err="1">
                <a:ln>
                  <a:noFill/>
                </a:ln>
                <a:solidFill>
                  <a:srgbClr val="629755"/>
                </a:solidFill>
                <a:effectLst/>
                <a:latin typeface="Arial Unicode MS"/>
              </a:rPr>
              <a:t>electricity</a:t>
            </a:r>
            <a:r>
              <a:rPr kumimoji="0" lang="it-IT" altLang="it-IT" sz="1800" b="0" i="1" u="none" strike="noStrike" cap="none" normalizeH="0" baseline="0" dirty="0">
                <a:ln>
                  <a:noFill/>
                </a:ln>
                <a:solidFill>
                  <a:srgbClr val="629755"/>
                </a:solidFill>
                <a:effectLst/>
                <a:latin typeface="Arial Unicode MS"/>
              </a:rPr>
              <a:t> market area </a:t>
            </a:r>
            <a:r>
              <a:rPr kumimoji="0" lang="it-IT" altLang="it-IT" sz="1800" b="0" i="1" u="none" strike="noStrike" cap="none" normalizeH="0" baseline="0" dirty="0">
                <a:ln>
                  <a:noFill/>
                </a:ln>
                <a:solidFill>
                  <a:srgbClr val="FF0000"/>
                </a:solidFill>
                <a:effectLst/>
                <a:latin typeface="Arial Unicode MS"/>
              </a:rPr>
              <a:t>(</a:t>
            </a:r>
            <a:r>
              <a:rPr kumimoji="0" lang="it-IT" altLang="it-IT" sz="1800" b="0" i="1" u="none" strike="noStrike" cap="none" normalizeH="0" baseline="0" dirty="0" err="1">
                <a:ln>
                  <a:noFill/>
                </a:ln>
                <a:solidFill>
                  <a:srgbClr val="FF0000"/>
                </a:solidFill>
                <a:effectLst/>
                <a:latin typeface="Arial Unicode MS"/>
              </a:rPr>
              <a:t>type</a:t>
            </a:r>
            <a:r>
              <a:rPr kumimoji="0" lang="it-IT" altLang="it-IT" sz="1800" b="0" i="1" u="none" strike="noStrike" cap="none" normalizeH="0" baseline="0" dirty="0">
                <a:ln>
                  <a:noFill/>
                </a:ln>
                <a:solidFill>
                  <a:srgbClr val="FF0000"/>
                </a:solidFill>
                <a:effectLst/>
                <a:latin typeface="Arial Unicode MS"/>
              </a:rPr>
              <a:t>= ‘</a:t>
            </a:r>
            <a:r>
              <a:rPr kumimoji="0" lang="it-IT" altLang="it-IT" sz="1800" b="0" i="1" u="none" strike="noStrike" cap="none" normalizeH="0" baseline="0" dirty="0" err="1">
                <a:ln>
                  <a:noFill/>
                </a:ln>
                <a:solidFill>
                  <a:srgbClr val="FF0000"/>
                </a:solidFill>
                <a:effectLst/>
                <a:latin typeface="Arial Unicode MS"/>
              </a:rPr>
              <a:t>str</a:t>
            </a:r>
            <a:r>
              <a:rPr kumimoji="0" lang="it-IT" altLang="it-IT" sz="1800" b="0" i="1" u="none" strike="noStrike" cap="none" normalizeH="0" baseline="0" dirty="0">
                <a:ln>
                  <a:noFill/>
                </a:ln>
                <a:solidFill>
                  <a:srgbClr val="FF0000"/>
                </a:solidFill>
                <a:effectLst/>
                <a:latin typeface="Arial Unicode MS"/>
              </a:rPr>
              <a:t>’)</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ts</a:t>
            </a:r>
            <a:r>
              <a:rPr kumimoji="0" lang="it-IT" altLang="it-IT" sz="1800" b="0" i="1" u="none" strike="noStrike" cap="none" normalizeH="0" baseline="0" dirty="0">
                <a:ln>
                  <a:noFill/>
                </a:ln>
                <a:solidFill>
                  <a:srgbClr val="629755"/>
                </a:solidFill>
                <a:effectLst/>
                <a:latin typeface="Arial Unicode MS"/>
              </a:rPr>
              <a:t>: transformer station </a:t>
            </a:r>
            <a:r>
              <a:rPr kumimoji="0" lang="it-IT" altLang="it-IT" sz="1800" b="0" i="1" u="none" strike="noStrike" cap="none" normalizeH="0" baseline="0" dirty="0">
                <a:ln>
                  <a:noFill/>
                </a:ln>
                <a:solidFill>
                  <a:srgbClr val="FF0000"/>
                </a:solidFill>
                <a:effectLst/>
                <a:latin typeface="Arial Unicode MS"/>
              </a:rPr>
              <a:t>(</a:t>
            </a:r>
            <a:r>
              <a:rPr kumimoji="0" lang="it-IT" altLang="it-IT" sz="1800" b="0" i="1" u="none" strike="noStrike" cap="none" normalizeH="0" baseline="0" dirty="0" err="1">
                <a:ln>
                  <a:noFill/>
                </a:ln>
                <a:solidFill>
                  <a:srgbClr val="FF0000"/>
                </a:solidFill>
                <a:effectLst/>
                <a:latin typeface="Arial Unicode MS"/>
              </a:rPr>
              <a:t>type</a:t>
            </a:r>
            <a:r>
              <a:rPr kumimoji="0" lang="it-IT" altLang="it-IT" sz="1800" b="0" i="1" u="none" strike="noStrike" cap="none" normalizeH="0" baseline="0" dirty="0">
                <a:ln>
                  <a:noFill/>
                </a:ln>
                <a:solidFill>
                  <a:srgbClr val="FF0000"/>
                </a:solidFill>
                <a:effectLst/>
                <a:latin typeface="Arial Unicode MS"/>
              </a:rPr>
              <a:t>= ‘</a:t>
            </a:r>
            <a:r>
              <a:rPr kumimoji="0" lang="it-IT" altLang="it-IT" sz="1800" b="0" i="1" u="none" strike="noStrike" cap="none" normalizeH="0" baseline="0" dirty="0" err="1">
                <a:ln>
                  <a:noFill/>
                </a:ln>
                <a:solidFill>
                  <a:srgbClr val="FF0000"/>
                </a:solidFill>
                <a:effectLst/>
                <a:latin typeface="Arial Unicode MS"/>
              </a:rPr>
              <a:t>str</a:t>
            </a:r>
            <a:r>
              <a:rPr kumimoji="0" lang="it-IT" altLang="it-IT" sz="1800" b="0" i="1" u="none" strike="noStrike" cap="none" normalizeH="0" baseline="0" dirty="0">
                <a:ln>
                  <a:noFill/>
                </a:ln>
                <a:solidFill>
                  <a:srgbClr val="FF0000"/>
                </a:solidFill>
                <a:effectLst/>
                <a:latin typeface="Arial Unicode MS"/>
              </a:rPr>
              <a:t>’)</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plants</a:t>
            </a:r>
            <a:r>
              <a:rPr kumimoji="0" lang="it-IT" altLang="it-IT" sz="1800" b="0" i="1" u="none" strike="noStrike" cap="none" normalizeH="0" baseline="0" dirty="0">
                <a:ln>
                  <a:noFill/>
                </a:ln>
                <a:solidFill>
                  <a:srgbClr val="629755"/>
                </a:solidFill>
                <a:effectLst/>
                <a:latin typeface="Arial Unicode MS"/>
              </a:rPr>
              <a:t>: ID </a:t>
            </a:r>
            <a:r>
              <a:rPr kumimoji="0" lang="it-IT" altLang="it-IT" sz="1800" b="0" i="1" u="none" strike="noStrike" cap="none" normalizeH="0" baseline="0" dirty="0" err="1">
                <a:ln>
                  <a:noFill/>
                </a:ln>
                <a:solidFill>
                  <a:srgbClr val="629755"/>
                </a:solidFill>
                <a:effectLst/>
                <a:latin typeface="Arial Unicode MS"/>
              </a:rPr>
              <a:t>plants</a:t>
            </a:r>
            <a:r>
              <a:rPr kumimoji="0" lang="it-IT" altLang="it-IT" sz="1800" b="0" i="1" u="none" strike="noStrike" cap="none" normalizeH="0" baseline="0" dirty="0">
                <a:ln>
                  <a:noFill/>
                </a:ln>
                <a:solidFill>
                  <a:srgbClr val="629755"/>
                </a:solidFill>
                <a:effectLst/>
                <a:latin typeface="Arial Unicode MS"/>
              </a:rPr>
              <a:t> to </a:t>
            </a:r>
            <a:r>
              <a:rPr kumimoji="0" lang="it-IT" altLang="it-IT" sz="1800" b="0" i="1" u="none" strike="noStrike" cap="none" normalizeH="0" baseline="0" dirty="0" err="1">
                <a:ln>
                  <a:noFill/>
                </a:ln>
                <a:solidFill>
                  <a:srgbClr val="629755"/>
                </a:solidFill>
                <a:effectLst/>
                <a:latin typeface="Arial Unicode MS"/>
              </a:rPr>
              <a:t>which</a:t>
            </a:r>
            <a:r>
              <a:rPr kumimoji="0" lang="it-IT" altLang="it-IT" sz="1800" b="0" i="1" u="none" strike="noStrike" cap="none" normalizeH="0" baseline="0" dirty="0">
                <a:ln>
                  <a:noFill/>
                </a:ln>
                <a:solidFill>
                  <a:srgbClr val="629755"/>
                </a:solidFill>
                <a:effectLst/>
                <a:latin typeface="Arial Unicode MS"/>
              </a:rPr>
              <a:t> the user </a:t>
            </a:r>
            <a:r>
              <a:rPr kumimoji="0" lang="it-IT" altLang="it-IT" sz="1800" b="0" i="1" u="none" strike="noStrike" cap="none" normalizeH="0" baseline="0" dirty="0" err="1">
                <a:ln>
                  <a:noFill/>
                </a:ln>
                <a:solidFill>
                  <a:srgbClr val="629755"/>
                </a:solidFill>
                <a:effectLst/>
                <a:latin typeface="Arial Unicode MS"/>
              </a:rPr>
              <a:t>is</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physically</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connected</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a:ln>
                  <a:noFill/>
                </a:ln>
                <a:solidFill>
                  <a:srgbClr val="FF0000"/>
                </a:solidFill>
                <a:effectLst/>
                <a:latin typeface="Arial Unicode MS"/>
              </a:rPr>
              <a:t>(</a:t>
            </a:r>
            <a:r>
              <a:rPr kumimoji="0" lang="it-IT" altLang="it-IT" sz="1800" b="0" i="1" u="none" strike="noStrike" cap="none" normalizeH="0" baseline="0" dirty="0" err="1">
                <a:ln>
                  <a:noFill/>
                </a:ln>
                <a:solidFill>
                  <a:srgbClr val="FF0000"/>
                </a:solidFill>
                <a:effectLst/>
                <a:latin typeface="Arial Unicode MS"/>
              </a:rPr>
              <a:t>type</a:t>
            </a:r>
            <a:r>
              <a:rPr kumimoji="0" lang="it-IT" altLang="it-IT" sz="1800" b="0" i="1" u="none" strike="noStrike" cap="none" normalizeH="0" baseline="0" dirty="0">
                <a:ln>
                  <a:noFill/>
                </a:ln>
                <a:solidFill>
                  <a:srgbClr val="FF0000"/>
                </a:solidFill>
                <a:effectLst/>
                <a:latin typeface="Arial Unicode MS"/>
              </a:rPr>
              <a:t>= ‘</a:t>
            </a:r>
            <a:r>
              <a:rPr kumimoji="0" lang="it-IT" altLang="it-IT" sz="1800" b="0" i="1" u="none" strike="noStrike" cap="none" normalizeH="0" baseline="0" dirty="0" err="1">
                <a:ln>
                  <a:noFill/>
                </a:ln>
                <a:solidFill>
                  <a:srgbClr val="FF0000"/>
                </a:solidFill>
                <a:effectLst/>
                <a:latin typeface="Arial Unicode MS"/>
              </a:rPr>
              <a:t>str</a:t>
            </a:r>
            <a:r>
              <a:rPr kumimoji="0" lang="it-IT" altLang="it-IT" sz="1800" b="0" i="1" u="none" strike="noStrike" cap="none" normalizeH="0" baseline="0" dirty="0">
                <a:ln>
                  <a:noFill/>
                </a:ln>
                <a:solidFill>
                  <a:srgbClr val="FF0000"/>
                </a:solidFill>
                <a:effectLst/>
                <a:latin typeface="Arial Unicode MS"/>
              </a:rPr>
              <a:t>’)</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space</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spaces</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available</a:t>
            </a:r>
            <a:r>
              <a:rPr kumimoji="0" lang="it-IT" altLang="it-IT" sz="1800" b="0" i="1" u="none" strike="noStrike" cap="none" normalizeH="0" baseline="0" dirty="0">
                <a:ln>
                  <a:noFill/>
                </a:ln>
                <a:solidFill>
                  <a:srgbClr val="629755"/>
                </a:solidFill>
                <a:effectLst/>
                <a:latin typeface="Arial Unicode MS"/>
              </a:rPr>
              <a:t> for the </a:t>
            </a:r>
            <a:r>
              <a:rPr kumimoji="0" lang="it-IT" altLang="it-IT" sz="1800" b="0" i="1" u="none" strike="noStrike" cap="none" normalizeH="0" baseline="0" dirty="0" err="1">
                <a:ln>
                  <a:noFill/>
                </a:ln>
                <a:solidFill>
                  <a:srgbClr val="629755"/>
                </a:solidFill>
                <a:effectLst/>
                <a:latin typeface="Arial Unicode MS"/>
              </a:rPr>
              <a:t>installation</a:t>
            </a:r>
            <a:r>
              <a:rPr kumimoji="0" lang="it-IT" altLang="it-IT" sz="1800" b="0" i="1" u="none" strike="noStrike" cap="none" normalizeH="0" baseline="0" dirty="0">
                <a:ln>
                  <a:noFill/>
                </a:ln>
                <a:solidFill>
                  <a:srgbClr val="629755"/>
                </a:solidFill>
                <a:effectLst/>
                <a:latin typeface="Arial Unicode MS"/>
              </a:rPr>
              <a:t> of new systems [m2] </a:t>
            </a:r>
            <a:r>
              <a:rPr kumimoji="0" lang="it-IT" altLang="it-IT" sz="1800" b="0" i="1" u="none" strike="noStrike" cap="none" normalizeH="0" baseline="0" dirty="0">
                <a:ln>
                  <a:noFill/>
                </a:ln>
                <a:solidFill>
                  <a:srgbClr val="FF0000"/>
                </a:solidFill>
                <a:effectLst/>
                <a:latin typeface="Arial Unicode MS"/>
              </a:rPr>
              <a:t>(</a:t>
            </a:r>
            <a:r>
              <a:rPr kumimoji="0" lang="it-IT" altLang="it-IT" sz="1800" b="0" i="1" u="none" strike="noStrike" cap="none" normalizeH="0" baseline="0" dirty="0" err="1">
                <a:ln>
                  <a:noFill/>
                </a:ln>
                <a:solidFill>
                  <a:srgbClr val="FF0000"/>
                </a:solidFill>
                <a:effectLst/>
                <a:latin typeface="Arial Unicode MS"/>
              </a:rPr>
              <a:t>type</a:t>
            </a:r>
            <a:r>
              <a:rPr kumimoji="0" lang="it-IT" altLang="it-IT" sz="1800" b="0" i="1" u="none" strike="noStrike" cap="none" normalizeH="0" baseline="0" dirty="0">
                <a:ln>
                  <a:noFill/>
                </a:ln>
                <a:solidFill>
                  <a:srgbClr val="FF0000"/>
                </a:solidFill>
                <a:effectLst/>
                <a:latin typeface="Arial Unicode MS"/>
              </a:rPr>
              <a:t>= ‘float’)</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endParaRPr kumimoji="0" lang="it-IT" altLang="it-IT" sz="4000" b="0" i="0" u="none" strike="noStrike" cap="none" normalizeH="0" baseline="0" dirty="0">
              <a:ln>
                <a:noFill/>
              </a:ln>
              <a:solidFill>
                <a:schemeClr val="tx1"/>
              </a:solidFill>
              <a:effectLst/>
              <a:latin typeface="Arial" panose="020B0604020202020204" pitchFamily="34" charset="0"/>
            </a:endParaRPr>
          </a:p>
          <a:p>
            <a:pPr marL="0" lvl="1" defTabSz="685800" fontAlgn="auto">
              <a:lnSpc>
                <a:spcPct val="90000"/>
              </a:lnSpc>
              <a:spcBef>
                <a:spcPts val="750"/>
              </a:spcBef>
              <a:spcAft>
                <a:spcPts val="0"/>
              </a:spcAft>
              <a:defRPr/>
            </a:pPr>
            <a:br>
              <a:rPr kumimoji="0" lang="it-IT" altLang="it-IT" sz="1800" b="0" i="0" u="none" strike="noStrike" cap="none" normalizeH="0" baseline="0" dirty="0">
                <a:ln>
                  <a:noFill/>
                </a:ln>
                <a:solidFill>
                  <a:srgbClr val="A9B7C6"/>
                </a:solidFill>
                <a:effectLst/>
                <a:latin typeface="Arial Unicode MS"/>
              </a:rPr>
            </a:br>
            <a:endParaRPr lang="it-IT" dirty="0">
              <a:latin typeface="Segoe UI "/>
              <a:cs typeface="Arial" panose="020B0604020202020204" pitchFamily="34" charset="0"/>
            </a:endParaRPr>
          </a:p>
        </p:txBody>
      </p:sp>
      <p:sp>
        <p:nvSpPr>
          <p:cNvPr id="7" name="TextBox 6">
            <a:extLst>
              <a:ext uri="{FF2B5EF4-FFF2-40B4-BE49-F238E27FC236}">
                <a16:creationId xmlns:a16="http://schemas.microsoft.com/office/drawing/2014/main" id="{F7B5777E-39B3-4A94-7AF3-F2AFAD3867B3}"/>
              </a:ext>
            </a:extLst>
          </p:cNvPr>
          <p:cNvSpPr txBox="1"/>
          <p:nvPr/>
        </p:nvSpPr>
        <p:spPr>
          <a:xfrm>
            <a:off x="479376" y="602376"/>
            <a:ext cx="6176864" cy="290016"/>
          </a:xfrm>
          <a:prstGeom prst="rect">
            <a:avLst/>
          </a:prstGeom>
          <a:noFill/>
        </p:spPr>
        <p:txBody>
          <a:bodyPr wrap="square">
            <a:spAutoFit/>
          </a:bodyPr>
          <a:lstStyle/>
          <a:p>
            <a:pPr marL="0" lvl="1" defTabSz="685800" fontAlgn="auto">
              <a:lnSpc>
                <a:spcPct val="70000"/>
              </a:lnSpc>
              <a:spcBef>
                <a:spcPts val="750"/>
              </a:spcBef>
              <a:spcAft>
                <a:spcPts val="0"/>
              </a:spcAft>
              <a:defRPr/>
            </a:pPr>
            <a:r>
              <a:rPr lang="it-IT" altLang="it-IT" b="1" dirty="0">
                <a:latin typeface="Segoe UI" panose="020B0502040204020203" pitchFamily="34" charset="0"/>
                <a:cs typeface="Segoe UI" panose="020B0502040204020203" pitchFamily="34" charset="0"/>
              </a:rPr>
              <a:t>Costruttore</a:t>
            </a:r>
            <a:endParaRPr lang="it-IT" altLang="it-IT"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CBC014FE-68E6-AFE3-751F-AA07D590D820}"/>
              </a:ext>
            </a:extLst>
          </p:cNvPr>
          <p:cNvSpPr txBox="1"/>
          <p:nvPr/>
        </p:nvSpPr>
        <p:spPr>
          <a:xfrm>
            <a:off x="623122" y="5305598"/>
            <a:ext cx="11640886" cy="923330"/>
          </a:xfrm>
          <a:prstGeom prst="rect">
            <a:avLst/>
          </a:prstGeom>
          <a:noFill/>
        </p:spPr>
        <p:txBody>
          <a:bodyPr wrap="square">
            <a:spAutoFit/>
          </a:bodyPr>
          <a:lstStyle/>
          <a:p>
            <a:pPr eaLnBrk="0" hangingPunct="0">
              <a:defRPr/>
            </a:pPr>
            <a:r>
              <a:rPr lang="it-IT" altLang="it-IT" dirty="0">
                <a:solidFill>
                  <a:srgbClr val="FF0000"/>
                </a:solidFill>
                <a:highlight>
                  <a:srgbClr val="FFFF00"/>
                </a:highlight>
                <a:latin typeface="Arial Unicode MS"/>
              </a:rPr>
              <a:t>NOTA</a:t>
            </a:r>
          </a:p>
          <a:p>
            <a:pPr eaLnBrk="0" hangingPunct="0">
              <a:defRPr/>
            </a:pPr>
            <a:r>
              <a:rPr lang="it-IT" altLang="it-IT" dirty="0">
                <a:solidFill>
                  <a:srgbClr val="808080"/>
                </a:solidFill>
                <a:highlight>
                  <a:srgbClr val="FFFF00"/>
                </a:highlight>
                <a:latin typeface="Arial Unicode MS"/>
              </a:rPr>
              <a:t>La dimensione degli Array o </a:t>
            </a:r>
            <a:r>
              <a:rPr lang="it-IT" altLang="it-IT" dirty="0" err="1">
                <a:solidFill>
                  <a:srgbClr val="808080"/>
                </a:solidFill>
                <a:highlight>
                  <a:srgbClr val="FFFF00"/>
                </a:highlight>
                <a:latin typeface="Arial Unicode MS"/>
              </a:rPr>
              <a:t>DataSeries</a:t>
            </a:r>
            <a:r>
              <a:rPr lang="it-IT" altLang="it-IT" dirty="0">
                <a:solidFill>
                  <a:srgbClr val="808080"/>
                </a:solidFill>
                <a:highlight>
                  <a:srgbClr val="FFFF00"/>
                </a:highlight>
                <a:latin typeface="Arial Unicode MS"/>
              </a:rPr>
              <a:t> in input deve avere la stessa dimensione per ogni grandezza di input. </a:t>
            </a:r>
            <a:br>
              <a:rPr lang="it-IT" altLang="it-IT" dirty="0">
                <a:solidFill>
                  <a:srgbClr val="808080"/>
                </a:solidFill>
                <a:latin typeface="Arial Unicode MS"/>
              </a:rPr>
            </a:br>
            <a:endParaRPr lang="it-IT" dirty="0">
              <a:solidFill>
                <a:srgbClr val="808080"/>
              </a:solidFill>
              <a:latin typeface="Arial Unicode MS"/>
            </a:endParaRPr>
          </a:p>
        </p:txBody>
      </p:sp>
    </p:spTree>
    <p:extLst>
      <p:ext uri="{BB962C8B-B14F-4D97-AF65-F5344CB8AC3E}">
        <p14:creationId xmlns:p14="http://schemas.microsoft.com/office/powerpoint/2010/main" val="14962266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class </a:t>
            </a:r>
            <a:r>
              <a:rPr lang="it-IT" dirty="0" err="1"/>
              <a:t>AuxiliaryComponent</a:t>
            </a:r>
            <a:endParaRPr lang="it-IT" dirty="0"/>
          </a:p>
        </p:txBody>
      </p:sp>
      <p:sp>
        <p:nvSpPr>
          <p:cNvPr id="5" name="CasellaDiTesto 4">
            <a:extLst>
              <a:ext uri="{FF2B5EF4-FFF2-40B4-BE49-F238E27FC236}">
                <a16:creationId xmlns:a16="http://schemas.microsoft.com/office/drawing/2014/main" id="{26992265-0480-59B2-B2A8-0F929DECC7A4}"/>
              </a:ext>
            </a:extLst>
          </p:cNvPr>
          <p:cNvSpPr txBox="1"/>
          <p:nvPr/>
        </p:nvSpPr>
        <p:spPr>
          <a:xfrm>
            <a:off x="479376" y="948690"/>
            <a:ext cx="11712624" cy="2523768"/>
          </a:xfrm>
          <a:prstGeom prst="rect">
            <a:avLst/>
          </a:prstGeom>
          <a:noFill/>
        </p:spPr>
        <p:txBody>
          <a:bodyPr wrap="square">
            <a:spAutoFit/>
          </a:bodyPr>
          <a:lstStyle/>
          <a:p>
            <a:pPr eaLnBrk="0" hangingPunct="0"/>
            <a:r>
              <a:rPr kumimoji="0" lang="it-IT" altLang="it-IT" sz="1400" b="0" i="0" u="none" strike="noStrike" cap="none" normalizeH="0" baseline="0" dirty="0">
                <a:ln>
                  <a:noFill/>
                </a:ln>
                <a:solidFill>
                  <a:srgbClr val="CC7832"/>
                </a:solidFill>
                <a:effectLst/>
                <a:latin typeface="Arial Unicode MS"/>
              </a:rPr>
              <a:t>class </a:t>
            </a:r>
            <a:r>
              <a:rPr kumimoji="0" lang="it-IT" altLang="it-IT" sz="1400" b="0" i="0" u="none" strike="noStrike" cap="none" normalizeH="0" baseline="0" dirty="0" err="1">
                <a:ln>
                  <a:noFill/>
                </a:ln>
                <a:solidFill>
                  <a:srgbClr val="A9B7C6"/>
                </a:solidFill>
                <a:effectLst/>
                <a:latin typeface="Arial Unicode MS"/>
              </a:rPr>
              <a:t>AuxiliaryComponent</a:t>
            </a:r>
            <a:r>
              <a:rPr kumimoji="0" lang="it-IT" altLang="it-IT" sz="1400" b="0" i="0" u="none" strike="noStrike" cap="none" normalizeH="0" baseline="0" dirty="0">
                <a:ln>
                  <a:noFill/>
                </a:ln>
                <a:solidFill>
                  <a:srgbClr val="A9B7C6"/>
                </a:solidFill>
                <a:effectLst/>
                <a:latin typeface="Arial Unicode MS"/>
              </a:rPr>
              <a:t>:</a:t>
            </a:r>
            <a:br>
              <a:rPr kumimoji="0" lang="it-IT" altLang="it-IT" sz="1400" b="0" i="0" u="none" strike="noStrike" cap="none" normalizeH="0" baseline="0" dirty="0">
                <a:ln>
                  <a:noFill/>
                </a:ln>
                <a:solidFill>
                  <a:srgbClr val="A9B7C6"/>
                </a:solidFill>
                <a:effectLst/>
                <a:latin typeface="Arial Unicode MS"/>
              </a:rPr>
            </a:br>
            <a:r>
              <a:rPr kumimoji="0" lang="it-IT" altLang="it-IT" sz="1400" b="0" i="0" u="none" strike="noStrike" cap="none" normalizeH="0" baseline="0" dirty="0">
                <a:ln>
                  <a:noFill/>
                </a:ln>
                <a:solidFill>
                  <a:srgbClr val="A9B7C6"/>
                </a:solidFill>
                <a:effectLst/>
                <a:latin typeface="Arial Unicode MS"/>
              </a:rPr>
              <a:t>    </a:t>
            </a:r>
            <a:r>
              <a:rPr kumimoji="0" lang="it-IT" altLang="it-IT" sz="1400" b="0" i="0" u="none" strike="noStrike" cap="none" normalizeH="0" baseline="0" dirty="0" err="1">
                <a:ln>
                  <a:noFill/>
                </a:ln>
                <a:solidFill>
                  <a:srgbClr val="CC7832"/>
                </a:solidFill>
                <a:effectLst/>
                <a:latin typeface="Arial Unicode MS"/>
              </a:rPr>
              <a:t>def</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B200B2"/>
                </a:solidFill>
                <a:effectLst/>
                <a:latin typeface="Arial Unicode MS"/>
              </a:rPr>
              <a:t>__</a:t>
            </a:r>
            <a:r>
              <a:rPr kumimoji="0" lang="it-IT" altLang="it-IT" sz="1400" b="0" i="0" u="none" strike="noStrike" cap="none" normalizeH="0" baseline="0" dirty="0" err="1">
                <a:ln>
                  <a:noFill/>
                </a:ln>
                <a:solidFill>
                  <a:srgbClr val="B200B2"/>
                </a:solidFill>
                <a:effectLst/>
                <a:latin typeface="Arial Unicode MS"/>
              </a:rPr>
              <a:t>init</a:t>
            </a:r>
            <a:r>
              <a:rPr kumimoji="0" lang="it-IT" altLang="it-IT" sz="1400" b="0" i="0" u="none" strike="noStrike" cap="none" normalizeH="0" baseline="0" dirty="0">
                <a:ln>
                  <a:noFill/>
                </a:ln>
                <a:solidFill>
                  <a:srgbClr val="B200B2"/>
                </a:solidFill>
                <a:effectLst/>
                <a:latin typeface="Arial Unicode MS"/>
              </a:rPr>
              <a:t>__</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94558D"/>
                </a:solidFill>
                <a:effectLst/>
                <a:latin typeface="Arial Unicode MS"/>
              </a:rPr>
              <a:t>self</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A9B7C6"/>
                </a:solidFill>
                <a:effectLst/>
                <a:latin typeface="Arial Unicode MS"/>
              </a:rPr>
              <a:t>id</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A9B7C6"/>
                </a:solidFill>
                <a:effectLst/>
                <a:latin typeface="Arial Unicode MS"/>
              </a:rPr>
              <a:t>tech</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replacement_year</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replacement_cost</a:t>
            </a:r>
            <a:r>
              <a:rPr kumimoji="0" lang="it-IT" altLang="it-IT" sz="1400" b="0" i="0" u="none" strike="noStrike" cap="none" normalizeH="0" baseline="0" dirty="0">
                <a:ln>
                  <a:noFill/>
                </a:ln>
                <a:solidFill>
                  <a:srgbClr val="A9B7C6"/>
                </a:solidFill>
                <a:effectLst/>
                <a:latin typeface="Arial Unicode MS"/>
              </a:rPr>
              <a:t>):</a:t>
            </a:r>
            <a:br>
              <a:rPr kumimoji="0" lang="it-IT" altLang="it-IT" sz="1400" b="0" i="0" u="none" strike="noStrike" cap="none" normalizeH="0" baseline="0" dirty="0">
                <a:ln>
                  <a:noFill/>
                </a:ln>
                <a:solidFill>
                  <a:srgbClr val="A9B7C6"/>
                </a:solidFill>
                <a:effectLst/>
                <a:latin typeface="Arial Unicode MS"/>
              </a:rPr>
            </a:br>
            <a:r>
              <a:rPr kumimoji="0" lang="it-IT" altLang="it-IT" sz="1400" b="0" i="0" u="none" strike="noStrike" cap="none" normalizeH="0" baseline="0" dirty="0">
                <a:ln>
                  <a:noFill/>
                </a:ln>
                <a:solidFill>
                  <a:srgbClr val="A9B7C6"/>
                </a:solidFill>
                <a:effectLst/>
                <a:latin typeface="Arial Unicode MS"/>
              </a:rPr>
              <a:t>        </a:t>
            </a:r>
            <a:r>
              <a:rPr kumimoji="0" lang="it-IT" altLang="it-IT" sz="1400" b="0" i="1" u="none" strike="noStrike" cap="none" normalizeH="0" baseline="0" dirty="0">
                <a:ln>
                  <a:noFill/>
                </a:ln>
                <a:solidFill>
                  <a:srgbClr val="629755"/>
                </a:solidFill>
                <a:effectLst/>
                <a:latin typeface="Arial Unicode MS"/>
              </a:rPr>
              <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id: </a:t>
            </a:r>
            <a:r>
              <a:rPr kumimoji="0" lang="it-IT" altLang="it-IT" sz="1400" b="0" i="1" u="none" strike="noStrike" cap="none" normalizeH="0" baseline="0" dirty="0" err="1">
                <a:ln>
                  <a:noFill/>
                </a:ln>
                <a:solidFill>
                  <a:srgbClr val="629755"/>
                </a:solidFill>
                <a:effectLst/>
                <a:latin typeface="Arial Unicode MS"/>
              </a:rPr>
              <a:t>identification</a:t>
            </a:r>
            <a:r>
              <a:rPr kumimoji="0" lang="it-IT" altLang="it-IT" sz="1400" b="0" i="1" u="none" strike="noStrike" cap="none" normalizeH="0" baseline="0" dirty="0">
                <a:ln>
                  <a:noFill/>
                </a:ln>
                <a:solidFill>
                  <a:srgbClr val="629755"/>
                </a:solidFill>
                <a:effectLst/>
                <a:latin typeface="Arial Unicode MS"/>
              </a:rPr>
              <a:t> code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str</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0" u="none" strike="noStrike" cap="none" normalizeH="0" baseline="0" dirty="0">
                <a:ln>
                  <a:noFill/>
                </a:ln>
                <a:solidFill>
                  <a:srgbClr val="A9B7C6"/>
                </a:solidFill>
                <a:effectLst/>
                <a:latin typeface="Arial Unicode MS"/>
              </a:rPr>
            </a:b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tech: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str</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a:ln>
                  <a:noFill/>
                </a:ln>
                <a:solidFill>
                  <a:srgbClr val="629755"/>
                </a:solidFill>
                <a:effectLst/>
                <a:latin typeface="Arial Unicode MS"/>
              </a:rPr>
              <a:t>  ‘storage', 'pump','</a:t>
            </a:r>
            <a:r>
              <a:rPr kumimoji="0" lang="it-IT" altLang="it-IT" sz="1400" b="0" i="1" u="none" strike="noStrike" cap="none" normalizeH="0" baseline="0" dirty="0" err="1">
                <a:ln>
                  <a:noFill/>
                </a:ln>
                <a:solidFill>
                  <a:srgbClr val="629755"/>
                </a:solidFill>
                <a:effectLst/>
                <a:latin typeface="Arial Unicode MS"/>
              </a:rPr>
              <a:t>compressor</a:t>
            </a:r>
            <a:r>
              <a:rPr kumimoji="0" lang="it-IT" altLang="it-IT" sz="1400" b="0" i="1" u="none" strike="noStrike" cap="none" normalizeH="0" baseline="0" dirty="0">
                <a:ln>
                  <a:noFill/>
                </a:ln>
                <a:solidFill>
                  <a:srgbClr val="629755"/>
                </a:solidFill>
                <a:effectLst/>
                <a:latin typeface="Arial Unicode MS"/>
              </a:rPr>
              <a:t>, ‘inverter’ … </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replacement_year</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0" u="none" strike="noStrike" cap="none" normalizeH="0" baseline="0" dirty="0">
                <a:ln>
                  <a:noFill/>
                </a:ln>
                <a:solidFill>
                  <a:srgbClr val="A9B7C6"/>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int</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replacement_cost</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initial</a:t>
            </a:r>
            <a:r>
              <a:rPr kumimoji="0" lang="it-IT" altLang="it-IT" sz="1400" b="0" i="1" u="none" strike="noStrike" cap="none" normalizeH="0" baseline="0" dirty="0">
                <a:ln>
                  <a:noFill/>
                </a:ln>
                <a:solidFill>
                  <a:srgbClr val="629755"/>
                </a:solidFill>
                <a:effectLst/>
                <a:latin typeface="Arial Unicode MS"/>
              </a:rPr>
              <a:t> cost [€]</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br>
              <a:rPr kumimoji="0" lang="it-IT" altLang="it-IT" sz="1400" b="0" i="1" u="none" strike="noStrike" cap="none" normalizeH="0" baseline="0" dirty="0">
                <a:ln>
                  <a:noFill/>
                </a:ln>
                <a:solidFill>
                  <a:srgbClr val="629755"/>
                </a:solidFill>
                <a:effectLst/>
                <a:latin typeface="Arial Unicode MS"/>
              </a:rPr>
            </a:b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D9ADA27-DAE3-35B7-C363-6F5EB72A526A}"/>
              </a:ext>
            </a:extLst>
          </p:cNvPr>
          <p:cNvSpPr txBox="1"/>
          <p:nvPr/>
        </p:nvSpPr>
        <p:spPr>
          <a:xfrm>
            <a:off x="479376" y="531670"/>
            <a:ext cx="6176864" cy="290016"/>
          </a:xfrm>
          <a:prstGeom prst="rect">
            <a:avLst/>
          </a:prstGeom>
          <a:noFill/>
        </p:spPr>
        <p:txBody>
          <a:bodyPr wrap="square">
            <a:spAutoFit/>
          </a:bodyPr>
          <a:lstStyle/>
          <a:p>
            <a:pPr marL="0" lvl="1" defTabSz="685800" fontAlgn="auto">
              <a:lnSpc>
                <a:spcPct val="70000"/>
              </a:lnSpc>
              <a:spcBef>
                <a:spcPts val="750"/>
              </a:spcBef>
              <a:spcAft>
                <a:spcPts val="0"/>
              </a:spcAft>
              <a:defRPr/>
            </a:pPr>
            <a:r>
              <a:rPr lang="it-IT" altLang="it-IT" b="1" dirty="0">
                <a:latin typeface="Segoe UI" panose="020B0502040204020203" pitchFamily="34" charset="0"/>
                <a:cs typeface="Segoe UI" panose="020B0502040204020203" pitchFamily="34" charset="0"/>
              </a:rPr>
              <a:t>Costruttore</a:t>
            </a:r>
            <a:endParaRPr lang="it-IT" altLang="it-IT"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603317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class </a:t>
            </a:r>
            <a:r>
              <a:rPr lang="it-IT" dirty="0" err="1"/>
              <a:t>PvPanel</a:t>
            </a:r>
            <a:endParaRPr lang="it-IT" dirty="0"/>
          </a:p>
        </p:txBody>
      </p:sp>
      <p:sp>
        <p:nvSpPr>
          <p:cNvPr id="5" name="CasellaDiTesto 4">
            <a:extLst>
              <a:ext uri="{FF2B5EF4-FFF2-40B4-BE49-F238E27FC236}">
                <a16:creationId xmlns:a16="http://schemas.microsoft.com/office/drawing/2014/main" id="{26992265-0480-59B2-B2A8-0F929DECC7A4}"/>
              </a:ext>
            </a:extLst>
          </p:cNvPr>
          <p:cNvSpPr txBox="1"/>
          <p:nvPr/>
        </p:nvSpPr>
        <p:spPr>
          <a:xfrm>
            <a:off x="479376" y="948690"/>
            <a:ext cx="11712624" cy="5262979"/>
          </a:xfrm>
          <a:prstGeom prst="rect">
            <a:avLst/>
          </a:prstGeom>
          <a:noFill/>
        </p:spPr>
        <p:txBody>
          <a:bodyPr wrap="square">
            <a:spAutoFit/>
          </a:bodyPr>
          <a:lstStyle/>
          <a:p>
            <a:pPr eaLnBrk="0" hangingPunct="0"/>
            <a:r>
              <a:rPr lang="it-IT" altLang="it-IT" sz="1400" dirty="0">
                <a:highlight>
                  <a:srgbClr val="FFFF00"/>
                </a:highlight>
                <a:latin typeface="Arial Unicode MS"/>
              </a:rPr>
              <a:t>Questa classe viene </a:t>
            </a:r>
            <a:r>
              <a:rPr lang="it-IT" altLang="it-IT" sz="1400" dirty="0" err="1">
                <a:highlight>
                  <a:srgbClr val="FFFF00"/>
                </a:highlight>
                <a:latin typeface="Arial Unicode MS"/>
              </a:rPr>
              <a:t>costruità</a:t>
            </a:r>
            <a:r>
              <a:rPr lang="it-IT" altLang="it-IT" sz="1400" dirty="0">
                <a:highlight>
                  <a:srgbClr val="FFFF00"/>
                </a:highlight>
                <a:latin typeface="Arial Unicode MS"/>
              </a:rPr>
              <a:t> con il metodo dell’EREDITARIETA’:</a:t>
            </a:r>
          </a:p>
          <a:p>
            <a:pPr eaLnBrk="0" hangingPunct="0"/>
            <a:r>
              <a:rPr lang="it-IT" altLang="it-IT" sz="1400" dirty="0">
                <a:highlight>
                  <a:srgbClr val="FFFF00"/>
                </a:highlight>
                <a:latin typeface="Arial Unicode MS"/>
              </a:rPr>
              <a:t>[1] https://www.programmareinpython.it/video-corso-python-programmazione-a-oggetti/03-ereditarieta/</a:t>
            </a:r>
          </a:p>
          <a:p>
            <a:pPr eaLnBrk="0" hangingPunct="0"/>
            <a:endParaRPr lang="it-IT" altLang="it-IT" sz="1400" dirty="0">
              <a:highlight>
                <a:srgbClr val="FFFF00"/>
              </a:highlight>
              <a:latin typeface="Arial Unicode MS"/>
            </a:endParaRPr>
          </a:p>
          <a:p>
            <a:pPr eaLnBrk="0" hangingPunct="0"/>
            <a:r>
              <a:rPr lang="it-IT" altLang="it-IT" sz="1400" dirty="0">
                <a:highlight>
                  <a:srgbClr val="FFFF00"/>
                </a:highlight>
                <a:latin typeface="Arial Unicode MS"/>
              </a:rPr>
              <a:t>Import della classe madre</a:t>
            </a:r>
            <a:endParaRPr kumimoji="0" lang="it-IT" altLang="it-IT" sz="1400" b="0" i="0" u="none" strike="noStrike" cap="none" normalizeH="0" baseline="0" dirty="0">
              <a:ln>
                <a:noFill/>
              </a:ln>
              <a:effectLst/>
              <a:highlight>
                <a:srgbClr val="FFFF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400" b="0" i="0" u="none" strike="noStrike" cap="none" normalizeH="0" baseline="0" dirty="0">
              <a:ln>
                <a:noFill/>
              </a:ln>
              <a:solidFill>
                <a:srgbClr val="CC7832"/>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CC7832"/>
                </a:solidFill>
                <a:effectLst/>
                <a:latin typeface="Arial Unicode MS"/>
              </a:rPr>
              <a:t>from </a:t>
            </a:r>
            <a:r>
              <a:rPr kumimoji="0" lang="it-IT" altLang="it-IT" sz="1400" b="0" i="0" u="none" strike="noStrike" cap="none" normalizeH="0" baseline="0" dirty="0" err="1">
                <a:ln>
                  <a:noFill/>
                </a:ln>
                <a:solidFill>
                  <a:srgbClr val="A9B7C6"/>
                </a:solidFill>
                <a:effectLst/>
                <a:latin typeface="Arial Unicode MS"/>
              </a:rPr>
              <a:t>ProductionSystem</a:t>
            </a:r>
            <a:r>
              <a:rPr kumimoji="0" lang="it-IT" altLang="it-IT" sz="1400" b="0" i="0" u="none" strike="noStrike" cap="none" normalizeH="0" baseline="0" dirty="0">
                <a:ln>
                  <a:noFill/>
                </a:ln>
                <a:solidFill>
                  <a:srgbClr val="A9B7C6"/>
                </a:solidFill>
                <a:effectLst/>
                <a:latin typeface="Arial Unicode MS"/>
              </a:rPr>
              <a:t> </a:t>
            </a:r>
            <a:r>
              <a:rPr kumimoji="0" lang="it-IT" altLang="it-IT" sz="1400" b="0" i="0" u="none" strike="noStrike" cap="none" normalizeH="0" baseline="0" dirty="0">
                <a:ln>
                  <a:noFill/>
                </a:ln>
                <a:solidFill>
                  <a:srgbClr val="CC7832"/>
                </a:solidFill>
                <a:effectLst/>
                <a:latin typeface="Arial Unicode MS"/>
              </a:rPr>
              <a:t>import </a:t>
            </a:r>
            <a:r>
              <a:rPr kumimoji="0" lang="it-IT" altLang="it-IT" sz="1400" b="0" i="0" u="none" strike="noStrike" cap="none" normalizeH="0" baseline="0" dirty="0" err="1">
                <a:ln>
                  <a:noFill/>
                </a:ln>
                <a:solidFill>
                  <a:srgbClr val="A9B7C6"/>
                </a:solidFill>
                <a:effectLst/>
                <a:latin typeface="Arial Unicode MS"/>
              </a:rPr>
              <a:t>ProductionSystem</a:t>
            </a:r>
            <a:br>
              <a:rPr kumimoji="0" lang="it-IT" altLang="it-IT" sz="1400" b="0" i="0" u="none" strike="noStrike" cap="none" normalizeH="0" baseline="0" dirty="0">
                <a:ln>
                  <a:noFill/>
                </a:ln>
                <a:solidFill>
                  <a:srgbClr val="A9B7C6"/>
                </a:solidFill>
                <a:effectLst/>
                <a:latin typeface="Arial Unicode MS"/>
              </a:rPr>
            </a:br>
            <a:br>
              <a:rPr kumimoji="0" lang="it-IT" altLang="it-IT" sz="1400" b="0" i="0" u="none" strike="noStrike" cap="none" normalizeH="0" baseline="0" dirty="0">
                <a:ln>
                  <a:noFill/>
                </a:ln>
                <a:solidFill>
                  <a:srgbClr val="A9B7C6"/>
                </a:solidFill>
                <a:effectLst/>
                <a:latin typeface="Arial Unicode MS"/>
              </a:rPr>
            </a:br>
            <a:br>
              <a:rPr kumimoji="0" lang="it-IT" altLang="it-IT" sz="1400" b="0" i="0" u="none" strike="noStrike" cap="none" normalizeH="0" baseline="0" dirty="0">
                <a:ln>
                  <a:noFill/>
                </a:ln>
                <a:solidFill>
                  <a:srgbClr val="A9B7C6"/>
                </a:solidFill>
                <a:effectLst/>
                <a:latin typeface="Arial Unicode MS"/>
              </a:rPr>
            </a:br>
            <a:r>
              <a:rPr kumimoji="0" lang="it-IT" altLang="it-IT" sz="1400" b="0" i="0" u="none" strike="noStrike" cap="none" normalizeH="0" baseline="0" dirty="0">
                <a:ln>
                  <a:noFill/>
                </a:ln>
                <a:solidFill>
                  <a:srgbClr val="CC7832"/>
                </a:solidFill>
                <a:effectLst/>
                <a:latin typeface="Arial Unicode MS"/>
              </a:rPr>
              <a:t>class </a:t>
            </a:r>
            <a:r>
              <a:rPr kumimoji="0" lang="it-IT" altLang="it-IT" sz="1400" b="0" i="0" u="none" strike="noStrike" cap="none" normalizeH="0" baseline="0" dirty="0" err="1">
                <a:ln>
                  <a:noFill/>
                </a:ln>
                <a:solidFill>
                  <a:srgbClr val="A9B7C6"/>
                </a:solidFill>
                <a:effectLst/>
                <a:latin typeface="Arial Unicode MS"/>
              </a:rPr>
              <a:t>PvPanels</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err="1">
                <a:ln>
                  <a:noFill/>
                </a:ln>
                <a:solidFill>
                  <a:srgbClr val="A9B7C6"/>
                </a:solidFill>
                <a:effectLst/>
                <a:latin typeface="Arial Unicode MS"/>
              </a:rPr>
              <a:t>ProductionSystem</a:t>
            </a:r>
            <a:r>
              <a:rPr kumimoji="0" lang="it-IT" altLang="it-IT" sz="1400" b="0" i="0" u="none" strike="noStrike" cap="none" normalizeH="0" baseline="0" dirty="0">
                <a:ln>
                  <a:noFill/>
                </a:ln>
                <a:solidFill>
                  <a:srgbClr val="A9B7C6"/>
                </a:solidFill>
                <a:effectLst/>
                <a:latin typeface="Arial Unicode MS"/>
              </a:rPr>
              <a:t>):</a:t>
            </a:r>
            <a:br>
              <a:rPr kumimoji="0" lang="it-IT" altLang="it-IT" sz="1400" b="0" i="0" u="none" strike="noStrike" cap="none" normalizeH="0" baseline="0" dirty="0">
                <a:ln>
                  <a:noFill/>
                </a:ln>
                <a:solidFill>
                  <a:srgbClr val="A9B7C6"/>
                </a:solidFill>
                <a:effectLst/>
                <a:latin typeface="Arial Unicode MS"/>
              </a:rPr>
            </a:br>
            <a:r>
              <a:rPr kumimoji="0" lang="it-IT" altLang="it-IT" sz="1400" b="0" i="0" u="none" strike="noStrike" cap="none" normalizeH="0" baseline="0" dirty="0">
                <a:ln>
                  <a:noFill/>
                </a:ln>
                <a:solidFill>
                  <a:srgbClr val="A9B7C6"/>
                </a:solidFill>
                <a:effectLst/>
                <a:latin typeface="Arial Unicode MS"/>
              </a:rPr>
              <a:t>    </a:t>
            </a:r>
            <a:r>
              <a:rPr kumimoji="0" lang="it-IT" altLang="it-IT" sz="1400" b="0" i="0" u="none" strike="noStrike" cap="none" normalizeH="0" baseline="0" dirty="0" err="1">
                <a:ln>
                  <a:noFill/>
                </a:ln>
                <a:solidFill>
                  <a:srgbClr val="CC7832"/>
                </a:solidFill>
                <a:effectLst/>
                <a:latin typeface="Arial Unicode MS"/>
              </a:rPr>
              <a:t>def</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B200B2"/>
                </a:solidFill>
                <a:effectLst/>
                <a:latin typeface="Arial Unicode MS"/>
              </a:rPr>
              <a:t>__</a:t>
            </a:r>
            <a:r>
              <a:rPr kumimoji="0" lang="it-IT" altLang="it-IT" sz="1400" b="0" i="0" u="none" strike="noStrike" cap="none" normalizeH="0" baseline="0" dirty="0" err="1">
                <a:ln>
                  <a:noFill/>
                </a:ln>
                <a:solidFill>
                  <a:srgbClr val="B200B2"/>
                </a:solidFill>
                <a:effectLst/>
                <a:latin typeface="Arial Unicode MS"/>
              </a:rPr>
              <a:t>init</a:t>
            </a:r>
            <a:r>
              <a:rPr kumimoji="0" lang="it-IT" altLang="it-IT" sz="1400" b="0" i="0" u="none" strike="noStrike" cap="none" normalizeH="0" baseline="0" dirty="0">
                <a:ln>
                  <a:noFill/>
                </a:ln>
                <a:solidFill>
                  <a:srgbClr val="B200B2"/>
                </a:solidFill>
                <a:effectLst/>
                <a:latin typeface="Arial Unicode MS"/>
              </a:rPr>
              <a:t>__</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94558D"/>
                </a:solidFill>
                <a:effectLst/>
                <a:latin typeface="Arial Unicode MS"/>
              </a:rPr>
              <a:t>self</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A9B7C6"/>
                </a:solidFill>
                <a:effectLst/>
                <a:latin typeface="Arial Unicode MS"/>
              </a:rPr>
              <a:t>id</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A9B7C6"/>
                </a:solidFill>
                <a:effectLst/>
                <a:latin typeface="Arial Unicode MS"/>
              </a:rPr>
              <a:t>carrier</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A9B7C6"/>
                </a:solidFill>
                <a:effectLst/>
                <a:latin typeface="Arial Unicode MS"/>
              </a:rPr>
              <a:t>power</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p_con</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cost_kW</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inc_kW</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oem_cost_kW</a:t>
            </a:r>
            <a:r>
              <a:rPr kumimoji="0" lang="it-IT" altLang="it-IT" sz="1400" b="0" i="0" u="none" strike="noStrike" cap="none" normalizeH="0" baseline="0" dirty="0" err="1">
                <a:ln>
                  <a:noFill/>
                </a:ln>
                <a:solidFill>
                  <a:srgbClr val="CC7832"/>
                </a:solidFill>
                <a:effectLst/>
                <a:latin typeface="Arial Unicode MS"/>
              </a:rPr>
              <a:t>,</a:t>
            </a:r>
            <a:r>
              <a:rPr kumimoji="0" lang="it-IT" altLang="it-IT" sz="1400" b="0" i="0" u="none" strike="noStrike" cap="none" normalizeH="0" baseline="0" dirty="0" err="1">
                <a:ln>
                  <a:noFill/>
                </a:ln>
                <a:solidFill>
                  <a:srgbClr val="A9B7C6"/>
                </a:solidFill>
                <a:effectLst/>
                <a:latin typeface="Arial Unicode MS"/>
              </a:rPr>
              <a:t>oem_cost_kWh</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inc_kWh</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inc</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dur_inc_kWh</a:t>
            </a:r>
            <a:r>
              <a:rPr kumimoji="0" lang="it-IT" altLang="it-IT" sz="1400" b="0" i="0" u="none" strike="noStrike" cap="none" normalizeH="0" baseline="0" dirty="0">
                <a:ln>
                  <a:noFill/>
                </a:ln>
                <a:solidFill>
                  <a:srgbClr val="CC7832"/>
                </a:solidFill>
                <a:effectLst/>
                <a:latin typeface="Arial Unicode MS"/>
              </a:rPr>
              <a:t>,</a:t>
            </a:r>
            <a:br>
              <a:rPr kumimoji="0" lang="it-IT" altLang="it-IT" sz="1400" b="0" i="0" u="none" strike="noStrike" cap="none" normalizeH="0" baseline="0" dirty="0">
                <a:ln>
                  <a:noFill/>
                </a:ln>
                <a:solidFill>
                  <a:srgbClr val="CC7832"/>
                </a:solidFill>
                <a:effectLst/>
                <a:latin typeface="Arial Unicode MS"/>
              </a:rPr>
            </a:b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dur_inc</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A9B7C6"/>
                </a:solidFill>
                <a:effectLst/>
                <a:latin typeface="Arial Unicode MS"/>
              </a:rPr>
              <a:t>tech=</a:t>
            </a: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pv</a:t>
            </a: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A9B7C6"/>
                </a:solidFill>
                <a:effectLst/>
                <a:latin typeface="Arial Unicode MS"/>
              </a:rPr>
              <a:t>status=</a:t>
            </a:r>
            <a:r>
              <a:rPr kumimoji="0" lang="it-IT" altLang="it-IT" sz="1400" b="0" i="0" u="none" strike="noStrike" cap="none" normalizeH="0" baseline="0" dirty="0">
                <a:ln>
                  <a:noFill/>
                </a:ln>
                <a:solidFill>
                  <a:srgbClr val="6A8759"/>
                </a:solidFill>
                <a:effectLst/>
                <a:latin typeface="Arial Unicode MS"/>
              </a:rPr>
              <a:t>'new'</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A9B7C6"/>
                </a:solidFill>
                <a:effectLst/>
                <a:latin typeface="Arial Unicode MS"/>
              </a:rPr>
              <a:t>user=</a:t>
            </a:r>
            <a:r>
              <a:rPr kumimoji="0" lang="it-IT" altLang="it-IT" sz="1400" b="0" i="0" u="none" strike="noStrike" cap="none" normalizeH="0" baseline="0" dirty="0">
                <a:ln>
                  <a:noFill/>
                </a:ln>
                <a:solidFill>
                  <a:srgbClr val="CC7832"/>
                </a:solidFill>
                <a:effectLst/>
                <a:latin typeface="Arial Unicode MS"/>
              </a:rPr>
              <a:t>None, </a:t>
            </a:r>
            <a:r>
              <a:rPr kumimoji="0" lang="it-IT" altLang="it-IT" sz="1400" b="0" i="0" u="none" strike="noStrike" cap="none" normalizeH="0" baseline="0" dirty="0" err="1">
                <a:ln>
                  <a:noFill/>
                </a:ln>
                <a:solidFill>
                  <a:srgbClr val="A9B7C6"/>
                </a:solidFill>
                <a:effectLst/>
                <a:latin typeface="Arial Unicode MS"/>
              </a:rPr>
              <a:t>decay</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6897BB"/>
                </a:solidFill>
                <a:effectLst/>
                <a:latin typeface="Arial Unicode MS"/>
              </a:rPr>
              <a:t>0.006</a:t>
            </a:r>
            <a:r>
              <a:rPr kumimoji="0" lang="it-IT" altLang="it-IT" sz="1400" b="0" i="0" u="none" strike="noStrike" cap="none" normalizeH="0" baseline="0" dirty="0">
                <a:ln>
                  <a:noFill/>
                </a:ln>
                <a:solidFill>
                  <a:srgbClr val="CC7832"/>
                </a:solidFill>
                <a:effectLst/>
                <a:latin typeface="Arial Unicode MS"/>
              </a:rPr>
              <a:t>,</a:t>
            </a:r>
            <a:br>
              <a:rPr kumimoji="0" lang="it-IT" altLang="it-IT" sz="1400" b="0" i="0" u="none" strike="noStrike" cap="none" normalizeH="0" baseline="0" dirty="0">
                <a:ln>
                  <a:noFill/>
                </a:ln>
                <a:solidFill>
                  <a:srgbClr val="CC7832"/>
                </a:solidFill>
                <a:effectLst/>
                <a:latin typeface="Arial Unicode MS"/>
              </a:rPr>
            </a:b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life_time</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6897BB"/>
                </a:solidFill>
                <a:effectLst/>
                <a:latin typeface="Arial Unicode MS"/>
              </a:rPr>
              <a:t>20</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pod</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CC7832"/>
                </a:solidFill>
                <a:effectLst/>
                <a:latin typeface="Arial Unicode MS"/>
              </a:rPr>
              <a:t>None, </a:t>
            </a:r>
            <a:r>
              <a:rPr kumimoji="0" lang="it-IT" altLang="it-IT" sz="1400" b="0" i="0" u="none" strike="noStrike" cap="none" normalizeH="0" baseline="0" dirty="0">
                <a:ln>
                  <a:noFill/>
                </a:ln>
                <a:solidFill>
                  <a:srgbClr val="A9B7C6"/>
                </a:solidFill>
                <a:effectLst/>
                <a:latin typeface="Arial Unicode MS"/>
              </a:rPr>
              <a:t>ma=</a:t>
            </a:r>
            <a:r>
              <a:rPr kumimoji="0" lang="it-IT" altLang="it-IT" sz="1400" b="0" i="0" u="none" strike="noStrike" cap="none" normalizeH="0" baseline="0" dirty="0">
                <a:ln>
                  <a:noFill/>
                </a:ln>
                <a:solidFill>
                  <a:srgbClr val="CC7832"/>
                </a:solidFill>
                <a:effectLst/>
                <a:latin typeface="Arial Unicode MS"/>
              </a:rPr>
              <a:t>None, </a:t>
            </a:r>
            <a:r>
              <a:rPr kumimoji="0" lang="it-IT" altLang="it-IT" sz="1400" b="0" i="0" u="none" strike="noStrike" cap="none" normalizeH="0" baseline="0" dirty="0" err="1">
                <a:ln>
                  <a:noFill/>
                </a:ln>
                <a:solidFill>
                  <a:srgbClr val="A9B7C6"/>
                </a:solidFill>
                <a:effectLst/>
                <a:latin typeface="Arial Unicode MS"/>
              </a:rPr>
              <a:t>ts</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CC7832"/>
                </a:solidFill>
                <a:effectLst/>
                <a:latin typeface="Arial Unicode MS"/>
              </a:rPr>
              <a:t>None, </a:t>
            </a:r>
            <a:r>
              <a:rPr kumimoji="0" lang="it-IT" altLang="it-IT" sz="1400" b="0" i="0" u="none" strike="noStrike" cap="none" normalizeH="0" baseline="0" dirty="0" err="1">
                <a:ln>
                  <a:noFill/>
                </a:ln>
                <a:solidFill>
                  <a:srgbClr val="A9B7C6"/>
                </a:solidFill>
                <a:effectLst/>
                <a:latin typeface="Arial Unicode MS"/>
              </a:rPr>
              <a:t>gse_mode</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rid</a:t>
            </a: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a:ln>
                  <a:noFill/>
                </a:ln>
                <a:solidFill>
                  <a:srgbClr val="CC7832"/>
                </a:solidFill>
                <a:effectLst/>
                <a:latin typeface="Arial Unicode MS"/>
              </a:rPr>
              <a:t>,</a:t>
            </a:r>
            <a:br>
              <a:rPr kumimoji="0" lang="it-IT" altLang="it-IT" sz="1400" b="0" i="0" u="none" strike="noStrike" cap="none" normalizeH="0" baseline="0" dirty="0">
                <a:ln>
                  <a:noFill/>
                </a:ln>
                <a:solidFill>
                  <a:srgbClr val="CC7832"/>
                </a:solidFill>
                <a:effectLst/>
                <a:latin typeface="Arial Unicode MS"/>
              </a:rPr>
            </a:b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aux_components</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err="1">
                <a:ln>
                  <a:noFill/>
                </a:ln>
                <a:solidFill>
                  <a:srgbClr val="CC7832"/>
                </a:solidFill>
                <a:effectLst/>
                <a:latin typeface="Arial Unicode MS"/>
              </a:rPr>
              <a:t>None,</a:t>
            </a:r>
            <a:r>
              <a:rPr kumimoji="0" lang="it-IT" altLang="it-IT" sz="1400" b="0" i="0" u="none" strike="noStrike" cap="none" normalizeH="0" baseline="0" dirty="0" err="1">
                <a:ln>
                  <a:noFill/>
                </a:ln>
                <a:solidFill>
                  <a:srgbClr val="A9B7C6"/>
                </a:solidFill>
                <a:effectLst/>
                <a:latin typeface="Arial Unicode MS"/>
              </a:rPr>
              <a:t>category</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inflex</a:t>
            </a: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a:ln>
                  <a:noFill/>
                </a:ln>
                <a:solidFill>
                  <a:srgbClr val="CC7832"/>
                </a:solidFill>
                <a:effectLst/>
                <a:latin typeface="Arial Unicode MS"/>
              </a:rPr>
              <a:t>,</a:t>
            </a:r>
            <a:r>
              <a:rPr kumimoji="0" lang="it-IT" altLang="it-IT" sz="1400" b="0" i="0" u="none" strike="noStrike" cap="none" normalizeH="0" baseline="0" dirty="0" err="1">
                <a:ln>
                  <a:noFill/>
                </a:ln>
                <a:solidFill>
                  <a:srgbClr val="A9B7C6"/>
                </a:solidFill>
                <a:effectLst/>
                <a:latin typeface="Arial Unicode MS"/>
              </a:rPr>
              <a:t>cogeneration</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CC7832"/>
                </a:solidFill>
                <a:effectLst/>
                <a:latin typeface="Arial Unicode MS"/>
              </a:rPr>
              <a:t>False, </a:t>
            </a:r>
            <a:r>
              <a:rPr kumimoji="0" lang="it-IT" altLang="it-IT" sz="1400" b="0" i="0" u="none" strike="noStrike" cap="none" normalizeH="0" baseline="0" dirty="0" err="1">
                <a:ln>
                  <a:noFill/>
                </a:ln>
                <a:solidFill>
                  <a:srgbClr val="A9B7C6"/>
                </a:solidFill>
                <a:effectLst/>
                <a:latin typeface="Arial Unicode MS"/>
              </a:rPr>
              <a:t>mode_mppt</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6897BB"/>
                </a:solidFill>
                <a:effectLst/>
                <a:latin typeface="Arial Unicode MS"/>
              </a:rPr>
              <a:t>1</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isc_ref</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6897BB"/>
                </a:solidFill>
                <a:effectLst/>
                <a:latin typeface="Arial Unicode MS"/>
              </a:rPr>
              <a:t>11.32</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voc_ref</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6897BB"/>
                </a:solidFill>
                <a:effectLst/>
                <a:latin typeface="Arial Unicode MS"/>
              </a:rPr>
              <a:t>43.8</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t_cell_ref_c</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6897BB"/>
                </a:solidFill>
                <a:effectLst/>
                <a:latin typeface="Arial Unicode MS"/>
              </a:rPr>
              <a:t>25</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I_tot_ref</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6897BB"/>
                </a:solidFill>
                <a:effectLst/>
                <a:latin typeface="Arial Unicode MS"/>
              </a:rPr>
              <a:t>1000</a:t>
            </a:r>
            <a:r>
              <a:rPr kumimoji="0" lang="it-IT" altLang="it-IT" sz="1400" b="0" i="0" u="none" strike="noStrike" cap="none" normalizeH="0" baseline="0" dirty="0">
                <a:ln>
                  <a:noFill/>
                </a:ln>
                <a:solidFill>
                  <a:srgbClr val="CC7832"/>
                </a:solidFill>
                <a:effectLst/>
                <a:latin typeface="Arial Unicode MS"/>
              </a:rPr>
              <a:t>,</a:t>
            </a:r>
            <a:br>
              <a:rPr kumimoji="0" lang="it-IT" altLang="it-IT" sz="1400" b="0" i="0" u="none" strike="noStrike" cap="none" normalizeH="0" baseline="0" dirty="0">
                <a:ln>
                  <a:noFill/>
                </a:ln>
                <a:solidFill>
                  <a:srgbClr val="CC7832"/>
                </a:solidFill>
                <a:effectLst/>
                <a:latin typeface="Arial Unicode MS"/>
              </a:rPr>
            </a:b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vmppt_ref</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6897BB"/>
                </a:solidFill>
                <a:effectLst/>
                <a:latin typeface="Arial Unicode MS"/>
              </a:rPr>
              <a:t>37.2</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imppt_ref</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6897BB"/>
                </a:solidFill>
                <a:effectLst/>
                <a:latin typeface="Arial Unicode MS"/>
              </a:rPr>
              <a:t>10.76</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mu_isc_ref</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6897BB"/>
                </a:solidFill>
                <a:effectLst/>
                <a:latin typeface="Arial Unicode MS"/>
              </a:rPr>
              <a:t>0.04</a:t>
            </a:r>
            <a:r>
              <a:rPr kumimoji="0" lang="it-IT" altLang="it-IT" sz="1400" b="0" i="0" u="none" strike="noStrike" cap="none" normalizeH="0" baseline="0" dirty="0">
                <a:ln>
                  <a:noFill/>
                </a:ln>
                <a:solidFill>
                  <a:srgbClr val="CC7832"/>
                </a:solidFill>
                <a:effectLst/>
                <a:latin typeface="Arial Unicode MS"/>
              </a:rPr>
              <a:t>,</a:t>
            </a:r>
            <a:br>
              <a:rPr kumimoji="0" lang="it-IT" altLang="it-IT" sz="1400" b="0" i="0" u="none" strike="noStrike" cap="none" normalizeH="0" baseline="0" dirty="0">
                <a:ln>
                  <a:noFill/>
                </a:ln>
                <a:solidFill>
                  <a:srgbClr val="CC7832"/>
                </a:solidFill>
                <a:effectLst/>
                <a:latin typeface="Arial Unicode MS"/>
              </a:rPr>
            </a:b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mu_voc_ref</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6897BB"/>
                </a:solidFill>
                <a:effectLst/>
                <a:latin typeface="Arial Unicode MS"/>
              </a:rPr>
              <a:t>0.24</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ser_cell</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6897BB"/>
                </a:solidFill>
                <a:effectLst/>
                <a:latin typeface="Arial Unicode MS"/>
              </a:rPr>
              <a:t>60</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t_cell_noct_c</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6897BB"/>
                </a:solidFill>
                <a:effectLst/>
                <a:latin typeface="Arial Unicode MS"/>
              </a:rPr>
              <a:t>44</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A9B7C6"/>
                </a:solidFill>
                <a:effectLst/>
                <a:latin typeface="Arial Unicode MS"/>
              </a:rPr>
              <a:t>area=</a:t>
            </a:r>
            <a:r>
              <a:rPr kumimoji="0" lang="it-IT" altLang="it-IT" sz="1400" b="0" i="0" u="none" strike="noStrike" cap="none" normalizeH="0" baseline="0" dirty="0">
                <a:ln>
                  <a:noFill/>
                </a:ln>
                <a:solidFill>
                  <a:srgbClr val="6897BB"/>
                </a:solidFill>
                <a:effectLst/>
                <a:latin typeface="Arial Unicode MS"/>
              </a:rPr>
              <a:t>1.81</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n_series</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6897BB"/>
                </a:solidFill>
                <a:effectLst/>
                <a:latin typeface="Arial Unicode MS"/>
              </a:rPr>
              <a:t>1</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n_parallel</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6897BB"/>
                </a:solidFill>
                <a:effectLst/>
                <a:latin typeface="Arial Unicode MS"/>
              </a:rPr>
              <a:t>1</a:t>
            </a:r>
            <a:r>
              <a:rPr kumimoji="0" lang="it-IT" altLang="it-IT" sz="1400" b="0" i="0" u="none" strike="noStrike" cap="none" normalizeH="0" baseline="0" dirty="0">
                <a:ln>
                  <a:noFill/>
                </a:ln>
                <a:solidFill>
                  <a:srgbClr val="CC7832"/>
                </a:solidFill>
                <a:effectLst/>
                <a:latin typeface="Arial Unicode MS"/>
              </a:rPr>
              <a:t>,</a:t>
            </a:r>
            <a:r>
              <a:rPr kumimoji="0" lang="it-IT" altLang="it-IT" sz="1400" b="0" i="0" u="none" strike="noStrike" cap="none" normalizeH="0" baseline="0" dirty="0">
                <a:ln>
                  <a:noFill/>
                </a:ln>
                <a:solidFill>
                  <a:srgbClr val="A9B7C6"/>
                </a:solidFill>
                <a:effectLst/>
                <a:latin typeface="Arial Unicode MS"/>
              </a:rPr>
              <a:t>bonus50per=</a:t>
            </a:r>
            <a:r>
              <a:rPr kumimoji="0" lang="it-IT" altLang="it-IT" sz="1400" b="0" i="0" u="none" strike="noStrike" cap="none" normalizeH="0" baseline="0" dirty="0">
                <a:ln>
                  <a:noFill/>
                </a:ln>
                <a:solidFill>
                  <a:srgbClr val="CC7832"/>
                </a:solidFill>
                <a:effectLst/>
                <a:latin typeface="Arial Unicode MS"/>
              </a:rPr>
              <a:t>True</a:t>
            </a:r>
            <a:r>
              <a:rPr kumimoji="0" lang="it-IT" altLang="it-IT" sz="1400" b="0" i="0" u="none" strike="noStrike" cap="none" normalizeH="0" baseline="0" dirty="0">
                <a:ln>
                  <a:noFill/>
                </a:ln>
                <a:solidFill>
                  <a:srgbClr val="A9B7C6"/>
                </a:solidFill>
                <a:effectLst/>
                <a:latin typeface="Arial Unicode MS"/>
              </a:rPr>
              <a:t>):</a:t>
            </a:r>
            <a:br>
              <a:rPr kumimoji="0" lang="it-IT" altLang="it-IT" sz="1400" b="0" i="0" u="none" strike="noStrike" cap="none" normalizeH="0" baseline="0" dirty="0">
                <a:ln>
                  <a:noFill/>
                </a:ln>
                <a:solidFill>
                  <a:srgbClr val="A9B7C6"/>
                </a:solidFill>
                <a:effectLst/>
                <a:latin typeface="Arial Unicode MS"/>
              </a:rPr>
            </a:br>
            <a:endParaRPr kumimoji="0" lang="it-IT" altLang="it-IT" sz="1400" b="0" i="0" u="none" strike="noStrike" cap="none" normalizeH="0" baseline="0" dirty="0">
              <a:ln>
                <a:noFill/>
              </a:ln>
              <a:solidFill>
                <a:srgbClr val="A9B7C6"/>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1400" dirty="0">
              <a:solidFill>
                <a:srgbClr val="A9B7C6"/>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1400" dirty="0">
                <a:highlight>
                  <a:srgbClr val="FFFF00"/>
                </a:highlight>
                <a:latin typeface="Arial Unicode MS"/>
              </a:rPr>
              <a:t>Attributi ereditati dalla classe madre</a:t>
            </a:r>
            <a:endParaRPr kumimoji="0" lang="it-IT" altLang="it-IT" sz="1400" b="0" i="0" u="none" strike="noStrike" cap="none" normalizeH="0" baseline="0" dirty="0">
              <a:ln>
                <a:noFill/>
              </a:ln>
              <a:effectLst/>
              <a:highlight>
                <a:srgbClr val="FFFF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400" b="0" i="0" u="none" strike="noStrike" cap="none" normalizeH="0" baseline="0" dirty="0">
                <a:ln>
                  <a:noFill/>
                </a:ln>
                <a:solidFill>
                  <a:srgbClr val="A9B7C6"/>
                </a:solidFill>
                <a:effectLst/>
                <a:latin typeface="Arial Unicode MS"/>
              </a:rPr>
            </a:br>
            <a:r>
              <a:rPr kumimoji="0" lang="it-IT" altLang="it-IT" sz="1400" b="0" i="0" u="none" strike="noStrike" cap="none" normalizeH="0" baseline="0" dirty="0">
                <a:ln>
                  <a:noFill/>
                </a:ln>
                <a:solidFill>
                  <a:srgbClr val="A9B7C6"/>
                </a:solidFill>
                <a:effectLst/>
                <a:latin typeface="Arial Unicode MS"/>
              </a:rPr>
              <a:t>        </a:t>
            </a:r>
            <a:r>
              <a:rPr kumimoji="0" lang="it-IT" altLang="it-IT" sz="1400" b="0" i="0" u="none" strike="noStrike" cap="none" normalizeH="0" baseline="0" dirty="0">
                <a:ln>
                  <a:noFill/>
                </a:ln>
                <a:solidFill>
                  <a:srgbClr val="8888C6"/>
                </a:solidFill>
                <a:effectLst/>
                <a:latin typeface="Arial Unicode MS"/>
              </a:rPr>
              <a:t>super</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B200B2"/>
                </a:solidFill>
                <a:effectLst/>
                <a:latin typeface="Arial Unicode MS"/>
              </a:rPr>
              <a:t>__</a:t>
            </a:r>
            <a:r>
              <a:rPr kumimoji="0" lang="it-IT" altLang="it-IT" sz="1400" b="0" i="0" u="none" strike="noStrike" cap="none" normalizeH="0" baseline="0" dirty="0" err="1">
                <a:ln>
                  <a:noFill/>
                </a:ln>
                <a:solidFill>
                  <a:srgbClr val="B200B2"/>
                </a:solidFill>
                <a:effectLst/>
                <a:latin typeface="Arial Unicode MS"/>
              </a:rPr>
              <a:t>init</a:t>
            </a:r>
            <a:r>
              <a:rPr kumimoji="0" lang="it-IT" altLang="it-IT" sz="1400" b="0" i="0" u="none" strike="noStrike" cap="none" normalizeH="0" baseline="0" dirty="0">
                <a:ln>
                  <a:noFill/>
                </a:ln>
                <a:solidFill>
                  <a:srgbClr val="B200B2"/>
                </a:solidFill>
                <a:effectLst/>
                <a:latin typeface="Arial Unicode MS"/>
              </a:rPr>
              <a:t>__</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AA4926"/>
                </a:solidFill>
                <a:effectLst/>
                <a:latin typeface="Arial Unicode MS"/>
              </a:rPr>
              <a:t>id</a:t>
            </a:r>
            <a:r>
              <a:rPr kumimoji="0" lang="it-IT" altLang="it-IT" sz="1400" b="0" i="0" u="none" strike="noStrike" cap="none" normalizeH="0" baseline="0" dirty="0">
                <a:ln>
                  <a:noFill/>
                </a:ln>
                <a:solidFill>
                  <a:srgbClr val="A9B7C6"/>
                </a:solidFill>
                <a:effectLst/>
                <a:latin typeface="Arial Unicode MS"/>
              </a:rPr>
              <a:t>=id</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AA4926"/>
                </a:solidFill>
                <a:effectLst/>
                <a:latin typeface="Arial Unicode MS"/>
              </a:rPr>
              <a:t>carrier</a:t>
            </a:r>
            <a:r>
              <a:rPr kumimoji="0" lang="it-IT" altLang="it-IT" sz="1400" b="0" i="0" u="none" strike="noStrike" cap="none" normalizeH="0" baseline="0" dirty="0">
                <a:ln>
                  <a:noFill/>
                </a:ln>
                <a:solidFill>
                  <a:srgbClr val="A9B7C6"/>
                </a:solidFill>
                <a:effectLst/>
                <a:latin typeface="Arial Unicode MS"/>
              </a:rPr>
              <a:t>=carrier</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AA4926"/>
                </a:solidFill>
                <a:effectLst/>
                <a:latin typeface="Arial Unicode MS"/>
              </a:rPr>
              <a:t>tech</a:t>
            </a:r>
            <a:r>
              <a:rPr kumimoji="0" lang="it-IT" altLang="it-IT" sz="1400" b="0" i="0" u="none" strike="noStrike" cap="none" normalizeH="0" baseline="0" dirty="0">
                <a:ln>
                  <a:noFill/>
                </a:ln>
                <a:solidFill>
                  <a:srgbClr val="A9B7C6"/>
                </a:solidFill>
                <a:effectLst/>
                <a:latin typeface="Arial Unicode MS"/>
              </a:rPr>
              <a:t>=tech</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AA4926"/>
                </a:solidFill>
                <a:effectLst/>
                <a:latin typeface="Arial Unicode MS"/>
              </a:rPr>
              <a:t>power</a:t>
            </a:r>
            <a:r>
              <a:rPr kumimoji="0" lang="it-IT" altLang="it-IT" sz="1400" b="0" i="0" u="none" strike="noStrike" cap="none" normalizeH="0" baseline="0" dirty="0">
                <a:ln>
                  <a:noFill/>
                </a:ln>
                <a:solidFill>
                  <a:srgbClr val="A9B7C6"/>
                </a:solidFill>
                <a:effectLst/>
                <a:latin typeface="Arial Unicode MS"/>
              </a:rPr>
              <a:t>=power</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AA4926"/>
                </a:solidFill>
                <a:effectLst/>
                <a:latin typeface="Arial Unicode MS"/>
              </a:rPr>
              <a:t>status</a:t>
            </a:r>
            <a:r>
              <a:rPr kumimoji="0" lang="it-IT" altLang="it-IT" sz="1400" b="0" i="0" u="none" strike="noStrike" cap="none" normalizeH="0" baseline="0" dirty="0">
                <a:ln>
                  <a:noFill/>
                </a:ln>
                <a:solidFill>
                  <a:srgbClr val="A9B7C6"/>
                </a:solidFill>
                <a:effectLst/>
                <a:latin typeface="Arial Unicode MS"/>
              </a:rPr>
              <a:t>=status</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AA4926"/>
                </a:solidFill>
                <a:effectLst/>
                <a:latin typeface="Arial Unicode MS"/>
              </a:rPr>
              <a:t>user</a:t>
            </a:r>
            <a:r>
              <a:rPr kumimoji="0" lang="it-IT" altLang="it-IT" sz="1400" b="0" i="0" u="none" strike="noStrike" cap="none" normalizeH="0" baseline="0" dirty="0">
                <a:ln>
                  <a:noFill/>
                </a:ln>
                <a:solidFill>
                  <a:srgbClr val="A9B7C6"/>
                </a:solidFill>
                <a:effectLst/>
                <a:latin typeface="Arial Unicode MS"/>
              </a:rPr>
              <a:t>=user</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A4926"/>
                </a:solidFill>
                <a:effectLst/>
                <a:latin typeface="Arial Unicode MS"/>
              </a:rPr>
              <a:t>decay</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err="1">
                <a:ln>
                  <a:noFill/>
                </a:ln>
                <a:solidFill>
                  <a:srgbClr val="A9B7C6"/>
                </a:solidFill>
                <a:effectLst/>
                <a:latin typeface="Arial Unicode MS"/>
              </a:rPr>
              <a:t>decay</a:t>
            </a:r>
            <a:r>
              <a:rPr kumimoji="0" lang="it-IT" altLang="it-IT" sz="1400" b="0" i="0" u="none" strike="noStrike" cap="none" normalizeH="0" baseline="0" dirty="0">
                <a:ln>
                  <a:noFill/>
                </a:ln>
                <a:solidFill>
                  <a:srgbClr val="CC7832"/>
                </a:solidFill>
                <a:effectLst/>
                <a:latin typeface="Arial Unicode MS"/>
              </a:rPr>
              <a:t>,</a:t>
            </a:r>
            <a:br>
              <a:rPr kumimoji="0" lang="it-IT" altLang="it-IT" sz="1400" b="0" i="0" u="none" strike="noStrike" cap="none" normalizeH="0" baseline="0" dirty="0">
                <a:ln>
                  <a:noFill/>
                </a:ln>
                <a:solidFill>
                  <a:srgbClr val="CC7832"/>
                </a:solidFill>
                <a:effectLst/>
                <a:latin typeface="Arial Unicode MS"/>
              </a:rPr>
            </a:b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A4926"/>
                </a:solidFill>
                <a:effectLst/>
                <a:latin typeface="Arial Unicode MS"/>
              </a:rPr>
              <a:t>life_time</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err="1">
                <a:ln>
                  <a:noFill/>
                </a:ln>
                <a:solidFill>
                  <a:srgbClr val="A9B7C6"/>
                </a:solidFill>
                <a:effectLst/>
                <a:latin typeface="Arial Unicode MS"/>
              </a:rPr>
              <a:t>life_time</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A4926"/>
                </a:solidFill>
                <a:effectLst/>
                <a:latin typeface="Arial Unicode MS"/>
              </a:rPr>
              <a:t>pod</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err="1">
                <a:ln>
                  <a:noFill/>
                </a:ln>
                <a:solidFill>
                  <a:srgbClr val="A9B7C6"/>
                </a:solidFill>
                <a:effectLst/>
                <a:latin typeface="Arial Unicode MS"/>
              </a:rPr>
              <a:t>pod</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AA4926"/>
                </a:solidFill>
                <a:effectLst/>
                <a:latin typeface="Arial Unicode MS"/>
              </a:rPr>
              <a:t>ma</a:t>
            </a:r>
            <a:r>
              <a:rPr kumimoji="0" lang="it-IT" altLang="it-IT" sz="1400" b="0" i="0" u="none" strike="noStrike" cap="none" normalizeH="0" baseline="0" dirty="0">
                <a:ln>
                  <a:noFill/>
                </a:ln>
                <a:solidFill>
                  <a:srgbClr val="A9B7C6"/>
                </a:solidFill>
                <a:effectLst/>
                <a:latin typeface="Arial Unicode MS"/>
              </a:rPr>
              <a:t>=ma</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A4926"/>
                </a:solidFill>
                <a:effectLst/>
                <a:latin typeface="Arial Unicode MS"/>
              </a:rPr>
              <a:t>ts</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err="1">
                <a:ln>
                  <a:noFill/>
                </a:ln>
                <a:solidFill>
                  <a:srgbClr val="A9B7C6"/>
                </a:solidFill>
                <a:effectLst/>
                <a:latin typeface="Arial Unicode MS"/>
              </a:rPr>
              <a:t>ts</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A4926"/>
                </a:solidFill>
                <a:effectLst/>
                <a:latin typeface="Arial Unicode MS"/>
              </a:rPr>
              <a:t>gse_mode</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err="1">
                <a:ln>
                  <a:noFill/>
                </a:ln>
                <a:solidFill>
                  <a:srgbClr val="A9B7C6"/>
                </a:solidFill>
                <a:effectLst/>
                <a:latin typeface="Arial Unicode MS"/>
              </a:rPr>
              <a:t>gse_mode</a:t>
            </a:r>
            <a:r>
              <a:rPr kumimoji="0" lang="it-IT" altLang="it-IT" sz="1400" b="0" i="0" u="none" strike="noStrike" cap="none" normalizeH="0" baseline="0" dirty="0">
                <a:ln>
                  <a:noFill/>
                </a:ln>
                <a:solidFill>
                  <a:srgbClr val="CC7832"/>
                </a:solidFill>
                <a:effectLst/>
                <a:latin typeface="Arial Unicode MS"/>
              </a:rPr>
              <a:t>,</a:t>
            </a:r>
            <a:br>
              <a:rPr kumimoji="0" lang="it-IT" altLang="it-IT" sz="1400" b="0" i="0" u="none" strike="noStrike" cap="none" normalizeH="0" baseline="0" dirty="0">
                <a:ln>
                  <a:noFill/>
                </a:ln>
                <a:solidFill>
                  <a:srgbClr val="CC7832"/>
                </a:solidFill>
                <a:effectLst/>
                <a:latin typeface="Arial Unicode MS"/>
              </a:rPr>
            </a:b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A4926"/>
                </a:solidFill>
                <a:effectLst/>
                <a:latin typeface="Arial Unicode MS"/>
              </a:rPr>
              <a:t>p_con</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err="1">
                <a:ln>
                  <a:noFill/>
                </a:ln>
                <a:solidFill>
                  <a:srgbClr val="A9B7C6"/>
                </a:solidFill>
                <a:effectLst/>
                <a:latin typeface="Arial Unicode MS"/>
              </a:rPr>
              <a:t>p_con</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A4926"/>
                </a:solidFill>
                <a:effectLst/>
                <a:latin typeface="Arial Unicode MS"/>
              </a:rPr>
              <a:t>cost_kW</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err="1">
                <a:ln>
                  <a:noFill/>
                </a:ln>
                <a:solidFill>
                  <a:srgbClr val="A9B7C6"/>
                </a:solidFill>
                <a:effectLst/>
                <a:latin typeface="Arial Unicode MS"/>
              </a:rPr>
              <a:t>cost_kW</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A4926"/>
                </a:solidFill>
                <a:effectLst/>
                <a:latin typeface="Arial Unicode MS"/>
              </a:rPr>
              <a:t>inc_kW</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err="1">
                <a:ln>
                  <a:noFill/>
                </a:ln>
                <a:solidFill>
                  <a:srgbClr val="A9B7C6"/>
                </a:solidFill>
                <a:effectLst/>
                <a:latin typeface="Arial Unicode MS"/>
              </a:rPr>
              <a:t>inc_kW</a:t>
            </a:r>
            <a:r>
              <a:rPr kumimoji="0" lang="it-IT" altLang="it-IT" sz="1400" b="0" i="0" u="none" strike="noStrike" cap="none" normalizeH="0" baseline="0" dirty="0" err="1">
                <a:ln>
                  <a:noFill/>
                </a:ln>
                <a:solidFill>
                  <a:srgbClr val="CC7832"/>
                </a:solidFill>
                <a:effectLst/>
                <a:latin typeface="Arial Unicode MS"/>
              </a:rPr>
              <a:t>,</a:t>
            </a:r>
            <a:r>
              <a:rPr kumimoji="0" lang="it-IT" altLang="it-IT" sz="1400" b="0" i="0" u="none" strike="noStrike" cap="none" normalizeH="0" baseline="0" dirty="0" err="1">
                <a:ln>
                  <a:noFill/>
                </a:ln>
                <a:solidFill>
                  <a:srgbClr val="AA4926"/>
                </a:solidFill>
                <a:effectLst/>
                <a:latin typeface="Arial Unicode MS"/>
              </a:rPr>
              <a:t>oem_cost_kW</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err="1">
                <a:ln>
                  <a:noFill/>
                </a:ln>
                <a:solidFill>
                  <a:srgbClr val="A9B7C6"/>
                </a:solidFill>
                <a:effectLst/>
                <a:latin typeface="Arial Unicode MS"/>
              </a:rPr>
              <a:t>oem_cost_kW</a:t>
            </a:r>
            <a:r>
              <a:rPr kumimoji="0" lang="it-IT" altLang="it-IT" sz="1400" b="0" i="0" u="none" strike="noStrike" cap="none" normalizeH="0" baseline="0" dirty="0" err="1">
                <a:ln>
                  <a:noFill/>
                </a:ln>
                <a:solidFill>
                  <a:srgbClr val="CC7832"/>
                </a:solidFill>
                <a:effectLst/>
                <a:latin typeface="Arial Unicode MS"/>
              </a:rPr>
              <a:t>,</a:t>
            </a:r>
            <a:r>
              <a:rPr kumimoji="0" lang="it-IT" altLang="it-IT" sz="1400" b="0" i="0" u="none" strike="noStrike" cap="none" normalizeH="0" baseline="0" dirty="0" err="1">
                <a:ln>
                  <a:noFill/>
                </a:ln>
                <a:solidFill>
                  <a:srgbClr val="AA4926"/>
                </a:solidFill>
                <a:effectLst/>
                <a:latin typeface="Arial Unicode MS"/>
              </a:rPr>
              <a:t>oem_cost_kWh</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err="1">
                <a:ln>
                  <a:noFill/>
                </a:ln>
                <a:solidFill>
                  <a:srgbClr val="A9B7C6"/>
                </a:solidFill>
                <a:effectLst/>
                <a:latin typeface="Arial Unicode MS"/>
              </a:rPr>
              <a:t>oem_cost_kWh</a:t>
            </a:r>
            <a:r>
              <a:rPr kumimoji="0" lang="it-IT" altLang="it-IT" sz="1400" b="0" i="0" u="none" strike="noStrike" cap="none" normalizeH="0" baseline="0" dirty="0" err="1">
                <a:ln>
                  <a:noFill/>
                </a:ln>
                <a:solidFill>
                  <a:srgbClr val="CC7832"/>
                </a:solidFill>
                <a:effectLst/>
                <a:latin typeface="Arial Unicode MS"/>
              </a:rPr>
              <a:t>,</a:t>
            </a:r>
            <a:r>
              <a:rPr kumimoji="0" lang="it-IT" altLang="it-IT" sz="1400" b="0" i="0" u="none" strike="noStrike" cap="none" normalizeH="0" baseline="0" dirty="0" err="1">
                <a:ln>
                  <a:noFill/>
                </a:ln>
                <a:solidFill>
                  <a:srgbClr val="AA4926"/>
                </a:solidFill>
                <a:effectLst/>
                <a:latin typeface="Arial Unicode MS"/>
              </a:rPr>
              <a:t>inc_kWh</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err="1">
                <a:ln>
                  <a:noFill/>
                </a:ln>
                <a:solidFill>
                  <a:srgbClr val="A9B7C6"/>
                </a:solidFill>
                <a:effectLst/>
                <a:latin typeface="Arial Unicode MS"/>
              </a:rPr>
              <a:t>inc_kWh</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A4926"/>
                </a:solidFill>
                <a:effectLst/>
                <a:latin typeface="Arial Unicode MS"/>
              </a:rPr>
              <a:t>inc</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err="1">
                <a:ln>
                  <a:noFill/>
                </a:ln>
                <a:solidFill>
                  <a:srgbClr val="A9B7C6"/>
                </a:solidFill>
                <a:effectLst/>
                <a:latin typeface="Arial Unicode MS"/>
              </a:rPr>
              <a:t>inc</a:t>
            </a:r>
            <a:r>
              <a:rPr kumimoji="0" lang="it-IT" altLang="it-IT" sz="1400" b="0" i="0" u="none" strike="noStrike" cap="none" normalizeH="0" baseline="0" dirty="0" err="1">
                <a:ln>
                  <a:noFill/>
                </a:ln>
                <a:solidFill>
                  <a:srgbClr val="CC7832"/>
                </a:solidFill>
                <a:effectLst/>
                <a:latin typeface="Arial Unicode MS"/>
              </a:rPr>
              <a:t>,</a:t>
            </a:r>
            <a:r>
              <a:rPr kumimoji="0" lang="it-IT" altLang="it-IT" sz="1400" b="0" i="0" u="none" strike="noStrike" cap="none" normalizeH="0" baseline="0" dirty="0" err="1">
                <a:ln>
                  <a:noFill/>
                </a:ln>
                <a:solidFill>
                  <a:srgbClr val="AA4926"/>
                </a:solidFill>
                <a:effectLst/>
                <a:latin typeface="Arial Unicode MS"/>
              </a:rPr>
              <a:t>dur_inc_kWh</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err="1">
                <a:ln>
                  <a:noFill/>
                </a:ln>
                <a:solidFill>
                  <a:srgbClr val="A9B7C6"/>
                </a:solidFill>
                <a:effectLst/>
                <a:latin typeface="Arial Unicode MS"/>
              </a:rPr>
              <a:t>dur_inc_kWh</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A4926"/>
                </a:solidFill>
                <a:effectLst/>
                <a:latin typeface="Arial Unicode MS"/>
              </a:rPr>
              <a:t>dur_inc</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err="1">
                <a:ln>
                  <a:noFill/>
                </a:ln>
                <a:solidFill>
                  <a:srgbClr val="A9B7C6"/>
                </a:solidFill>
                <a:effectLst/>
                <a:latin typeface="Arial Unicode MS"/>
              </a:rPr>
              <a:t>dur_inc</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A4926"/>
                </a:solidFill>
                <a:effectLst/>
                <a:latin typeface="Arial Unicode MS"/>
              </a:rPr>
              <a:t>aux_components</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err="1">
                <a:ln>
                  <a:noFill/>
                </a:ln>
                <a:solidFill>
                  <a:srgbClr val="A9B7C6"/>
                </a:solidFill>
                <a:effectLst/>
                <a:latin typeface="Arial Unicode MS"/>
              </a:rPr>
              <a:t>aux_components</a:t>
            </a:r>
            <a:r>
              <a:rPr kumimoji="0" lang="it-IT" altLang="it-IT" sz="1400" b="0" i="0" u="none" strike="noStrike" cap="none" normalizeH="0" baseline="0" dirty="0" err="1">
                <a:ln>
                  <a:noFill/>
                </a:ln>
                <a:solidFill>
                  <a:srgbClr val="CC7832"/>
                </a:solidFill>
                <a:effectLst/>
                <a:latin typeface="Arial Unicode MS"/>
              </a:rPr>
              <a:t>,</a:t>
            </a:r>
            <a:r>
              <a:rPr kumimoji="0" lang="it-IT" altLang="it-IT" sz="1400" b="0" i="0" u="none" strike="noStrike" cap="none" normalizeH="0" baseline="0" dirty="0" err="1">
                <a:ln>
                  <a:noFill/>
                </a:ln>
                <a:solidFill>
                  <a:srgbClr val="AA4926"/>
                </a:solidFill>
                <a:effectLst/>
                <a:latin typeface="Arial Unicode MS"/>
              </a:rPr>
              <a:t>category</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err="1">
                <a:ln>
                  <a:noFill/>
                </a:ln>
                <a:solidFill>
                  <a:srgbClr val="A9B7C6"/>
                </a:solidFill>
                <a:effectLst/>
                <a:latin typeface="Arial Unicode MS"/>
              </a:rPr>
              <a:t>category</a:t>
            </a:r>
            <a:r>
              <a:rPr kumimoji="0" lang="it-IT" altLang="it-IT" sz="1400" b="0" i="0" u="none" strike="noStrike" cap="none" normalizeH="0" baseline="0" dirty="0" err="1">
                <a:ln>
                  <a:noFill/>
                </a:ln>
                <a:solidFill>
                  <a:srgbClr val="CC7832"/>
                </a:solidFill>
                <a:effectLst/>
                <a:latin typeface="Arial Unicode MS"/>
              </a:rPr>
              <a:t>,</a:t>
            </a:r>
            <a:r>
              <a:rPr kumimoji="0" lang="it-IT" altLang="it-IT" sz="1400" b="0" i="0" u="none" strike="noStrike" cap="none" normalizeH="0" baseline="0" dirty="0" err="1">
                <a:ln>
                  <a:noFill/>
                </a:ln>
                <a:solidFill>
                  <a:srgbClr val="AA4926"/>
                </a:solidFill>
                <a:effectLst/>
                <a:latin typeface="Arial Unicode MS"/>
              </a:rPr>
              <a:t>cogeneration</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err="1">
                <a:ln>
                  <a:noFill/>
                </a:ln>
                <a:solidFill>
                  <a:srgbClr val="A9B7C6"/>
                </a:solidFill>
                <a:effectLst/>
                <a:latin typeface="Arial Unicode MS"/>
              </a:rPr>
              <a:t>cogeneration</a:t>
            </a:r>
            <a:r>
              <a:rPr kumimoji="0" lang="it-IT" altLang="it-IT" sz="1400" b="0" i="0" u="none" strike="noStrike" cap="none" normalizeH="0" baseline="0" dirty="0">
                <a:ln>
                  <a:noFill/>
                </a:ln>
                <a:solidFill>
                  <a:srgbClr val="A9B7C6"/>
                </a:solidFill>
                <a:effectLst/>
                <a:latin typeface="Arial Unicode MS"/>
              </a:rPr>
              <a:t>)</a:t>
            </a: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D9ADA27-DAE3-35B7-C363-6F5EB72A526A}"/>
              </a:ext>
            </a:extLst>
          </p:cNvPr>
          <p:cNvSpPr txBox="1"/>
          <p:nvPr/>
        </p:nvSpPr>
        <p:spPr>
          <a:xfrm>
            <a:off x="500335" y="531670"/>
            <a:ext cx="6176864" cy="290016"/>
          </a:xfrm>
          <a:prstGeom prst="rect">
            <a:avLst/>
          </a:prstGeom>
          <a:noFill/>
        </p:spPr>
        <p:txBody>
          <a:bodyPr wrap="square">
            <a:spAutoFit/>
          </a:bodyPr>
          <a:lstStyle/>
          <a:p>
            <a:pPr marL="0" lvl="1" defTabSz="685800" fontAlgn="auto">
              <a:lnSpc>
                <a:spcPct val="70000"/>
              </a:lnSpc>
              <a:spcBef>
                <a:spcPts val="750"/>
              </a:spcBef>
              <a:spcAft>
                <a:spcPts val="0"/>
              </a:spcAft>
              <a:defRPr/>
            </a:pPr>
            <a:r>
              <a:rPr lang="it-IT" altLang="it-IT" b="1" dirty="0">
                <a:latin typeface="Segoe UI" panose="020B0502040204020203" pitchFamily="34" charset="0"/>
                <a:cs typeface="Segoe UI" panose="020B0502040204020203" pitchFamily="34" charset="0"/>
              </a:rPr>
              <a:t>Costruttore</a:t>
            </a:r>
            <a:endParaRPr lang="it-IT" altLang="it-IT"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867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a:extLst>
              <a:ext uri="{FF2B5EF4-FFF2-40B4-BE49-F238E27FC236}">
                <a16:creationId xmlns:a16="http://schemas.microsoft.com/office/drawing/2014/main" id="{E23D7D22-C95E-0E91-AE71-DD78F278FCC6}"/>
              </a:ext>
            </a:extLst>
          </p:cNvPr>
          <p:cNvSpPr>
            <a:spLocks noGrp="1"/>
          </p:cNvSpPr>
          <p:nvPr>
            <p:ph type="body" sz="quarter" idx="10"/>
          </p:nvPr>
        </p:nvSpPr>
        <p:spPr/>
        <p:txBody>
          <a:bodyPr/>
          <a:lstStyle/>
          <a:p>
            <a:r>
              <a:rPr lang="it-IT" dirty="0"/>
              <a:t>Normativa di riferimento</a:t>
            </a:r>
          </a:p>
        </p:txBody>
      </p:sp>
      <p:cxnSp>
        <p:nvCxnSpPr>
          <p:cNvPr id="4" name="Connettore diritto 3">
            <a:extLst>
              <a:ext uri="{FF2B5EF4-FFF2-40B4-BE49-F238E27FC236}">
                <a16:creationId xmlns:a16="http://schemas.microsoft.com/office/drawing/2014/main" id="{FB6A9054-E878-8CD3-C548-D4CF194FD5C6}"/>
              </a:ext>
            </a:extLst>
          </p:cNvPr>
          <p:cNvCxnSpPr>
            <a:cxnSpLocks/>
          </p:cNvCxnSpPr>
          <p:nvPr/>
        </p:nvCxnSpPr>
        <p:spPr>
          <a:xfrm>
            <a:off x="6164542" y="1079449"/>
            <a:ext cx="0" cy="5778551"/>
          </a:xfrm>
          <a:prstGeom prst="line">
            <a:avLst/>
          </a:prstGeom>
          <a:ln w="57150">
            <a:solidFill>
              <a:srgbClr val="9A4E5A"/>
            </a:solidFill>
            <a:prstDash val="solid"/>
          </a:ln>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FBA4A131-587E-D290-4F1B-04B26E53E08C}"/>
              </a:ext>
            </a:extLst>
          </p:cNvPr>
          <p:cNvSpPr txBox="1"/>
          <p:nvPr/>
        </p:nvSpPr>
        <p:spPr>
          <a:xfrm>
            <a:off x="623392" y="1701032"/>
            <a:ext cx="5814648" cy="369332"/>
          </a:xfrm>
          <a:prstGeom prst="rect">
            <a:avLst/>
          </a:prstGeom>
          <a:noFill/>
        </p:spPr>
        <p:txBody>
          <a:bodyPr wrap="square" rtlCol="0">
            <a:spAutoFit/>
          </a:bodyPr>
          <a:lstStyle/>
          <a:p>
            <a:r>
              <a:rPr lang="it-IT" dirty="0">
                <a:latin typeface="Segoe UI" panose="020B0502040204020203" pitchFamily="34" charset="0"/>
                <a:cs typeface="Segoe UI" panose="020B0502040204020203" pitchFamily="34" charset="0"/>
              </a:rPr>
              <a:t>Recepimento Anticipato delle direttive RED II e IEM</a:t>
            </a:r>
          </a:p>
        </p:txBody>
      </p:sp>
      <p:sp>
        <p:nvSpPr>
          <p:cNvPr id="12" name="CasellaDiTesto 11">
            <a:extLst>
              <a:ext uri="{FF2B5EF4-FFF2-40B4-BE49-F238E27FC236}">
                <a16:creationId xmlns:a16="http://schemas.microsoft.com/office/drawing/2014/main" id="{BAAD1BCD-0EA1-9F79-0235-504D01EDD9B6}"/>
              </a:ext>
            </a:extLst>
          </p:cNvPr>
          <p:cNvSpPr txBox="1"/>
          <p:nvPr/>
        </p:nvSpPr>
        <p:spPr>
          <a:xfrm>
            <a:off x="6653209" y="1669709"/>
            <a:ext cx="2376264" cy="369332"/>
          </a:xfrm>
          <a:prstGeom prst="rect">
            <a:avLst/>
          </a:prstGeom>
          <a:noFill/>
        </p:spPr>
        <p:txBody>
          <a:bodyPr wrap="square" rtlCol="0">
            <a:spAutoFit/>
          </a:bodyPr>
          <a:lstStyle/>
          <a:p>
            <a:r>
              <a:rPr lang="it-IT" dirty="0">
                <a:latin typeface="Segoe UI" panose="020B0502040204020203" pitchFamily="34" charset="0"/>
                <a:cs typeface="Segoe UI" panose="020B0502040204020203" pitchFamily="34" charset="0"/>
              </a:rPr>
              <a:t>In attesa della Legge</a:t>
            </a:r>
          </a:p>
        </p:txBody>
      </p:sp>
      <p:sp>
        <p:nvSpPr>
          <p:cNvPr id="13" name="CasellaDiTesto 12">
            <a:extLst>
              <a:ext uri="{FF2B5EF4-FFF2-40B4-BE49-F238E27FC236}">
                <a16:creationId xmlns:a16="http://schemas.microsoft.com/office/drawing/2014/main" id="{7BFC3BCC-E786-32E4-3DB0-06CF4114F7E2}"/>
              </a:ext>
            </a:extLst>
          </p:cNvPr>
          <p:cNvSpPr txBox="1"/>
          <p:nvPr/>
        </p:nvSpPr>
        <p:spPr>
          <a:xfrm>
            <a:off x="623392" y="920052"/>
            <a:ext cx="3744417" cy="369332"/>
          </a:xfrm>
          <a:prstGeom prst="rect">
            <a:avLst/>
          </a:prstGeom>
          <a:noFill/>
        </p:spPr>
        <p:txBody>
          <a:bodyPr wrap="square" rtlCol="0">
            <a:spAutoFit/>
          </a:bodyPr>
          <a:lstStyle/>
          <a:p>
            <a:r>
              <a:rPr lang="it-IT" dirty="0">
                <a:solidFill>
                  <a:srgbClr val="9A4E5A"/>
                </a:solidFill>
              </a:rPr>
              <a:t>Fase di sperimentazione</a:t>
            </a:r>
          </a:p>
        </p:txBody>
      </p:sp>
      <p:sp>
        <p:nvSpPr>
          <p:cNvPr id="15" name="CasellaDiTesto 14">
            <a:extLst>
              <a:ext uri="{FF2B5EF4-FFF2-40B4-BE49-F238E27FC236}">
                <a16:creationId xmlns:a16="http://schemas.microsoft.com/office/drawing/2014/main" id="{74689FCC-9679-45EA-3DCA-576528427AA4}"/>
              </a:ext>
            </a:extLst>
          </p:cNvPr>
          <p:cNvSpPr txBox="1"/>
          <p:nvPr/>
        </p:nvSpPr>
        <p:spPr>
          <a:xfrm>
            <a:off x="7409440" y="885200"/>
            <a:ext cx="1786224" cy="369332"/>
          </a:xfrm>
          <a:prstGeom prst="rect">
            <a:avLst/>
          </a:prstGeom>
          <a:noFill/>
        </p:spPr>
        <p:txBody>
          <a:bodyPr wrap="square" rtlCol="0">
            <a:spAutoFit/>
          </a:bodyPr>
          <a:lstStyle/>
          <a:p>
            <a:r>
              <a:rPr lang="it-IT" dirty="0">
                <a:solidFill>
                  <a:srgbClr val="9A4E5A"/>
                </a:solidFill>
              </a:rPr>
              <a:t>Regime</a:t>
            </a:r>
          </a:p>
        </p:txBody>
      </p:sp>
      <p:sp>
        <p:nvSpPr>
          <p:cNvPr id="16" name="CasellaDiTesto 15">
            <a:extLst>
              <a:ext uri="{FF2B5EF4-FFF2-40B4-BE49-F238E27FC236}">
                <a16:creationId xmlns:a16="http://schemas.microsoft.com/office/drawing/2014/main" id="{35B1A855-E040-1842-DCFB-E4D2F34D5FBE}"/>
              </a:ext>
            </a:extLst>
          </p:cNvPr>
          <p:cNvSpPr txBox="1"/>
          <p:nvPr/>
        </p:nvSpPr>
        <p:spPr>
          <a:xfrm>
            <a:off x="642247" y="2315379"/>
            <a:ext cx="5044481" cy="1615827"/>
          </a:xfrm>
          <a:prstGeom prst="rect">
            <a:avLst/>
          </a:prstGeom>
          <a:noFill/>
        </p:spPr>
        <p:txBody>
          <a:bodyPr wrap="square">
            <a:spAutoFit/>
          </a:bodyPr>
          <a:lstStyle/>
          <a:p>
            <a:pPr>
              <a:lnSpc>
                <a:spcPct val="150000"/>
              </a:lnSpc>
            </a:pPr>
            <a:r>
              <a:rPr lang="it-IT" b="1" dirty="0">
                <a:latin typeface="Segoe UI" panose="020B0502040204020203" pitchFamily="34" charset="0"/>
                <a:cs typeface="Segoe UI" panose="020B0502040204020203" pitchFamily="34" charset="0"/>
              </a:rPr>
              <a:t>Vincoli tecnici</a:t>
            </a:r>
          </a:p>
          <a:p>
            <a:pPr marL="285750" indent="-285750">
              <a:buFont typeface="Arial" panose="020B0604020202020204" pitchFamily="34" charset="0"/>
              <a:buChar char="•"/>
            </a:pPr>
            <a:r>
              <a:rPr lang="it-IT" dirty="0">
                <a:latin typeface="Segoe UI" panose="020B0502040204020203" pitchFamily="34" charset="0"/>
                <a:cs typeface="Segoe UI" panose="020B0502040204020203" pitchFamily="34" charset="0"/>
              </a:rPr>
              <a:t>Potenza complessiva per impianto ≤ </a:t>
            </a:r>
            <a:r>
              <a:rPr lang="it-IT" b="1" dirty="0">
                <a:latin typeface="Segoe UI" panose="020B0502040204020203" pitchFamily="34" charset="0"/>
                <a:cs typeface="Segoe UI" panose="020B0502040204020203" pitchFamily="34" charset="0"/>
              </a:rPr>
              <a:t>200 kW</a:t>
            </a:r>
          </a:p>
          <a:p>
            <a:pPr marL="285750" indent="-285750">
              <a:buFont typeface="Arial" panose="020B0604020202020204" pitchFamily="34" charset="0"/>
              <a:buChar char="•"/>
            </a:pPr>
            <a:r>
              <a:rPr lang="it-IT" dirty="0">
                <a:latin typeface="Segoe UI" panose="020B0502040204020203" pitchFamily="34" charset="0"/>
                <a:cs typeface="Segoe UI" panose="020B0502040204020203" pitchFamily="34" charset="0"/>
              </a:rPr>
              <a:t>Connessione POD cabina </a:t>
            </a:r>
            <a:r>
              <a:rPr lang="it-IT" b="1" dirty="0">
                <a:latin typeface="Segoe UI" panose="020B0502040204020203" pitchFamily="34" charset="0"/>
                <a:cs typeface="Segoe UI" panose="020B0502040204020203" pitchFamily="34" charset="0"/>
              </a:rPr>
              <a:t>MT/BT</a:t>
            </a:r>
          </a:p>
          <a:p>
            <a:pPr marL="285750" indent="-285750">
              <a:buFont typeface="Arial" panose="020B0604020202020204" pitchFamily="34" charset="0"/>
              <a:buChar char="•"/>
            </a:pPr>
            <a:r>
              <a:rPr lang="it-IT" dirty="0">
                <a:latin typeface="Segoe UI" panose="020B0502040204020203" pitchFamily="34" charset="0"/>
                <a:cs typeface="Segoe UI" panose="020B0502040204020203" pitchFamily="34" charset="0"/>
              </a:rPr>
              <a:t>Costituzione soggetto giuridico</a:t>
            </a:r>
          </a:p>
          <a:p>
            <a:pPr marL="285750" indent="-285750">
              <a:buFont typeface="Arial" panose="020B0604020202020204" pitchFamily="34" charset="0"/>
              <a:buChar char="•"/>
            </a:pPr>
            <a:r>
              <a:rPr lang="it-IT" dirty="0">
                <a:latin typeface="Segoe UI" panose="020B0502040204020203" pitchFamily="34" charset="0"/>
                <a:cs typeface="Segoe UI" panose="020B0502040204020203" pitchFamily="34" charset="0"/>
              </a:rPr>
              <a:t>No profit</a:t>
            </a:r>
          </a:p>
        </p:txBody>
      </p:sp>
      <p:sp>
        <p:nvSpPr>
          <p:cNvPr id="17" name="CasellaDiTesto 16">
            <a:extLst>
              <a:ext uri="{FF2B5EF4-FFF2-40B4-BE49-F238E27FC236}">
                <a16:creationId xmlns:a16="http://schemas.microsoft.com/office/drawing/2014/main" id="{1C6BF4F8-DC15-70AF-BA7B-C25A6C7768F5}"/>
              </a:ext>
            </a:extLst>
          </p:cNvPr>
          <p:cNvSpPr txBox="1"/>
          <p:nvPr/>
        </p:nvSpPr>
        <p:spPr>
          <a:xfrm>
            <a:off x="6653209" y="2284056"/>
            <a:ext cx="4896544" cy="1615827"/>
          </a:xfrm>
          <a:prstGeom prst="rect">
            <a:avLst/>
          </a:prstGeom>
          <a:noFill/>
          <a:ln>
            <a:solidFill>
              <a:srgbClr val="9A4E5A"/>
            </a:solidFill>
            <a:prstDash val="dashDot"/>
          </a:ln>
        </p:spPr>
        <p:txBody>
          <a:bodyPr wrap="square">
            <a:spAutoFit/>
          </a:bodyPr>
          <a:lstStyle/>
          <a:p>
            <a:pPr>
              <a:lnSpc>
                <a:spcPct val="150000"/>
              </a:lnSpc>
            </a:pPr>
            <a:r>
              <a:rPr lang="it-IT" b="1" dirty="0">
                <a:latin typeface="Segoe UI" panose="020B0502040204020203" pitchFamily="34" charset="0"/>
                <a:cs typeface="Segoe UI" panose="020B0502040204020203" pitchFamily="34" charset="0"/>
              </a:rPr>
              <a:t>Vincoli tecnici</a:t>
            </a:r>
          </a:p>
          <a:p>
            <a:pPr marL="285750" indent="-285750">
              <a:buFont typeface="Arial" panose="020B0604020202020204" pitchFamily="34" charset="0"/>
              <a:buChar char="•"/>
            </a:pPr>
            <a:r>
              <a:rPr lang="it-IT" dirty="0">
                <a:latin typeface="Segoe UI" panose="020B0502040204020203" pitchFamily="34" charset="0"/>
                <a:cs typeface="Segoe UI" panose="020B0502040204020203" pitchFamily="34" charset="0"/>
              </a:rPr>
              <a:t>Potenza complessiva per impianto ≤ </a:t>
            </a:r>
            <a:r>
              <a:rPr lang="it-IT" b="1" dirty="0">
                <a:latin typeface="Segoe UI" panose="020B0502040204020203" pitchFamily="34" charset="0"/>
                <a:cs typeface="Segoe UI" panose="020B0502040204020203" pitchFamily="34" charset="0"/>
              </a:rPr>
              <a:t>1MW</a:t>
            </a:r>
          </a:p>
          <a:p>
            <a:pPr marL="285750" indent="-285750">
              <a:buFont typeface="Arial" panose="020B0604020202020204" pitchFamily="34" charset="0"/>
              <a:buChar char="•"/>
            </a:pPr>
            <a:r>
              <a:rPr lang="it-IT" dirty="0">
                <a:latin typeface="Segoe UI" panose="020B0502040204020203" pitchFamily="34" charset="0"/>
                <a:cs typeface="Segoe UI" panose="020B0502040204020203" pitchFamily="34" charset="0"/>
              </a:rPr>
              <a:t>Connessione POD </a:t>
            </a:r>
            <a:r>
              <a:rPr lang="it-IT" b="1" dirty="0">
                <a:latin typeface="Segoe UI" panose="020B0502040204020203" pitchFamily="34" charset="0"/>
                <a:cs typeface="Segoe UI" panose="020B0502040204020203" pitchFamily="34" charset="0"/>
              </a:rPr>
              <a:t>AT/MT</a:t>
            </a:r>
          </a:p>
          <a:p>
            <a:pPr marL="285750" indent="-285750">
              <a:buFont typeface="Arial" panose="020B0604020202020204" pitchFamily="34" charset="0"/>
              <a:buChar char="•"/>
            </a:pPr>
            <a:r>
              <a:rPr lang="it-IT" dirty="0">
                <a:latin typeface="Segoe UI" panose="020B0502040204020203" pitchFamily="34" charset="0"/>
                <a:cs typeface="Segoe UI" panose="020B0502040204020203" pitchFamily="34" charset="0"/>
              </a:rPr>
              <a:t>Costituzione soggetto giuridico</a:t>
            </a:r>
          </a:p>
          <a:p>
            <a:pPr marL="285750" indent="-285750">
              <a:buFont typeface="Arial" panose="020B0604020202020204" pitchFamily="34" charset="0"/>
              <a:buChar char="•"/>
            </a:pPr>
            <a:r>
              <a:rPr lang="it-IT" dirty="0">
                <a:latin typeface="Segoe UI" panose="020B0502040204020203" pitchFamily="34" charset="0"/>
                <a:cs typeface="Segoe UI" panose="020B0502040204020203" pitchFamily="34" charset="0"/>
              </a:rPr>
              <a:t>No profit</a:t>
            </a:r>
          </a:p>
        </p:txBody>
      </p:sp>
      <p:sp>
        <p:nvSpPr>
          <p:cNvPr id="19" name="Freccia a destra 18">
            <a:extLst>
              <a:ext uri="{FF2B5EF4-FFF2-40B4-BE49-F238E27FC236}">
                <a16:creationId xmlns:a16="http://schemas.microsoft.com/office/drawing/2014/main" id="{E3C4F005-C3FE-1B1F-B893-A5E79605BA01}"/>
              </a:ext>
            </a:extLst>
          </p:cNvPr>
          <p:cNvSpPr/>
          <p:nvPr/>
        </p:nvSpPr>
        <p:spPr>
          <a:xfrm rot="10800000" flipV="1">
            <a:off x="5126706" y="979544"/>
            <a:ext cx="936102" cy="216023"/>
          </a:xfrm>
          <a:prstGeom prst="rightArrow">
            <a:avLst/>
          </a:prstGeom>
          <a:solidFill>
            <a:srgbClr val="9A4E5A"/>
          </a:solidFill>
          <a:ln>
            <a:solidFill>
              <a:srgbClr val="9A4E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Freccia a destra 19">
            <a:extLst>
              <a:ext uri="{FF2B5EF4-FFF2-40B4-BE49-F238E27FC236}">
                <a16:creationId xmlns:a16="http://schemas.microsoft.com/office/drawing/2014/main" id="{6A7264BC-35D3-BF42-5A9C-1A5189723A4A}"/>
              </a:ext>
            </a:extLst>
          </p:cNvPr>
          <p:cNvSpPr/>
          <p:nvPr/>
        </p:nvSpPr>
        <p:spPr>
          <a:xfrm flipV="1">
            <a:off x="6268073" y="979544"/>
            <a:ext cx="936102" cy="216023"/>
          </a:xfrm>
          <a:prstGeom prst="rightArrow">
            <a:avLst/>
          </a:prstGeom>
          <a:solidFill>
            <a:srgbClr val="9A4E5A"/>
          </a:solidFill>
          <a:ln>
            <a:solidFill>
              <a:srgbClr val="9A4E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asellaDiTesto 20">
            <a:extLst>
              <a:ext uri="{FF2B5EF4-FFF2-40B4-BE49-F238E27FC236}">
                <a16:creationId xmlns:a16="http://schemas.microsoft.com/office/drawing/2014/main" id="{15166D46-209D-D8FA-5212-53AFBF7BB721}"/>
              </a:ext>
            </a:extLst>
          </p:cNvPr>
          <p:cNvSpPr txBox="1"/>
          <p:nvPr/>
        </p:nvSpPr>
        <p:spPr>
          <a:xfrm>
            <a:off x="5408458" y="651620"/>
            <a:ext cx="1512168" cy="367393"/>
          </a:xfrm>
          <a:prstGeom prst="rect">
            <a:avLst/>
          </a:prstGeom>
          <a:noFill/>
        </p:spPr>
        <p:txBody>
          <a:bodyPr wrap="square" rtlCol="0">
            <a:spAutoFit/>
          </a:bodyPr>
          <a:lstStyle/>
          <a:p>
            <a:r>
              <a:rPr lang="it-IT" b="1" dirty="0"/>
              <a:t>15 Dic.2021</a:t>
            </a:r>
          </a:p>
        </p:txBody>
      </p:sp>
      <p:sp>
        <p:nvSpPr>
          <p:cNvPr id="25" name="CasellaDiTesto 24">
            <a:extLst>
              <a:ext uri="{FF2B5EF4-FFF2-40B4-BE49-F238E27FC236}">
                <a16:creationId xmlns:a16="http://schemas.microsoft.com/office/drawing/2014/main" id="{CF851920-5F3A-1B66-AAE9-6E30F19D54BA}"/>
              </a:ext>
            </a:extLst>
          </p:cNvPr>
          <p:cNvSpPr txBox="1"/>
          <p:nvPr/>
        </p:nvSpPr>
        <p:spPr>
          <a:xfrm>
            <a:off x="666817" y="4365104"/>
            <a:ext cx="5360637" cy="1477328"/>
          </a:xfrm>
          <a:prstGeom prst="rect">
            <a:avLst/>
          </a:prstGeom>
          <a:noFill/>
        </p:spPr>
        <p:txBody>
          <a:bodyPr wrap="square">
            <a:spAutoFit/>
          </a:bodyPr>
          <a:lstStyle/>
          <a:p>
            <a:pPr marL="285750" indent="-285750"/>
            <a:r>
              <a:rPr lang="it-IT" b="1" dirty="0">
                <a:latin typeface="Segoe UI" panose="020B0502040204020203" pitchFamily="34" charset="0"/>
                <a:cs typeface="Segoe UI" panose="020B0502040204020203" pitchFamily="34" charset="0"/>
              </a:rPr>
              <a:t>Incentivi</a:t>
            </a:r>
          </a:p>
          <a:p>
            <a:pPr marL="285750" indent="-285750">
              <a:buFont typeface="Arial" panose="020B0604020202020204" pitchFamily="34" charset="0"/>
              <a:buChar char="•"/>
            </a:pPr>
            <a:r>
              <a:rPr lang="it-IT" altLang="it-IT" dirty="0">
                <a:latin typeface="Segoe UI" panose="020B0502040204020203" pitchFamily="34" charset="0"/>
                <a:cs typeface="Segoe UI" panose="020B0502040204020203" pitchFamily="34" charset="0"/>
              </a:rPr>
              <a:t>8.37 €/MWh restituzione componenti tariffarie</a:t>
            </a:r>
          </a:p>
          <a:p>
            <a:pPr marL="285750" indent="-285750">
              <a:buFont typeface="Arial" panose="020B0604020202020204" pitchFamily="34" charset="0"/>
              <a:buChar char="•"/>
            </a:pPr>
            <a:r>
              <a:rPr lang="it-IT" altLang="it-IT" dirty="0">
                <a:latin typeface="Segoe UI" panose="020B0502040204020203" pitchFamily="34" charset="0"/>
                <a:cs typeface="Segoe UI" panose="020B0502040204020203" pitchFamily="34" charset="0"/>
              </a:rPr>
              <a:t>110 €/MWh tariffa premio</a:t>
            </a:r>
          </a:p>
          <a:p>
            <a:endParaRPr lang="it-IT" altLang="it-IT" dirty="0">
              <a:latin typeface="Segoe UI" panose="020B0502040204020203" pitchFamily="34" charset="0"/>
              <a:cs typeface="Segoe UI" panose="020B0502040204020203" pitchFamily="34" charset="0"/>
            </a:endParaRPr>
          </a:p>
          <a:p>
            <a:r>
              <a:rPr lang="it-IT" altLang="it-IT" dirty="0">
                <a:latin typeface="Segoe UI" panose="020B0502040204020203" pitchFamily="34" charset="0"/>
                <a:cs typeface="Segoe UI" panose="020B0502040204020203" pitchFamily="34" charset="0"/>
              </a:rPr>
              <a:t>Totale di </a:t>
            </a:r>
            <a:r>
              <a:rPr lang="it-IT" altLang="it-IT" b="1" dirty="0">
                <a:latin typeface="Segoe UI" panose="020B0502040204020203" pitchFamily="34" charset="0"/>
                <a:cs typeface="Segoe UI" panose="020B0502040204020203" pitchFamily="34" charset="0"/>
              </a:rPr>
              <a:t>118.37 €/MWh </a:t>
            </a:r>
            <a:r>
              <a:rPr lang="it-IT" altLang="it-IT" dirty="0">
                <a:latin typeface="Segoe UI" panose="020B0502040204020203" pitchFamily="34" charset="0"/>
                <a:cs typeface="Segoe UI" panose="020B0502040204020203" pitchFamily="34" charset="0"/>
              </a:rPr>
              <a:t>di energia condivisa</a:t>
            </a:r>
          </a:p>
        </p:txBody>
      </p:sp>
      <p:sp>
        <p:nvSpPr>
          <p:cNvPr id="26" name="CasellaDiTesto 25">
            <a:extLst>
              <a:ext uri="{FF2B5EF4-FFF2-40B4-BE49-F238E27FC236}">
                <a16:creationId xmlns:a16="http://schemas.microsoft.com/office/drawing/2014/main" id="{92597EEF-89BE-3D0A-71A0-7FFB952B0F01}"/>
              </a:ext>
            </a:extLst>
          </p:cNvPr>
          <p:cNvSpPr txBox="1"/>
          <p:nvPr/>
        </p:nvSpPr>
        <p:spPr>
          <a:xfrm>
            <a:off x="6653209" y="4449627"/>
            <a:ext cx="5360637" cy="646331"/>
          </a:xfrm>
          <a:prstGeom prst="rect">
            <a:avLst/>
          </a:prstGeom>
          <a:noFill/>
        </p:spPr>
        <p:txBody>
          <a:bodyPr wrap="square">
            <a:spAutoFit/>
          </a:bodyPr>
          <a:lstStyle/>
          <a:p>
            <a:pPr marL="285750" indent="-285750"/>
            <a:r>
              <a:rPr lang="it-IT" b="1" dirty="0">
                <a:latin typeface="Segoe UI" panose="020B0502040204020203" pitchFamily="34" charset="0"/>
                <a:cs typeface="Segoe UI" panose="020B0502040204020203" pitchFamily="34" charset="0"/>
              </a:rPr>
              <a:t>Incentivi</a:t>
            </a:r>
          </a:p>
          <a:p>
            <a:pPr marL="285750" indent="-285750">
              <a:buFont typeface="Arial" panose="020B0604020202020204" pitchFamily="34" charset="0"/>
              <a:buChar char="•"/>
            </a:pPr>
            <a:r>
              <a:rPr lang="it-IT" altLang="it-IT"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2451857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class </a:t>
            </a:r>
            <a:r>
              <a:rPr lang="it-IT" dirty="0" err="1"/>
              <a:t>PvPanel</a:t>
            </a:r>
            <a:endParaRPr lang="it-IT" dirty="0"/>
          </a:p>
        </p:txBody>
      </p:sp>
      <p:sp>
        <p:nvSpPr>
          <p:cNvPr id="5" name="CasellaDiTesto 4">
            <a:extLst>
              <a:ext uri="{FF2B5EF4-FFF2-40B4-BE49-F238E27FC236}">
                <a16:creationId xmlns:a16="http://schemas.microsoft.com/office/drawing/2014/main" id="{26992265-0480-59B2-B2A8-0F929DECC7A4}"/>
              </a:ext>
            </a:extLst>
          </p:cNvPr>
          <p:cNvSpPr txBox="1"/>
          <p:nvPr/>
        </p:nvSpPr>
        <p:spPr>
          <a:xfrm>
            <a:off x="479376" y="948690"/>
            <a:ext cx="11712624" cy="5755422"/>
          </a:xfrm>
          <a:prstGeom prst="rect">
            <a:avLst/>
          </a:prstGeom>
          <a:noFill/>
        </p:spPr>
        <p:txBody>
          <a:bodyPr wrap="square">
            <a:spAutoFit/>
          </a:bodyPr>
          <a:lstStyle/>
          <a:p>
            <a:pPr eaLnBrk="0" hangingPunct="0"/>
            <a:r>
              <a:rPr kumimoji="0" lang="it-IT" altLang="it-IT" sz="1400" b="0" i="0" u="none" strike="noStrike" cap="none" normalizeH="0" baseline="0" dirty="0">
                <a:ln>
                  <a:noFill/>
                </a:ln>
                <a:solidFill>
                  <a:srgbClr val="6A8759"/>
                </a:solidFill>
                <a:effectLst/>
                <a:latin typeface="Arial Unicode MS"/>
              </a:rPr>
              <a:t>"""</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id: </a:t>
            </a:r>
            <a:r>
              <a:rPr kumimoji="0" lang="it-IT" altLang="it-IT" sz="1400" b="0" i="0" u="none" strike="noStrike" cap="none" normalizeH="0" baseline="0" dirty="0" err="1">
                <a:ln>
                  <a:noFill/>
                </a:ln>
                <a:solidFill>
                  <a:srgbClr val="6A8759"/>
                </a:solidFill>
                <a:effectLst/>
                <a:latin typeface="Arial Unicode MS"/>
              </a:rPr>
              <a:t>identification</a:t>
            </a:r>
            <a:r>
              <a:rPr kumimoji="0" lang="it-IT" altLang="it-IT" sz="1400" b="0" i="0" u="none" strike="noStrike" cap="none" normalizeH="0" baseline="0" dirty="0">
                <a:ln>
                  <a:noFill/>
                </a:ln>
                <a:solidFill>
                  <a:srgbClr val="6A8759"/>
                </a:solidFill>
                <a:effectLst/>
                <a:latin typeface="Arial Unicode MS"/>
              </a:rPr>
              <a:t> code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str</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pod:point</a:t>
            </a:r>
            <a:r>
              <a:rPr kumimoji="0" lang="it-IT" altLang="it-IT" sz="1400" b="0" i="0" u="none" strike="noStrike" cap="none" normalizeH="0" baseline="0" dirty="0">
                <a:ln>
                  <a:noFill/>
                </a:ln>
                <a:solidFill>
                  <a:srgbClr val="6A8759"/>
                </a:solidFill>
                <a:effectLst/>
                <a:latin typeface="Arial Unicode MS"/>
              </a:rPr>
              <a:t> of delivery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str</a:t>
            </a:r>
            <a:r>
              <a:rPr kumimoji="0" lang="it-IT" altLang="it-IT" sz="1400" b="0" i="1" u="none" strike="noStrike" cap="none" normalizeH="0" baseline="0" dirty="0">
                <a:ln>
                  <a:noFill/>
                </a:ln>
                <a:solidFill>
                  <a:srgbClr val="FF0000"/>
                </a:solidFill>
                <a:effectLst/>
                <a:latin typeface="Arial Unicode MS"/>
              </a:rPr>
              <a:t>’) </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ma: </a:t>
            </a:r>
            <a:r>
              <a:rPr kumimoji="0" lang="it-IT" altLang="it-IT" sz="1400" b="0" i="0" u="none" strike="noStrike" cap="none" normalizeH="0" baseline="0" dirty="0" err="1">
                <a:ln>
                  <a:noFill/>
                </a:ln>
                <a:solidFill>
                  <a:srgbClr val="6A8759"/>
                </a:solidFill>
                <a:effectLst/>
                <a:latin typeface="Arial Unicode MS"/>
              </a:rPr>
              <a:t>electricity</a:t>
            </a:r>
            <a:r>
              <a:rPr kumimoji="0" lang="it-IT" altLang="it-IT" sz="1400" b="0" i="0" u="none" strike="noStrike" cap="none" normalizeH="0" baseline="0" dirty="0">
                <a:ln>
                  <a:noFill/>
                </a:ln>
                <a:solidFill>
                  <a:srgbClr val="6A8759"/>
                </a:solidFill>
                <a:effectLst/>
                <a:latin typeface="Arial Unicode MS"/>
              </a:rPr>
              <a:t> market area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str</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ts</a:t>
            </a:r>
            <a:r>
              <a:rPr kumimoji="0" lang="it-IT" altLang="it-IT" sz="1400" b="0" i="0" u="none" strike="noStrike" cap="none" normalizeH="0" baseline="0" dirty="0">
                <a:ln>
                  <a:noFill/>
                </a:ln>
                <a:solidFill>
                  <a:srgbClr val="6A8759"/>
                </a:solidFill>
                <a:effectLst/>
                <a:latin typeface="Arial Unicode MS"/>
              </a:rPr>
              <a:t>: transformer station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str</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tech: '</a:t>
            </a:r>
            <a:r>
              <a:rPr kumimoji="0" lang="it-IT" altLang="it-IT" sz="1400" b="0" i="0" u="none" strike="noStrike" cap="none" normalizeH="0" baseline="0" dirty="0" err="1">
                <a:ln>
                  <a:noFill/>
                </a:ln>
                <a:solidFill>
                  <a:srgbClr val="6A8759"/>
                </a:solidFill>
                <a:effectLst/>
                <a:latin typeface="Arial Unicode MS"/>
              </a:rPr>
              <a:t>pv</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str</a:t>
            </a:r>
            <a:r>
              <a:rPr kumimoji="0" lang="it-IT" altLang="it-IT" sz="1400" b="0" i="1" u="none" strike="noStrike" cap="none" normalizeH="0" baseline="0" dirty="0">
                <a:ln>
                  <a:noFill/>
                </a:ln>
                <a:solidFill>
                  <a:srgbClr val="FF0000"/>
                </a:solidFill>
                <a:effectLst/>
                <a:latin typeface="Arial Unicode MS"/>
              </a:rPr>
              <a:t>’) </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user: list of ID user </a:t>
            </a:r>
            <a:r>
              <a:rPr kumimoji="0" lang="it-IT" altLang="it-IT" sz="1400" b="0" i="0" u="none" strike="noStrike" cap="none" normalizeH="0" baseline="0" dirty="0" err="1">
                <a:ln>
                  <a:noFill/>
                </a:ln>
                <a:solidFill>
                  <a:srgbClr val="6A8759"/>
                </a:solidFill>
                <a:effectLst/>
                <a:latin typeface="Arial Unicode MS"/>
              </a:rPr>
              <a:t>physically</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connected</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str</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status: 'new' or '</a:t>
            </a:r>
            <a:r>
              <a:rPr kumimoji="0" lang="it-IT" altLang="it-IT" sz="1400" b="0" i="0" u="none" strike="noStrike" cap="none" normalizeH="0" baseline="0" dirty="0" err="1">
                <a:ln>
                  <a:noFill/>
                </a:ln>
                <a:solidFill>
                  <a:srgbClr val="6A8759"/>
                </a:solidFill>
                <a:effectLst/>
                <a:latin typeface="Arial Unicode MS"/>
              </a:rPr>
              <a:t>old</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str</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power: </a:t>
            </a:r>
            <a:r>
              <a:rPr kumimoji="0" lang="it-IT" altLang="it-IT" sz="1400" b="0" i="0" u="none" strike="noStrike" cap="none" normalizeH="0" baseline="0" dirty="0" err="1">
                <a:ln>
                  <a:noFill/>
                </a:ln>
                <a:solidFill>
                  <a:srgbClr val="6A8759"/>
                </a:solidFill>
                <a:effectLst/>
                <a:latin typeface="Arial Unicode MS"/>
              </a:rPr>
              <a:t>nominal</a:t>
            </a:r>
            <a:r>
              <a:rPr kumimoji="0" lang="it-IT" altLang="it-IT" sz="1400" b="0" i="0" u="none" strike="noStrike" cap="none" normalizeH="0" baseline="0" dirty="0">
                <a:ln>
                  <a:noFill/>
                </a:ln>
                <a:solidFill>
                  <a:srgbClr val="6A8759"/>
                </a:solidFill>
                <a:effectLst/>
                <a:latin typeface="Arial Unicode MS"/>
              </a:rPr>
              <a:t> power [kW]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int</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gse_mode</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interface</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mechanism</a:t>
            </a:r>
            <a:r>
              <a:rPr kumimoji="0" lang="it-IT" altLang="it-IT" sz="1400" b="0" i="0" u="none" strike="noStrike" cap="none" normalizeH="0" baseline="0" dirty="0">
                <a:ln>
                  <a:noFill/>
                </a:ln>
                <a:solidFill>
                  <a:srgbClr val="6A8759"/>
                </a:solidFill>
                <a:effectLst/>
                <a:latin typeface="Arial Unicode MS"/>
              </a:rPr>
              <a:t> with the </a:t>
            </a:r>
            <a:r>
              <a:rPr kumimoji="0" lang="it-IT" altLang="it-IT" sz="1400" b="0" i="0" u="none" strike="noStrike" cap="none" normalizeH="0" baseline="0" dirty="0" err="1">
                <a:ln>
                  <a:noFill/>
                </a:ln>
                <a:solidFill>
                  <a:srgbClr val="6A8759"/>
                </a:solidFill>
                <a:effectLst/>
                <a:latin typeface="Arial Unicode MS"/>
              </a:rPr>
              <a:t>electrical</a:t>
            </a:r>
            <a:r>
              <a:rPr kumimoji="0" lang="it-IT" altLang="it-IT" sz="1400" b="0" i="0" u="none" strike="noStrike" cap="none" normalizeH="0" baseline="0" dirty="0">
                <a:ln>
                  <a:noFill/>
                </a:ln>
                <a:solidFill>
                  <a:srgbClr val="6A8759"/>
                </a:solidFill>
                <a:effectLst/>
                <a:latin typeface="Arial Unicode MS"/>
              </a:rPr>
              <a:t> network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str</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0" u="none" strike="noStrike" cap="none" normalizeH="0" baseline="0" dirty="0">
                <a:ln>
                  <a:noFill/>
                </a:ln>
                <a:solidFill>
                  <a:srgbClr val="6A8759"/>
                </a:solidFill>
                <a:effectLst/>
                <a:latin typeface="Arial Unicode MS"/>
              </a:rPr>
              <a:t>(‘ssp’ or ‘</a:t>
            </a:r>
            <a:r>
              <a:rPr kumimoji="0" lang="it-IT" altLang="it-IT" sz="1400" b="0" i="0" u="none" strike="noStrike" cap="none" normalizeH="0" baseline="0" dirty="0" err="1">
                <a:ln>
                  <a:noFill/>
                </a:ln>
                <a:solidFill>
                  <a:srgbClr val="6A8759"/>
                </a:solidFill>
                <a:effectLst/>
                <a:latin typeface="Arial Unicode MS"/>
              </a:rPr>
              <a:t>rid</a:t>
            </a:r>
            <a:r>
              <a:rPr kumimoji="0" lang="it-IT" altLang="it-IT" sz="1400" b="0" i="0" u="none" strike="noStrike" cap="none" normalizeH="0" baseline="0" dirty="0">
                <a:ln>
                  <a:noFill/>
                </a:ln>
                <a:solidFill>
                  <a:srgbClr val="6A8759"/>
                </a:solidFill>
                <a:effectLst/>
                <a:latin typeface="Arial Unicode MS"/>
              </a:rPr>
              <a:t>’) </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decay:decay</a:t>
            </a:r>
            <a:r>
              <a:rPr kumimoji="0" lang="it-IT" altLang="it-IT" sz="1400" b="0" i="0" u="none" strike="noStrike" cap="none" normalizeH="0" baseline="0" dirty="0">
                <a:ln>
                  <a:noFill/>
                </a:ln>
                <a:solidFill>
                  <a:srgbClr val="6A8759"/>
                </a:solidFill>
                <a:effectLst/>
                <a:latin typeface="Arial Unicode MS"/>
              </a:rPr>
              <a:t> of production </a:t>
            </a:r>
            <a:r>
              <a:rPr kumimoji="0" lang="it-IT" altLang="it-IT" sz="1400" b="0" i="0" u="none" strike="noStrike" cap="none" normalizeH="0" baseline="0" dirty="0" err="1">
                <a:ln>
                  <a:noFill/>
                </a:ln>
                <a:solidFill>
                  <a:srgbClr val="6A8759"/>
                </a:solidFill>
                <a:effectLst/>
                <a:latin typeface="Arial Unicode MS"/>
              </a:rPr>
              <a:t>plants</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a:t>
            </a:r>
            <a:r>
              <a:rPr kumimoji="0" lang="it-IT" altLang="it-IT" sz="1400" b="0" i="0" u="none" strike="noStrike" cap="none" normalizeH="0" baseline="0" dirty="0">
                <a:ln>
                  <a:noFill/>
                </a:ln>
                <a:solidFill>
                  <a:srgbClr val="6A8759"/>
                </a:solidFill>
                <a:effectLst/>
                <a:latin typeface="Arial Unicode MS"/>
              </a:rPr>
              <a:t> (for </a:t>
            </a:r>
            <a:r>
              <a:rPr kumimoji="0" lang="it-IT" altLang="it-IT" sz="1400" b="0" i="0" u="none" strike="noStrike" cap="none" normalizeH="0" baseline="0" dirty="0" err="1">
                <a:ln>
                  <a:noFill/>
                </a:ln>
                <a:solidFill>
                  <a:srgbClr val="6A8759"/>
                </a:solidFill>
                <a:effectLst/>
                <a:latin typeface="Arial Unicode MS"/>
              </a:rPr>
              <a:t>example</a:t>
            </a:r>
            <a:r>
              <a:rPr kumimoji="0" lang="it-IT" altLang="it-IT" sz="1400" b="0" i="0" u="none" strike="noStrike" cap="none" normalizeH="0" baseline="0" dirty="0">
                <a:ln>
                  <a:noFill/>
                </a:ln>
                <a:solidFill>
                  <a:srgbClr val="6A8759"/>
                </a:solidFill>
                <a:effectLst/>
                <a:latin typeface="Arial Unicode MS"/>
              </a:rPr>
              <a:t> 0.006)</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life_time:useful</a:t>
            </a:r>
            <a:r>
              <a:rPr kumimoji="0" lang="it-IT" altLang="it-IT" sz="1400" b="0" i="0" u="none" strike="noStrike" cap="none" normalizeH="0" baseline="0" dirty="0">
                <a:ln>
                  <a:noFill/>
                </a:ln>
                <a:solidFill>
                  <a:srgbClr val="6A8759"/>
                </a:solidFill>
                <a:effectLst/>
                <a:latin typeface="Arial Unicode MS"/>
              </a:rPr>
              <a:t> life of the </a:t>
            </a:r>
            <a:r>
              <a:rPr kumimoji="0" lang="it-IT" altLang="it-IT" sz="1400" b="0" i="0" u="none" strike="noStrike" cap="none" normalizeH="0" baseline="0" dirty="0" err="1">
                <a:ln>
                  <a:noFill/>
                </a:ln>
                <a:solidFill>
                  <a:srgbClr val="6A8759"/>
                </a:solidFill>
                <a:effectLst/>
                <a:latin typeface="Arial Unicode MS"/>
              </a:rPr>
              <a:t>plant</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year</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int</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p_con</a:t>
            </a:r>
            <a:r>
              <a:rPr kumimoji="0" lang="it-IT" altLang="it-IT" sz="1400" b="0" i="0" u="none" strike="noStrike" cap="none" normalizeH="0" baseline="0" dirty="0">
                <a:ln>
                  <a:noFill/>
                </a:ln>
                <a:solidFill>
                  <a:srgbClr val="6A8759"/>
                </a:solidFill>
                <a:effectLst/>
                <a:latin typeface="Arial Unicode MS"/>
              </a:rPr>
              <a:t>: connections point with the network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int</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cost_kW:initial</a:t>
            </a:r>
            <a:r>
              <a:rPr kumimoji="0" lang="it-IT" altLang="it-IT" sz="1400" b="0" i="0" u="none" strike="noStrike" cap="none" normalizeH="0" baseline="0" dirty="0">
                <a:ln>
                  <a:noFill/>
                </a:ln>
                <a:solidFill>
                  <a:srgbClr val="6A8759"/>
                </a:solidFill>
                <a:effectLst/>
                <a:latin typeface="Arial Unicode MS"/>
              </a:rPr>
              <a:t> cost [€/kW]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 </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oem_cost_kW:maintenance</a:t>
            </a:r>
            <a:r>
              <a:rPr kumimoji="0" lang="it-IT" altLang="it-IT" sz="1400" b="0" i="0" u="none" strike="noStrike" cap="none" normalizeH="0" baseline="0" dirty="0">
                <a:ln>
                  <a:noFill/>
                </a:ln>
                <a:solidFill>
                  <a:srgbClr val="6A8759"/>
                </a:solidFill>
                <a:effectLst/>
                <a:latin typeface="Arial Unicode MS"/>
              </a:rPr>
              <a:t> costs [€/</a:t>
            </a:r>
            <a:r>
              <a:rPr kumimoji="0" lang="it-IT" altLang="it-IT" sz="1400" b="0" i="0" u="none" strike="noStrike" cap="none" normalizeH="0" baseline="0" dirty="0" err="1">
                <a:ln>
                  <a:noFill/>
                </a:ln>
                <a:solidFill>
                  <a:srgbClr val="6A8759"/>
                </a:solidFill>
                <a:effectLst/>
                <a:latin typeface="Arial Unicode MS"/>
              </a:rPr>
              <a:t>year</a:t>
            </a:r>
            <a:r>
              <a:rPr kumimoji="0" lang="it-IT" altLang="it-IT" sz="1400" b="0" i="0" u="none" strike="noStrike" cap="none" normalizeH="0" baseline="0" dirty="0">
                <a:ln>
                  <a:noFill/>
                </a:ln>
                <a:solidFill>
                  <a:srgbClr val="6A8759"/>
                </a:solidFill>
                <a:effectLst/>
                <a:latin typeface="Arial Unicode MS"/>
              </a:rPr>
              <a:t>/kW]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inc</a:t>
            </a:r>
            <a:r>
              <a:rPr kumimoji="0" lang="it-IT" altLang="it-IT" sz="1400" b="0" i="0" u="none" strike="noStrike" cap="none" normalizeH="0" baseline="0" dirty="0">
                <a:ln>
                  <a:noFill/>
                </a:ln>
                <a:solidFill>
                  <a:srgbClr val="6A8759"/>
                </a:solidFill>
                <a:effectLst/>
                <a:latin typeface="Arial Unicode MS"/>
              </a:rPr>
              <a:t>: incentive </a:t>
            </a:r>
            <a:r>
              <a:rPr kumimoji="0" lang="it-IT" altLang="it-IT" sz="1400" b="0" i="0" u="none" strike="noStrike" cap="none" normalizeH="0" baseline="0" dirty="0" err="1">
                <a:ln>
                  <a:noFill/>
                </a:ln>
                <a:solidFill>
                  <a:srgbClr val="6A8759"/>
                </a:solidFill>
                <a:effectLst/>
                <a:latin typeface="Arial Unicode MS"/>
              </a:rPr>
              <a:t>at</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initial</a:t>
            </a:r>
            <a:r>
              <a:rPr kumimoji="0" lang="it-IT" altLang="it-IT" sz="1400" b="0" i="0" u="none" strike="noStrike" cap="none" normalizeH="0" baseline="0" dirty="0">
                <a:ln>
                  <a:noFill/>
                </a:ln>
                <a:solidFill>
                  <a:srgbClr val="6A8759"/>
                </a:solidFill>
                <a:effectLst/>
                <a:latin typeface="Arial Unicode MS"/>
              </a:rPr>
              <a:t> life [€]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dur_inc</a:t>
            </a:r>
            <a:r>
              <a:rPr kumimoji="0" lang="it-IT" altLang="it-IT" sz="1400" b="0" i="0" u="none" strike="noStrike" cap="none" normalizeH="0" baseline="0" dirty="0">
                <a:ln>
                  <a:noFill/>
                </a:ln>
                <a:solidFill>
                  <a:srgbClr val="6A8759"/>
                </a:solidFill>
                <a:effectLst/>
                <a:latin typeface="Arial Unicode MS"/>
              </a:rPr>
              <a:t>: duration incentive [</a:t>
            </a:r>
            <a:r>
              <a:rPr kumimoji="0" lang="it-IT" altLang="it-IT" sz="1400" b="0" i="0" u="none" strike="noStrike" cap="none" normalizeH="0" baseline="0" dirty="0" err="1">
                <a:ln>
                  <a:noFill/>
                </a:ln>
                <a:solidFill>
                  <a:srgbClr val="6A8759"/>
                </a:solidFill>
                <a:effectLst/>
                <a:latin typeface="Arial Unicode MS"/>
              </a:rPr>
              <a:t>year</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int</a:t>
            </a:r>
            <a:r>
              <a:rPr kumimoji="0" lang="it-IT" altLang="it-IT" sz="1400" b="0" i="1" u="none" strike="noStrike" cap="none" normalizeH="0" baseline="0" dirty="0">
                <a:ln>
                  <a:noFill/>
                </a:ln>
                <a:solidFill>
                  <a:srgbClr val="FF0000"/>
                </a:solidFill>
                <a:effectLst/>
                <a:latin typeface="Arial Unicode MS"/>
              </a:rPr>
              <a:t>’)</a:t>
            </a:r>
          </a:p>
          <a:p>
            <a:pPr eaLnBrk="0" hangingPunct="0"/>
            <a:r>
              <a:rPr lang="it-IT" altLang="it-IT" sz="1400" dirty="0">
                <a:solidFill>
                  <a:srgbClr val="6A8759"/>
                </a:solidFill>
                <a:latin typeface="Arial Unicode MS"/>
              </a:rPr>
              <a:t>:</a:t>
            </a:r>
            <a:r>
              <a:rPr lang="it-IT" altLang="it-IT" sz="1400" dirty="0" err="1">
                <a:solidFill>
                  <a:srgbClr val="6A8759"/>
                </a:solidFill>
                <a:latin typeface="Arial Unicode MS"/>
              </a:rPr>
              <a:t>param</a:t>
            </a:r>
            <a:r>
              <a:rPr lang="it-IT" altLang="it-IT" sz="1400" dirty="0">
                <a:solidFill>
                  <a:srgbClr val="6A8759"/>
                </a:solidFill>
                <a:latin typeface="Arial Unicode MS"/>
              </a:rPr>
              <a:t> </a:t>
            </a:r>
            <a:r>
              <a:rPr kumimoji="0" lang="it-IT" altLang="it-IT" sz="1400" b="0" i="0" u="none" strike="noStrike" cap="none" normalizeH="0" baseline="0" dirty="0" err="1">
                <a:ln>
                  <a:noFill/>
                </a:ln>
                <a:solidFill>
                  <a:srgbClr val="AA4926"/>
                </a:solidFill>
                <a:effectLst/>
                <a:latin typeface="Arial Unicode MS"/>
              </a:rPr>
              <a:t>dur_inc_kWh</a:t>
            </a:r>
            <a:r>
              <a:rPr kumimoji="0" lang="it-IT" altLang="it-IT" sz="1400" b="0" i="0" u="none" strike="noStrike" cap="none" normalizeH="0" baseline="0" dirty="0">
                <a:ln>
                  <a:noFill/>
                </a:ln>
                <a:solidFill>
                  <a:srgbClr val="AA4926"/>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int</a:t>
            </a:r>
            <a:r>
              <a:rPr kumimoji="0" lang="it-IT" altLang="it-IT" sz="1400" b="0" i="1" u="none" strike="noStrike" cap="none" normalizeH="0" baseline="0" dirty="0">
                <a:ln>
                  <a:noFill/>
                </a:ln>
                <a:solidFill>
                  <a:srgbClr val="FF0000"/>
                </a:solidFill>
                <a:effectLst/>
                <a:latin typeface="Arial Unicode MS"/>
              </a:rPr>
              <a:t>’) </a:t>
            </a:r>
            <a:endParaRPr kumimoji="0" lang="it-IT" altLang="it-IT" sz="1400" b="0" i="0" u="none" strike="noStrike" cap="none" normalizeH="0" baseline="0" dirty="0">
              <a:ln>
                <a:noFill/>
              </a:ln>
              <a:solidFill>
                <a:srgbClr val="AA4926"/>
              </a:solidFill>
              <a:effectLst/>
              <a:latin typeface="Arial Unicode MS"/>
            </a:endParaRPr>
          </a:p>
          <a:p>
            <a:pPr eaLnBrk="0" hangingPunct="0"/>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AA4926"/>
                </a:solidFill>
                <a:effectLst/>
                <a:latin typeface="Arial Unicode MS"/>
              </a:rPr>
              <a:t>inc_kWh</a:t>
            </a:r>
            <a:r>
              <a:rPr kumimoji="0" lang="it-IT" altLang="it-IT" sz="1400" b="0" i="0" u="none" strike="noStrike" cap="none" normalizeH="0" baseline="0" dirty="0">
                <a:ln>
                  <a:noFill/>
                </a:ln>
                <a:solidFill>
                  <a:srgbClr val="AA4926"/>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  default 0</a:t>
            </a:r>
            <a:endParaRPr lang="it-IT" altLang="it-IT" sz="1400" dirty="0">
              <a:solidFill>
                <a:srgbClr val="A9B7C6"/>
              </a:solidFill>
              <a:latin typeface="Arial Unicode MS"/>
            </a:endParaRPr>
          </a:p>
          <a:p>
            <a:pPr eaLnBrk="0" hangingPunct="0"/>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AA4926"/>
                </a:solidFill>
                <a:effectLst/>
                <a:latin typeface="Arial Unicode MS"/>
              </a:rPr>
              <a:t>inc_kW</a:t>
            </a:r>
            <a:r>
              <a:rPr kumimoji="0" lang="it-IT" altLang="it-IT" sz="1400" b="0" i="0" u="none" strike="noStrike" cap="none" normalizeH="0" baseline="0" dirty="0">
                <a:ln>
                  <a:noFill/>
                </a:ln>
                <a:solidFill>
                  <a:srgbClr val="AA4926"/>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 default 0</a:t>
            </a:r>
            <a:r>
              <a:rPr kumimoji="0" lang="it-IT" altLang="it-IT" sz="1400" b="0" i="1" u="none" strike="noStrike" cap="none" normalizeH="0" baseline="0" dirty="0">
                <a:ln>
                  <a:noFill/>
                </a:ln>
                <a:solidFill>
                  <a:srgbClr val="A9B7C6"/>
                </a:solidFill>
                <a:effectLst/>
                <a:latin typeface="Arial Unicode MS"/>
              </a:rPr>
              <a:t> </a:t>
            </a:r>
            <a:endParaRPr lang="it-IT" altLang="it-IT" sz="1400" dirty="0">
              <a:solidFill>
                <a:srgbClr val="A9B7C6"/>
              </a:solidFill>
              <a:latin typeface="Arial Unicode MS"/>
            </a:endParaRPr>
          </a:p>
          <a:p>
            <a:pPr eaLnBrk="0" hangingPunct="0"/>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AA4926"/>
                </a:solidFill>
                <a:effectLst/>
                <a:latin typeface="Arial Unicode MS"/>
              </a:rPr>
              <a:t>aux_components</a:t>
            </a:r>
            <a:r>
              <a:rPr lang="it-IT" altLang="it-IT" sz="1400" dirty="0">
                <a:solidFill>
                  <a:srgbClr val="A9B7C6"/>
                </a:solidFill>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‘list’ of </a:t>
            </a:r>
            <a:r>
              <a:rPr kumimoji="0" lang="it-IT" altLang="it-IT" sz="1400" b="0" i="1" u="none" strike="noStrike" cap="none" normalizeH="0" baseline="0" dirty="0" err="1">
                <a:ln>
                  <a:noFill/>
                </a:ln>
                <a:solidFill>
                  <a:srgbClr val="FF0000"/>
                </a:solidFill>
                <a:effectLst/>
                <a:latin typeface="Arial Unicode MS"/>
              </a:rPr>
              <a:t>objects</a:t>
            </a:r>
            <a:r>
              <a:rPr kumimoji="0" lang="it-IT" altLang="it-IT" sz="1400" b="0" i="1" u="none" strike="noStrike" cap="none" normalizeH="0" baseline="0" dirty="0">
                <a:ln>
                  <a:noFill/>
                </a:ln>
                <a:solidFill>
                  <a:srgbClr val="FF0000"/>
                </a:solidFill>
                <a:effectLst/>
                <a:latin typeface="Arial Unicode MS"/>
              </a:rPr>
              <a:t>) </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AA4926"/>
                </a:solidFill>
                <a:effectLst/>
                <a:latin typeface="Arial Unicode MS"/>
              </a:rPr>
              <a:t>oem_cost_kWh</a:t>
            </a:r>
            <a:r>
              <a:rPr lang="it-IT" altLang="it-IT" sz="1400" dirty="0">
                <a:solidFill>
                  <a:srgbClr val="A9B7C6"/>
                </a:solidFill>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 default 0</a:t>
            </a:r>
            <a:endParaRPr kumimoji="0" lang="it-IT" altLang="it-IT" sz="1400" b="0" i="0" u="none" strike="noStrike" cap="none" normalizeH="0" baseline="0" dirty="0">
              <a:ln>
                <a:noFill/>
              </a:ln>
              <a:solidFill>
                <a:srgbClr val="6A8759"/>
              </a:solidFill>
              <a:effectLst/>
              <a:latin typeface="Arial Unicode MS"/>
            </a:endParaRPr>
          </a:p>
          <a:p>
            <a:pPr eaLnBrk="0" hangingPunct="0"/>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bonus50per: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Boolean</a:t>
            </a:r>
            <a:r>
              <a:rPr kumimoji="0" lang="it-IT" altLang="it-IT" sz="1400" b="0" i="1" u="none" strike="noStrike" cap="none" normalizeH="0" baseline="0" dirty="0">
                <a:ln>
                  <a:noFill/>
                </a:ln>
                <a:solidFill>
                  <a:srgbClr val="FF0000"/>
                </a:solidFill>
                <a:effectLst/>
                <a:latin typeface="Arial Unicode MS"/>
              </a:rPr>
              <a:t>’) True or False , di default </a:t>
            </a:r>
            <a:r>
              <a:rPr kumimoji="0" lang="it-IT" altLang="it-IT" sz="1400" b="0" i="1" u="none" strike="noStrike" cap="none" normalizeH="0" baseline="0" dirty="0" err="1">
                <a:ln>
                  <a:noFill/>
                </a:ln>
                <a:solidFill>
                  <a:srgbClr val="FF0000"/>
                </a:solidFill>
                <a:effectLst/>
                <a:latin typeface="Arial Unicode MS"/>
              </a:rPr>
              <a:t>èTrue</a:t>
            </a:r>
            <a:br>
              <a:rPr kumimoji="0" lang="it-IT" altLang="it-IT" sz="1400" b="0" i="0" u="none" strike="noStrike" cap="none" normalizeH="0" baseline="0" dirty="0">
                <a:ln>
                  <a:noFill/>
                </a:ln>
                <a:solidFill>
                  <a:srgbClr val="6A8759"/>
                </a:solidFill>
                <a:effectLst/>
                <a:latin typeface="Arial Unicode MS"/>
              </a:rPr>
            </a:b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D9ADA27-DAE3-35B7-C363-6F5EB72A526A}"/>
              </a:ext>
            </a:extLst>
          </p:cNvPr>
          <p:cNvSpPr txBox="1"/>
          <p:nvPr/>
        </p:nvSpPr>
        <p:spPr>
          <a:xfrm>
            <a:off x="500335" y="531670"/>
            <a:ext cx="6176864" cy="290016"/>
          </a:xfrm>
          <a:prstGeom prst="rect">
            <a:avLst/>
          </a:prstGeom>
          <a:noFill/>
        </p:spPr>
        <p:txBody>
          <a:bodyPr wrap="square">
            <a:spAutoFit/>
          </a:bodyPr>
          <a:lstStyle/>
          <a:p>
            <a:pPr marL="0" lvl="1" defTabSz="685800" fontAlgn="auto">
              <a:lnSpc>
                <a:spcPct val="70000"/>
              </a:lnSpc>
              <a:spcBef>
                <a:spcPts val="750"/>
              </a:spcBef>
              <a:spcAft>
                <a:spcPts val="0"/>
              </a:spcAft>
              <a:defRPr/>
            </a:pPr>
            <a:r>
              <a:rPr lang="it-IT" altLang="it-IT" b="1" dirty="0">
                <a:latin typeface="Segoe UI" panose="020B0502040204020203" pitchFamily="34" charset="0"/>
                <a:cs typeface="Segoe UI" panose="020B0502040204020203" pitchFamily="34" charset="0"/>
              </a:rPr>
              <a:t>Costruttore</a:t>
            </a:r>
            <a:endParaRPr lang="it-IT" altLang="it-IT"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488017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class </a:t>
            </a:r>
            <a:r>
              <a:rPr lang="it-IT" dirty="0" err="1"/>
              <a:t>PvPanel</a:t>
            </a:r>
            <a:endParaRPr lang="it-IT" dirty="0"/>
          </a:p>
        </p:txBody>
      </p:sp>
      <p:sp>
        <p:nvSpPr>
          <p:cNvPr id="5" name="CasellaDiTesto 4">
            <a:extLst>
              <a:ext uri="{FF2B5EF4-FFF2-40B4-BE49-F238E27FC236}">
                <a16:creationId xmlns:a16="http://schemas.microsoft.com/office/drawing/2014/main" id="{26992265-0480-59B2-B2A8-0F929DECC7A4}"/>
              </a:ext>
            </a:extLst>
          </p:cNvPr>
          <p:cNvSpPr txBox="1"/>
          <p:nvPr/>
        </p:nvSpPr>
        <p:spPr>
          <a:xfrm>
            <a:off x="479376" y="948690"/>
            <a:ext cx="11712624" cy="4893647"/>
          </a:xfrm>
          <a:prstGeom prst="rect">
            <a:avLst/>
          </a:prstGeom>
          <a:noFill/>
        </p:spPr>
        <p:txBody>
          <a:bodyPr wrap="square">
            <a:spAutoFit/>
          </a:bodyPr>
          <a:lstStyle/>
          <a:p>
            <a:pPr eaLnBrk="0" hangingPunct="0"/>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mode_mppt</a:t>
            </a:r>
            <a:r>
              <a:rPr kumimoji="0" lang="it-IT" altLang="it-IT" sz="1400" b="0" i="0" u="none" strike="noStrike" cap="none" normalizeH="0" baseline="0" dirty="0">
                <a:ln>
                  <a:noFill/>
                </a:ln>
                <a:solidFill>
                  <a:srgbClr val="6A8759"/>
                </a:solidFill>
                <a:effectLst/>
                <a:latin typeface="Arial Unicode MS"/>
              </a:rPr>
              <a:t>: 1 or 2 </a:t>
            </a:r>
            <a:r>
              <a:rPr lang="it-IT" altLang="it-IT" sz="1400" i="1" dirty="0">
                <a:solidFill>
                  <a:srgbClr val="FF0000"/>
                </a:solidFill>
                <a:latin typeface="Arial Unicode MS"/>
              </a:rPr>
              <a:t>(</a:t>
            </a:r>
            <a:r>
              <a:rPr lang="it-IT" altLang="it-IT" sz="1400" i="1" dirty="0" err="1">
                <a:solidFill>
                  <a:srgbClr val="FF0000"/>
                </a:solidFill>
                <a:latin typeface="Arial Unicode MS"/>
              </a:rPr>
              <a:t>type</a:t>
            </a:r>
            <a:r>
              <a:rPr lang="it-IT" altLang="it-IT" sz="1400" i="1" dirty="0">
                <a:solidFill>
                  <a:srgbClr val="FF0000"/>
                </a:solidFill>
                <a:latin typeface="Arial Unicode MS"/>
              </a:rPr>
              <a:t>=‘</a:t>
            </a:r>
            <a:r>
              <a:rPr lang="it-IT" altLang="it-IT" sz="1400" i="1" dirty="0" err="1">
                <a:solidFill>
                  <a:srgbClr val="FF0000"/>
                </a:solidFill>
                <a:latin typeface="Arial Unicode MS"/>
              </a:rPr>
              <a:t>int</a:t>
            </a:r>
            <a:r>
              <a:rPr lang="it-IT" altLang="it-IT" sz="1400" i="1" dirty="0">
                <a:solidFill>
                  <a:srgbClr val="FF0000"/>
                </a:solidFill>
                <a:latin typeface="Arial Unicode MS"/>
              </a:rPr>
              <a:t>’)  </a:t>
            </a:r>
            <a:r>
              <a:rPr kumimoji="0" lang="it-IT" altLang="it-IT" sz="1400" b="0" i="0" u="none" strike="noStrike" cap="none" normalizeH="0" baseline="0" dirty="0" err="1">
                <a:ln>
                  <a:noFill/>
                </a:ln>
                <a:solidFill>
                  <a:srgbClr val="6A8759"/>
                </a:solidFill>
                <a:effectLst/>
                <a:latin typeface="Arial Unicode MS"/>
              </a:rPr>
              <a:t>when</a:t>
            </a:r>
            <a:r>
              <a:rPr kumimoji="0" lang="it-IT" altLang="it-IT" sz="1400" b="0" i="0" u="none" strike="noStrike" cap="none" normalizeH="0" baseline="0" dirty="0">
                <a:ln>
                  <a:noFill/>
                </a:ln>
                <a:solidFill>
                  <a:srgbClr val="6A8759"/>
                </a:solidFill>
                <a:effectLst/>
                <a:latin typeface="Arial Unicode MS"/>
              </a:rPr>
              <a:t> set to 1, PV </a:t>
            </a:r>
            <a:r>
              <a:rPr kumimoji="0" lang="it-IT" altLang="it-IT" sz="1400" b="0" i="0" u="none" strike="noStrike" cap="none" normalizeH="0" baseline="0" dirty="0" err="1">
                <a:ln>
                  <a:noFill/>
                </a:ln>
                <a:solidFill>
                  <a:srgbClr val="6A8759"/>
                </a:solidFill>
                <a:effectLst/>
                <a:latin typeface="Arial Unicode MS"/>
              </a:rPr>
              <a:t>operates</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at</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its</a:t>
            </a:r>
            <a:r>
              <a:rPr kumimoji="0" lang="it-IT" altLang="it-IT" sz="1400" b="0" i="0" u="none" strike="noStrike" cap="none" normalizeH="0" baseline="0" dirty="0">
                <a:ln>
                  <a:noFill/>
                </a:ln>
                <a:solidFill>
                  <a:srgbClr val="6A8759"/>
                </a:solidFill>
                <a:effectLst/>
                <a:latin typeface="Arial Unicode MS"/>
              </a:rPr>
              <a:t> maximum power point </a:t>
            </a:r>
            <a:r>
              <a:rPr kumimoji="0" lang="it-IT" altLang="it-IT" sz="1400" b="0" i="0" u="none" strike="noStrike" cap="none" normalizeH="0" baseline="0" dirty="0" err="1">
                <a:ln>
                  <a:noFill/>
                </a:ln>
                <a:solidFill>
                  <a:srgbClr val="6A8759"/>
                </a:solidFill>
                <a:effectLst/>
                <a:latin typeface="Arial Unicode MS"/>
              </a:rPr>
              <a:t>rather</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than</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at</a:t>
            </a:r>
            <a:r>
              <a:rPr kumimoji="0" lang="it-IT" altLang="it-IT" sz="1400" b="0" i="0" u="none" strike="noStrike" cap="none" normalizeH="0" baseline="0" dirty="0">
                <a:ln>
                  <a:noFill/>
                </a:ln>
                <a:solidFill>
                  <a:srgbClr val="6A8759"/>
                </a:solidFill>
                <a:effectLst/>
                <a:latin typeface="Arial Unicode MS"/>
              </a:rPr>
              <a:t> a load </a:t>
            </a:r>
            <a:r>
              <a:rPr kumimoji="0" lang="it-IT" altLang="it-IT" sz="1400" b="0" i="0" u="none" strike="noStrike" cap="none" normalizeH="0" baseline="0" dirty="0" err="1">
                <a:ln>
                  <a:noFill/>
                </a:ln>
                <a:solidFill>
                  <a:srgbClr val="6A8759"/>
                </a:solidFill>
                <a:effectLst/>
                <a:latin typeface="Arial Unicode MS"/>
              </a:rPr>
              <a:t>voltage</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specified</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among</a:t>
            </a:r>
            <a:r>
              <a:rPr kumimoji="0" lang="it-IT" altLang="it-IT" sz="1400" b="0" i="0" u="none" strike="noStrike" cap="none" normalizeH="0" baseline="0" dirty="0">
                <a:ln>
                  <a:noFill/>
                </a:ln>
                <a:solidFill>
                  <a:srgbClr val="6A8759"/>
                </a:solidFill>
                <a:effectLst/>
                <a:latin typeface="Arial Unicode MS"/>
              </a:rPr>
              <a:t> the </a:t>
            </a:r>
            <a:r>
              <a:rPr kumimoji="0" lang="it-IT" altLang="it-IT" sz="1400" b="0" i="0" u="none" strike="noStrike" cap="none" normalizeH="0" baseline="0" dirty="0" err="1">
                <a:ln>
                  <a:noFill/>
                </a:ln>
                <a:solidFill>
                  <a:srgbClr val="6A8759"/>
                </a:solidFill>
                <a:effectLst/>
                <a:latin typeface="Arial Unicode MS"/>
              </a:rPr>
              <a:t>components</a:t>
            </a:r>
            <a:r>
              <a:rPr kumimoji="0" lang="it-IT" altLang="it-IT" sz="1400" b="0" i="0" u="none" strike="noStrike" cap="none" normalizeH="0" baseline="0" dirty="0">
                <a:ln>
                  <a:noFill/>
                </a:ln>
                <a:solidFill>
                  <a:srgbClr val="6A8759"/>
                </a:solidFill>
                <a:effectLst/>
                <a:latin typeface="Arial Unicode MS"/>
              </a:rPr>
              <a:t> inputs.</a:t>
            </a:r>
          </a:p>
          <a:p>
            <a:pPr eaLnBrk="0" hangingPunct="0"/>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isc_ref</a:t>
            </a:r>
            <a:r>
              <a:rPr kumimoji="0" lang="it-IT" altLang="it-IT" sz="1400" b="0" i="0" u="none" strike="noStrike" cap="none" normalizeH="0" baseline="0" dirty="0">
                <a:ln>
                  <a:noFill/>
                </a:ln>
                <a:solidFill>
                  <a:srgbClr val="6A8759"/>
                </a:solidFill>
                <a:effectLst/>
                <a:latin typeface="Arial Unicode MS"/>
              </a:rPr>
              <a:t>: [A]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 </a:t>
            </a:r>
            <a:r>
              <a:rPr kumimoji="0" lang="it-IT" altLang="it-IT" sz="1400" b="0" i="0" u="none" strike="noStrike" cap="none" normalizeH="0" baseline="0" dirty="0">
                <a:ln>
                  <a:noFill/>
                </a:ln>
                <a:solidFill>
                  <a:srgbClr val="6A8759"/>
                </a:solidFill>
                <a:effectLst/>
                <a:latin typeface="Arial Unicode MS"/>
              </a:rPr>
              <a:t>The </a:t>
            </a:r>
            <a:r>
              <a:rPr kumimoji="0" lang="it-IT" altLang="it-IT" sz="1400" b="0" i="0" u="none" strike="noStrike" cap="none" normalizeH="0" baseline="0" dirty="0" err="1">
                <a:ln>
                  <a:noFill/>
                </a:ln>
                <a:solidFill>
                  <a:srgbClr val="6A8759"/>
                </a:solidFill>
                <a:effectLst/>
                <a:latin typeface="Arial Unicode MS"/>
              </a:rPr>
              <a:t>module's</a:t>
            </a:r>
            <a:r>
              <a:rPr kumimoji="0" lang="it-IT" altLang="it-IT" sz="1400" b="0" i="0" u="none" strike="noStrike" cap="none" normalizeH="0" baseline="0" dirty="0">
                <a:ln>
                  <a:noFill/>
                </a:ln>
                <a:solidFill>
                  <a:srgbClr val="6A8759"/>
                </a:solidFill>
                <a:effectLst/>
                <a:latin typeface="Arial Unicode MS"/>
              </a:rPr>
              <a:t> short </a:t>
            </a:r>
            <a:r>
              <a:rPr kumimoji="0" lang="it-IT" altLang="it-IT" sz="1400" b="0" i="0" u="none" strike="noStrike" cap="none" normalizeH="0" baseline="0" dirty="0" err="1">
                <a:ln>
                  <a:noFill/>
                </a:ln>
                <a:solidFill>
                  <a:srgbClr val="6A8759"/>
                </a:solidFill>
                <a:effectLst/>
                <a:latin typeface="Arial Unicode MS"/>
              </a:rPr>
              <a:t>circuit</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current</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reported</a:t>
            </a:r>
            <a:r>
              <a:rPr kumimoji="0" lang="it-IT" altLang="it-IT" sz="1400" b="0" i="0" u="none" strike="noStrike" cap="none" normalizeH="0" baseline="0" dirty="0">
                <a:ln>
                  <a:noFill/>
                </a:ln>
                <a:solidFill>
                  <a:srgbClr val="6A8759"/>
                </a:solidFill>
                <a:effectLst/>
                <a:latin typeface="Arial Unicode MS"/>
              </a:rPr>
              <a:t> on the </a:t>
            </a:r>
            <a:r>
              <a:rPr kumimoji="0" lang="it-IT" altLang="it-IT" sz="1400" b="0" i="0" u="none" strike="noStrike" cap="none" normalizeH="0" baseline="0" dirty="0" err="1">
                <a:ln>
                  <a:noFill/>
                </a:ln>
                <a:solidFill>
                  <a:srgbClr val="6A8759"/>
                </a:solidFill>
                <a:effectLst/>
                <a:latin typeface="Arial Unicode MS"/>
              </a:rPr>
              <a:t>manufacturer's</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spec</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sheet</a:t>
            </a:r>
            <a:r>
              <a:rPr kumimoji="0" lang="it-IT" altLang="it-IT" sz="1400" b="0" i="0" u="none" strike="noStrike" cap="none" normalizeH="0" baseline="0" dirty="0">
                <a:ln>
                  <a:noFill/>
                </a:ln>
                <a:solidFill>
                  <a:srgbClr val="6A8759"/>
                </a:solidFill>
                <a:effectLst/>
                <a:latin typeface="Arial Unicode MS"/>
              </a:rPr>
              <a:t>. Reference </a:t>
            </a:r>
            <a:r>
              <a:rPr kumimoji="0" lang="it-IT" altLang="it-IT" sz="1400" b="0" i="0" u="none" strike="noStrike" cap="none" normalizeH="0" baseline="0" dirty="0" err="1">
                <a:ln>
                  <a:noFill/>
                </a:ln>
                <a:solidFill>
                  <a:srgbClr val="6A8759"/>
                </a:solidFill>
                <a:effectLst/>
                <a:latin typeface="Arial Unicode MS"/>
              </a:rPr>
              <a:t>conditions</a:t>
            </a:r>
            <a:r>
              <a:rPr kumimoji="0" lang="it-IT" altLang="it-IT" sz="1400" b="0" i="0" u="none" strike="noStrike" cap="none" normalizeH="0" baseline="0" dirty="0">
                <a:ln>
                  <a:noFill/>
                </a:ln>
                <a:solidFill>
                  <a:srgbClr val="6A8759"/>
                </a:solidFill>
                <a:effectLst/>
                <a:latin typeface="Arial Unicode MS"/>
              </a:rPr>
              <a:t> are </a:t>
            </a:r>
            <a:r>
              <a:rPr kumimoji="0" lang="it-IT" altLang="it-IT" sz="1400" b="0" i="0" u="none" strike="noStrike" cap="none" normalizeH="0" baseline="0" dirty="0" err="1">
                <a:ln>
                  <a:noFill/>
                </a:ln>
                <a:solidFill>
                  <a:srgbClr val="6A8759"/>
                </a:solidFill>
                <a:effectLst/>
                <a:latin typeface="Arial Unicode MS"/>
              </a:rPr>
              <a:t>typically</a:t>
            </a:r>
            <a:r>
              <a:rPr kumimoji="0" lang="it-IT" altLang="it-IT" sz="1400" b="0" i="0" u="none" strike="noStrike" cap="none" normalizeH="0" baseline="0" dirty="0">
                <a:ln>
                  <a:noFill/>
                </a:ln>
                <a:solidFill>
                  <a:srgbClr val="6A8759"/>
                </a:solidFill>
                <a:effectLst/>
                <a:latin typeface="Arial Unicode MS"/>
              </a:rPr>
              <a:t> 1000 W/m2 (</a:t>
            </a:r>
            <a:r>
              <a:rPr kumimoji="0" lang="it-IT" altLang="it-IT" sz="1400" b="0" i="0" u="none" strike="noStrike" cap="none" normalizeH="0" baseline="0" dirty="0" err="1">
                <a:ln>
                  <a:noFill/>
                </a:ln>
                <a:solidFill>
                  <a:srgbClr val="6A8759"/>
                </a:solidFill>
                <a:effectLst/>
                <a:latin typeface="Arial Unicode MS"/>
              </a:rPr>
              <a:t>incident</a:t>
            </a:r>
            <a:r>
              <a:rPr kumimoji="0" lang="it-IT" altLang="it-IT" sz="1400" b="0" i="0" u="none" strike="noStrike" cap="none" normalizeH="0" baseline="0" dirty="0">
                <a:ln>
                  <a:noFill/>
                </a:ln>
                <a:solidFill>
                  <a:srgbClr val="6A8759"/>
                </a:solidFill>
                <a:effectLst/>
                <a:latin typeface="Arial Unicode MS"/>
              </a:rPr>
              <a:t> solar </a:t>
            </a:r>
            <a:r>
              <a:rPr kumimoji="0" lang="it-IT" altLang="it-IT" sz="1400" b="0" i="0" u="none" strike="noStrike" cap="none" normalizeH="0" baseline="0" dirty="0" err="1">
                <a:ln>
                  <a:noFill/>
                </a:ln>
                <a:solidFill>
                  <a:srgbClr val="6A8759"/>
                </a:solidFill>
                <a:effectLst/>
                <a:latin typeface="Arial Unicode MS"/>
              </a:rPr>
              <a:t>radiation</a:t>
            </a:r>
            <a:r>
              <a:rPr kumimoji="0" lang="it-IT" altLang="it-IT" sz="1400" b="0" i="0" u="none" strike="noStrike" cap="none" normalizeH="0" baseline="0" dirty="0">
                <a:ln>
                  <a:noFill/>
                </a:ln>
                <a:solidFill>
                  <a:srgbClr val="6A8759"/>
                </a:solidFill>
                <a:effectLst/>
                <a:latin typeface="Arial Unicode MS"/>
              </a:rPr>
              <a:t>) and 25C (ambient temperature)</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voc_ref</a:t>
            </a:r>
            <a:r>
              <a:rPr kumimoji="0" lang="it-IT" altLang="it-IT" sz="1400" b="0" i="0" u="none" strike="noStrike" cap="none" normalizeH="0" baseline="0" dirty="0">
                <a:ln>
                  <a:noFill/>
                </a:ln>
                <a:solidFill>
                  <a:srgbClr val="6A8759"/>
                </a:solidFill>
                <a:effectLst/>
                <a:latin typeface="Arial Unicode MS"/>
              </a:rPr>
              <a:t>: [V]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a:t>
            </a:r>
            <a:r>
              <a:rPr kumimoji="0" lang="it-IT" altLang="it-IT" sz="1400" b="0" i="0" u="none" strike="noStrike" cap="none" normalizeH="0" baseline="0" dirty="0">
                <a:ln>
                  <a:noFill/>
                </a:ln>
                <a:solidFill>
                  <a:srgbClr val="6A8759"/>
                </a:solidFill>
                <a:effectLst/>
                <a:latin typeface="Arial Unicode MS"/>
              </a:rPr>
              <a:t> The </a:t>
            </a:r>
            <a:r>
              <a:rPr kumimoji="0" lang="it-IT" altLang="it-IT" sz="1400" b="0" i="0" u="none" strike="noStrike" cap="none" normalizeH="0" baseline="0" dirty="0" err="1">
                <a:ln>
                  <a:noFill/>
                </a:ln>
                <a:solidFill>
                  <a:srgbClr val="6A8759"/>
                </a:solidFill>
                <a:effectLst/>
                <a:latin typeface="Arial Unicode MS"/>
              </a:rPr>
              <a:t>module's</a:t>
            </a:r>
            <a:r>
              <a:rPr kumimoji="0" lang="it-IT" altLang="it-IT" sz="1400" b="0" i="0" u="none" strike="noStrike" cap="none" normalizeH="0" baseline="0" dirty="0">
                <a:ln>
                  <a:noFill/>
                </a:ln>
                <a:solidFill>
                  <a:srgbClr val="6A8759"/>
                </a:solidFill>
                <a:effectLst/>
                <a:latin typeface="Arial Unicode MS"/>
              </a:rPr>
              <a:t> open </a:t>
            </a:r>
            <a:r>
              <a:rPr kumimoji="0" lang="it-IT" altLang="it-IT" sz="1400" b="0" i="0" u="none" strike="noStrike" cap="none" normalizeH="0" baseline="0" dirty="0" err="1">
                <a:ln>
                  <a:noFill/>
                </a:ln>
                <a:solidFill>
                  <a:srgbClr val="6A8759"/>
                </a:solidFill>
                <a:effectLst/>
                <a:latin typeface="Arial Unicode MS"/>
              </a:rPr>
              <a:t>circuit</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voltage</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reported</a:t>
            </a:r>
            <a:r>
              <a:rPr kumimoji="0" lang="it-IT" altLang="it-IT" sz="1400" b="0" i="0" u="none" strike="noStrike" cap="none" normalizeH="0" baseline="0" dirty="0">
                <a:ln>
                  <a:noFill/>
                </a:ln>
                <a:solidFill>
                  <a:srgbClr val="6A8759"/>
                </a:solidFill>
                <a:effectLst/>
                <a:latin typeface="Arial Unicode MS"/>
              </a:rPr>
              <a:t> on the </a:t>
            </a:r>
            <a:r>
              <a:rPr kumimoji="0" lang="it-IT" altLang="it-IT" sz="1400" b="0" i="0" u="none" strike="noStrike" cap="none" normalizeH="0" baseline="0" dirty="0" err="1">
                <a:ln>
                  <a:noFill/>
                </a:ln>
                <a:solidFill>
                  <a:srgbClr val="6A8759"/>
                </a:solidFill>
                <a:effectLst/>
                <a:latin typeface="Arial Unicode MS"/>
              </a:rPr>
              <a:t>manufacturer's</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spec</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sheet</a:t>
            </a:r>
            <a:r>
              <a:rPr kumimoji="0" lang="it-IT" altLang="it-IT" sz="1400" b="0" i="0" u="none" strike="noStrike" cap="none" normalizeH="0" baseline="0" dirty="0">
                <a:ln>
                  <a:noFill/>
                </a:ln>
                <a:solidFill>
                  <a:srgbClr val="6A8759"/>
                </a:solidFill>
                <a:effectLst/>
                <a:latin typeface="Arial Unicode MS"/>
              </a:rPr>
              <a:t>.</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t_cell_ref_c</a:t>
            </a:r>
            <a:r>
              <a:rPr kumimoji="0" lang="it-IT" altLang="it-IT" sz="1400" b="0" i="0" u="none" strike="noStrike" cap="none" normalizeH="0" baseline="0" dirty="0">
                <a:ln>
                  <a:noFill/>
                </a:ln>
                <a:solidFill>
                  <a:srgbClr val="6A8759"/>
                </a:solidFill>
                <a:effectLst/>
                <a:latin typeface="Arial Unicode MS"/>
              </a:rPr>
              <a:t>:[°C]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 </a:t>
            </a:r>
            <a:r>
              <a:rPr kumimoji="0" lang="it-IT" altLang="it-IT" sz="1400" b="0" i="0" u="none" strike="noStrike" cap="none" normalizeH="0" baseline="0" dirty="0">
                <a:ln>
                  <a:noFill/>
                </a:ln>
                <a:solidFill>
                  <a:srgbClr val="6A8759"/>
                </a:solidFill>
                <a:effectLst/>
                <a:latin typeface="Arial Unicode MS"/>
              </a:rPr>
              <a:t>The </a:t>
            </a:r>
            <a:r>
              <a:rPr kumimoji="0" lang="it-IT" altLang="it-IT" sz="1400" b="0" i="0" u="none" strike="noStrike" cap="none" normalizeH="0" baseline="0" dirty="0" err="1">
                <a:ln>
                  <a:noFill/>
                </a:ln>
                <a:solidFill>
                  <a:srgbClr val="6A8759"/>
                </a:solidFill>
                <a:effectLst/>
                <a:latin typeface="Arial Unicode MS"/>
              </a:rPr>
              <a:t>module</a:t>
            </a:r>
            <a:r>
              <a:rPr kumimoji="0" lang="it-IT" altLang="it-IT" sz="1400" b="0" i="0" u="none" strike="noStrike" cap="none" normalizeH="0" baseline="0" dirty="0">
                <a:ln>
                  <a:noFill/>
                </a:ln>
                <a:solidFill>
                  <a:srgbClr val="6A8759"/>
                </a:solidFill>
                <a:effectLst/>
                <a:latin typeface="Arial Unicode MS"/>
              </a:rPr>
              <a:t> temperature </a:t>
            </a:r>
            <a:r>
              <a:rPr kumimoji="0" lang="it-IT" altLang="it-IT" sz="1400" b="0" i="0" u="none" strike="noStrike" cap="none" normalizeH="0" baseline="0" dirty="0" err="1">
                <a:ln>
                  <a:noFill/>
                </a:ln>
                <a:solidFill>
                  <a:srgbClr val="6A8759"/>
                </a:solidFill>
                <a:effectLst/>
                <a:latin typeface="Arial Unicode MS"/>
              </a:rPr>
              <a:t>at</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which</a:t>
            </a:r>
            <a:r>
              <a:rPr kumimoji="0" lang="it-IT" altLang="it-IT" sz="1400" b="0" i="0" u="none" strike="noStrike" cap="none" normalizeH="0" baseline="0" dirty="0">
                <a:ln>
                  <a:noFill/>
                </a:ln>
                <a:solidFill>
                  <a:srgbClr val="6A8759"/>
                </a:solidFill>
                <a:effectLst/>
                <a:latin typeface="Arial Unicode MS"/>
              </a:rPr>
              <a:t> the </a:t>
            </a:r>
            <a:r>
              <a:rPr kumimoji="0" lang="it-IT" altLang="it-IT" sz="1400" b="0" i="0" u="none" strike="noStrike" cap="none" normalizeH="0" baseline="0" dirty="0" err="1">
                <a:ln>
                  <a:noFill/>
                </a:ln>
                <a:solidFill>
                  <a:srgbClr val="6A8759"/>
                </a:solidFill>
                <a:effectLst/>
                <a:latin typeface="Arial Unicode MS"/>
              </a:rPr>
              <a:t>manufacturer</a:t>
            </a:r>
            <a:r>
              <a:rPr kumimoji="0" lang="it-IT" altLang="it-IT" sz="1400" b="0" i="0" u="none" strike="noStrike" cap="none" normalizeH="0" baseline="0" dirty="0">
                <a:ln>
                  <a:noFill/>
                </a:ln>
                <a:solidFill>
                  <a:srgbClr val="6A8759"/>
                </a:solidFill>
                <a:effectLst/>
                <a:latin typeface="Arial Unicode MS"/>
              </a:rPr>
              <a:t> reports open </a:t>
            </a:r>
            <a:r>
              <a:rPr kumimoji="0" lang="it-IT" altLang="it-IT" sz="1400" b="0" i="0" u="none" strike="noStrike" cap="none" normalizeH="0" baseline="0" dirty="0" err="1">
                <a:ln>
                  <a:noFill/>
                </a:ln>
                <a:solidFill>
                  <a:srgbClr val="6A8759"/>
                </a:solidFill>
                <a:effectLst/>
                <a:latin typeface="Arial Unicode MS"/>
              </a:rPr>
              <a:t>circuit</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voltage</a:t>
            </a:r>
            <a:r>
              <a:rPr kumimoji="0" lang="it-IT" altLang="it-IT" sz="1400" b="0" i="0" u="none" strike="noStrike" cap="none" normalizeH="0" baseline="0" dirty="0">
                <a:ln>
                  <a:noFill/>
                </a:ln>
                <a:solidFill>
                  <a:srgbClr val="6A8759"/>
                </a:solidFill>
                <a:effectLst/>
                <a:latin typeface="Arial Unicode MS"/>
              </a:rPr>
              <a:t> and short </a:t>
            </a:r>
            <a:r>
              <a:rPr kumimoji="0" lang="it-IT" altLang="it-IT" sz="1400" b="0" i="0" u="none" strike="noStrike" cap="none" normalizeH="0" baseline="0" dirty="0" err="1">
                <a:ln>
                  <a:noFill/>
                </a:ln>
                <a:solidFill>
                  <a:srgbClr val="6A8759"/>
                </a:solidFill>
                <a:effectLst/>
                <a:latin typeface="Arial Unicode MS"/>
              </a:rPr>
              <a:t>circuit</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current</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According</a:t>
            </a:r>
            <a:r>
              <a:rPr kumimoji="0" lang="it-IT" altLang="it-IT" sz="1400" b="0" i="0" u="none" strike="noStrike" cap="none" normalizeH="0" baseline="0" dirty="0">
                <a:ln>
                  <a:noFill/>
                </a:ln>
                <a:solidFill>
                  <a:srgbClr val="6A8759"/>
                </a:solidFill>
                <a:effectLst/>
                <a:latin typeface="Arial Unicode MS"/>
              </a:rPr>
              <a:t> to the </a:t>
            </a:r>
            <a:r>
              <a:rPr kumimoji="0" lang="it-IT" altLang="it-IT" sz="1400" b="0" i="0" u="none" strike="noStrike" cap="none" normalizeH="0" baseline="0" dirty="0" err="1">
                <a:ln>
                  <a:noFill/>
                </a:ln>
                <a:solidFill>
                  <a:srgbClr val="6A8759"/>
                </a:solidFill>
                <a:effectLst/>
                <a:latin typeface="Arial Unicode MS"/>
              </a:rPr>
              <a:t>definition</a:t>
            </a:r>
            <a:r>
              <a:rPr kumimoji="0" lang="it-IT" altLang="it-IT" sz="1400" b="0" i="0" u="none" strike="noStrike" cap="none" normalizeH="0" baseline="0" dirty="0">
                <a:ln>
                  <a:noFill/>
                </a:ln>
                <a:solidFill>
                  <a:srgbClr val="6A8759"/>
                </a:solidFill>
                <a:effectLst/>
                <a:latin typeface="Arial Unicode MS"/>
              </a:rPr>
              <a:t> of standard test </a:t>
            </a:r>
            <a:r>
              <a:rPr kumimoji="0" lang="it-IT" altLang="it-IT" sz="1400" b="0" i="0" u="none" strike="noStrike" cap="none" normalizeH="0" baseline="0" dirty="0" err="1">
                <a:ln>
                  <a:noFill/>
                </a:ln>
                <a:solidFill>
                  <a:srgbClr val="6A8759"/>
                </a:solidFill>
                <a:effectLst/>
                <a:latin typeface="Arial Unicode MS"/>
              </a:rPr>
              <a:t>conditions</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this</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value</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should</a:t>
            </a:r>
            <a:r>
              <a:rPr kumimoji="0" lang="it-IT" altLang="it-IT" sz="1400" b="0" i="0" u="none" strike="noStrike" cap="none" normalizeH="0" baseline="0" dirty="0">
                <a:ln>
                  <a:noFill/>
                </a:ln>
                <a:solidFill>
                  <a:srgbClr val="6A8759"/>
                </a:solidFill>
                <a:effectLst/>
                <a:latin typeface="Arial Unicode MS"/>
              </a:rPr>
              <a:t> be set to 25C. The </a:t>
            </a:r>
            <a:r>
              <a:rPr kumimoji="0" lang="it-IT" altLang="it-IT" sz="1400" b="0" i="0" u="none" strike="noStrike" cap="none" normalizeH="0" baseline="0" dirty="0" err="1">
                <a:ln>
                  <a:noFill/>
                </a:ln>
                <a:solidFill>
                  <a:srgbClr val="6A8759"/>
                </a:solidFill>
                <a:effectLst/>
                <a:latin typeface="Arial Unicode MS"/>
              </a:rPr>
              <a:t>definition</a:t>
            </a:r>
            <a:r>
              <a:rPr kumimoji="0" lang="it-IT" altLang="it-IT" sz="1400" b="0" i="0" u="none" strike="noStrike" cap="none" normalizeH="0" baseline="0" dirty="0">
                <a:ln>
                  <a:noFill/>
                </a:ln>
                <a:solidFill>
                  <a:srgbClr val="6A8759"/>
                </a:solidFill>
                <a:effectLst/>
                <a:latin typeface="Arial Unicode MS"/>
              </a:rPr>
              <a:t> of STC </a:t>
            </a:r>
            <a:r>
              <a:rPr kumimoji="0" lang="it-IT" altLang="it-IT" sz="1400" b="0" i="0" u="none" strike="noStrike" cap="none" normalizeH="0" baseline="0" dirty="0" err="1">
                <a:ln>
                  <a:noFill/>
                </a:ln>
                <a:solidFill>
                  <a:srgbClr val="6A8759"/>
                </a:solidFill>
                <a:effectLst/>
                <a:latin typeface="Arial Unicode MS"/>
              </a:rPr>
              <a:t>is</a:t>
            </a:r>
            <a:r>
              <a:rPr kumimoji="0" lang="it-IT" altLang="it-IT" sz="1400" b="0" i="0" u="none" strike="noStrike" cap="none" normalizeH="0" baseline="0" dirty="0">
                <a:ln>
                  <a:noFill/>
                </a:ln>
                <a:solidFill>
                  <a:srgbClr val="6A8759"/>
                </a:solidFill>
                <a:effectLst/>
                <a:latin typeface="Arial Unicode MS"/>
              </a:rPr>
              <a:t>: 1000 W/m2, </a:t>
            </a:r>
            <a:r>
              <a:rPr kumimoji="0" lang="it-IT" altLang="it-IT" sz="1400" b="0" i="0" u="none" strike="noStrike" cap="none" normalizeH="0" baseline="0" dirty="0" err="1">
                <a:ln>
                  <a:noFill/>
                </a:ln>
                <a:solidFill>
                  <a:srgbClr val="6A8759"/>
                </a:solidFill>
                <a:effectLst/>
                <a:latin typeface="Arial Unicode MS"/>
              </a:rPr>
              <a:t>module</a:t>
            </a:r>
            <a:r>
              <a:rPr kumimoji="0" lang="it-IT" altLang="it-IT" sz="1400" b="0" i="0" u="none" strike="noStrike" cap="none" normalizeH="0" baseline="0" dirty="0">
                <a:ln>
                  <a:noFill/>
                </a:ln>
                <a:solidFill>
                  <a:srgbClr val="6A8759"/>
                </a:solidFill>
                <a:effectLst/>
                <a:latin typeface="Arial Unicode MS"/>
              </a:rPr>
              <a:t> temperature 25°C, AM 1.5 after </a:t>
            </a:r>
            <a:r>
              <a:rPr kumimoji="0" lang="it-IT" altLang="it-IT" sz="1400" b="0" i="0" u="none" strike="noStrike" cap="none" normalizeH="0" baseline="0" dirty="0" err="1">
                <a:ln>
                  <a:noFill/>
                </a:ln>
                <a:solidFill>
                  <a:srgbClr val="6A8759"/>
                </a:solidFill>
                <a:effectLst/>
                <a:latin typeface="Arial Unicode MS"/>
              </a:rPr>
              <a:t>factory</a:t>
            </a:r>
            <a:r>
              <a:rPr kumimoji="0" lang="it-IT" altLang="it-IT" sz="1400" b="0" i="0" u="none" strike="noStrike" cap="none" normalizeH="0" baseline="0" dirty="0">
                <a:ln>
                  <a:noFill/>
                </a:ln>
                <a:solidFill>
                  <a:srgbClr val="6A8759"/>
                </a:solidFill>
                <a:effectLst/>
                <a:latin typeface="Arial Unicode MS"/>
              </a:rPr>
              <a:t> light </a:t>
            </a:r>
            <a:r>
              <a:rPr kumimoji="0" lang="it-IT" altLang="it-IT" sz="1400" b="0" i="0" u="none" strike="noStrike" cap="none" normalizeH="0" baseline="0" dirty="0" err="1">
                <a:ln>
                  <a:noFill/>
                </a:ln>
                <a:solidFill>
                  <a:srgbClr val="6A8759"/>
                </a:solidFill>
                <a:effectLst/>
                <a:latin typeface="Arial Unicode MS"/>
              </a:rPr>
              <a:t>soaking</a:t>
            </a:r>
            <a:r>
              <a:rPr kumimoji="0" lang="it-IT" altLang="it-IT" sz="1400" b="0" i="0" u="none" strike="noStrike" cap="none" normalizeH="0" baseline="0" dirty="0">
                <a:ln>
                  <a:noFill/>
                </a:ln>
                <a:solidFill>
                  <a:srgbClr val="6A8759"/>
                </a:solidFill>
                <a:effectLst/>
                <a:latin typeface="Arial Unicode MS"/>
              </a:rPr>
              <a:t>.</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I_tot_ref</a:t>
            </a:r>
            <a:r>
              <a:rPr kumimoji="0" lang="it-IT" altLang="it-IT" sz="1400" b="0" i="0" u="none" strike="noStrike" cap="none" normalizeH="0" baseline="0" dirty="0">
                <a:ln>
                  <a:noFill/>
                </a:ln>
                <a:solidFill>
                  <a:srgbClr val="6A8759"/>
                </a:solidFill>
                <a:effectLst/>
                <a:latin typeface="Arial Unicode MS"/>
              </a:rPr>
              <a:t>:[W/m^2]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 </a:t>
            </a:r>
            <a:r>
              <a:rPr kumimoji="0" lang="it-IT" altLang="it-IT" sz="1400" b="0" i="0" u="none" strike="noStrike" cap="none" normalizeH="0" baseline="0" dirty="0">
                <a:ln>
                  <a:noFill/>
                </a:ln>
                <a:solidFill>
                  <a:srgbClr val="6A8759"/>
                </a:solidFill>
                <a:effectLst/>
                <a:latin typeface="Arial Unicode MS"/>
              </a:rPr>
              <a:t>The solar </a:t>
            </a:r>
            <a:r>
              <a:rPr kumimoji="0" lang="it-IT" altLang="it-IT" sz="1400" b="0" i="0" u="none" strike="noStrike" cap="none" normalizeH="0" baseline="0" dirty="0" err="1">
                <a:ln>
                  <a:noFill/>
                </a:ln>
                <a:solidFill>
                  <a:srgbClr val="6A8759"/>
                </a:solidFill>
                <a:effectLst/>
                <a:latin typeface="Arial Unicode MS"/>
              </a:rPr>
              <a:t>radiation</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level</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at</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which</a:t>
            </a:r>
            <a:r>
              <a:rPr kumimoji="0" lang="it-IT" altLang="it-IT" sz="1400" b="0" i="0" u="none" strike="noStrike" cap="none" normalizeH="0" baseline="0" dirty="0">
                <a:ln>
                  <a:noFill/>
                </a:ln>
                <a:solidFill>
                  <a:srgbClr val="6A8759"/>
                </a:solidFill>
                <a:effectLst/>
                <a:latin typeface="Arial Unicode MS"/>
              </a:rPr>
              <a:t> the </a:t>
            </a:r>
            <a:r>
              <a:rPr kumimoji="0" lang="it-IT" altLang="it-IT" sz="1400" b="0" i="0" u="none" strike="noStrike" cap="none" normalizeH="0" baseline="0" dirty="0" err="1">
                <a:ln>
                  <a:noFill/>
                </a:ln>
                <a:solidFill>
                  <a:srgbClr val="6A8759"/>
                </a:solidFill>
                <a:effectLst/>
                <a:latin typeface="Arial Unicode MS"/>
              </a:rPr>
              <a:t>manufacturer</a:t>
            </a:r>
            <a:r>
              <a:rPr kumimoji="0" lang="it-IT" altLang="it-IT" sz="1400" b="0" i="0" u="none" strike="noStrike" cap="none" normalizeH="0" baseline="0" dirty="0">
                <a:ln>
                  <a:noFill/>
                </a:ln>
                <a:solidFill>
                  <a:srgbClr val="6A8759"/>
                </a:solidFill>
                <a:effectLst/>
                <a:latin typeface="Arial Unicode MS"/>
              </a:rPr>
              <a:t> reports open </a:t>
            </a:r>
            <a:r>
              <a:rPr kumimoji="0" lang="it-IT" altLang="it-IT" sz="1400" b="0" i="0" u="none" strike="noStrike" cap="none" normalizeH="0" baseline="0" dirty="0" err="1">
                <a:ln>
                  <a:noFill/>
                </a:ln>
                <a:solidFill>
                  <a:srgbClr val="6A8759"/>
                </a:solidFill>
                <a:effectLst/>
                <a:latin typeface="Arial Unicode MS"/>
              </a:rPr>
              <a:t>circuit</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voltage</a:t>
            </a:r>
            <a:r>
              <a:rPr kumimoji="0" lang="it-IT" altLang="it-IT" sz="1400" b="0" i="0" u="none" strike="noStrike" cap="none" normalizeH="0" baseline="0" dirty="0">
                <a:ln>
                  <a:noFill/>
                </a:ln>
                <a:solidFill>
                  <a:srgbClr val="6A8759"/>
                </a:solidFill>
                <a:effectLst/>
                <a:latin typeface="Arial Unicode MS"/>
              </a:rPr>
              <a:t> and short </a:t>
            </a:r>
            <a:r>
              <a:rPr kumimoji="0" lang="it-IT" altLang="it-IT" sz="1400" b="0" i="0" u="none" strike="noStrike" cap="none" normalizeH="0" baseline="0" dirty="0" err="1">
                <a:ln>
                  <a:noFill/>
                </a:ln>
                <a:solidFill>
                  <a:srgbClr val="6A8759"/>
                </a:solidFill>
                <a:effectLst/>
                <a:latin typeface="Arial Unicode MS"/>
              </a:rPr>
              <a:t>circuit</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current</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This</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value</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is</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typically</a:t>
            </a:r>
            <a:r>
              <a:rPr kumimoji="0" lang="it-IT" altLang="it-IT" sz="1400" b="0" i="0" u="none" strike="noStrike" cap="none" normalizeH="0" baseline="0" dirty="0">
                <a:ln>
                  <a:noFill/>
                </a:ln>
                <a:solidFill>
                  <a:srgbClr val="6A8759"/>
                </a:solidFill>
                <a:effectLst/>
                <a:latin typeface="Arial Unicode MS"/>
              </a:rPr>
              <a:t> 1000 W/m2.</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vmppt_ref</a:t>
            </a:r>
            <a:r>
              <a:rPr kumimoji="0" lang="it-IT" altLang="it-IT" sz="1400" b="0" i="0" u="none" strike="noStrike" cap="none" normalizeH="0" baseline="0" dirty="0">
                <a:ln>
                  <a:noFill/>
                </a:ln>
                <a:solidFill>
                  <a:srgbClr val="6A8759"/>
                </a:solidFill>
                <a:effectLst/>
                <a:latin typeface="Arial Unicode MS"/>
              </a:rPr>
              <a:t>:[V]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 </a:t>
            </a:r>
            <a:r>
              <a:rPr kumimoji="0" lang="it-IT" altLang="it-IT" sz="1400" b="0" i="0" u="none" strike="noStrike" cap="none" normalizeH="0" baseline="0" dirty="0">
                <a:ln>
                  <a:noFill/>
                </a:ln>
                <a:solidFill>
                  <a:srgbClr val="6A8759"/>
                </a:solidFill>
                <a:effectLst/>
                <a:latin typeface="Arial Unicode MS"/>
              </a:rPr>
              <a:t>The </a:t>
            </a:r>
            <a:r>
              <a:rPr kumimoji="0" lang="it-IT" altLang="it-IT" sz="1400" b="0" i="0" u="none" strike="noStrike" cap="none" normalizeH="0" baseline="0" dirty="0" err="1">
                <a:ln>
                  <a:noFill/>
                </a:ln>
                <a:solidFill>
                  <a:srgbClr val="6A8759"/>
                </a:solidFill>
                <a:effectLst/>
                <a:latin typeface="Arial Unicode MS"/>
              </a:rPr>
              <a:t>module's</a:t>
            </a:r>
            <a:r>
              <a:rPr kumimoji="0" lang="it-IT" altLang="it-IT" sz="1400" b="0" i="0" u="none" strike="noStrike" cap="none" normalizeH="0" baseline="0" dirty="0">
                <a:ln>
                  <a:noFill/>
                </a:ln>
                <a:solidFill>
                  <a:srgbClr val="6A8759"/>
                </a:solidFill>
                <a:effectLst/>
                <a:latin typeface="Arial Unicode MS"/>
              </a:rPr>
              <a:t> maximum power point </a:t>
            </a:r>
            <a:r>
              <a:rPr kumimoji="0" lang="it-IT" altLang="it-IT" sz="1400" b="0" i="0" u="none" strike="noStrike" cap="none" normalizeH="0" baseline="0" dirty="0" err="1">
                <a:ln>
                  <a:noFill/>
                </a:ln>
                <a:solidFill>
                  <a:srgbClr val="6A8759"/>
                </a:solidFill>
                <a:effectLst/>
                <a:latin typeface="Arial Unicode MS"/>
              </a:rPr>
              <a:t>voltage</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reported</a:t>
            </a:r>
            <a:r>
              <a:rPr kumimoji="0" lang="it-IT" altLang="it-IT" sz="1400" b="0" i="0" u="none" strike="noStrike" cap="none" normalizeH="0" baseline="0" dirty="0">
                <a:ln>
                  <a:noFill/>
                </a:ln>
                <a:solidFill>
                  <a:srgbClr val="6A8759"/>
                </a:solidFill>
                <a:effectLst/>
                <a:latin typeface="Arial Unicode MS"/>
              </a:rPr>
              <a:t> on the </a:t>
            </a:r>
            <a:r>
              <a:rPr kumimoji="0" lang="it-IT" altLang="it-IT" sz="1400" b="0" i="0" u="none" strike="noStrike" cap="none" normalizeH="0" baseline="0" dirty="0" err="1">
                <a:ln>
                  <a:noFill/>
                </a:ln>
                <a:solidFill>
                  <a:srgbClr val="6A8759"/>
                </a:solidFill>
                <a:effectLst/>
                <a:latin typeface="Arial Unicode MS"/>
              </a:rPr>
              <a:t>manufacturer's</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spec</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sheet</a:t>
            </a:r>
            <a:r>
              <a:rPr kumimoji="0" lang="it-IT" altLang="it-IT" sz="1400" b="0" i="0" u="none" strike="noStrike" cap="none" normalizeH="0" baseline="0" dirty="0">
                <a:ln>
                  <a:noFill/>
                </a:ln>
                <a:solidFill>
                  <a:srgbClr val="6A8759"/>
                </a:solidFill>
                <a:effectLst/>
                <a:latin typeface="Arial Unicode MS"/>
              </a:rPr>
              <a:t>.</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imppt_ref</a:t>
            </a:r>
            <a:r>
              <a:rPr kumimoji="0" lang="it-IT" altLang="it-IT" sz="1400" b="0" i="0" u="none" strike="noStrike" cap="none" normalizeH="0" baseline="0" dirty="0">
                <a:ln>
                  <a:noFill/>
                </a:ln>
                <a:solidFill>
                  <a:srgbClr val="6A8759"/>
                </a:solidFill>
                <a:effectLst/>
                <a:latin typeface="Arial Unicode MS"/>
              </a:rPr>
              <a:t>:[A]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 </a:t>
            </a:r>
            <a:r>
              <a:rPr kumimoji="0" lang="it-IT" altLang="it-IT" sz="1400" b="0" i="0" u="none" strike="noStrike" cap="none" normalizeH="0" baseline="0" dirty="0">
                <a:ln>
                  <a:noFill/>
                </a:ln>
                <a:solidFill>
                  <a:srgbClr val="6A8759"/>
                </a:solidFill>
                <a:effectLst/>
                <a:latin typeface="Arial Unicode MS"/>
              </a:rPr>
              <a:t>The </a:t>
            </a:r>
            <a:r>
              <a:rPr kumimoji="0" lang="it-IT" altLang="it-IT" sz="1400" b="0" i="0" u="none" strike="noStrike" cap="none" normalizeH="0" baseline="0" dirty="0" err="1">
                <a:ln>
                  <a:noFill/>
                </a:ln>
                <a:solidFill>
                  <a:srgbClr val="6A8759"/>
                </a:solidFill>
                <a:effectLst/>
                <a:latin typeface="Arial Unicode MS"/>
              </a:rPr>
              <a:t>module's</a:t>
            </a:r>
            <a:r>
              <a:rPr kumimoji="0" lang="it-IT" altLang="it-IT" sz="1400" b="0" i="0" u="none" strike="noStrike" cap="none" normalizeH="0" baseline="0" dirty="0">
                <a:ln>
                  <a:noFill/>
                </a:ln>
                <a:solidFill>
                  <a:srgbClr val="6A8759"/>
                </a:solidFill>
                <a:effectLst/>
                <a:latin typeface="Arial Unicode MS"/>
              </a:rPr>
              <a:t> maximum power point </a:t>
            </a:r>
            <a:r>
              <a:rPr kumimoji="0" lang="it-IT" altLang="it-IT" sz="1400" b="0" i="0" u="none" strike="noStrike" cap="none" normalizeH="0" baseline="0" dirty="0" err="1">
                <a:ln>
                  <a:noFill/>
                </a:ln>
                <a:solidFill>
                  <a:srgbClr val="6A8759"/>
                </a:solidFill>
                <a:effectLst/>
                <a:latin typeface="Arial Unicode MS"/>
              </a:rPr>
              <a:t>current</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reported</a:t>
            </a:r>
            <a:r>
              <a:rPr kumimoji="0" lang="it-IT" altLang="it-IT" sz="1400" b="0" i="0" u="none" strike="noStrike" cap="none" normalizeH="0" baseline="0" dirty="0">
                <a:ln>
                  <a:noFill/>
                </a:ln>
                <a:solidFill>
                  <a:srgbClr val="6A8759"/>
                </a:solidFill>
                <a:effectLst/>
                <a:latin typeface="Arial Unicode MS"/>
              </a:rPr>
              <a:t> on the </a:t>
            </a:r>
            <a:r>
              <a:rPr kumimoji="0" lang="it-IT" altLang="it-IT" sz="1400" b="0" i="0" u="none" strike="noStrike" cap="none" normalizeH="0" baseline="0" dirty="0" err="1">
                <a:ln>
                  <a:noFill/>
                </a:ln>
                <a:solidFill>
                  <a:srgbClr val="6A8759"/>
                </a:solidFill>
                <a:effectLst/>
                <a:latin typeface="Arial Unicode MS"/>
              </a:rPr>
              <a:t>manufacturer's</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spec</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sheet</a:t>
            </a:r>
            <a:r>
              <a:rPr kumimoji="0" lang="it-IT" altLang="it-IT" sz="1400" b="0" i="0" u="none" strike="noStrike" cap="none" normalizeH="0" baseline="0" dirty="0">
                <a:ln>
                  <a:noFill/>
                </a:ln>
                <a:solidFill>
                  <a:srgbClr val="6A8759"/>
                </a:solidFill>
                <a:effectLst/>
                <a:latin typeface="Arial Unicode MS"/>
              </a:rPr>
              <a:t>.</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mu_isc_ref</a:t>
            </a:r>
            <a:r>
              <a:rPr kumimoji="0" lang="it-IT" altLang="it-IT" sz="1400" b="0" i="0" u="none" strike="noStrike" cap="none" normalizeH="0" baseline="0" dirty="0">
                <a:ln>
                  <a:noFill/>
                </a:ln>
                <a:solidFill>
                  <a:srgbClr val="6A8759"/>
                </a:solidFill>
                <a:effectLst/>
                <a:latin typeface="Arial Unicode MS"/>
              </a:rPr>
              <a:t>:[A/K]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 </a:t>
            </a:r>
            <a:r>
              <a:rPr kumimoji="0" lang="it-IT" altLang="it-IT" sz="1400" b="0" i="0" u="none" strike="noStrike" cap="none" normalizeH="0" baseline="0" dirty="0">
                <a:ln>
                  <a:noFill/>
                </a:ln>
                <a:solidFill>
                  <a:srgbClr val="6A8759"/>
                </a:solidFill>
                <a:effectLst/>
                <a:latin typeface="Arial Unicode MS"/>
              </a:rPr>
              <a:t>Temperature </a:t>
            </a:r>
            <a:r>
              <a:rPr kumimoji="0" lang="it-IT" altLang="it-IT" sz="1400" b="0" i="0" u="none" strike="noStrike" cap="none" normalizeH="0" baseline="0" dirty="0" err="1">
                <a:ln>
                  <a:noFill/>
                </a:ln>
                <a:solidFill>
                  <a:srgbClr val="6A8759"/>
                </a:solidFill>
                <a:effectLst/>
                <a:latin typeface="Arial Unicode MS"/>
              </a:rPr>
              <a:t>coefficient</a:t>
            </a:r>
            <a:r>
              <a:rPr kumimoji="0" lang="it-IT" altLang="it-IT" sz="1400" b="0" i="0" u="none" strike="noStrike" cap="none" normalizeH="0" baseline="0" dirty="0">
                <a:ln>
                  <a:noFill/>
                </a:ln>
                <a:solidFill>
                  <a:srgbClr val="6A8759"/>
                </a:solidFill>
                <a:effectLst/>
                <a:latin typeface="Arial Unicode MS"/>
              </a:rPr>
              <a:t> of </a:t>
            </a:r>
            <a:r>
              <a:rPr kumimoji="0" lang="it-IT" altLang="it-IT" sz="1400" b="0" i="0" u="none" strike="noStrike" cap="none" normalizeH="0" baseline="0" dirty="0" err="1">
                <a:ln>
                  <a:noFill/>
                </a:ln>
                <a:solidFill>
                  <a:srgbClr val="6A8759"/>
                </a:solidFill>
                <a:effectLst/>
                <a:latin typeface="Arial Unicode MS"/>
              </a:rPr>
              <a:t>Isc</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ref</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cond</a:t>
            </a:r>
            <a:r>
              <a:rPr kumimoji="0" lang="it-IT" altLang="it-IT" sz="1400" b="0" i="0" u="none" strike="noStrike" cap="none" normalizeH="0" baseline="0" dirty="0">
                <a:ln>
                  <a:noFill/>
                </a:ln>
                <a:solidFill>
                  <a:srgbClr val="6A8759"/>
                </a:solidFill>
                <a:effectLst/>
                <a:latin typeface="Arial Unicode MS"/>
              </a:rPr>
              <a:t>)</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mu_voc_ref</a:t>
            </a:r>
            <a:r>
              <a:rPr kumimoji="0" lang="it-IT" altLang="it-IT" sz="1400" b="0" i="0" u="none" strike="noStrike" cap="none" normalizeH="0" baseline="0" dirty="0">
                <a:ln>
                  <a:noFill/>
                </a:ln>
                <a:solidFill>
                  <a:srgbClr val="6A8759"/>
                </a:solidFill>
                <a:effectLst/>
                <a:latin typeface="Arial Unicode MS"/>
              </a:rPr>
              <a:t>:[V/K]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a:t>
            </a:r>
            <a:r>
              <a:rPr kumimoji="0" lang="it-IT" altLang="it-IT" sz="1400" b="0" i="0" u="none" strike="noStrike" cap="none" normalizeH="0" baseline="0" dirty="0">
                <a:ln>
                  <a:noFill/>
                </a:ln>
                <a:solidFill>
                  <a:srgbClr val="6A8759"/>
                </a:solidFill>
                <a:effectLst/>
                <a:latin typeface="Arial Unicode MS"/>
              </a:rPr>
              <a:t> Temperature </a:t>
            </a:r>
            <a:r>
              <a:rPr kumimoji="0" lang="it-IT" altLang="it-IT" sz="1400" b="0" i="0" u="none" strike="noStrike" cap="none" normalizeH="0" baseline="0" dirty="0" err="1">
                <a:ln>
                  <a:noFill/>
                </a:ln>
                <a:solidFill>
                  <a:srgbClr val="6A8759"/>
                </a:solidFill>
                <a:effectLst/>
                <a:latin typeface="Arial Unicode MS"/>
              </a:rPr>
              <a:t>coefficient</a:t>
            </a:r>
            <a:r>
              <a:rPr kumimoji="0" lang="it-IT" altLang="it-IT" sz="1400" b="0" i="0" u="none" strike="noStrike" cap="none" normalizeH="0" baseline="0" dirty="0">
                <a:ln>
                  <a:noFill/>
                </a:ln>
                <a:solidFill>
                  <a:srgbClr val="6A8759"/>
                </a:solidFill>
                <a:effectLst/>
                <a:latin typeface="Arial Unicode MS"/>
              </a:rPr>
              <a:t> of </a:t>
            </a:r>
            <a:r>
              <a:rPr kumimoji="0" lang="it-IT" altLang="it-IT" sz="1400" b="0" i="0" u="none" strike="noStrike" cap="none" normalizeH="0" baseline="0" dirty="0" err="1">
                <a:ln>
                  <a:noFill/>
                </a:ln>
                <a:solidFill>
                  <a:srgbClr val="6A8759"/>
                </a:solidFill>
                <a:effectLst/>
                <a:latin typeface="Arial Unicode MS"/>
              </a:rPr>
              <a:t>Voc</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ref</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cond</a:t>
            </a:r>
            <a:r>
              <a:rPr kumimoji="0" lang="it-IT" altLang="it-IT" sz="1400" b="0" i="0" u="none" strike="noStrike" cap="none" normalizeH="0" baseline="0" dirty="0">
                <a:ln>
                  <a:noFill/>
                </a:ln>
                <a:solidFill>
                  <a:srgbClr val="6A8759"/>
                </a:solidFill>
                <a:effectLst/>
                <a:latin typeface="Arial Unicode MS"/>
              </a:rPr>
              <a:t>)</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ser_cell</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int</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Number</a:t>
            </a:r>
            <a:r>
              <a:rPr kumimoji="0" lang="it-IT" altLang="it-IT" sz="1400" b="0" i="0" u="none" strike="noStrike" cap="none" normalizeH="0" baseline="0" dirty="0">
                <a:ln>
                  <a:noFill/>
                </a:ln>
                <a:solidFill>
                  <a:srgbClr val="6A8759"/>
                </a:solidFill>
                <a:effectLst/>
                <a:latin typeface="Arial Unicode MS"/>
              </a:rPr>
              <a:t> of </a:t>
            </a:r>
            <a:r>
              <a:rPr kumimoji="0" lang="it-IT" altLang="it-IT" sz="1400" b="0" i="0" u="none" strike="noStrike" cap="none" normalizeH="0" baseline="0" dirty="0" err="1">
                <a:ln>
                  <a:noFill/>
                </a:ln>
                <a:solidFill>
                  <a:srgbClr val="6A8759"/>
                </a:solidFill>
                <a:effectLst/>
                <a:latin typeface="Arial Unicode MS"/>
              </a:rPr>
              <a:t>cells</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wired</a:t>
            </a:r>
            <a:r>
              <a:rPr kumimoji="0" lang="it-IT" altLang="it-IT" sz="1400" b="0" i="0" u="none" strike="noStrike" cap="none" normalizeH="0" baseline="0" dirty="0">
                <a:ln>
                  <a:noFill/>
                </a:ln>
                <a:solidFill>
                  <a:srgbClr val="6A8759"/>
                </a:solidFill>
                <a:effectLst/>
                <a:latin typeface="Arial Unicode MS"/>
              </a:rPr>
              <a:t> in </a:t>
            </a:r>
            <a:r>
              <a:rPr kumimoji="0" lang="it-IT" altLang="it-IT" sz="1400" b="0" i="0" u="none" strike="noStrike" cap="none" normalizeH="0" baseline="0" dirty="0" err="1">
                <a:ln>
                  <a:noFill/>
                </a:ln>
                <a:solidFill>
                  <a:srgbClr val="6A8759"/>
                </a:solidFill>
                <a:effectLst/>
                <a:latin typeface="Arial Unicode MS"/>
              </a:rPr>
              <a:t>series</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t_cell_noct_c</a:t>
            </a:r>
            <a:r>
              <a:rPr kumimoji="0" lang="it-IT" altLang="it-IT" sz="1400" b="0" i="0" u="none" strike="noStrike" cap="none" normalizeH="0" baseline="0" dirty="0">
                <a:ln>
                  <a:noFill/>
                </a:ln>
                <a:solidFill>
                  <a:srgbClr val="6A8759"/>
                </a:solidFill>
                <a:effectLst/>
                <a:latin typeface="Arial Unicode MS"/>
              </a:rPr>
              <a:t>:[°C]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 </a:t>
            </a:r>
            <a:r>
              <a:rPr kumimoji="0" lang="it-IT" altLang="it-IT" sz="1400" b="0" i="0" u="none" strike="noStrike" cap="none" normalizeH="0" baseline="0" dirty="0">
                <a:ln>
                  <a:noFill/>
                </a:ln>
                <a:solidFill>
                  <a:srgbClr val="6A8759"/>
                </a:solidFill>
                <a:effectLst/>
                <a:latin typeface="Arial Unicode MS"/>
              </a:rPr>
              <a:t>Module temperature </a:t>
            </a:r>
            <a:r>
              <a:rPr kumimoji="0" lang="it-IT" altLang="it-IT" sz="1400" b="0" i="0" u="none" strike="noStrike" cap="none" normalizeH="0" baseline="0" dirty="0" err="1">
                <a:ln>
                  <a:noFill/>
                </a:ln>
                <a:solidFill>
                  <a:srgbClr val="6A8759"/>
                </a:solidFill>
                <a:effectLst/>
                <a:latin typeface="Arial Unicode MS"/>
              </a:rPr>
              <a:t>at</a:t>
            </a:r>
            <a:r>
              <a:rPr kumimoji="0" lang="it-IT" altLang="it-IT" sz="1400" b="0" i="0" u="none" strike="noStrike" cap="none" normalizeH="0" baseline="0" dirty="0">
                <a:ln>
                  <a:noFill/>
                </a:ln>
                <a:solidFill>
                  <a:srgbClr val="6A8759"/>
                </a:solidFill>
                <a:effectLst/>
                <a:latin typeface="Arial Unicode MS"/>
              </a:rPr>
              <a:t> NOCT</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area:[m^2]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int</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0" u="none" strike="noStrike" cap="none" normalizeH="0" baseline="0" dirty="0">
                <a:ln>
                  <a:noFill/>
                </a:ln>
                <a:solidFill>
                  <a:srgbClr val="6A8759"/>
                </a:solidFill>
                <a:effectLst/>
                <a:latin typeface="Arial Unicode MS"/>
              </a:rPr>
              <a:t>Module area</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n_series</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int</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Number</a:t>
            </a:r>
            <a:r>
              <a:rPr kumimoji="0" lang="it-IT" altLang="it-IT" sz="1400" b="0" i="0" u="none" strike="noStrike" cap="none" normalizeH="0" baseline="0" dirty="0">
                <a:ln>
                  <a:noFill/>
                </a:ln>
                <a:solidFill>
                  <a:srgbClr val="6A8759"/>
                </a:solidFill>
                <a:effectLst/>
                <a:latin typeface="Arial Unicode MS"/>
              </a:rPr>
              <a:t> of </a:t>
            </a:r>
            <a:r>
              <a:rPr kumimoji="0" lang="it-IT" altLang="it-IT" sz="1400" b="0" i="0" u="none" strike="noStrike" cap="none" normalizeH="0" baseline="0" dirty="0" err="1">
                <a:ln>
                  <a:noFill/>
                </a:ln>
                <a:solidFill>
                  <a:srgbClr val="6A8759"/>
                </a:solidFill>
                <a:effectLst/>
                <a:latin typeface="Arial Unicode MS"/>
              </a:rPr>
              <a:t>modules</a:t>
            </a:r>
            <a:r>
              <a:rPr kumimoji="0" lang="it-IT" altLang="it-IT" sz="1400" b="0" i="0" u="none" strike="noStrike" cap="none" normalizeH="0" baseline="0" dirty="0">
                <a:ln>
                  <a:noFill/>
                </a:ln>
                <a:solidFill>
                  <a:srgbClr val="6A8759"/>
                </a:solidFill>
                <a:effectLst/>
                <a:latin typeface="Arial Unicode MS"/>
              </a:rPr>
              <a:t> in </a:t>
            </a:r>
            <a:r>
              <a:rPr kumimoji="0" lang="it-IT" altLang="it-IT" sz="1400" b="0" i="0" u="none" strike="noStrike" cap="none" normalizeH="0" baseline="0" dirty="0" err="1">
                <a:ln>
                  <a:noFill/>
                </a:ln>
                <a:solidFill>
                  <a:srgbClr val="6A8759"/>
                </a:solidFill>
                <a:effectLst/>
                <a:latin typeface="Arial Unicode MS"/>
              </a:rPr>
              <a:t>series</a:t>
            </a:r>
            <a:br>
              <a:rPr kumimoji="0" lang="it-IT" altLang="it-IT" sz="1400" b="0" i="0" u="none" strike="noStrike" cap="none" normalizeH="0" baseline="0" dirty="0">
                <a:ln>
                  <a:noFill/>
                </a:ln>
                <a:solidFill>
                  <a:srgbClr val="6A8759"/>
                </a:solidFill>
                <a:effectLst/>
                <a:latin typeface="Arial Unicode MS"/>
              </a:rPr>
            </a:b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param</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n_parallel</a:t>
            </a:r>
            <a:r>
              <a:rPr kumimoji="0" lang="it-IT" altLang="it-IT" sz="1400" b="0" i="0" u="none" strike="noStrike" cap="none" normalizeH="0" baseline="0" dirty="0">
                <a:ln>
                  <a:noFill/>
                </a:ln>
                <a:solidFill>
                  <a:srgbClr val="6A8759"/>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int</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0" u="none" strike="noStrike" cap="none" normalizeH="0" baseline="0" dirty="0" err="1">
                <a:ln>
                  <a:noFill/>
                </a:ln>
                <a:solidFill>
                  <a:srgbClr val="6A8759"/>
                </a:solidFill>
                <a:effectLst/>
                <a:latin typeface="Arial Unicode MS"/>
              </a:rPr>
              <a:t>Number</a:t>
            </a:r>
            <a:r>
              <a:rPr kumimoji="0" lang="it-IT" altLang="it-IT" sz="1400" b="0" i="0" u="none" strike="noStrike" cap="none" normalizeH="0" baseline="0" dirty="0">
                <a:ln>
                  <a:noFill/>
                </a:ln>
                <a:solidFill>
                  <a:srgbClr val="6A8759"/>
                </a:solidFill>
                <a:effectLst/>
                <a:latin typeface="Arial Unicode MS"/>
              </a:rPr>
              <a:t> of </a:t>
            </a:r>
            <a:r>
              <a:rPr kumimoji="0" lang="it-IT" altLang="it-IT" sz="1400" b="0" i="0" u="none" strike="noStrike" cap="none" normalizeH="0" baseline="0" dirty="0" err="1">
                <a:ln>
                  <a:noFill/>
                </a:ln>
                <a:solidFill>
                  <a:srgbClr val="6A8759"/>
                </a:solidFill>
                <a:effectLst/>
                <a:latin typeface="Arial Unicode MS"/>
              </a:rPr>
              <a:t>modules</a:t>
            </a:r>
            <a:r>
              <a:rPr kumimoji="0" lang="it-IT" altLang="it-IT" sz="1400" b="0" i="0" u="none" strike="noStrike" cap="none" normalizeH="0" baseline="0" dirty="0">
                <a:ln>
                  <a:noFill/>
                </a:ln>
                <a:solidFill>
                  <a:srgbClr val="6A8759"/>
                </a:solidFill>
                <a:effectLst/>
                <a:latin typeface="Arial Unicode MS"/>
              </a:rPr>
              <a:t> in </a:t>
            </a:r>
            <a:r>
              <a:rPr kumimoji="0" lang="it-IT" altLang="it-IT" sz="1400" b="0" i="0" u="none" strike="noStrike" cap="none" normalizeH="0" baseline="0" dirty="0" err="1">
                <a:ln>
                  <a:noFill/>
                </a:ln>
                <a:solidFill>
                  <a:srgbClr val="6A8759"/>
                </a:solidFill>
                <a:effectLst/>
                <a:latin typeface="Arial Unicode MS"/>
              </a:rPr>
              <a:t>parallel</a:t>
            </a:r>
            <a:br>
              <a:rPr kumimoji="0" lang="it-IT" altLang="it-IT" sz="1400" b="0" i="0" u="none" strike="noStrike" cap="none" normalizeH="0" baseline="0" dirty="0">
                <a:ln>
                  <a:noFill/>
                </a:ln>
                <a:solidFill>
                  <a:srgbClr val="6A8759"/>
                </a:solidFill>
                <a:effectLst/>
                <a:latin typeface="Arial Unicode MS"/>
              </a:rPr>
            </a:b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D9ADA27-DAE3-35B7-C363-6F5EB72A526A}"/>
              </a:ext>
            </a:extLst>
          </p:cNvPr>
          <p:cNvSpPr txBox="1"/>
          <p:nvPr/>
        </p:nvSpPr>
        <p:spPr>
          <a:xfrm>
            <a:off x="500335" y="531670"/>
            <a:ext cx="6176864" cy="290016"/>
          </a:xfrm>
          <a:prstGeom prst="rect">
            <a:avLst/>
          </a:prstGeom>
          <a:noFill/>
        </p:spPr>
        <p:txBody>
          <a:bodyPr wrap="square">
            <a:spAutoFit/>
          </a:bodyPr>
          <a:lstStyle/>
          <a:p>
            <a:pPr marL="0" lvl="1" defTabSz="685800" fontAlgn="auto">
              <a:lnSpc>
                <a:spcPct val="70000"/>
              </a:lnSpc>
              <a:spcBef>
                <a:spcPts val="750"/>
              </a:spcBef>
              <a:spcAft>
                <a:spcPts val="0"/>
              </a:spcAft>
              <a:defRPr/>
            </a:pPr>
            <a:r>
              <a:rPr lang="it-IT" altLang="it-IT" b="1" dirty="0">
                <a:latin typeface="Segoe UI" panose="020B0502040204020203" pitchFamily="34" charset="0"/>
                <a:cs typeface="Segoe UI" panose="020B0502040204020203" pitchFamily="34" charset="0"/>
              </a:rPr>
              <a:t>Costruttore</a:t>
            </a:r>
            <a:endParaRPr lang="it-IT" altLang="it-IT"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598463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class </a:t>
            </a:r>
            <a:r>
              <a:rPr lang="it-IT" dirty="0" err="1"/>
              <a:t>PvPanel</a:t>
            </a:r>
            <a:endParaRPr lang="it-IT" dirty="0"/>
          </a:p>
        </p:txBody>
      </p:sp>
      <p:sp>
        <p:nvSpPr>
          <p:cNvPr id="6" name="TextBox 5">
            <a:extLst>
              <a:ext uri="{FF2B5EF4-FFF2-40B4-BE49-F238E27FC236}">
                <a16:creationId xmlns:a16="http://schemas.microsoft.com/office/drawing/2014/main" id="{0D9ADA27-DAE3-35B7-C363-6F5EB72A526A}"/>
              </a:ext>
            </a:extLst>
          </p:cNvPr>
          <p:cNvSpPr txBox="1"/>
          <p:nvPr/>
        </p:nvSpPr>
        <p:spPr>
          <a:xfrm>
            <a:off x="551384" y="620688"/>
            <a:ext cx="10132169" cy="6103209"/>
          </a:xfrm>
          <a:prstGeom prst="rect">
            <a:avLst/>
          </a:prstGeom>
          <a:noFill/>
        </p:spPr>
        <p:txBody>
          <a:bodyPr wrap="square">
            <a:spAutoFit/>
          </a:bodyPr>
          <a:lstStyle/>
          <a:p>
            <a:pPr marL="0" lvl="1" defTabSz="685800" fontAlgn="auto">
              <a:lnSpc>
                <a:spcPct val="70000"/>
              </a:lnSpc>
              <a:spcBef>
                <a:spcPts val="750"/>
              </a:spcBef>
              <a:spcAft>
                <a:spcPts val="0"/>
              </a:spcAft>
              <a:defRPr/>
            </a:pPr>
            <a:r>
              <a:rPr lang="it-IT" altLang="it-IT" b="1" dirty="0" err="1">
                <a:latin typeface="Segoe UI" panose="020B0502040204020203" pitchFamily="34" charset="0"/>
                <a:cs typeface="Segoe UI" panose="020B0502040204020203" pitchFamily="34" charset="0"/>
              </a:rPr>
              <a:t>PvPanel.compute_output</a:t>
            </a:r>
            <a:r>
              <a:rPr lang="it-IT" altLang="it-IT" b="1" dirty="0">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rgbClr val="CC7832"/>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err="1">
                <a:ln>
                  <a:noFill/>
                </a:ln>
                <a:solidFill>
                  <a:srgbClr val="CC7832"/>
                </a:solidFill>
                <a:effectLst/>
                <a:latin typeface="Arial Unicode MS"/>
              </a:rPr>
              <a:t>def</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FFC66D"/>
                </a:solidFill>
                <a:effectLst/>
                <a:latin typeface="Arial Unicode MS"/>
              </a:rPr>
              <a:t>compute_output</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94558D"/>
                </a:solidFill>
                <a:effectLst/>
                <a:latin typeface="Arial Unicode MS"/>
              </a:rPr>
              <a:t>self</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9B7C6"/>
                </a:solidFill>
                <a:effectLst/>
                <a:latin typeface="Arial Unicode MS"/>
              </a:rPr>
              <a:t>slope</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A9B7C6"/>
                </a:solidFill>
                <a:effectLst/>
                <a:latin typeface="Arial Unicode MS"/>
              </a:rPr>
              <a:t>theta</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9B7C6"/>
                </a:solidFill>
                <a:effectLst/>
                <a:latin typeface="Arial Unicode MS"/>
              </a:rPr>
              <a:t>I_beam</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9B7C6"/>
                </a:solidFill>
                <a:effectLst/>
                <a:latin typeface="Arial Unicode MS"/>
              </a:rPr>
              <a:t>I_skydiff</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9B7C6"/>
                </a:solidFill>
                <a:effectLst/>
                <a:latin typeface="Arial Unicode MS"/>
              </a:rPr>
              <a:t>I_grounddiff</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9B7C6"/>
                </a:solidFill>
                <a:effectLst/>
                <a:latin typeface="Arial Unicode MS"/>
              </a:rPr>
              <a:t>t_amb</a:t>
            </a:r>
            <a:r>
              <a:rPr kumimoji="0" lang="it-IT" altLang="it-IT" sz="1800" b="0" i="0" u="none" strike="noStrike" cap="none" normalizeH="0" baseline="0" dirty="0">
                <a:ln>
                  <a:noFill/>
                </a:ln>
                <a:solidFill>
                  <a:srgbClr val="A9B7C6"/>
                </a:solidFill>
                <a:effectLst/>
                <a:latin typeface="Arial Unicode MS"/>
              </a:rPr>
              <a:t>):</a:t>
            </a:r>
            <a:br>
              <a:rPr kumimoji="0" lang="it-IT" altLang="it-IT" sz="1800" b="0" i="0" u="none" strike="noStrike" cap="none" normalizeH="0" baseline="0" dirty="0">
                <a:ln>
                  <a:noFill/>
                </a:ln>
                <a:solidFill>
                  <a:srgbClr val="A9B7C6"/>
                </a:solidFill>
                <a:effectLst/>
                <a:latin typeface="Arial Unicode MS"/>
              </a:rPr>
            </a:br>
            <a:r>
              <a:rPr kumimoji="0" lang="it-IT" altLang="it-IT" sz="1800" b="0" i="0" u="none" strike="noStrike" cap="none" normalizeH="0" baseline="0" dirty="0">
                <a:ln>
                  <a:noFill/>
                </a:ln>
                <a:solidFill>
                  <a:srgbClr val="A9B7C6"/>
                </a:solidFill>
                <a:effectLst/>
                <a:latin typeface="Arial Unicode MS"/>
              </a:rPr>
              <a:t>    </a:t>
            </a:r>
            <a:r>
              <a:rPr kumimoji="0" lang="it-IT" altLang="it-IT" sz="1800" b="0" i="1" u="none" strike="noStrike" cap="none" normalizeH="0" baseline="0" dirty="0">
                <a:ln>
                  <a:noFill/>
                </a:ln>
                <a:solidFill>
                  <a:srgbClr val="629755"/>
                </a:solidFill>
                <a:effectLst/>
                <a:latin typeface="Arial Unicode MS"/>
              </a:rPr>
              <a:t>"""</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slope</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a:ln>
                  <a:noFill/>
                </a:ln>
                <a:solidFill>
                  <a:srgbClr val="FF0000"/>
                </a:solidFill>
                <a:effectLst/>
                <a:latin typeface="Arial Unicode MS"/>
              </a:rPr>
              <a:t>(</a:t>
            </a:r>
            <a:r>
              <a:rPr kumimoji="0" lang="it-IT" altLang="it-IT" sz="1800" b="0" i="1" u="none" strike="noStrike" cap="none" normalizeH="0" baseline="0" dirty="0" err="1">
                <a:ln>
                  <a:noFill/>
                </a:ln>
                <a:solidFill>
                  <a:srgbClr val="FF0000"/>
                </a:solidFill>
                <a:effectLst/>
                <a:latin typeface="Arial Unicode MS"/>
              </a:rPr>
              <a:t>type</a:t>
            </a:r>
            <a:r>
              <a:rPr kumimoji="0" lang="it-IT" altLang="it-IT" sz="1800" b="0" i="1" u="none" strike="noStrike" cap="none" normalizeH="0" baseline="0" dirty="0">
                <a:ln>
                  <a:noFill/>
                </a:ln>
                <a:solidFill>
                  <a:srgbClr val="FF0000"/>
                </a:solidFill>
                <a:effectLst/>
                <a:latin typeface="Arial Unicode MS"/>
              </a:rPr>
              <a:t>=‘float’) </a:t>
            </a:r>
            <a:r>
              <a:rPr kumimoji="0" lang="it-IT" altLang="it-IT" sz="1800" b="0" i="1" u="none" strike="noStrike" cap="none" normalizeH="0" baseline="0" dirty="0" err="1">
                <a:ln>
                  <a:noFill/>
                </a:ln>
                <a:solidFill>
                  <a:srgbClr val="629755"/>
                </a:solidFill>
                <a:effectLst/>
                <a:latin typeface="Arial Unicode MS"/>
              </a:rPr>
              <a:t>slope</a:t>
            </a:r>
            <a:r>
              <a:rPr kumimoji="0" lang="it-IT" altLang="it-IT" sz="1800" b="0" i="1" u="none" strike="noStrike" cap="none" normalizeH="0" baseline="0" dirty="0">
                <a:ln>
                  <a:noFill/>
                </a:ln>
                <a:solidFill>
                  <a:srgbClr val="629755"/>
                </a:solidFill>
                <a:effectLst/>
                <a:latin typeface="Arial Unicode MS"/>
              </a:rPr>
              <a:t> of PV array [°]</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theta: </a:t>
            </a:r>
            <a:r>
              <a:rPr kumimoji="0" lang="it-IT" altLang="it-IT" sz="1800" b="0" i="1" u="none" strike="noStrike" cap="none" normalizeH="0" baseline="0" dirty="0">
                <a:ln>
                  <a:noFill/>
                </a:ln>
                <a:solidFill>
                  <a:srgbClr val="FF0000"/>
                </a:solidFill>
                <a:effectLst/>
                <a:latin typeface="Arial Unicode MS"/>
              </a:rPr>
              <a:t>(</a:t>
            </a:r>
            <a:r>
              <a:rPr kumimoji="0" lang="it-IT" altLang="it-IT" sz="1800" b="0" i="1" u="none" strike="noStrike" cap="none" normalizeH="0" baseline="0" dirty="0" err="1">
                <a:ln>
                  <a:noFill/>
                </a:ln>
                <a:solidFill>
                  <a:srgbClr val="FF0000"/>
                </a:solidFill>
                <a:effectLst/>
                <a:latin typeface="Arial Unicode MS"/>
              </a:rPr>
              <a:t>type</a:t>
            </a:r>
            <a:r>
              <a:rPr kumimoji="0" lang="it-IT" altLang="it-IT" sz="1800" b="0" i="1" u="none" strike="noStrike" cap="none" normalizeH="0" baseline="0" dirty="0">
                <a:ln>
                  <a:noFill/>
                </a:ln>
                <a:solidFill>
                  <a:srgbClr val="FF0000"/>
                </a:solidFill>
                <a:effectLst/>
                <a:latin typeface="Arial Unicode MS"/>
              </a:rPr>
              <a:t>=‘float’)</a:t>
            </a:r>
            <a:r>
              <a:rPr kumimoji="0" lang="it-IT" altLang="it-IT" sz="1800" b="0" i="1" u="none" strike="noStrike" cap="none" normalizeH="0" baseline="0" dirty="0">
                <a:ln>
                  <a:noFill/>
                </a:ln>
                <a:solidFill>
                  <a:srgbClr val="629755"/>
                </a:solidFill>
                <a:effectLst/>
                <a:latin typeface="Arial Unicode MS"/>
              </a:rPr>
              <a:t> angle of </a:t>
            </a:r>
            <a:r>
              <a:rPr kumimoji="0" lang="it-IT" altLang="it-IT" sz="1800" b="0" i="1" u="none" strike="noStrike" cap="none" normalizeH="0" baseline="0" dirty="0" err="1">
                <a:ln>
                  <a:noFill/>
                </a:ln>
                <a:solidFill>
                  <a:srgbClr val="629755"/>
                </a:solidFill>
                <a:effectLst/>
                <a:latin typeface="Arial Unicode MS"/>
              </a:rPr>
              <a:t>incidence</a:t>
            </a:r>
            <a:r>
              <a:rPr kumimoji="0" lang="it-IT" altLang="it-IT" sz="1800" b="0" i="1" u="none" strike="noStrike" cap="none" normalizeH="0" baseline="0" dirty="0">
                <a:ln>
                  <a:noFill/>
                </a:ln>
                <a:solidFill>
                  <a:srgbClr val="629755"/>
                </a:solidFill>
                <a:effectLst/>
                <a:latin typeface="Arial Unicode MS"/>
              </a:rPr>
              <a:t> of </a:t>
            </a:r>
            <a:r>
              <a:rPr kumimoji="0" lang="it-IT" altLang="it-IT" sz="1800" b="0" i="1" u="none" strike="noStrike" cap="none" normalizeH="0" baseline="0" dirty="0" err="1">
                <a:ln>
                  <a:noFill/>
                </a:ln>
                <a:solidFill>
                  <a:srgbClr val="629755"/>
                </a:solidFill>
                <a:effectLst/>
                <a:latin typeface="Arial Unicode MS"/>
              </a:rPr>
              <a:t>beam</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radiation</a:t>
            </a:r>
            <a:r>
              <a:rPr kumimoji="0" lang="it-IT" altLang="it-IT" sz="1800" b="0" i="1" u="none" strike="noStrike" cap="none" normalizeH="0" baseline="0" dirty="0">
                <a:ln>
                  <a:noFill/>
                </a:ln>
                <a:solidFill>
                  <a:srgbClr val="629755"/>
                </a:solidFill>
                <a:effectLst/>
                <a:latin typeface="Arial Unicode MS"/>
              </a:rPr>
              <a:t> on the array </a:t>
            </a:r>
            <a:r>
              <a:rPr kumimoji="0" lang="it-IT" altLang="it-IT" sz="1800" b="0" i="1" u="none" strike="noStrike" cap="none" normalizeH="0" baseline="0" dirty="0" err="1">
                <a:ln>
                  <a:noFill/>
                </a:ln>
                <a:solidFill>
                  <a:srgbClr val="629755"/>
                </a:solidFill>
                <a:effectLst/>
                <a:latin typeface="Arial Unicode MS"/>
              </a:rPr>
              <a:t>surface</a:t>
            </a:r>
            <a:r>
              <a:rPr kumimoji="0" lang="it-IT" altLang="it-IT" sz="1800" b="0" i="1" u="none" strike="noStrike" cap="none" normalizeH="0" baseline="0" dirty="0">
                <a:ln>
                  <a:noFill/>
                </a:ln>
                <a:solidFill>
                  <a:srgbClr val="629755"/>
                </a:solidFill>
                <a:effectLst/>
                <a:latin typeface="Arial Unicode MS"/>
              </a:rPr>
              <a:t> [°]</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I_beam</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a:ln>
                  <a:noFill/>
                </a:ln>
                <a:solidFill>
                  <a:srgbClr val="FF0000"/>
                </a:solidFill>
                <a:effectLst/>
                <a:latin typeface="Arial Unicode MS"/>
              </a:rPr>
              <a:t>(</a:t>
            </a:r>
            <a:r>
              <a:rPr lang="it-IT" altLang="it-IT" i="1" dirty="0" err="1">
                <a:solidFill>
                  <a:srgbClr val="FF0000"/>
                </a:solidFill>
                <a:latin typeface="Arial Unicode MS"/>
              </a:rPr>
              <a:t>DataSeries</a:t>
            </a:r>
            <a:r>
              <a:rPr lang="it-IT" altLang="it-IT" i="1" dirty="0">
                <a:solidFill>
                  <a:srgbClr val="FF0000"/>
                </a:solidFill>
                <a:latin typeface="Arial Unicode MS"/>
              </a:rPr>
              <a:t> or Array) </a:t>
            </a:r>
            <a:r>
              <a:rPr kumimoji="0" lang="it-IT" altLang="it-IT" sz="1800" b="0" i="1" u="none" strike="noStrike" cap="none" normalizeH="0" baseline="0" dirty="0" err="1">
                <a:ln>
                  <a:noFill/>
                </a:ln>
                <a:solidFill>
                  <a:srgbClr val="629755"/>
                </a:solidFill>
                <a:effectLst/>
                <a:latin typeface="Arial Unicode MS"/>
              </a:rPr>
              <a:t>components</a:t>
            </a:r>
            <a:r>
              <a:rPr kumimoji="0" lang="it-IT" altLang="it-IT" sz="1800" b="0" i="1" u="none" strike="noStrike" cap="none" normalizeH="0" baseline="0" dirty="0">
                <a:ln>
                  <a:noFill/>
                </a:ln>
                <a:solidFill>
                  <a:srgbClr val="629755"/>
                </a:solidFill>
                <a:effectLst/>
                <a:latin typeface="Arial Unicode MS"/>
              </a:rPr>
              <a:t> of </a:t>
            </a:r>
            <a:r>
              <a:rPr kumimoji="0" lang="it-IT" altLang="it-IT" sz="1800" b="0" i="1" u="none" strike="noStrike" cap="none" normalizeH="0" baseline="0" dirty="0" err="1">
                <a:ln>
                  <a:noFill/>
                </a:ln>
                <a:solidFill>
                  <a:srgbClr val="629755"/>
                </a:solidFill>
                <a:effectLst/>
                <a:latin typeface="Arial Unicode MS"/>
              </a:rPr>
              <a:t>incident</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radiation</a:t>
            </a:r>
            <a:r>
              <a:rPr kumimoji="0" lang="it-IT" altLang="it-IT" sz="1800" b="0" i="1" u="none" strike="noStrike" cap="none" normalizeH="0" baseline="0" dirty="0">
                <a:ln>
                  <a:noFill/>
                </a:ln>
                <a:solidFill>
                  <a:srgbClr val="629755"/>
                </a:solidFill>
                <a:effectLst/>
                <a:latin typeface="Arial Unicode MS"/>
              </a:rPr>
              <a:t> [W/m^2]</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I_skydiff</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a:ln>
                  <a:noFill/>
                </a:ln>
                <a:solidFill>
                  <a:srgbClr val="FF0000"/>
                </a:solidFill>
                <a:effectLst/>
                <a:latin typeface="Arial Unicode MS"/>
              </a:rPr>
              <a:t>(</a:t>
            </a:r>
            <a:r>
              <a:rPr lang="it-IT" altLang="it-IT" i="1" dirty="0" err="1">
                <a:solidFill>
                  <a:srgbClr val="FF0000"/>
                </a:solidFill>
                <a:latin typeface="Arial Unicode MS"/>
              </a:rPr>
              <a:t>DataSeries</a:t>
            </a:r>
            <a:r>
              <a:rPr lang="it-IT" altLang="it-IT" i="1" dirty="0">
                <a:solidFill>
                  <a:srgbClr val="FF0000"/>
                </a:solidFill>
                <a:latin typeface="Arial Unicode MS"/>
              </a:rPr>
              <a:t> or Array)  </a:t>
            </a:r>
            <a:r>
              <a:rPr kumimoji="0" lang="it-IT" altLang="it-IT" sz="1800" b="0" i="1" u="none" strike="noStrike" cap="none" normalizeH="0" baseline="0" dirty="0" err="1">
                <a:ln>
                  <a:noFill/>
                </a:ln>
                <a:solidFill>
                  <a:srgbClr val="629755"/>
                </a:solidFill>
                <a:effectLst/>
                <a:latin typeface="Arial Unicode MS"/>
              </a:rPr>
              <a:t>components</a:t>
            </a:r>
            <a:r>
              <a:rPr kumimoji="0" lang="it-IT" altLang="it-IT" sz="1800" b="0" i="1" u="none" strike="noStrike" cap="none" normalizeH="0" baseline="0" dirty="0">
                <a:ln>
                  <a:noFill/>
                </a:ln>
                <a:solidFill>
                  <a:srgbClr val="629755"/>
                </a:solidFill>
                <a:effectLst/>
                <a:latin typeface="Arial Unicode MS"/>
              </a:rPr>
              <a:t> of </a:t>
            </a:r>
            <a:r>
              <a:rPr kumimoji="0" lang="it-IT" altLang="it-IT" sz="1800" b="0" i="1" u="none" strike="noStrike" cap="none" normalizeH="0" baseline="0" dirty="0" err="1">
                <a:ln>
                  <a:noFill/>
                </a:ln>
                <a:solidFill>
                  <a:srgbClr val="629755"/>
                </a:solidFill>
                <a:effectLst/>
                <a:latin typeface="Arial Unicode MS"/>
              </a:rPr>
              <a:t>incident</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radiation</a:t>
            </a:r>
            <a:r>
              <a:rPr kumimoji="0" lang="it-IT" altLang="it-IT" sz="1800" b="0" i="1" u="none" strike="noStrike" cap="none" normalizeH="0" baseline="0" dirty="0">
                <a:ln>
                  <a:noFill/>
                </a:ln>
                <a:solidFill>
                  <a:srgbClr val="629755"/>
                </a:solidFill>
                <a:effectLst/>
                <a:latin typeface="Arial Unicode MS"/>
              </a:rPr>
              <a:t> [W/m^2]</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I_grounddiff</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a:ln>
                  <a:noFill/>
                </a:ln>
                <a:solidFill>
                  <a:srgbClr val="FF0000"/>
                </a:solidFill>
                <a:effectLst/>
                <a:latin typeface="Arial Unicode MS"/>
              </a:rPr>
              <a:t>(</a:t>
            </a:r>
            <a:r>
              <a:rPr lang="it-IT" altLang="it-IT" i="1" dirty="0" err="1">
                <a:solidFill>
                  <a:srgbClr val="FF0000"/>
                </a:solidFill>
                <a:latin typeface="Arial Unicode MS"/>
              </a:rPr>
              <a:t>DataSeries</a:t>
            </a:r>
            <a:r>
              <a:rPr lang="it-IT" altLang="it-IT" i="1" dirty="0">
                <a:solidFill>
                  <a:srgbClr val="FF0000"/>
                </a:solidFill>
                <a:latin typeface="Arial Unicode MS"/>
              </a:rPr>
              <a:t> or Array) </a:t>
            </a:r>
            <a:r>
              <a:rPr kumimoji="0" lang="it-IT" altLang="it-IT" sz="1800" b="0" i="1" u="none" strike="noStrike" cap="none" normalizeH="0" baseline="0" dirty="0" err="1">
                <a:ln>
                  <a:noFill/>
                </a:ln>
                <a:solidFill>
                  <a:srgbClr val="629755"/>
                </a:solidFill>
                <a:effectLst/>
                <a:latin typeface="Arial Unicode MS"/>
              </a:rPr>
              <a:t>components</a:t>
            </a:r>
            <a:r>
              <a:rPr kumimoji="0" lang="it-IT" altLang="it-IT" sz="1800" b="0" i="1" u="none" strike="noStrike" cap="none" normalizeH="0" baseline="0" dirty="0">
                <a:ln>
                  <a:noFill/>
                </a:ln>
                <a:solidFill>
                  <a:srgbClr val="629755"/>
                </a:solidFill>
                <a:effectLst/>
                <a:latin typeface="Arial Unicode MS"/>
              </a:rPr>
              <a:t> of </a:t>
            </a:r>
            <a:r>
              <a:rPr kumimoji="0" lang="it-IT" altLang="it-IT" sz="1800" b="0" i="1" u="none" strike="noStrike" cap="none" normalizeH="0" baseline="0" dirty="0" err="1">
                <a:ln>
                  <a:noFill/>
                </a:ln>
                <a:solidFill>
                  <a:srgbClr val="629755"/>
                </a:solidFill>
                <a:effectLst/>
                <a:latin typeface="Arial Unicode MS"/>
              </a:rPr>
              <a:t>incident</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radiation</a:t>
            </a:r>
            <a:r>
              <a:rPr kumimoji="0" lang="it-IT" altLang="it-IT" sz="1800" b="0" i="1" u="none" strike="noStrike" cap="none" normalizeH="0" baseline="0" dirty="0">
                <a:ln>
                  <a:noFill/>
                </a:ln>
                <a:solidFill>
                  <a:srgbClr val="629755"/>
                </a:solidFill>
                <a:effectLst/>
                <a:latin typeface="Arial Unicode MS"/>
              </a:rPr>
              <a:t> [W/m^2]</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t_amb</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a:ln>
                  <a:noFill/>
                </a:ln>
                <a:solidFill>
                  <a:srgbClr val="FF0000"/>
                </a:solidFill>
                <a:effectLst/>
                <a:latin typeface="Arial Unicode MS"/>
              </a:rPr>
              <a:t>(</a:t>
            </a:r>
            <a:r>
              <a:rPr lang="it-IT" altLang="it-IT" i="1" dirty="0" err="1">
                <a:solidFill>
                  <a:srgbClr val="FF0000"/>
                </a:solidFill>
                <a:latin typeface="Arial Unicode MS"/>
              </a:rPr>
              <a:t>DataSeries</a:t>
            </a:r>
            <a:r>
              <a:rPr lang="it-IT" altLang="it-IT" i="1" dirty="0">
                <a:solidFill>
                  <a:srgbClr val="FF0000"/>
                </a:solidFill>
                <a:latin typeface="Arial Unicode MS"/>
              </a:rPr>
              <a:t> or Array) </a:t>
            </a:r>
            <a:r>
              <a:rPr kumimoji="0" lang="it-IT" altLang="it-IT" sz="1800" b="0" i="1" u="none" strike="noStrike" cap="none" normalizeH="0" baseline="0" dirty="0">
                <a:ln>
                  <a:noFill/>
                </a:ln>
                <a:solidFill>
                  <a:srgbClr val="629755"/>
                </a:solidFill>
                <a:effectLst/>
                <a:latin typeface="Arial Unicode MS"/>
              </a:rPr>
              <a:t>ambient temperature [°C]</a:t>
            </a:r>
          </a:p>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return</a:t>
            </a:r>
            <a:r>
              <a:rPr kumimoji="0" lang="it-IT" altLang="it-IT" sz="1800" b="0" i="1" u="none" strike="noStrike" cap="none" normalizeH="0" baseline="0" dirty="0">
                <a:ln>
                  <a:noFill/>
                </a:ln>
                <a:solidFill>
                  <a:srgbClr val="629755"/>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i="1" dirty="0">
                <a:solidFill>
                  <a:srgbClr val="629755"/>
                </a:solidFill>
                <a:latin typeface="Arial Unicode MS"/>
              </a:rPr>
              <a:t>	</a:t>
            </a:r>
            <a:r>
              <a:rPr kumimoji="0" lang="it-IT" altLang="it-IT" sz="1800" b="0" i="1" u="none" strike="noStrike" cap="none" normalizeH="0" baseline="0" dirty="0" err="1">
                <a:ln>
                  <a:noFill/>
                </a:ln>
                <a:solidFill>
                  <a:srgbClr val="629755"/>
                </a:solidFill>
                <a:effectLst/>
                <a:latin typeface="Arial Unicode MS"/>
              </a:rPr>
              <a:t>I_total</a:t>
            </a:r>
            <a:r>
              <a:rPr kumimoji="0" lang="it-IT" altLang="it-IT" sz="1800" b="0" i="1" u="none" strike="noStrike" cap="none" normalizeH="0" baseline="0" dirty="0">
                <a:ln>
                  <a:noFill/>
                </a:ln>
                <a:solidFill>
                  <a:srgbClr val="629755"/>
                </a:solidFill>
                <a:effectLst/>
                <a:latin typeface="Arial Unicode MS"/>
              </a:rPr>
              <a:t> [W/m2]</a:t>
            </a:r>
            <a:r>
              <a:rPr kumimoji="0" lang="it-IT" altLang="it-IT" sz="1800" b="0" i="1" u="none" strike="noStrike" cap="none" normalizeH="0" baseline="0" dirty="0">
                <a:ln>
                  <a:noFill/>
                </a:ln>
                <a:solidFill>
                  <a:srgbClr val="FF0000"/>
                </a:solidFill>
                <a:effectLst/>
                <a:latin typeface="Arial Unicode MS"/>
              </a:rPr>
              <a:t>(</a:t>
            </a:r>
            <a:r>
              <a:rPr lang="it-IT" altLang="it-IT" i="1" dirty="0" err="1">
                <a:solidFill>
                  <a:srgbClr val="FF0000"/>
                </a:solidFill>
                <a:latin typeface="Arial Unicode MS"/>
              </a:rPr>
              <a:t>DataSeries</a:t>
            </a:r>
            <a:r>
              <a:rPr lang="it-IT" altLang="it-IT" i="1" dirty="0">
                <a:solidFill>
                  <a:srgbClr val="FF0000"/>
                </a:solidFill>
                <a:latin typeface="Arial Unicode MS"/>
              </a:rPr>
              <a:t> or Array) </a:t>
            </a:r>
            <a:endParaRPr kumimoji="0" lang="it-IT" altLang="it-IT" sz="1800" b="0" i="1" u="none" strike="noStrike" cap="none" normalizeH="0" baseline="0" dirty="0">
              <a:ln>
                <a:noFill/>
              </a:ln>
              <a:solidFill>
                <a:srgbClr val="629755"/>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i="1" dirty="0">
                <a:solidFill>
                  <a:srgbClr val="629755"/>
                </a:solidFill>
                <a:latin typeface="Arial Unicode MS"/>
              </a:rPr>
              <a:t>	</a:t>
            </a:r>
            <a:r>
              <a:rPr kumimoji="0" lang="it-IT" altLang="it-IT" sz="1800" b="0" i="1" u="none" strike="noStrike" cap="none" normalizeH="0" baseline="0" dirty="0" err="1">
                <a:ln>
                  <a:noFill/>
                </a:ln>
                <a:solidFill>
                  <a:srgbClr val="629755"/>
                </a:solidFill>
                <a:effectLst/>
                <a:latin typeface="Arial Unicode MS"/>
              </a:rPr>
              <a:t>vmp</a:t>
            </a:r>
            <a:r>
              <a:rPr kumimoji="0" lang="it-IT" altLang="it-IT" sz="1800" b="0" i="1" u="none" strike="noStrike" cap="none" normalizeH="0" baseline="0" dirty="0">
                <a:ln>
                  <a:noFill/>
                </a:ln>
                <a:solidFill>
                  <a:srgbClr val="629755"/>
                </a:solidFill>
                <a:effectLst/>
                <a:latin typeface="Arial Unicode MS"/>
              </a:rPr>
              <a:t> [V] </a:t>
            </a:r>
            <a:r>
              <a:rPr kumimoji="0" lang="it-IT" altLang="it-IT" sz="1800" b="0" i="1" u="none" strike="noStrike" cap="none" normalizeH="0" baseline="0" dirty="0">
                <a:ln>
                  <a:noFill/>
                </a:ln>
                <a:solidFill>
                  <a:srgbClr val="FF0000"/>
                </a:solidFill>
                <a:effectLst/>
                <a:latin typeface="Arial Unicode MS"/>
              </a:rPr>
              <a:t>(</a:t>
            </a:r>
            <a:r>
              <a:rPr lang="it-IT" altLang="it-IT" i="1" dirty="0" err="1">
                <a:solidFill>
                  <a:srgbClr val="FF0000"/>
                </a:solidFill>
                <a:latin typeface="Arial Unicode MS"/>
              </a:rPr>
              <a:t>DataSeries</a:t>
            </a:r>
            <a:r>
              <a:rPr lang="it-IT" altLang="it-IT" i="1" dirty="0">
                <a:solidFill>
                  <a:srgbClr val="FF0000"/>
                </a:solidFill>
                <a:latin typeface="Arial Unicode MS"/>
              </a:rPr>
              <a:t> or Array) </a:t>
            </a:r>
            <a:endParaRPr kumimoji="0" lang="it-IT" altLang="it-IT" sz="1800" b="0" i="1" u="none" strike="noStrike" cap="none" normalizeH="0" baseline="0" dirty="0">
              <a:ln>
                <a:noFill/>
              </a:ln>
              <a:solidFill>
                <a:srgbClr val="629755"/>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i="1" dirty="0">
                <a:solidFill>
                  <a:srgbClr val="629755"/>
                </a:solidFill>
                <a:latin typeface="Arial Unicode MS"/>
              </a:rPr>
              <a:t>	</a:t>
            </a:r>
            <a:r>
              <a:rPr kumimoji="0" lang="it-IT" altLang="it-IT" sz="1800" b="0" i="1" u="none" strike="noStrike" cap="none" normalizeH="0" baseline="0" dirty="0" err="1">
                <a:ln>
                  <a:noFill/>
                </a:ln>
                <a:solidFill>
                  <a:srgbClr val="629755"/>
                </a:solidFill>
                <a:effectLst/>
                <a:latin typeface="Arial Unicode MS"/>
              </a:rPr>
              <a:t>imp</a:t>
            </a:r>
            <a:r>
              <a:rPr kumimoji="0" lang="it-IT" altLang="it-IT" sz="1800" b="0" i="1" u="none" strike="noStrike" cap="none" normalizeH="0" baseline="0" dirty="0">
                <a:ln>
                  <a:noFill/>
                </a:ln>
                <a:solidFill>
                  <a:srgbClr val="629755"/>
                </a:solidFill>
                <a:effectLst/>
                <a:latin typeface="Arial Unicode MS"/>
              </a:rPr>
              <a:t> [A] </a:t>
            </a:r>
            <a:r>
              <a:rPr kumimoji="0" lang="it-IT" altLang="it-IT" sz="1800" b="0" i="1" u="none" strike="noStrike" cap="none" normalizeH="0" baseline="0" dirty="0">
                <a:ln>
                  <a:noFill/>
                </a:ln>
                <a:solidFill>
                  <a:srgbClr val="FF0000"/>
                </a:solidFill>
                <a:effectLst/>
                <a:latin typeface="Arial Unicode MS"/>
              </a:rPr>
              <a:t>(</a:t>
            </a:r>
            <a:r>
              <a:rPr lang="it-IT" altLang="it-IT" i="1" dirty="0" err="1">
                <a:solidFill>
                  <a:srgbClr val="FF0000"/>
                </a:solidFill>
                <a:latin typeface="Arial Unicode MS"/>
              </a:rPr>
              <a:t>DataSeries</a:t>
            </a:r>
            <a:r>
              <a:rPr lang="it-IT" altLang="it-IT" i="1" dirty="0">
                <a:solidFill>
                  <a:srgbClr val="FF0000"/>
                </a:solidFill>
                <a:latin typeface="Arial Unicode MS"/>
              </a:rPr>
              <a:t> or Array) </a:t>
            </a:r>
            <a:endParaRPr kumimoji="0" lang="it-IT" altLang="it-IT" sz="1800" b="0" i="1" u="none" strike="noStrike" cap="none" normalizeH="0" baseline="0" dirty="0">
              <a:ln>
                <a:noFill/>
              </a:ln>
              <a:solidFill>
                <a:srgbClr val="629755"/>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i="1" dirty="0">
                <a:solidFill>
                  <a:srgbClr val="629755"/>
                </a:solidFill>
                <a:latin typeface="Arial Unicode MS"/>
              </a:rPr>
              <a:t>	</a:t>
            </a:r>
            <a:r>
              <a:rPr kumimoji="0" lang="it-IT" altLang="it-IT" sz="1800" b="0" i="1" u="none" strike="noStrike" cap="none" normalizeH="0" baseline="0" dirty="0" err="1">
                <a:ln>
                  <a:noFill/>
                </a:ln>
                <a:solidFill>
                  <a:srgbClr val="629755"/>
                </a:solidFill>
                <a:effectLst/>
                <a:latin typeface="Arial Unicode MS"/>
              </a:rPr>
              <a:t>p_max</a:t>
            </a:r>
            <a:r>
              <a:rPr kumimoji="0" lang="it-IT" altLang="it-IT" sz="1800" b="0" i="1" u="none" strike="noStrike" cap="none" normalizeH="0" baseline="0" dirty="0">
                <a:ln>
                  <a:noFill/>
                </a:ln>
                <a:solidFill>
                  <a:srgbClr val="629755"/>
                </a:solidFill>
                <a:effectLst/>
                <a:latin typeface="Arial Unicode MS"/>
              </a:rPr>
              <a:t> [W] </a:t>
            </a:r>
            <a:r>
              <a:rPr kumimoji="0" lang="it-IT" altLang="it-IT" sz="1800" b="0" i="1" u="none" strike="noStrike" cap="none" normalizeH="0" baseline="0" dirty="0">
                <a:ln>
                  <a:noFill/>
                </a:ln>
                <a:solidFill>
                  <a:srgbClr val="FF0000"/>
                </a:solidFill>
                <a:effectLst/>
                <a:latin typeface="Arial Unicode MS"/>
              </a:rPr>
              <a:t>(</a:t>
            </a:r>
            <a:r>
              <a:rPr lang="it-IT" altLang="it-IT" i="1" dirty="0" err="1">
                <a:solidFill>
                  <a:srgbClr val="FF0000"/>
                </a:solidFill>
                <a:latin typeface="Arial Unicode MS"/>
              </a:rPr>
              <a:t>DataSeries</a:t>
            </a:r>
            <a:r>
              <a:rPr lang="it-IT" altLang="it-IT" i="1" dirty="0">
                <a:solidFill>
                  <a:srgbClr val="FF0000"/>
                </a:solidFill>
                <a:latin typeface="Arial Unicode MS"/>
              </a:rPr>
              <a:t> or Array) </a:t>
            </a:r>
            <a:endParaRPr kumimoji="0" lang="it-IT" altLang="it-IT" sz="1800" b="0" i="1" u="none" strike="noStrike" cap="none" normalizeH="0" baseline="0" dirty="0">
              <a:ln>
                <a:noFill/>
              </a:ln>
              <a:solidFill>
                <a:srgbClr val="629755"/>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i="1" dirty="0">
                <a:solidFill>
                  <a:srgbClr val="629755"/>
                </a:solidFill>
                <a:latin typeface="Arial Unicode MS"/>
              </a:rPr>
              <a:t>	</a:t>
            </a:r>
            <a:r>
              <a:rPr kumimoji="0" lang="it-IT" altLang="it-IT" sz="1800" b="0" i="1" u="none" strike="noStrike" cap="none" normalizeH="0" baseline="0" dirty="0" err="1">
                <a:ln>
                  <a:noFill/>
                </a:ln>
                <a:solidFill>
                  <a:srgbClr val="629755"/>
                </a:solidFill>
                <a:effectLst/>
                <a:latin typeface="Arial Unicode MS"/>
              </a:rPr>
              <a:t>voc</a:t>
            </a:r>
            <a:r>
              <a:rPr kumimoji="0" lang="it-IT" altLang="it-IT" sz="1800" b="0" i="1" u="none" strike="noStrike" cap="none" normalizeH="0" baseline="0" dirty="0">
                <a:ln>
                  <a:noFill/>
                </a:ln>
                <a:solidFill>
                  <a:srgbClr val="629755"/>
                </a:solidFill>
                <a:effectLst/>
                <a:latin typeface="Arial Unicode MS"/>
              </a:rPr>
              <a:t> [V] </a:t>
            </a:r>
            <a:r>
              <a:rPr kumimoji="0" lang="it-IT" altLang="it-IT" sz="1800" b="0" i="1" u="none" strike="noStrike" cap="none" normalizeH="0" baseline="0" dirty="0">
                <a:ln>
                  <a:noFill/>
                </a:ln>
                <a:solidFill>
                  <a:srgbClr val="FF0000"/>
                </a:solidFill>
                <a:effectLst/>
                <a:latin typeface="Arial Unicode MS"/>
              </a:rPr>
              <a:t>(</a:t>
            </a:r>
            <a:r>
              <a:rPr lang="it-IT" altLang="it-IT" i="1" dirty="0" err="1">
                <a:solidFill>
                  <a:srgbClr val="FF0000"/>
                </a:solidFill>
                <a:latin typeface="Arial Unicode MS"/>
              </a:rPr>
              <a:t>DataSeries</a:t>
            </a:r>
            <a:r>
              <a:rPr lang="it-IT" altLang="it-IT" i="1" dirty="0">
                <a:solidFill>
                  <a:srgbClr val="FF0000"/>
                </a:solidFill>
                <a:latin typeface="Arial Unicode MS"/>
              </a:rPr>
              <a:t> or Array) </a:t>
            </a:r>
            <a:endParaRPr kumimoji="0" lang="it-IT" altLang="it-IT" sz="1800" b="0" i="1" u="none" strike="noStrike" cap="none" normalizeH="0" baseline="0" dirty="0">
              <a:ln>
                <a:noFill/>
              </a:ln>
              <a:solidFill>
                <a:srgbClr val="629755"/>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i="1" dirty="0">
                <a:solidFill>
                  <a:srgbClr val="629755"/>
                </a:solidFill>
                <a:latin typeface="Arial Unicode MS"/>
              </a:rPr>
              <a:t>	</a:t>
            </a:r>
            <a:r>
              <a:rPr kumimoji="0" lang="it-IT" altLang="it-IT" sz="1800" b="0" i="1" u="none" strike="noStrike" cap="none" normalizeH="0" baseline="0" dirty="0" err="1">
                <a:ln>
                  <a:noFill/>
                </a:ln>
                <a:solidFill>
                  <a:srgbClr val="629755"/>
                </a:solidFill>
                <a:effectLst/>
                <a:latin typeface="Arial Unicode MS"/>
              </a:rPr>
              <a:t>isc</a:t>
            </a:r>
            <a:r>
              <a:rPr kumimoji="0" lang="it-IT" altLang="it-IT" sz="1800" b="0" i="1" u="none" strike="noStrike" cap="none" normalizeH="0" baseline="0" dirty="0">
                <a:ln>
                  <a:noFill/>
                </a:ln>
                <a:solidFill>
                  <a:srgbClr val="629755"/>
                </a:solidFill>
                <a:effectLst/>
                <a:latin typeface="Arial Unicode MS"/>
              </a:rPr>
              <a:t> [A] </a:t>
            </a:r>
            <a:r>
              <a:rPr kumimoji="0" lang="it-IT" altLang="it-IT" sz="1800" b="0" i="1" u="none" strike="noStrike" cap="none" normalizeH="0" baseline="0" dirty="0">
                <a:ln>
                  <a:noFill/>
                </a:ln>
                <a:solidFill>
                  <a:srgbClr val="FF0000"/>
                </a:solidFill>
                <a:effectLst/>
                <a:latin typeface="Arial Unicode MS"/>
              </a:rPr>
              <a:t>(</a:t>
            </a:r>
            <a:r>
              <a:rPr lang="it-IT" altLang="it-IT" i="1" dirty="0" err="1">
                <a:solidFill>
                  <a:srgbClr val="FF0000"/>
                </a:solidFill>
                <a:latin typeface="Arial Unicode MS"/>
              </a:rPr>
              <a:t>DataSeries</a:t>
            </a:r>
            <a:r>
              <a:rPr lang="it-IT" altLang="it-IT" i="1" dirty="0">
                <a:solidFill>
                  <a:srgbClr val="FF0000"/>
                </a:solidFill>
                <a:latin typeface="Arial Unicode MS"/>
              </a:rPr>
              <a:t> or Array) </a:t>
            </a:r>
            <a:endParaRPr kumimoji="0" lang="it-IT" altLang="it-IT" sz="1800" b="0" i="1" u="none" strike="noStrike" cap="none" normalizeH="0" baseline="0" dirty="0">
              <a:ln>
                <a:noFill/>
              </a:ln>
              <a:solidFill>
                <a:srgbClr val="629755"/>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i="1" dirty="0">
                <a:solidFill>
                  <a:srgbClr val="629755"/>
                </a:solidFill>
                <a:latin typeface="Arial Unicode MS"/>
              </a:rPr>
              <a:t>	</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t_cell</a:t>
            </a:r>
            <a:r>
              <a:rPr kumimoji="0" lang="it-IT" altLang="it-IT" sz="1800" b="0" i="1" u="none" strike="noStrike" cap="none" normalizeH="0" baseline="0" dirty="0">
                <a:ln>
                  <a:noFill/>
                </a:ln>
                <a:solidFill>
                  <a:srgbClr val="629755"/>
                </a:solidFill>
                <a:effectLst/>
                <a:latin typeface="Arial Unicode MS"/>
              </a:rPr>
              <a:t> [°C] </a:t>
            </a:r>
            <a:r>
              <a:rPr kumimoji="0" lang="it-IT" altLang="it-IT" sz="1800" b="0" i="1" u="none" strike="noStrike" cap="none" normalizeH="0" baseline="0" dirty="0">
                <a:ln>
                  <a:noFill/>
                </a:ln>
                <a:solidFill>
                  <a:srgbClr val="FF0000"/>
                </a:solidFill>
                <a:effectLst/>
                <a:latin typeface="Arial Unicode MS"/>
              </a:rPr>
              <a:t>(</a:t>
            </a:r>
            <a:r>
              <a:rPr lang="it-IT" altLang="it-IT" i="1" dirty="0" err="1">
                <a:solidFill>
                  <a:srgbClr val="FF0000"/>
                </a:solidFill>
                <a:latin typeface="Arial Unicode MS"/>
              </a:rPr>
              <a:t>DataSeries</a:t>
            </a:r>
            <a:r>
              <a:rPr lang="it-IT" altLang="it-IT" i="1" dirty="0">
                <a:solidFill>
                  <a:srgbClr val="FF0000"/>
                </a:solidFill>
                <a:latin typeface="Arial Unicode MS"/>
              </a:rPr>
              <a:t> or Array) </a:t>
            </a:r>
            <a:endParaRPr kumimoji="0" lang="it-IT" altLang="it-IT" sz="1800" b="0" i="1" u="none" strike="noStrike" cap="none" normalizeH="0" baseline="0" dirty="0">
              <a:ln>
                <a:noFill/>
              </a:ln>
              <a:solidFill>
                <a:srgbClr val="629755"/>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i="1" dirty="0">
                <a:solidFill>
                  <a:srgbClr val="629755"/>
                </a:solidFill>
                <a:latin typeface="Arial Unicode MS"/>
              </a:rPr>
              <a:t>	</a:t>
            </a:r>
            <a:r>
              <a:rPr kumimoji="0" lang="it-IT" altLang="it-IT" sz="1800" b="0" i="1" u="none" strike="noStrike" cap="none" normalizeH="0" baseline="0" dirty="0">
                <a:ln>
                  <a:noFill/>
                </a:ln>
                <a:solidFill>
                  <a:srgbClr val="629755"/>
                </a:solidFill>
                <a:effectLst/>
                <a:latin typeface="Arial Unicode MS"/>
              </a:rPr>
              <a:t> ff </a:t>
            </a:r>
            <a:r>
              <a:rPr kumimoji="0" lang="it-IT" altLang="it-IT" sz="1800" b="0" i="1" u="none" strike="noStrike" cap="none" normalizeH="0" baseline="0" dirty="0">
                <a:ln>
                  <a:noFill/>
                </a:ln>
                <a:solidFill>
                  <a:srgbClr val="FF0000"/>
                </a:solidFill>
                <a:effectLst/>
                <a:latin typeface="Arial Unicode MS"/>
              </a:rPr>
              <a:t>(</a:t>
            </a:r>
            <a:r>
              <a:rPr lang="it-IT" altLang="it-IT" i="1" dirty="0" err="1">
                <a:solidFill>
                  <a:srgbClr val="FF0000"/>
                </a:solidFill>
                <a:latin typeface="Arial Unicode MS"/>
              </a:rPr>
              <a:t>DataSeries</a:t>
            </a:r>
            <a:r>
              <a:rPr lang="it-IT" altLang="it-IT" i="1" dirty="0">
                <a:solidFill>
                  <a:srgbClr val="FF0000"/>
                </a:solidFill>
                <a:latin typeface="Arial Unicode MS"/>
              </a:rPr>
              <a:t> or Array) </a:t>
            </a:r>
            <a:endParaRPr kumimoji="0" lang="it-IT" altLang="it-IT" sz="1800" b="0" i="1" u="none" strike="noStrike" cap="none" normalizeH="0" baseline="0" dirty="0">
              <a:ln>
                <a:noFill/>
              </a:ln>
              <a:solidFill>
                <a:srgbClr val="629755"/>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i="1" dirty="0">
                <a:solidFill>
                  <a:srgbClr val="629755"/>
                </a:solidFill>
                <a:latin typeface="Arial Unicode MS"/>
              </a:rPr>
              <a:t> 	</a:t>
            </a:r>
            <a:r>
              <a:rPr kumimoji="0" lang="it-IT" altLang="it-IT" sz="1800" b="0" i="1" u="none" strike="noStrike" cap="none" normalizeH="0" baseline="0" dirty="0" err="1">
                <a:ln>
                  <a:noFill/>
                </a:ln>
                <a:solidFill>
                  <a:srgbClr val="629755"/>
                </a:solidFill>
                <a:effectLst/>
                <a:latin typeface="Arial Unicode MS"/>
              </a:rPr>
              <a:t>eff</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a:ln>
                  <a:noFill/>
                </a:ln>
                <a:solidFill>
                  <a:srgbClr val="FF0000"/>
                </a:solidFill>
                <a:effectLst/>
                <a:latin typeface="Arial Unicode MS"/>
              </a:rPr>
              <a:t>(</a:t>
            </a:r>
            <a:r>
              <a:rPr lang="it-IT" altLang="it-IT" i="1" dirty="0" err="1">
                <a:solidFill>
                  <a:srgbClr val="FF0000"/>
                </a:solidFill>
                <a:latin typeface="Arial Unicode MS"/>
              </a:rPr>
              <a:t>DataSeries</a:t>
            </a:r>
            <a:r>
              <a:rPr lang="it-IT" altLang="it-IT" i="1" dirty="0">
                <a:solidFill>
                  <a:srgbClr val="FF0000"/>
                </a:solidFill>
                <a:latin typeface="Arial Unicode MS"/>
              </a:rPr>
              <a:t> or Array) </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endParaRPr kumimoji="0" lang="it-IT" altLang="it-IT"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1333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Class Prosumer</a:t>
            </a:r>
          </a:p>
        </p:txBody>
      </p:sp>
      <p:sp>
        <p:nvSpPr>
          <p:cNvPr id="5" name="CasellaDiTesto 4">
            <a:extLst>
              <a:ext uri="{FF2B5EF4-FFF2-40B4-BE49-F238E27FC236}">
                <a16:creationId xmlns:a16="http://schemas.microsoft.com/office/drawing/2014/main" id="{26992265-0480-59B2-B2A8-0F929DECC7A4}"/>
              </a:ext>
            </a:extLst>
          </p:cNvPr>
          <p:cNvSpPr txBox="1"/>
          <p:nvPr/>
        </p:nvSpPr>
        <p:spPr>
          <a:xfrm>
            <a:off x="466527" y="1118454"/>
            <a:ext cx="11900523"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CC7832"/>
                </a:solidFill>
                <a:effectLst/>
                <a:latin typeface="Arial Unicode MS"/>
              </a:rPr>
              <a:t>class </a:t>
            </a:r>
            <a:r>
              <a:rPr kumimoji="0" lang="it-IT" altLang="it-IT" sz="1800" b="0" i="0" u="none" strike="noStrike" cap="none" normalizeH="0" baseline="0" dirty="0">
                <a:ln>
                  <a:noFill/>
                </a:ln>
                <a:solidFill>
                  <a:srgbClr val="A9B7C6"/>
                </a:solidFill>
                <a:effectLst/>
                <a:latin typeface="Arial Unicode MS"/>
              </a:rPr>
              <a:t>Prosumer:</a:t>
            </a:r>
            <a:br>
              <a:rPr kumimoji="0" lang="it-IT" altLang="it-IT" sz="1800" b="0" i="0" u="none" strike="noStrike" cap="none" normalizeH="0" baseline="0" dirty="0">
                <a:ln>
                  <a:noFill/>
                </a:ln>
                <a:solidFill>
                  <a:srgbClr val="A9B7C6"/>
                </a:solidFill>
                <a:effectLst/>
                <a:latin typeface="Arial Unicode MS"/>
              </a:rPr>
            </a:br>
            <a:r>
              <a:rPr kumimoji="0" lang="it-IT" altLang="it-IT" sz="1800" b="0" i="0" u="none" strike="noStrike" cap="none" normalizeH="0" baseline="0" dirty="0">
                <a:ln>
                  <a:noFill/>
                </a:ln>
                <a:solidFill>
                  <a:srgbClr val="A9B7C6"/>
                </a:solidFill>
                <a:effectLst/>
                <a:latin typeface="Arial Unicode MS"/>
              </a:rPr>
              <a:t>    </a:t>
            </a:r>
            <a:r>
              <a:rPr kumimoji="0" lang="it-IT" altLang="it-IT" sz="1800" b="0" i="0" u="none" strike="noStrike" cap="none" normalizeH="0" baseline="0" dirty="0" err="1">
                <a:ln>
                  <a:noFill/>
                </a:ln>
                <a:solidFill>
                  <a:srgbClr val="CC7832"/>
                </a:solidFill>
                <a:effectLst/>
                <a:latin typeface="Arial Unicode MS"/>
              </a:rPr>
              <a:t>def</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B200B2"/>
                </a:solidFill>
                <a:effectLst/>
                <a:latin typeface="Arial Unicode MS"/>
              </a:rPr>
              <a:t>__</a:t>
            </a:r>
            <a:r>
              <a:rPr kumimoji="0" lang="it-IT" altLang="it-IT" sz="1800" b="0" i="0" u="none" strike="noStrike" cap="none" normalizeH="0" baseline="0" dirty="0" err="1">
                <a:ln>
                  <a:noFill/>
                </a:ln>
                <a:solidFill>
                  <a:srgbClr val="B200B2"/>
                </a:solidFill>
                <a:effectLst/>
                <a:latin typeface="Arial Unicode MS"/>
              </a:rPr>
              <a:t>init</a:t>
            </a:r>
            <a:r>
              <a:rPr kumimoji="0" lang="it-IT" altLang="it-IT" sz="1800" b="0" i="0" u="none" strike="noStrike" cap="none" normalizeH="0" baseline="0" dirty="0">
                <a:ln>
                  <a:noFill/>
                </a:ln>
                <a:solidFill>
                  <a:srgbClr val="B200B2"/>
                </a:solidFill>
                <a:effectLst/>
                <a:latin typeface="Arial Unicode MS"/>
              </a:rPr>
              <a:t>__</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94558D"/>
                </a:solidFill>
                <a:effectLst/>
                <a:latin typeface="Arial Unicode MS"/>
              </a:rPr>
              <a:t>self</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A9B7C6"/>
                </a:solidFill>
                <a:effectLst/>
                <a:latin typeface="Arial Unicode MS"/>
              </a:rPr>
              <a:t>id</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9B7C6"/>
                </a:solidFill>
                <a:effectLst/>
                <a:latin typeface="Arial Unicode MS"/>
              </a:rPr>
              <a:t>plant</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A9B7C6"/>
                </a:solidFill>
                <a:effectLst/>
                <a:latin typeface="Arial Unicode MS"/>
              </a:rPr>
              <a:t>user</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9B7C6"/>
                </a:solidFill>
                <a:effectLst/>
                <a:latin typeface="Arial Unicode MS"/>
              </a:rPr>
              <a:t>list_carrier</a:t>
            </a:r>
            <a:r>
              <a:rPr kumimoji="0" lang="it-IT" altLang="it-IT" sz="1800" b="0" i="0" u="none" strike="noStrike" cap="none" normalizeH="0" baseline="0" dirty="0">
                <a:ln>
                  <a:noFill/>
                </a:ln>
                <a:solidFill>
                  <a:srgbClr val="A9B7C6"/>
                </a:solidFill>
                <a:effectLst/>
                <a:latin typeface="Arial Unicode MS"/>
              </a:rPr>
              <a:t>):</a:t>
            </a:r>
            <a:br>
              <a:rPr kumimoji="0" lang="it-IT" altLang="it-IT" sz="1800" b="0" i="0" u="none" strike="noStrike" cap="none" normalizeH="0" baseline="0" dirty="0">
                <a:ln>
                  <a:noFill/>
                </a:ln>
                <a:solidFill>
                  <a:srgbClr val="A9B7C6"/>
                </a:solidFill>
                <a:effectLst/>
                <a:latin typeface="Arial Unicode MS"/>
              </a:rPr>
            </a:br>
            <a:r>
              <a:rPr kumimoji="0" lang="it-IT" altLang="it-IT" sz="1800" b="0" i="0" u="none" strike="noStrike" cap="none" normalizeH="0" baseline="0" dirty="0">
                <a:ln>
                  <a:noFill/>
                </a:ln>
                <a:solidFill>
                  <a:srgbClr val="A9B7C6"/>
                </a:solidFill>
                <a:effectLst/>
                <a:latin typeface="Arial Unicode MS"/>
              </a:rPr>
              <a:t>        </a:t>
            </a:r>
            <a:r>
              <a:rPr kumimoji="0" lang="it-IT" altLang="it-IT" sz="1800" b="0" i="1" u="none" strike="noStrike" cap="none" normalizeH="0" baseline="0" dirty="0">
                <a:ln>
                  <a:noFill/>
                </a:ln>
                <a:solidFill>
                  <a:srgbClr val="629755"/>
                </a:solidFill>
                <a:effectLst/>
                <a:latin typeface="Arial Unicode MS"/>
              </a:rPr>
              <a:t>"""</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to simulate user </a:t>
            </a:r>
            <a:r>
              <a:rPr kumimoji="0" lang="it-IT" altLang="it-IT" sz="1800" b="0" i="1" u="none" strike="noStrike" cap="none" normalizeH="0" baseline="0" dirty="0" err="1">
                <a:ln>
                  <a:noFill/>
                </a:ln>
                <a:solidFill>
                  <a:srgbClr val="629755"/>
                </a:solidFill>
                <a:effectLst/>
                <a:latin typeface="Arial Unicode MS"/>
              </a:rPr>
              <a:t>physically</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connected</a:t>
            </a:r>
            <a:r>
              <a:rPr kumimoji="0" lang="it-IT" altLang="it-IT" sz="1800" b="0" i="1" u="none" strike="noStrike" cap="none" normalizeH="0" baseline="0" dirty="0">
                <a:ln>
                  <a:noFill/>
                </a:ln>
                <a:solidFill>
                  <a:srgbClr val="629755"/>
                </a:solidFill>
                <a:effectLst/>
                <a:latin typeface="Arial Unicode MS"/>
              </a:rPr>
              <a:t> to power </a:t>
            </a:r>
            <a:r>
              <a:rPr kumimoji="0" lang="it-IT" altLang="it-IT" sz="1800" b="0" i="1" u="none" strike="noStrike" cap="none" normalizeH="0" baseline="0" dirty="0" err="1">
                <a:ln>
                  <a:noFill/>
                </a:ln>
                <a:solidFill>
                  <a:srgbClr val="629755"/>
                </a:solidFill>
                <a:effectLst/>
                <a:latin typeface="Arial Unicode MS"/>
              </a:rPr>
              <a:t>plants</a:t>
            </a:r>
            <a:r>
              <a:rPr kumimoji="0" lang="it-IT" altLang="it-IT" sz="1800" b="0" i="1" u="none" strike="noStrike" cap="none" normalizeH="0" baseline="0" dirty="0">
                <a:ln>
                  <a:noFill/>
                </a:ln>
                <a:solidFill>
                  <a:srgbClr val="629755"/>
                </a:solidFill>
                <a:effectLst/>
                <a:latin typeface="Arial Unicode MS"/>
              </a:rPr>
              <a:t>. </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id: </a:t>
            </a:r>
            <a:r>
              <a:rPr kumimoji="0" lang="it-IT" altLang="it-IT" sz="1800" b="0" i="1" u="none" strike="noStrike" cap="none" normalizeH="0" baseline="0" dirty="0" err="1">
                <a:ln>
                  <a:noFill/>
                </a:ln>
                <a:solidFill>
                  <a:srgbClr val="629755"/>
                </a:solidFill>
                <a:effectLst/>
                <a:latin typeface="Arial Unicode MS"/>
              </a:rPr>
              <a:t>identification</a:t>
            </a:r>
            <a:r>
              <a:rPr kumimoji="0" lang="it-IT" altLang="it-IT" sz="1800" b="0" i="1" u="none" strike="noStrike" cap="none" normalizeH="0" baseline="0" dirty="0">
                <a:ln>
                  <a:noFill/>
                </a:ln>
                <a:solidFill>
                  <a:srgbClr val="629755"/>
                </a:solidFill>
                <a:effectLst/>
                <a:latin typeface="Arial Unicode MS"/>
              </a:rPr>
              <a:t> code.</a:t>
            </a:r>
            <a:r>
              <a:rPr kumimoji="0" lang="it-IT" altLang="it-IT" sz="1800" b="0" i="1" u="none" strike="noStrike" cap="none" normalizeH="0" baseline="0" dirty="0">
                <a:ln>
                  <a:noFill/>
                </a:ln>
                <a:solidFill>
                  <a:srgbClr val="FF0000"/>
                </a:solidFill>
                <a:effectLst/>
                <a:latin typeface="Arial Unicode MS"/>
              </a:rPr>
              <a:t> (</a:t>
            </a:r>
            <a:r>
              <a:rPr kumimoji="0" lang="it-IT" altLang="it-IT" sz="1800" b="0" i="1" u="none" strike="noStrike" cap="none" normalizeH="0" baseline="0" dirty="0" err="1">
                <a:ln>
                  <a:noFill/>
                </a:ln>
                <a:solidFill>
                  <a:srgbClr val="FF0000"/>
                </a:solidFill>
                <a:effectLst/>
                <a:latin typeface="Arial Unicode MS"/>
              </a:rPr>
              <a:t>type</a:t>
            </a:r>
            <a:r>
              <a:rPr kumimoji="0" lang="it-IT" altLang="it-IT" sz="1800" b="0" i="1" u="none" strike="noStrike" cap="none" normalizeH="0" baseline="0" dirty="0">
                <a:ln>
                  <a:noFill/>
                </a:ln>
                <a:solidFill>
                  <a:srgbClr val="FF0000"/>
                </a:solidFill>
                <a:effectLst/>
                <a:latin typeface="Arial Unicode MS"/>
              </a:rPr>
              <a:t>= ‘</a:t>
            </a:r>
            <a:r>
              <a:rPr kumimoji="0" lang="it-IT" altLang="it-IT" sz="1800" b="0" i="1" u="none" strike="noStrike" cap="none" normalizeH="0" baseline="0" dirty="0" err="1">
                <a:ln>
                  <a:noFill/>
                </a:ln>
                <a:solidFill>
                  <a:srgbClr val="FF0000"/>
                </a:solidFill>
                <a:effectLst/>
                <a:latin typeface="Arial Unicode MS"/>
              </a:rPr>
              <a:t>str</a:t>
            </a:r>
            <a:r>
              <a:rPr kumimoji="0" lang="it-IT" altLang="it-IT" sz="1800" b="0" i="1" u="none" strike="noStrike" cap="none" normalizeH="0" baseline="0" dirty="0">
                <a:ln>
                  <a:noFill/>
                </a:ln>
                <a:solidFill>
                  <a:srgbClr val="FF0000"/>
                </a:solidFill>
                <a:effectLst/>
                <a:latin typeface="Arial Unicode MS"/>
              </a:rPr>
              <a:t>’)</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plant</a:t>
            </a:r>
            <a:r>
              <a:rPr kumimoji="0" lang="it-IT" altLang="it-IT" sz="1800" b="0" i="1" u="none" strike="noStrike" cap="none" normalizeH="0" baseline="0" dirty="0">
                <a:ln>
                  <a:noFill/>
                </a:ln>
                <a:solidFill>
                  <a:srgbClr val="629755"/>
                </a:solidFill>
                <a:effectLst/>
                <a:latin typeface="Arial Unicode MS"/>
              </a:rPr>
              <a:t>: list of </a:t>
            </a:r>
            <a:r>
              <a:rPr kumimoji="0" lang="it-IT" altLang="it-IT" sz="1800" b="0" i="1" u="none" strike="noStrike" cap="none" normalizeH="0" baseline="0" dirty="0" err="1">
                <a:ln>
                  <a:noFill/>
                </a:ln>
                <a:solidFill>
                  <a:srgbClr val="629755"/>
                </a:solidFill>
                <a:effectLst/>
                <a:latin typeface="Arial Unicode MS"/>
              </a:rPr>
              <a:t>distributed</a:t>
            </a:r>
            <a:r>
              <a:rPr kumimoji="0" lang="it-IT" altLang="it-IT" sz="1800" b="0" i="1" u="none" strike="noStrike" cap="none" normalizeH="0" baseline="0" dirty="0">
                <a:ln>
                  <a:noFill/>
                </a:ln>
                <a:solidFill>
                  <a:srgbClr val="629755"/>
                </a:solidFill>
                <a:effectLst/>
                <a:latin typeface="Arial Unicode MS"/>
              </a:rPr>
              <a:t> generation </a:t>
            </a:r>
            <a:r>
              <a:rPr kumimoji="0" lang="it-IT" altLang="it-IT" sz="1800" b="0" i="1" u="none" strike="noStrike" cap="none" normalizeH="0" baseline="0" dirty="0" err="1">
                <a:ln>
                  <a:noFill/>
                </a:ln>
                <a:solidFill>
                  <a:srgbClr val="629755"/>
                </a:solidFill>
                <a:effectLst/>
                <a:latin typeface="Arial Unicode MS"/>
              </a:rPr>
              <a:t>plants</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a:ln>
                  <a:noFill/>
                </a:ln>
                <a:solidFill>
                  <a:srgbClr val="FF0000"/>
                </a:solidFill>
                <a:effectLst/>
                <a:latin typeface="Arial Unicode MS"/>
              </a:rPr>
              <a:t>(</a:t>
            </a:r>
            <a:r>
              <a:rPr kumimoji="0" lang="it-IT" altLang="it-IT" sz="1800" b="0" i="1" u="none" strike="noStrike" cap="none" normalizeH="0" baseline="0" dirty="0" err="1">
                <a:ln>
                  <a:noFill/>
                </a:ln>
                <a:solidFill>
                  <a:srgbClr val="FF0000"/>
                </a:solidFill>
                <a:effectLst/>
                <a:latin typeface="Arial Unicode MS"/>
              </a:rPr>
              <a:t>type</a:t>
            </a:r>
            <a:r>
              <a:rPr kumimoji="0" lang="it-IT" altLang="it-IT" sz="1800" b="0" i="1" u="none" strike="noStrike" cap="none" normalizeH="0" baseline="0" dirty="0">
                <a:ln>
                  <a:noFill/>
                </a:ln>
                <a:solidFill>
                  <a:srgbClr val="FF0000"/>
                </a:solidFill>
                <a:effectLst/>
                <a:latin typeface="Arial Unicode MS"/>
              </a:rPr>
              <a:t>= ‘list’ of </a:t>
            </a:r>
            <a:r>
              <a:rPr kumimoji="0" lang="it-IT" altLang="it-IT" sz="1800" b="0" i="1" u="none" strike="noStrike" cap="none" normalizeH="0" baseline="0" dirty="0" err="1">
                <a:ln>
                  <a:noFill/>
                </a:ln>
                <a:solidFill>
                  <a:srgbClr val="FF0000"/>
                </a:solidFill>
                <a:effectLst/>
                <a:latin typeface="Arial Unicode MS"/>
              </a:rPr>
              <a:t>objects</a:t>
            </a:r>
            <a:r>
              <a:rPr kumimoji="0" lang="it-IT" altLang="it-IT" sz="1800" b="0" i="1" u="none" strike="noStrike" cap="none" normalizeH="0" baseline="0" dirty="0">
                <a:ln>
                  <a:noFill/>
                </a:ln>
                <a:solidFill>
                  <a:srgbClr val="FF0000"/>
                </a:solidFill>
                <a:effectLst/>
                <a:latin typeface="Arial Unicode MS"/>
              </a:rPr>
              <a:t>)</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user: list of user </a:t>
            </a:r>
            <a:r>
              <a:rPr kumimoji="0" lang="it-IT" altLang="it-IT" sz="1800" b="0" i="1" u="none" strike="noStrike" cap="none" normalizeH="0" baseline="0" dirty="0" err="1">
                <a:ln>
                  <a:noFill/>
                </a:ln>
                <a:solidFill>
                  <a:srgbClr val="629755"/>
                </a:solidFill>
                <a:effectLst/>
                <a:latin typeface="Arial Unicode MS"/>
              </a:rPr>
              <a:t>physically</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connected</a:t>
            </a:r>
            <a:r>
              <a:rPr kumimoji="0" lang="it-IT" altLang="it-IT" sz="1800" b="0" i="1" u="none" strike="noStrike" cap="none" normalizeH="0" baseline="0" dirty="0">
                <a:ln>
                  <a:noFill/>
                </a:ln>
                <a:solidFill>
                  <a:srgbClr val="629755"/>
                </a:solidFill>
                <a:effectLst/>
                <a:latin typeface="Arial Unicode MS"/>
              </a:rPr>
              <a:t> to </a:t>
            </a:r>
            <a:r>
              <a:rPr kumimoji="0" lang="it-IT" altLang="it-IT" sz="1800" b="0" i="1" u="none" strike="noStrike" cap="none" normalizeH="0" baseline="0" dirty="0" err="1">
                <a:ln>
                  <a:noFill/>
                </a:ln>
                <a:solidFill>
                  <a:srgbClr val="629755"/>
                </a:solidFill>
                <a:effectLst/>
                <a:latin typeface="Arial Unicode MS"/>
              </a:rPr>
              <a:t>plants</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a:ln>
                  <a:noFill/>
                </a:ln>
                <a:solidFill>
                  <a:srgbClr val="FF0000"/>
                </a:solidFill>
                <a:effectLst/>
                <a:latin typeface="Arial Unicode MS"/>
              </a:rPr>
              <a:t>(</a:t>
            </a:r>
            <a:r>
              <a:rPr kumimoji="0" lang="it-IT" altLang="it-IT" sz="1800" b="0" i="1" u="none" strike="noStrike" cap="none" normalizeH="0" baseline="0" dirty="0" err="1">
                <a:ln>
                  <a:noFill/>
                </a:ln>
                <a:solidFill>
                  <a:srgbClr val="FF0000"/>
                </a:solidFill>
                <a:effectLst/>
                <a:latin typeface="Arial Unicode MS"/>
              </a:rPr>
              <a:t>type</a:t>
            </a:r>
            <a:r>
              <a:rPr kumimoji="0" lang="it-IT" altLang="it-IT" sz="1800" b="0" i="1" u="none" strike="noStrike" cap="none" normalizeH="0" baseline="0" dirty="0">
                <a:ln>
                  <a:noFill/>
                </a:ln>
                <a:solidFill>
                  <a:srgbClr val="FF0000"/>
                </a:solidFill>
                <a:effectLst/>
                <a:latin typeface="Arial Unicode MS"/>
              </a:rPr>
              <a:t>= ‘list’ of </a:t>
            </a:r>
            <a:r>
              <a:rPr kumimoji="0" lang="it-IT" altLang="it-IT" sz="1800" b="0" i="1" u="none" strike="noStrike" cap="none" normalizeH="0" baseline="0" dirty="0" err="1">
                <a:ln>
                  <a:noFill/>
                </a:ln>
                <a:solidFill>
                  <a:srgbClr val="FF0000"/>
                </a:solidFill>
                <a:effectLst/>
                <a:latin typeface="Arial Unicode MS"/>
              </a:rPr>
              <a:t>objects</a:t>
            </a:r>
            <a:r>
              <a:rPr kumimoji="0" lang="it-IT" altLang="it-IT" sz="1800" b="0" i="1" u="none" strike="noStrike" cap="none" normalizeH="0" baseline="0" dirty="0">
                <a:ln>
                  <a:noFill/>
                </a:ln>
                <a:solidFill>
                  <a:srgbClr val="FF0000"/>
                </a:solidFill>
                <a:effectLst/>
                <a:latin typeface="Arial Unicode MS"/>
              </a:rPr>
              <a:t>)</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list_carrier</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a:ln>
                  <a:noFill/>
                </a:ln>
                <a:solidFill>
                  <a:srgbClr val="FF0000"/>
                </a:solidFill>
                <a:effectLst/>
                <a:latin typeface="Arial Unicode MS"/>
              </a:rPr>
              <a:t>(</a:t>
            </a:r>
            <a:r>
              <a:rPr kumimoji="0" lang="it-IT" altLang="it-IT" sz="1800" b="0" i="1" u="none" strike="noStrike" cap="none" normalizeH="0" baseline="0" dirty="0" err="1">
                <a:ln>
                  <a:noFill/>
                </a:ln>
                <a:solidFill>
                  <a:srgbClr val="FF0000"/>
                </a:solidFill>
                <a:effectLst/>
                <a:latin typeface="Arial Unicode MS"/>
              </a:rPr>
              <a:t>type</a:t>
            </a:r>
            <a:r>
              <a:rPr kumimoji="0" lang="it-IT" altLang="it-IT" sz="1800" b="0" i="1" u="none" strike="noStrike" cap="none" normalizeH="0" baseline="0" dirty="0">
                <a:ln>
                  <a:noFill/>
                </a:ln>
                <a:solidFill>
                  <a:srgbClr val="FF0000"/>
                </a:solidFill>
                <a:effectLst/>
                <a:latin typeface="Arial Unicode MS"/>
              </a:rPr>
              <a:t>= ‘list’ of </a:t>
            </a:r>
            <a:r>
              <a:rPr kumimoji="0" lang="it-IT" altLang="it-IT" sz="1800" b="0" i="1" u="none" strike="noStrike" cap="none" normalizeH="0" baseline="0" dirty="0" err="1">
                <a:ln>
                  <a:noFill/>
                </a:ln>
                <a:solidFill>
                  <a:srgbClr val="FF0000"/>
                </a:solidFill>
                <a:effectLst/>
                <a:latin typeface="Arial Unicode MS"/>
              </a:rPr>
              <a:t>strings</a:t>
            </a:r>
            <a:r>
              <a:rPr kumimoji="0" lang="it-IT" altLang="it-IT" sz="1800" b="0" i="1" u="none" strike="noStrike" cap="none" normalizeH="0" baseline="0" dirty="0">
                <a:ln>
                  <a:noFill/>
                </a:ln>
                <a:solidFill>
                  <a:srgbClr val="FF0000"/>
                </a:solidFill>
                <a:effectLst/>
                <a:latin typeface="Arial Unicode MS"/>
              </a:rPr>
              <a:t>)  </a:t>
            </a:r>
            <a:r>
              <a:rPr kumimoji="0" lang="it-IT" altLang="it-IT" sz="1800" b="0" i="1" u="none" strike="noStrike" cap="none" normalizeH="0" baseline="0" dirty="0">
                <a:ln>
                  <a:noFill/>
                </a:ln>
                <a:solidFill>
                  <a:srgbClr val="629755"/>
                </a:solidFill>
                <a:effectLst/>
                <a:latin typeface="Arial Unicode MS"/>
              </a:rPr>
              <a:t>#il vettore principale deve essere messo prima ex ['</a:t>
            </a:r>
            <a:r>
              <a:rPr kumimoji="0" lang="it-IT" altLang="it-IT" sz="1800" b="0" i="1" u="none" strike="noStrike" cap="none" normalizeH="0" baseline="0" dirty="0" err="1">
                <a:ln>
                  <a:noFill/>
                </a:ln>
                <a:solidFill>
                  <a:srgbClr val="629755"/>
                </a:solidFill>
                <a:effectLst/>
                <a:latin typeface="Arial Unicode MS"/>
              </a:rPr>
              <a:t>electricity</a:t>
            </a:r>
            <a:r>
              <a:rPr kumimoji="0" lang="it-IT" altLang="it-IT" sz="1800" b="0" i="1" u="none" strike="noStrike" cap="none" normalizeH="0" baseline="0" dirty="0">
                <a:ln>
                  <a:noFill/>
                </a:ln>
                <a:solidFill>
                  <a:srgbClr val="629755"/>
                </a:solidFill>
                <a:effectLst/>
                <a:latin typeface="Arial Unicode MS"/>
              </a:rPr>
              <a:t>','</a:t>
            </a:r>
            <a:r>
              <a:rPr kumimoji="0" lang="it-IT" altLang="it-IT" sz="1800" b="0" i="1" u="none" strike="noStrike" cap="none" normalizeH="0" baseline="0" dirty="0" err="1">
                <a:ln>
                  <a:noFill/>
                </a:ln>
                <a:solidFill>
                  <a:srgbClr val="629755"/>
                </a:solidFill>
                <a:effectLst/>
                <a:latin typeface="Arial Unicode MS"/>
              </a:rPr>
              <a:t>heat</a:t>
            </a:r>
            <a:r>
              <a:rPr kumimoji="0" lang="it-IT" altLang="it-IT" sz="1800" b="0" i="1" u="none" strike="noStrike" cap="none" normalizeH="0" baseline="0" dirty="0">
                <a:ln>
                  <a:noFill/>
                </a:ln>
                <a:solidFill>
                  <a:srgbClr val="629755"/>
                </a:solidFill>
                <a:effectLst/>
                <a:latin typeface="Arial Unicode MS"/>
              </a:rPr>
              <a:t>’] </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br>
              <a:rPr kumimoji="0" lang="it-IT" altLang="it-IT" sz="1800" b="0" i="1" u="none" strike="noStrike" cap="none" normalizeH="0" baseline="0" dirty="0">
                <a:ln>
                  <a:noFill/>
                </a:ln>
                <a:solidFill>
                  <a:srgbClr val="629755"/>
                </a:solidFill>
                <a:effectLst/>
                <a:latin typeface="Arial Unicode MS"/>
              </a:rPr>
            </a:br>
            <a:endParaRPr lang="it-IT" altLang="it-IT" dirty="0">
              <a:solidFill>
                <a:srgbClr val="A9B7C6"/>
              </a:solidFill>
              <a:latin typeface="Arial Unicode MS"/>
            </a:endParaRPr>
          </a:p>
        </p:txBody>
      </p:sp>
      <p:sp>
        <p:nvSpPr>
          <p:cNvPr id="6" name="TextBox 5">
            <a:extLst>
              <a:ext uri="{FF2B5EF4-FFF2-40B4-BE49-F238E27FC236}">
                <a16:creationId xmlns:a16="http://schemas.microsoft.com/office/drawing/2014/main" id="{0D9ADA27-DAE3-35B7-C363-6F5EB72A526A}"/>
              </a:ext>
            </a:extLst>
          </p:cNvPr>
          <p:cNvSpPr txBox="1"/>
          <p:nvPr/>
        </p:nvSpPr>
        <p:spPr>
          <a:xfrm>
            <a:off x="466527" y="616552"/>
            <a:ext cx="6176864" cy="290016"/>
          </a:xfrm>
          <a:prstGeom prst="rect">
            <a:avLst/>
          </a:prstGeom>
          <a:noFill/>
        </p:spPr>
        <p:txBody>
          <a:bodyPr wrap="square">
            <a:spAutoFit/>
          </a:bodyPr>
          <a:lstStyle/>
          <a:p>
            <a:pPr marL="0" lvl="1" defTabSz="685800" fontAlgn="auto">
              <a:lnSpc>
                <a:spcPct val="70000"/>
              </a:lnSpc>
              <a:spcBef>
                <a:spcPts val="750"/>
              </a:spcBef>
              <a:spcAft>
                <a:spcPts val="0"/>
              </a:spcAft>
              <a:defRPr/>
            </a:pPr>
            <a:r>
              <a:rPr lang="it-IT" altLang="it-IT" b="1" dirty="0">
                <a:latin typeface="Segoe UI" panose="020B0502040204020203" pitchFamily="34" charset="0"/>
                <a:cs typeface="Segoe UI" panose="020B0502040204020203" pitchFamily="34" charset="0"/>
              </a:rPr>
              <a:t>Costruttore</a:t>
            </a:r>
            <a:endParaRPr lang="it-IT" altLang="it-IT"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171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Class Prosumer</a:t>
            </a:r>
          </a:p>
        </p:txBody>
      </p:sp>
      <p:sp>
        <p:nvSpPr>
          <p:cNvPr id="5" name="CasellaDiTesto 4">
            <a:extLst>
              <a:ext uri="{FF2B5EF4-FFF2-40B4-BE49-F238E27FC236}">
                <a16:creationId xmlns:a16="http://schemas.microsoft.com/office/drawing/2014/main" id="{26992265-0480-59B2-B2A8-0F929DECC7A4}"/>
              </a:ext>
            </a:extLst>
          </p:cNvPr>
          <p:cNvSpPr txBox="1"/>
          <p:nvPr/>
        </p:nvSpPr>
        <p:spPr>
          <a:xfrm>
            <a:off x="551384" y="895209"/>
            <a:ext cx="11377264" cy="320087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err="1">
                <a:ln>
                  <a:noFill/>
                </a:ln>
                <a:solidFill>
                  <a:srgbClr val="CC7832"/>
                </a:solidFill>
                <a:effectLst/>
                <a:latin typeface="Arial Unicode MS"/>
              </a:rPr>
              <a:t>def</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FFC66D"/>
                </a:solidFill>
                <a:effectLst/>
                <a:latin typeface="Arial Unicode MS"/>
              </a:rPr>
              <a:t>energy_perfomance</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94558D"/>
                </a:solidFill>
                <a:effectLst/>
                <a:latin typeface="Arial Unicode MS"/>
              </a:rPr>
              <a:t>self</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A9B7C6"/>
                </a:solidFill>
                <a:effectLst/>
                <a:latin typeface="Arial Unicode MS"/>
              </a:rPr>
              <a:t>time):</a:t>
            </a:r>
            <a:br>
              <a:rPr kumimoji="0" lang="it-IT" altLang="it-IT" sz="1800" b="0" i="0" u="none" strike="noStrike" cap="none" normalizeH="0" baseline="0" dirty="0">
                <a:ln>
                  <a:noFill/>
                </a:ln>
                <a:solidFill>
                  <a:srgbClr val="A9B7C6"/>
                </a:solidFill>
                <a:effectLst/>
                <a:latin typeface="Arial Unicode MS"/>
              </a:rPr>
            </a:br>
            <a:r>
              <a:rPr kumimoji="0" lang="it-IT" altLang="it-IT" sz="1800" b="0" i="0" u="none" strike="noStrike" cap="none" normalizeH="0" baseline="0" dirty="0">
                <a:ln>
                  <a:noFill/>
                </a:ln>
                <a:solidFill>
                  <a:srgbClr val="A9B7C6"/>
                </a:solidFill>
                <a:effectLst/>
                <a:latin typeface="Arial Unicode MS"/>
              </a:rPr>
              <a:t>    </a:t>
            </a:r>
            <a:r>
              <a:rPr kumimoji="0" lang="it-IT" altLang="it-IT" sz="1800" b="0" i="1" u="none" strike="noStrike" cap="none" normalizeH="0" baseline="0" dirty="0">
                <a:ln>
                  <a:noFill/>
                </a:ln>
                <a:solidFill>
                  <a:srgbClr val="629755"/>
                </a:solidFill>
                <a:effectLst/>
                <a:latin typeface="Arial Unicode MS"/>
              </a:rPr>
              <a:t>"""</a:t>
            </a:r>
            <a:br>
              <a:rPr kumimoji="0" lang="it-IT" altLang="it-IT" sz="1800" b="0" i="1" u="none" strike="noStrike" cap="none" normalizeH="0" baseline="0" dirty="0">
                <a:ln>
                  <a:noFill/>
                </a:ln>
                <a:solidFill>
                  <a:srgbClr val="629755"/>
                </a:solidFill>
                <a:effectLst/>
                <a:latin typeface="Arial Unicode MS"/>
              </a:rPr>
            </a:b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time:</a:t>
            </a:r>
            <a:r>
              <a:rPr kumimoji="0" lang="it-IT" altLang="it-IT" sz="1800" b="0" i="1" u="none" strike="noStrike" cap="none" normalizeH="0" baseline="0" dirty="0">
                <a:ln>
                  <a:noFill/>
                </a:ln>
                <a:solidFill>
                  <a:srgbClr val="FF0000"/>
                </a:solidFill>
                <a:effectLst/>
                <a:latin typeface="Arial Unicode MS"/>
              </a:rPr>
              <a:t> (</a:t>
            </a:r>
            <a:r>
              <a:rPr kumimoji="0" lang="it-IT" altLang="it-IT" sz="1800" b="0" i="1" u="none" strike="noStrike" cap="none" normalizeH="0" baseline="0" dirty="0" err="1">
                <a:ln>
                  <a:noFill/>
                </a:ln>
                <a:solidFill>
                  <a:srgbClr val="FF0000"/>
                </a:solidFill>
                <a:effectLst/>
                <a:latin typeface="Arial Unicode MS"/>
              </a:rPr>
              <a:t>type</a:t>
            </a:r>
            <a:r>
              <a:rPr kumimoji="0" lang="it-IT" altLang="it-IT" sz="1800" b="0" i="1" u="none" strike="noStrike" cap="none" normalizeH="0" baseline="0" dirty="0">
                <a:ln>
                  <a:noFill/>
                </a:ln>
                <a:solidFill>
                  <a:srgbClr val="FF0000"/>
                </a:solidFill>
                <a:effectLst/>
                <a:latin typeface="Arial Unicode MS"/>
              </a:rPr>
              <a:t>= ‘float’) </a:t>
            </a:r>
            <a:r>
              <a:rPr kumimoji="0" lang="it-IT" altLang="it-IT" sz="1800" b="0" i="1" u="none" strike="noStrike" cap="none" normalizeH="0" baseline="0" dirty="0">
                <a:ln>
                  <a:noFill/>
                </a:ln>
                <a:solidFill>
                  <a:srgbClr val="629755"/>
                </a:solidFill>
                <a:effectLst/>
                <a:latin typeface="Arial Unicode MS"/>
              </a:rPr>
              <a:t>1 </a:t>
            </a:r>
            <a:r>
              <a:rPr kumimoji="0" lang="it-IT" altLang="it-IT" sz="1800" b="0" i="1" u="none" strike="noStrike" cap="none" normalizeH="0" baseline="0" dirty="0" err="1">
                <a:ln>
                  <a:noFill/>
                </a:ln>
                <a:solidFill>
                  <a:srgbClr val="629755"/>
                </a:solidFill>
                <a:effectLst/>
                <a:latin typeface="Arial Unicode MS"/>
              </a:rPr>
              <a:t>if</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hourly</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analysis</a:t>
            </a:r>
            <a:r>
              <a:rPr kumimoji="0" lang="it-IT" altLang="it-IT" sz="1800" b="0" i="1" u="none" strike="noStrike" cap="none" normalizeH="0" baseline="0" dirty="0">
                <a:ln>
                  <a:noFill/>
                </a:ln>
                <a:solidFill>
                  <a:srgbClr val="629755"/>
                </a:solidFill>
                <a:effectLst/>
                <a:latin typeface="Arial Unicode MS"/>
              </a:rPr>
              <a:t> [h], 0.25 </a:t>
            </a:r>
            <a:r>
              <a:rPr kumimoji="0" lang="it-IT" altLang="it-IT" sz="1800" b="0" i="1" u="none" strike="noStrike" cap="none" normalizeH="0" baseline="0" dirty="0" err="1">
                <a:ln>
                  <a:noFill/>
                </a:ln>
                <a:solidFill>
                  <a:srgbClr val="629755"/>
                </a:solidFill>
                <a:effectLst/>
                <a:latin typeface="Arial Unicode MS"/>
              </a:rPr>
              <a:t>if</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quarterly</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analysis</a:t>
            </a:r>
            <a:r>
              <a:rPr kumimoji="0" lang="it-IT" altLang="it-IT" sz="1800" b="0" i="1" u="none" strike="noStrike" cap="none" normalizeH="0" baseline="0" dirty="0">
                <a:ln>
                  <a:noFill/>
                </a:ln>
                <a:solidFill>
                  <a:srgbClr val="629755"/>
                </a:solidFill>
                <a:effectLst/>
                <a:latin typeface="Arial Unicode MS"/>
              </a:rPr>
              <a:t> [1/4 h]</a:t>
            </a:r>
            <a:br>
              <a:rPr kumimoji="0" lang="it-IT" altLang="it-IT" sz="1800" b="0" i="1" u="none" strike="noStrike" cap="none" normalizeH="0" baseline="0" dirty="0">
                <a:ln>
                  <a:noFill/>
                </a:ln>
                <a:solidFill>
                  <a:srgbClr val="629755"/>
                </a:solidFill>
                <a:effectLst/>
                <a:latin typeface="Arial Unicode MS"/>
              </a:rPr>
            </a:b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return</a:t>
            </a:r>
            <a:r>
              <a:rPr kumimoji="0" lang="it-IT" altLang="it-IT" sz="1800" b="0" i="1" u="none" strike="noStrike" cap="none" normalizeH="0" baseline="0" dirty="0">
                <a:ln>
                  <a:noFill/>
                </a:ln>
                <a:solidFill>
                  <a:srgbClr val="629755"/>
                </a:solidFill>
                <a:effectLst/>
                <a:latin typeface="Arial Unicode MS"/>
              </a:rPr>
              <a:t>:</a:t>
            </a:r>
            <a:r>
              <a:rPr lang="it-IT" altLang="it-IT" i="1" dirty="0">
                <a:solidFill>
                  <a:srgbClr val="629755"/>
                </a:solidFill>
                <a:latin typeface="Arial Unicode MS"/>
              </a:rPr>
              <a:t> </a:t>
            </a:r>
            <a:r>
              <a:rPr lang="it-IT" altLang="it-IT" i="1" dirty="0" err="1">
                <a:solidFill>
                  <a:srgbClr val="629755"/>
                </a:solidFill>
                <a:latin typeface="Arial Unicode MS"/>
              </a:rPr>
              <a:t>en_per_evolution</a:t>
            </a:r>
            <a:r>
              <a:rPr lang="it-IT" altLang="it-IT" i="1" dirty="0">
                <a:solidFill>
                  <a:srgbClr val="629755"/>
                </a:solidFill>
                <a:latin typeface="Arial Unicode MS"/>
              </a:rPr>
              <a:t> </a:t>
            </a:r>
            <a:r>
              <a:rPr lang="it-IT" altLang="it-IT" i="1" dirty="0">
                <a:solidFill>
                  <a:srgbClr val="FF0000"/>
                </a:solidFill>
                <a:latin typeface="Arial Unicode MS"/>
              </a:rPr>
              <a:t>(</a:t>
            </a:r>
            <a:r>
              <a:rPr lang="it-IT" altLang="it-IT" i="1" dirty="0" err="1">
                <a:solidFill>
                  <a:srgbClr val="FF0000"/>
                </a:solidFill>
                <a:latin typeface="Arial Unicode MS"/>
              </a:rPr>
              <a:t>type</a:t>
            </a:r>
            <a:r>
              <a:rPr lang="it-IT" altLang="it-IT" i="1" dirty="0">
                <a:solidFill>
                  <a:srgbClr val="FF0000"/>
                </a:solidFill>
                <a:latin typeface="Arial Unicode MS"/>
              </a:rPr>
              <a:t>=‘</a:t>
            </a:r>
            <a:r>
              <a:rPr lang="it-IT" altLang="it-IT" i="1" dirty="0" err="1">
                <a:solidFill>
                  <a:srgbClr val="FF0000"/>
                </a:solidFill>
                <a:latin typeface="Arial Unicode MS"/>
              </a:rPr>
              <a:t>dict</a:t>
            </a:r>
            <a:r>
              <a:rPr lang="it-IT" altLang="it-IT" i="1" dirty="0">
                <a:solidFill>
                  <a:srgbClr val="FF0000"/>
                </a:solidFill>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i="1" dirty="0">
                <a:solidFill>
                  <a:srgbClr val="FF0000"/>
                </a:solidFill>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i="1" dirty="0">
                <a:solidFill>
                  <a:srgbClr val="FF0000"/>
                </a:solidFill>
                <a:latin typeface="Arial Unicode MS"/>
              </a:rPr>
              <a:t>	</a:t>
            </a:r>
            <a:r>
              <a:rPr lang="it-IT" altLang="it-IT" i="1" dirty="0" err="1">
                <a:solidFill>
                  <a:srgbClr val="FF0000"/>
                </a:solidFill>
                <a:latin typeface="Arial Unicode MS"/>
              </a:rPr>
              <a:t>dict.keys</a:t>
            </a:r>
            <a:r>
              <a:rPr lang="it-IT" altLang="it-IT" i="1" dirty="0">
                <a:solidFill>
                  <a:srgbClr val="FF0000"/>
                </a:solidFill>
                <a:latin typeface="Arial Unicode MS"/>
              </a:rPr>
              <a:t>()= [‘</a:t>
            </a:r>
            <a:r>
              <a:rPr lang="it-IT" altLang="it-IT" i="1" dirty="0" err="1">
                <a:solidFill>
                  <a:srgbClr val="FF0000"/>
                </a:solidFill>
                <a:latin typeface="Arial Unicode MS"/>
              </a:rPr>
              <a:t>prod</a:t>
            </a:r>
            <a:r>
              <a:rPr lang="it-IT" altLang="it-IT" i="1" dirty="0">
                <a:solidFill>
                  <a:srgbClr val="FF0000"/>
                </a:solidFill>
                <a:latin typeface="Arial Unicode MS"/>
              </a:rPr>
              <a:t>’ ,’dem’,’</a:t>
            </a:r>
            <a:r>
              <a:rPr lang="it-IT" altLang="it-IT" i="1" dirty="0" err="1">
                <a:solidFill>
                  <a:srgbClr val="FF0000"/>
                </a:solidFill>
                <a:latin typeface="Arial Unicode MS"/>
              </a:rPr>
              <a:t>self_con</a:t>
            </a:r>
            <a:r>
              <a:rPr lang="it-IT" altLang="it-IT" i="1" dirty="0">
                <a:solidFill>
                  <a:srgbClr val="FF0000"/>
                </a:solidFill>
                <a:latin typeface="Arial Unicode MS"/>
              </a:rPr>
              <a:t>’, ‘surplus’, ‘</a:t>
            </a:r>
            <a:r>
              <a:rPr lang="it-IT" altLang="it-IT" i="1" dirty="0" err="1">
                <a:solidFill>
                  <a:srgbClr val="FF0000"/>
                </a:solidFill>
                <a:latin typeface="Arial Unicode MS"/>
              </a:rPr>
              <a:t>unmet</a:t>
            </a:r>
            <a:r>
              <a:rPr lang="it-IT" altLang="it-IT" i="1" dirty="0">
                <a:solidFill>
                  <a:srgbClr val="FF0000"/>
                </a:solidFill>
                <a:latin typeface="Arial Unicode MS"/>
              </a:rPr>
              <a:t>’, ‘</a:t>
            </a:r>
            <a:r>
              <a:rPr lang="it-IT" altLang="it-IT" i="1" dirty="0" err="1">
                <a:solidFill>
                  <a:srgbClr val="FF0000"/>
                </a:solidFill>
                <a:latin typeface="Arial Unicode MS"/>
              </a:rPr>
              <a:t>prod_inflex</a:t>
            </a:r>
            <a:r>
              <a:rPr lang="it-IT" altLang="it-IT" i="1" dirty="0">
                <a:solidFill>
                  <a:srgbClr val="FF0000"/>
                </a:solidFill>
                <a:latin typeface="Arial Unicode MS"/>
              </a:rPr>
              <a:t>’, ‘</a:t>
            </a:r>
            <a:r>
              <a:rPr lang="it-IT" altLang="it-IT" i="1" dirty="0" err="1">
                <a:solidFill>
                  <a:srgbClr val="FF0000"/>
                </a:solidFill>
                <a:latin typeface="Arial Unicode MS"/>
              </a:rPr>
              <a:t>prod_flex</a:t>
            </a:r>
            <a:r>
              <a:rPr lang="it-IT" altLang="it-IT" i="1" dirty="0">
                <a:solidFill>
                  <a:srgbClr val="FF0000"/>
                </a:solidFill>
                <a:latin typeface="Arial Unicode MS"/>
              </a:rPr>
              <a:t>’]</a:t>
            </a:r>
            <a:br>
              <a:rPr kumimoji="0" lang="it-IT" altLang="it-IT" sz="1800" b="0" i="1" u="none" strike="noStrike" cap="none" normalizeH="0" baseline="0" dirty="0">
                <a:ln>
                  <a:noFill/>
                </a:ln>
                <a:solidFill>
                  <a:srgbClr val="629755"/>
                </a:solidFill>
                <a:effectLst/>
                <a:latin typeface="Arial Unicode MS"/>
              </a:rPr>
            </a:b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endParaRPr kumimoji="0" lang="it-IT" altLang="it-IT"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40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6360BF2E-4115-4269-11C0-88B44DE09838}"/>
              </a:ext>
            </a:extLst>
          </p:cNvPr>
          <p:cNvSpPr txBox="1"/>
          <p:nvPr/>
        </p:nvSpPr>
        <p:spPr>
          <a:xfrm>
            <a:off x="551384" y="571443"/>
            <a:ext cx="6176864" cy="290016"/>
          </a:xfrm>
          <a:prstGeom prst="rect">
            <a:avLst/>
          </a:prstGeom>
          <a:noFill/>
        </p:spPr>
        <p:txBody>
          <a:bodyPr wrap="square">
            <a:spAutoFit/>
          </a:bodyPr>
          <a:lstStyle/>
          <a:p>
            <a:pPr marL="0" lvl="1" defTabSz="685800" fontAlgn="auto">
              <a:lnSpc>
                <a:spcPct val="70000"/>
              </a:lnSpc>
              <a:spcBef>
                <a:spcPts val="750"/>
              </a:spcBef>
              <a:spcAft>
                <a:spcPts val="0"/>
              </a:spcAft>
              <a:defRPr/>
            </a:pPr>
            <a:r>
              <a:rPr lang="it-IT" altLang="it-IT" b="1" dirty="0" err="1">
                <a:latin typeface="Segoe UI" panose="020B0502040204020203" pitchFamily="34" charset="0"/>
                <a:cs typeface="Segoe UI" panose="020B0502040204020203" pitchFamily="34" charset="0"/>
              </a:rPr>
              <a:t>Prosumer.energy_perfomance</a:t>
            </a:r>
            <a:r>
              <a:rPr lang="it-IT" altLang="it-IT" b="1" dirty="0">
                <a:latin typeface="Segoe UI" panose="020B0502040204020203" pitchFamily="34" charset="0"/>
                <a:cs typeface="Segoe UI" panose="020B0502040204020203" pitchFamily="34" charset="0"/>
              </a:rPr>
              <a:t>()</a:t>
            </a:r>
            <a:endParaRPr lang="it-IT" altLang="it-IT"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752862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Class Prosumer</a:t>
            </a:r>
          </a:p>
        </p:txBody>
      </p:sp>
      <p:sp>
        <p:nvSpPr>
          <p:cNvPr id="5" name="CasellaDiTesto 4">
            <a:extLst>
              <a:ext uri="{FF2B5EF4-FFF2-40B4-BE49-F238E27FC236}">
                <a16:creationId xmlns:a16="http://schemas.microsoft.com/office/drawing/2014/main" id="{26992265-0480-59B2-B2A8-0F929DECC7A4}"/>
              </a:ext>
            </a:extLst>
          </p:cNvPr>
          <p:cNvSpPr txBox="1"/>
          <p:nvPr/>
        </p:nvSpPr>
        <p:spPr>
          <a:xfrm>
            <a:off x="551384" y="895209"/>
            <a:ext cx="11712624" cy="6647974"/>
          </a:xfrm>
          <a:prstGeom prst="rect">
            <a:avLst/>
          </a:prstGeom>
          <a:noFill/>
        </p:spPr>
        <p:txBody>
          <a:bodyPr wrap="square">
            <a:spAutoFit/>
          </a:bodyPr>
          <a:lstStyle/>
          <a:p>
            <a:pPr eaLnBrk="0" hangingPunct="0"/>
            <a:r>
              <a:rPr kumimoji="0" lang="it-IT" altLang="it-IT" sz="1800" b="0" i="0" u="none" strike="noStrike" cap="none" normalizeH="0" baseline="0" dirty="0" err="1">
                <a:ln>
                  <a:noFill/>
                </a:ln>
                <a:solidFill>
                  <a:srgbClr val="CC7832"/>
                </a:solidFill>
                <a:effectLst/>
                <a:latin typeface="Arial Unicode MS"/>
              </a:rPr>
              <a:t>def</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FFC66D"/>
                </a:solidFill>
                <a:effectLst/>
                <a:latin typeface="Arial Unicode MS"/>
              </a:rPr>
              <a:t>economic_perfomance</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94558D"/>
                </a:solidFill>
                <a:effectLst/>
                <a:latin typeface="Arial Unicode MS"/>
              </a:rPr>
              <a:t>self</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A9B7C6"/>
                </a:solidFill>
                <a:effectLst/>
                <a:latin typeface="Arial Unicode MS"/>
              </a:rPr>
              <a:t>time</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9B7C6"/>
                </a:solidFill>
                <a:effectLst/>
                <a:latin typeface="Arial Unicode MS"/>
              </a:rPr>
              <a:t>t_inv</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9B7C6"/>
                </a:solidFill>
                <a:effectLst/>
                <a:latin typeface="Arial Unicode MS"/>
              </a:rPr>
              <a:t>down_payment_percentual</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9B7C6"/>
                </a:solidFill>
                <a:effectLst/>
                <a:latin typeface="Arial Unicode MS"/>
              </a:rPr>
              <a:t>t_res</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9B7C6"/>
                </a:solidFill>
                <a:effectLst/>
                <a:latin typeface="Arial Unicode MS"/>
              </a:rPr>
              <a:t>int_rate</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9B7C6"/>
                </a:solidFill>
                <a:effectLst/>
                <a:latin typeface="Arial Unicode MS"/>
              </a:rPr>
              <a:t>pr_import</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9B7C6"/>
                </a:solidFill>
                <a:effectLst/>
                <a:latin typeface="Arial Unicode MS"/>
              </a:rPr>
              <a:t>pr_export</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A9B7C6"/>
                </a:solidFill>
                <a:effectLst/>
                <a:latin typeface="Arial Unicode MS"/>
              </a:rPr>
              <a:t>tax</a:t>
            </a:r>
            <a:r>
              <a:rPr kumimoji="0" lang="it-IT" altLang="it-IT" sz="1800" b="0" i="0" u="none" strike="noStrike" cap="none" normalizeH="0" baseline="0" dirty="0">
                <a:ln>
                  <a:noFill/>
                </a:ln>
                <a:solidFill>
                  <a:srgbClr val="CC7832"/>
                </a:solidFill>
                <a:effectLst/>
                <a:latin typeface="Arial Unicode MS"/>
              </a:rPr>
              <a:t>,</a:t>
            </a:r>
            <a:br>
              <a:rPr kumimoji="0" lang="it-IT" altLang="it-IT" sz="1800" b="0" i="0" u="none" strike="noStrike" cap="none" normalizeH="0" baseline="0" dirty="0">
                <a:ln>
                  <a:noFill/>
                </a:ln>
                <a:solidFill>
                  <a:srgbClr val="CC7832"/>
                </a:solidFill>
                <a:effectLst/>
                <a:latin typeface="Arial Unicode MS"/>
              </a:rPr>
            </a:b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9B7C6"/>
                </a:solidFill>
                <a:effectLst/>
                <a:latin typeface="Arial Unicode MS"/>
              </a:rPr>
              <a:t>value_cb</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CC7832"/>
                </a:solidFill>
                <a:effectLst/>
                <a:latin typeface="Arial Unicode MS"/>
              </a:rPr>
              <a:t>None</a:t>
            </a:r>
            <a:r>
              <a:rPr kumimoji="0" lang="it-IT" altLang="it-IT" sz="1800" b="0" i="0" u="none" strike="noStrike" cap="none" normalizeH="0" baseline="0" dirty="0">
                <a:ln>
                  <a:noFill/>
                </a:ln>
                <a:solidFill>
                  <a:srgbClr val="A9B7C6"/>
                </a:solidFill>
                <a:effectLst/>
                <a:latin typeface="Arial Unicode MS"/>
              </a:rPr>
              <a:t>):</a:t>
            </a:r>
            <a:br>
              <a:rPr kumimoji="0" lang="it-IT" altLang="it-IT" sz="1800" b="0" i="0" u="none" strike="noStrike" cap="none" normalizeH="0" baseline="0" dirty="0">
                <a:ln>
                  <a:noFill/>
                </a:ln>
                <a:solidFill>
                  <a:srgbClr val="A9B7C6"/>
                </a:solidFill>
                <a:effectLst/>
                <a:latin typeface="Arial Unicode MS"/>
              </a:rPr>
            </a:br>
            <a:r>
              <a:rPr kumimoji="0" lang="it-IT" altLang="it-IT" sz="1400" b="0" i="0" u="none" strike="noStrike" cap="none" normalizeH="0" baseline="0" dirty="0">
                <a:ln>
                  <a:noFill/>
                </a:ln>
                <a:solidFill>
                  <a:srgbClr val="A9B7C6"/>
                </a:solidFill>
                <a:effectLst/>
                <a:latin typeface="Arial Unicode MS"/>
              </a:rPr>
              <a:t>    </a:t>
            </a:r>
            <a:r>
              <a:rPr kumimoji="0" lang="it-IT" altLang="it-IT" sz="1400" b="0" i="1" u="none" strike="noStrike" cap="none" normalizeH="0" baseline="0" dirty="0">
                <a:ln>
                  <a:noFill/>
                </a:ln>
                <a:solidFill>
                  <a:srgbClr val="629755"/>
                </a:solidFill>
                <a:effectLst/>
                <a:latin typeface="Arial Unicode MS"/>
              </a:rPr>
              <a:t>"""</a:t>
            </a:r>
            <a:br>
              <a:rPr kumimoji="0" lang="it-IT" altLang="it-IT" sz="1400" b="0" i="1" u="none" strike="noStrike" cap="none" normalizeH="0" baseline="0" dirty="0">
                <a:ln>
                  <a:noFill/>
                </a:ln>
                <a:solidFill>
                  <a:srgbClr val="629755"/>
                </a:solidFill>
                <a:effectLst/>
                <a:latin typeface="Arial Unicode MS"/>
              </a:rPr>
            </a:b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time: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 </a:t>
            </a:r>
            <a:r>
              <a:rPr kumimoji="0" lang="it-IT" altLang="it-IT" sz="1400" b="0" i="1" u="none" strike="noStrike" cap="none" normalizeH="0" baseline="0" dirty="0">
                <a:ln>
                  <a:noFill/>
                </a:ln>
                <a:solidFill>
                  <a:srgbClr val="629755"/>
                </a:solidFill>
                <a:effectLst/>
                <a:latin typeface="Arial Unicode MS"/>
              </a:rPr>
              <a:t>1 </a:t>
            </a:r>
            <a:r>
              <a:rPr kumimoji="0" lang="it-IT" altLang="it-IT" sz="1400" b="0" i="1" u="none" strike="noStrike" cap="none" normalizeH="0" baseline="0" dirty="0" err="1">
                <a:ln>
                  <a:noFill/>
                </a:ln>
                <a:solidFill>
                  <a:srgbClr val="629755"/>
                </a:solidFill>
                <a:effectLst/>
                <a:latin typeface="Arial Unicode MS"/>
              </a:rPr>
              <a:t>if</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hourly</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analysis</a:t>
            </a:r>
            <a:r>
              <a:rPr kumimoji="0" lang="it-IT" altLang="it-IT" sz="1400" b="0" i="1" u="none" strike="noStrike" cap="none" normalizeH="0" baseline="0" dirty="0">
                <a:ln>
                  <a:noFill/>
                </a:ln>
                <a:solidFill>
                  <a:srgbClr val="629755"/>
                </a:solidFill>
                <a:effectLst/>
                <a:latin typeface="Arial Unicode MS"/>
              </a:rPr>
              <a:t> [h], 0.25 </a:t>
            </a:r>
            <a:r>
              <a:rPr kumimoji="0" lang="it-IT" altLang="it-IT" sz="1400" b="0" i="1" u="none" strike="noStrike" cap="none" normalizeH="0" baseline="0" dirty="0" err="1">
                <a:ln>
                  <a:noFill/>
                </a:ln>
                <a:solidFill>
                  <a:srgbClr val="629755"/>
                </a:solidFill>
                <a:effectLst/>
                <a:latin typeface="Arial Unicode MS"/>
              </a:rPr>
              <a:t>if</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quarterly</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analysis</a:t>
            </a:r>
            <a:r>
              <a:rPr kumimoji="0" lang="it-IT" altLang="it-IT" sz="1400" b="0" i="1" u="none" strike="noStrike" cap="none" normalizeH="0" baseline="0" dirty="0">
                <a:ln>
                  <a:noFill/>
                </a:ln>
                <a:solidFill>
                  <a:srgbClr val="629755"/>
                </a:solidFill>
                <a:effectLst/>
                <a:latin typeface="Arial Unicode MS"/>
              </a:rPr>
              <a:t> [1/4 h]</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t_inv</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int</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a:ln>
                  <a:noFill/>
                </a:ln>
                <a:solidFill>
                  <a:srgbClr val="629755"/>
                </a:solidFill>
                <a:effectLst/>
                <a:latin typeface="Arial Unicode MS"/>
              </a:rPr>
              <a:t> investment time </a:t>
            </a:r>
            <a:r>
              <a:rPr kumimoji="0" lang="it-IT" altLang="it-IT" sz="1400" b="0" i="1" u="none" strike="noStrike" cap="none" normalizeH="0" baseline="0" dirty="0" err="1">
                <a:ln>
                  <a:noFill/>
                </a:ln>
                <a:solidFill>
                  <a:srgbClr val="629755"/>
                </a:solidFill>
                <a:effectLst/>
                <a:latin typeface="Arial Unicode MS"/>
              </a:rPr>
              <a:t>horizon</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year</a:t>
            </a:r>
            <a:r>
              <a:rPr kumimoji="0" lang="it-IT" altLang="it-IT" sz="1400" b="0" i="1" u="none" strike="noStrike" cap="none" normalizeH="0" baseline="0" dirty="0">
                <a:ln>
                  <a:noFill/>
                </a:ln>
                <a:solidFill>
                  <a:srgbClr val="629755"/>
                </a:solidFill>
                <a:effectLst/>
                <a:latin typeface="Arial Unicode MS"/>
              </a:rPr>
              <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down_payment_percentual</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 </a:t>
            </a:r>
            <a:r>
              <a:rPr kumimoji="0" lang="it-IT" altLang="it-IT" sz="1400" b="0" i="1" u="none" strike="noStrike" cap="none" normalizeH="0" baseline="0" dirty="0" err="1">
                <a:ln>
                  <a:noFill/>
                </a:ln>
                <a:solidFill>
                  <a:srgbClr val="629755"/>
                </a:solidFill>
                <a:effectLst/>
                <a:latin typeface="Arial Unicode MS"/>
              </a:rPr>
              <a:t>percentual</a:t>
            </a:r>
            <a:r>
              <a:rPr kumimoji="0" lang="it-IT" altLang="it-IT" sz="1400" b="0" i="1" u="none" strike="noStrike" cap="none" normalizeH="0" baseline="0" dirty="0">
                <a:ln>
                  <a:noFill/>
                </a:ln>
                <a:solidFill>
                  <a:srgbClr val="629755"/>
                </a:solidFill>
                <a:effectLst/>
                <a:latin typeface="Arial Unicode MS"/>
              </a:rPr>
              <a:t> of investment </a:t>
            </a:r>
            <a:r>
              <a:rPr kumimoji="0" lang="it-IT" altLang="it-IT" sz="1400" b="0" i="1" u="none" strike="noStrike" cap="none" normalizeH="0" baseline="0" dirty="0" err="1">
                <a:ln>
                  <a:noFill/>
                </a:ln>
                <a:solidFill>
                  <a:srgbClr val="629755"/>
                </a:solidFill>
                <a:effectLst/>
                <a:latin typeface="Arial Unicode MS"/>
              </a:rPr>
              <a:t>paid</a:t>
            </a:r>
            <a:r>
              <a:rPr kumimoji="0" lang="it-IT" altLang="it-IT" sz="1400" b="0" i="1" u="none" strike="noStrike" cap="none" normalizeH="0" baseline="0" dirty="0">
                <a:ln>
                  <a:noFill/>
                </a:ln>
                <a:solidFill>
                  <a:srgbClr val="629755"/>
                </a:solidFill>
                <a:effectLst/>
                <a:latin typeface="Arial Unicode MS"/>
              </a:rPr>
              <a:t> to zero </a:t>
            </a:r>
            <a:r>
              <a:rPr kumimoji="0" lang="it-IT" altLang="it-IT" sz="1400" b="0" i="1" u="none" strike="noStrike" cap="none" normalizeH="0" baseline="0" dirty="0" err="1">
                <a:ln>
                  <a:noFill/>
                </a:ln>
                <a:solidFill>
                  <a:srgbClr val="629755"/>
                </a:solidFill>
                <a:effectLst/>
                <a:latin typeface="Arial Unicode MS"/>
              </a:rPr>
              <a:t>year</a:t>
            </a:r>
            <a:r>
              <a:rPr kumimoji="0" lang="it-IT" altLang="it-IT" sz="1400" b="0" i="1" u="none" strike="noStrike" cap="none" normalizeH="0" baseline="0" dirty="0">
                <a:ln>
                  <a:noFill/>
                </a:ln>
                <a:solidFill>
                  <a:srgbClr val="629755"/>
                </a:solidFill>
                <a:effectLst/>
                <a:latin typeface="Arial Unicode MS"/>
              </a:rPr>
              <a:t> [%]</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t_res:residual</a:t>
            </a:r>
            <a:r>
              <a:rPr kumimoji="0" lang="it-IT" altLang="it-IT" sz="1400" b="0" i="1" u="none" strike="noStrike" cap="none" normalizeH="0" baseline="0" dirty="0">
                <a:ln>
                  <a:noFill/>
                </a:ln>
                <a:solidFill>
                  <a:srgbClr val="629755"/>
                </a:solidFill>
                <a:effectLst/>
                <a:latin typeface="Arial Unicode MS"/>
              </a:rPr>
              <a:t> time to </a:t>
            </a:r>
            <a:r>
              <a:rPr kumimoji="0" lang="it-IT" altLang="it-IT" sz="1400" b="0" i="1" u="none" strike="noStrike" cap="none" normalizeH="0" baseline="0" dirty="0" err="1">
                <a:ln>
                  <a:noFill/>
                </a:ln>
                <a:solidFill>
                  <a:srgbClr val="629755"/>
                </a:solidFill>
                <a:effectLst/>
                <a:latin typeface="Arial Unicode MS"/>
              </a:rPr>
              <a:t>pay</a:t>
            </a:r>
            <a:r>
              <a:rPr kumimoji="0" lang="it-IT" altLang="it-IT" sz="1400" b="0" i="1" u="none" strike="noStrike" cap="none" normalizeH="0" baseline="0" dirty="0">
                <a:ln>
                  <a:noFill/>
                </a:ln>
                <a:solidFill>
                  <a:srgbClr val="629755"/>
                </a:solidFill>
                <a:effectLst/>
                <a:latin typeface="Arial Unicode MS"/>
              </a:rPr>
              <a:t> off </a:t>
            </a:r>
            <a:r>
              <a:rPr kumimoji="0" lang="it-IT" altLang="it-IT" sz="1400" b="0" i="1" u="none" strike="noStrike" cap="none" normalizeH="0" baseline="0" dirty="0" err="1">
                <a:ln>
                  <a:noFill/>
                </a:ln>
                <a:solidFill>
                  <a:srgbClr val="629755"/>
                </a:solidFill>
                <a:effectLst/>
                <a:latin typeface="Arial Unicode MS"/>
              </a:rPr>
              <a:t>debt</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year</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int</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int_rate:interest</a:t>
            </a:r>
            <a:r>
              <a:rPr kumimoji="0" lang="it-IT" altLang="it-IT" sz="1400" b="0" i="1" u="none" strike="noStrike" cap="none" normalizeH="0" baseline="0" dirty="0">
                <a:ln>
                  <a:noFill/>
                </a:ln>
                <a:solidFill>
                  <a:srgbClr val="629755"/>
                </a:solidFill>
                <a:effectLst/>
                <a:latin typeface="Arial Unicode MS"/>
              </a:rPr>
              <a:t> rate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pr_import</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purchase</a:t>
            </a:r>
            <a:r>
              <a:rPr kumimoji="0" lang="it-IT" altLang="it-IT" sz="1400" b="0" i="1" u="none" strike="noStrike" cap="none" normalizeH="0" baseline="0" dirty="0">
                <a:ln>
                  <a:noFill/>
                </a:ln>
                <a:solidFill>
                  <a:srgbClr val="629755"/>
                </a:solidFill>
                <a:effectLst/>
                <a:latin typeface="Arial Unicode MS"/>
              </a:rPr>
              <a:t> price of </a:t>
            </a:r>
            <a:r>
              <a:rPr kumimoji="0" lang="it-IT" altLang="it-IT" sz="1400" b="0" i="1" u="none" strike="noStrike" cap="none" normalizeH="0" baseline="0" dirty="0" err="1">
                <a:ln>
                  <a:noFill/>
                </a:ln>
                <a:solidFill>
                  <a:srgbClr val="629755"/>
                </a:solidFill>
                <a:effectLst/>
                <a:latin typeface="Arial Unicode MS"/>
              </a:rPr>
              <a:t>imported</a:t>
            </a:r>
            <a:r>
              <a:rPr kumimoji="0" lang="it-IT" altLang="it-IT" sz="1400" b="0" i="1" u="none" strike="noStrike" cap="none" normalizeH="0" baseline="0" dirty="0">
                <a:ln>
                  <a:noFill/>
                </a:ln>
                <a:solidFill>
                  <a:srgbClr val="629755"/>
                </a:solidFill>
                <a:effectLst/>
                <a:latin typeface="Arial Unicode MS"/>
              </a:rPr>
              <a:t> energy per </a:t>
            </a:r>
            <a:r>
              <a:rPr kumimoji="0" lang="it-IT" altLang="it-IT" sz="1400" b="0" i="1" u="none" strike="noStrike" cap="none" normalizeH="0" baseline="0" dirty="0" err="1">
                <a:ln>
                  <a:noFill/>
                </a:ln>
                <a:solidFill>
                  <a:srgbClr val="629755"/>
                </a:solidFill>
                <a:effectLst/>
                <a:latin typeface="Arial Unicode MS"/>
              </a:rPr>
              <a:t>vector</a:t>
            </a:r>
            <a:r>
              <a:rPr kumimoji="0" lang="it-IT" altLang="it-IT" sz="1400" b="0" i="1" u="none" strike="noStrike" cap="none" normalizeH="0" baseline="0" dirty="0">
                <a:ln>
                  <a:noFill/>
                </a:ln>
                <a:solidFill>
                  <a:srgbClr val="629755"/>
                </a:solidFill>
                <a:effectLst/>
                <a:latin typeface="Arial Unicode MS"/>
              </a:rPr>
              <a:t> €/MWh]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dict</a:t>
            </a:r>
            <a:r>
              <a:rPr kumimoji="0" lang="it-IT" altLang="it-IT" sz="1400" b="0" i="1" u="none" strike="noStrike" cap="none" normalizeH="0" baseline="0" dirty="0">
                <a:ln>
                  <a:noFill/>
                </a:ln>
                <a:solidFill>
                  <a:srgbClr val="FF0000"/>
                </a:solidFill>
                <a:effectLst/>
                <a:latin typeface="Arial Unicode MS"/>
              </a:rPr>
              <a:t>’ )</a:t>
            </a:r>
            <a:r>
              <a:rPr lang="it-IT" altLang="it-IT" sz="1400" i="1" dirty="0">
                <a:solidFill>
                  <a:srgbClr val="629755"/>
                </a:solidFill>
                <a:latin typeface="Arial Unicode MS"/>
              </a:rPr>
              <a:t> </a:t>
            </a:r>
            <a:r>
              <a:rPr lang="it-IT" altLang="it-IT" sz="1400" i="1" dirty="0" err="1">
                <a:solidFill>
                  <a:srgbClr val="629755"/>
                </a:solidFill>
                <a:latin typeface="Arial Unicode MS"/>
              </a:rPr>
              <a:t>example</a:t>
            </a:r>
            <a:r>
              <a:rPr lang="it-IT" altLang="it-IT" sz="1400" i="1" dirty="0">
                <a:solidFill>
                  <a:srgbClr val="629755"/>
                </a:solidFill>
                <a:latin typeface="Arial Unicode MS"/>
              </a:rPr>
              <a:t> </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electricity</a:t>
            </a: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a:ln>
                  <a:noFill/>
                </a:ln>
                <a:solidFill>
                  <a:srgbClr val="A9B7C6"/>
                </a:solidFill>
                <a:effectLst/>
                <a:latin typeface="Arial Unicode MS"/>
              </a:rPr>
              <a:t>: </a:t>
            </a:r>
            <a:r>
              <a:rPr kumimoji="0" lang="it-IT" altLang="it-IT" sz="1400" b="0" i="0" u="none" strike="noStrike" cap="none" normalizeH="0" baseline="0" dirty="0">
                <a:ln>
                  <a:noFill/>
                </a:ln>
                <a:solidFill>
                  <a:srgbClr val="6897BB"/>
                </a:solidFill>
                <a:effectLst/>
                <a:latin typeface="Arial Unicode MS"/>
              </a:rPr>
              <a:t>320</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6897BB"/>
                </a:solidFill>
                <a:effectLst/>
                <a:latin typeface="Arial Unicode MS"/>
              </a:rPr>
              <a:t>0.8</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heat</a:t>
            </a: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a:ln>
                  <a:noFill/>
                </a:ln>
                <a:solidFill>
                  <a:srgbClr val="A9B7C6"/>
                </a:solidFill>
                <a:effectLst/>
                <a:latin typeface="Arial Unicode MS"/>
              </a:rPr>
              <a:t>: </a:t>
            </a:r>
            <a:r>
              <a:rPr kumimoji="0" lang="it-IT" altLang="it-IT" sz="1400" b="0" i="0" u="none" strike="noStrike" cap="none" normalizeH="0" baseline="0" dirty="0">
                <a:ln>
                  <a:noFill/>
                </a:ln>
                <a:solidFill>
                  <a:srgbClr val="6897BB"/>
                </a:solidFill>
                <a:effectLst/>
                <a:latin typeface="Arial Unicode MS"/>
              </a:rPr>
              <a:t>0</a:t>
            </a:r>
            <a:r>
              <a:rPr kumimoji="0" lang="it-IT" altLang="it-IT" sz="1400" b="0" i="0" u="none" strike="noStrike" cap="none" normalizeH="0" baseline="0" dirty="0">
                <a:ln>
                  <a:noFill/>
                </a:ln>
                <a:solidFill>
                  <a:srgbClr val="A9B7C6"/>
                </a:solidFill>
                <a:effectLst/>
                <a:latin typeface="Arial Unicode MS"/>
              </a:rPr>
              <a:t>}</a:t>
            </a:r>
            <a:r>
              <a:rPr lang="it-IT" altLang="it-IT" sz="1400" i="1" dirty="0">
                <a:solidFill>
                  <a:srgbClr val="629755"/>
                </a:solidFill>
                <a:latin typeface="Arial Unicode MS"/>
              </a:rPr>
              <a:t>  </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pr_export</a:t>
            </a:r>
            <a:r>
              <a:rPr kumimoji="0" lang="it-IT" altLang="it-IT" sz="1400" b="0" i="1" u="none" strike="noStrike" cap="none" normalizeH="0" baseline="0" dirty="0">
                <a:ln>
                  <a:noFill/>
                </a:ln>
                <a:solidFill>
                  <a:srgbClr val="629755"/>
                </a:solidFill>
                <a:effectLst/>
                <a:latin typeface="Arial Unicode MS"/>
              </a:rPr>
              <a:t>: sale price of </a:t>
            </a:r>
            <a:r>
              <a:rPr kumimoji="0" lang="it-IT" altLang="it-IT" sz="1400" b="0" i="1" u="none" strike="noStrike" cap="none" normalizeH="0" baseline="0" dirty="0" err="1">
                <a:ln>
                  <a:noFill/>
                </a:ln>
                <a:solidFill>
                  <a:srgbClr val="629755"/>
                </a:solidFill>
                <a:effectLst/>
                <a:latin typeface="Arial Unicode MS"/>
              </a:rPr>
              <a:t>exported</a:t>
            </a:r>
            <a:r>
              <a:rPr kumimoji="0" lang="it-IT" altLang="it-IT" sz="1400" b="0" i="1" u="none" strike="noStrike" cap="none" normalizeH="0" baseline="0" dirty="0">
                <a:ln>
                  <a:noFill/>
                </a:ln>
                <a:solidFill>
                  <a:srgbClr val="629755"/>
                </a:solidFill>
                <a:effectLst/>
                <a:latin typeface="Arial Unicode MS"/>
              </a:rPr>
              <a:t> energy per </a:t>
            </a:r>
            <a:r>
              <a:rPr kumimoji="0" lang="it-IT" altLang="it-IT" sz="1400" b="0" i="1" u="none" strike="noStrike" cap="none" normalizeH="0" baseline="0" dirty="0" err="1">
                <a:ln>
                  <a:noFill/>
                </a:ln>
                <a:solidFill>
                  <a:srgbClr val="629755"/>
                </a:solidFill>
                <a:effectLst/>
                <a:latin typeface="Arial Unicode MS"/>
              </a:rPr>
              <a:t>vector</a:t>
            </a:r>
            <a:r>
              <a:rPr kumimoji="0" lang="it-IT" altLang="it-IT" sz="1400" b="0" i="1" u="none" strike="noStrike" cap="none" normalizeH="0" baseline="0" dirty="0">
                <a:ln>
                  <a:noFill/>
                </a:ln>
                <a:solidFill>
                  <a:srgbClr val="629755"/>
                </a:solidFill>
                <a:effectLst/>
                <a:latin typeface="Arial Unicode MS"/>
              </a:rPr>
              <a:t> [€/MWh] (</a:t>
            </a:r>
            <a:r>
              <a:rPr kumimoji="0" lang="it-IT" altLang="it-IT" sz="1400" b="0" i="1" u="none" strike="noStrike" cap="none" normalizeH="0" baseline="0" dirty="0" err="1">
                <a:ln>
                  <a:noFill/>
                </a:ln>
                <a:solidFill>
                  <a:srgbClr val="629755"/>
                </a:solidFill>
                <a:effectLst/>
                <a:latin typeface="Arial Unicode MS"/>
              </a:rPr>
              <a:t>dict</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dict</a:t>
            </a:r>
            <a:r>
              <a:rPr kumimoji="0" lang="it-IT" altLang="it-IT" sz="1400" b="0" i="1" u="none" strike="noStrike" cap="none" normalizeH="0" baseline="0" dirty="0">
                <a:ln>
                  <a:noFill/>
                </a:ln>
                <a:solidFill>
                  <a:srgbClr val="FF0000"/>
                </a:solidFill>
                <a:effectLst/>
                <a:latin typeface="Arial Unicode MS"/>
              </a:rPr>
              <a:t>’ )</a:t>
            </a:r>
            <a:r>
              <a:rPr lang="it-IT" altLang="it-IT" sz="1400" i="1" dirty="0">
                <a:solidFill>
                  <a:srgbClr val="629755"/>
                </a:solidFill>
                <a:latin typeface="Arial Unicode MS"/>
              </a:rPr>
              <a:t> </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tax: </a:t>
            </a:r>
            <a:r>
              <a:rPr kumimoji="0" lang="it-IT" altLang="it-IT" sz="1400" b="0" i="1" u="none" strike="noStrike" cap="none" normalizeH="0" baseline="0" dirty="0" err="1">
                <a:ln>
                  <a:noFill/>
                </a:ln>
                <a:solidFill>
                  <a:srgbClr val="629755"/>
                </a:solidFill>
                <a:effectLst/>
                <a:latin typeface="Arial Unicode MS"/>
              </a:rPr>
              <a:t>percentual</a:t>
            </a:r>
            <a:r>
              <a:rPr kumimoji="0" lang="it-IT" altLang="it-IT" sz="1400" b="0" i="1" u="none" strike="noStrike" cap="none" normalizeH="0" baseline="0" dirty="0">
                <a:ln>
                  <a:noFill/>
                </a:ln>
                <a:solidFill>
                  <a:srgbClr val="629755"/>
                </a:solidFill>
                <a:effectLst/>
                <a:latin typeface="Arial Unicode MS"/>
              </a:rPr>
              <a:t> of taxes on </a:t>
            </a:r>
            <a:r>
              <a:rPr kumimoji="0" lang="it-IT" altLang="it-IT" sz="1400" b="0" i="1" u="none" strike="noStrike" cap="none" normalizeH="0" baseline="0" dirty="0" err="1">
                <a:ln>
                  <a:noFill/>
                </a:ln>
                <a:solidFill>
                  <a:srgbClr val="629755"/>
                </a:solidFill>
                <a:effectLst/>
                <a:latin typeface="Arial Unicode MS"/>
              </a:rPr>
              <a:t>sold</a:t>
            </a:r>
            <a:r>
              <a:rPr kumimoji="0" lang="it-IT" altLang="it-IT" sz="1400" b="0" i="1" u="none" strike="noStrike" cap="none" normalizeH="0" baseline="0" dirty="0">
                <a:ln>
                  <a:noFill/>
                </a:ln>
                <a:solidFill>
                  <a:srgbClr val="629755"/>
                </a:solidFill>
                <a:effectLst/>
                <a:latin typeface="Arial Unicode MS"/>
              </a:rPr>
              <a:t> energy  [%]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int</a:t>
            </a:r>
            <a:r>
              <a:rPr kumimoji="0" lang="it-IT" altLang="it-IT" sz="1400" b="0" i="1" u="none" strike="noStrike" cap="none" normalizeH="0" baseline="0" dirty="0">
                <a:ln>
                  <a:noFill/>
                </a:ln>
                <a:solidFill>
                  <a:srgbClr val="FF0000"/>
                </a:solidFill>
                <a:effectLst/>
                <a:latin typeface="Arial Unicode MS"/>
              </a:rPr>
              <a:t>’ )</a:t>
            </a:r>
            <a:r>
              <a:rPr lang="it-IT" altLang="it-IT" sz="1400" i="1" dirty="0">
                <a:solidFill>
                  <a:srgbClr val="629755"/>
                </a:solidFill>
                <a:latin typeface="Arial Unicode MS"/>
              </a:rPr>
              <a:t> </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return</a:t>
            </a:r>
            <a:r>
              <a:rPr kumimoji="0" lang="it-IT" altLang="it-IT" sz="1400" b="0" i="1" u="none" strike="noStrike" cap="none" normalizeH="0" baseline="0" dirty="0">
                <a:ln>
                  <a:noFill/>
                </a:ln>
                <a:solidFill>
                  <a:srgbClr val="629755"/>
                </a:solidFill>
                <a:effectLst/>
                <a:latin typeface="Arial Unicode MS"/>
              </a:rPr>
              <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NPV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=float)</a:t>
            </a:r>
            <a:r>
              <a:rPr lang="it-IT" altLang="it-IT" sz="1400" i="1" dirty="0">
                <a:solidFill>
                  <a:srgbClr val="629755"/>
                </a:solidFill>
                <a:latin typeface="Arial Unicode MS"/>
              </a:rPr>
              <a:t> </a:t>
            </a:r>
            <a:endParaRPr kumimoji="0" lang="it-IT" altLang="it-IT" sz="1400" b="0" i="1" u="none" strike="noStrike" cap="none" normalizeH="0" baseline="0" dirty="0">
              <a:ln>
                <a:noFill/>
              </a:ln>
              <a:solidFill>
                <a:srgbClr val="629755"/>
              </a:solidFill>
              <a:effectLst/>
              <a:latin typeface="Arial Unicode MS"/>
            </a:endParaRPr>
          </a:p>
          <a:p>
            <a:pPr eaLnBrk="0" hangingPunct="0"/>
            <a:r>
              <a:rPr lang="it-IT" altLang="it-IT" sz="1400" i="1" dirty="0">
                <a:solidFill>
                  <a:srgbClr val="629755"/>
                </a:solidFill>
                <a:latin typeface="Arial Unicode MS"/>
              </a:rPr>
              <a:t>        </a:t>
            </a:r>
            <a:r>
              <a:rPr kumimoji="0" lang="it-IT" altLang="it-IT" sz="1400" b="0" i="1" u="none" strike="noStrike" cap="none" normalizeH="0" baseline="0" dirty="0" err="1">
                <a:ln>
                  <a:noFill/>
                </a:ln>
                <a:solidFill>
                  <a:srgbClr val="629755"/>
                </a:solidFill>
                <a:effectLst/>
                <a:latin typeface="Arial Unicode MS"/>
              </a:rPr>
              <a:t>cashflow</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(Array)</a:t>
            </a:r>
            <a:r>
              <a:rPr lang="it-IT" altLang="it-IT" sz="1400" i="1" dirty="0">
                <a:solidFill>
                  <a:srgbClr val="629755"/>
                </a:solidFill>
                <a:latin typeface="Arial Unicode MS"/>
              </a:rPr>
              <a:t> </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cashflow_cum</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 </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pbp</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pay</a:t>
            </a:r>
            <a:r>
              <a:rPr kumimoji="0" lang="it-IT" altLang="it-IT" sz="1400" b="0" i="1" u="none" strike="noStrike" cap="none" normalizeH="0" baseline="0" dirty="0">
                <a:ln>
                  <a:noFill/>
                </a:ln>
                <a:solidFill>
                  <a:srgbClr val="629755"/>
                </a:solidFill>
                <a:effectLst/>
                <a:latin typeface="Arial Unicode MS"/>
              </a:rPr>
              <a:t> back </a:t>
            </a:r>
            <a:r>
              <a:rPr kumimoji="0" lang="it-IT" altLang="it-IT" sz="1400" b="0" i="1" u="none" strike="noStrike" cap="none" normalizeH="0" baseline="0" dirty="0" err="1">
                <a:ln>
                  <a:noFill/>
                </a:ln>
                <a:solidFill>
                  <a:srgbClr val="629755"/>
                </a:solidFill>
                <a:effectLst/>
                <a:latin typeface="Arial Unicode MS"/>
              </a:rPr>
              <a:t>period</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year</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a:t>
            </a:r>
            <a:r>
              <a:rPr lang="it-IT" altLang="it-IT" sz="1400" i="1" dirty="0">
                <a:solidFill>
                  <a:srgbClr val="629755"/>
                </a:solidFill>
                <a:latin typeface="Arial Unicode MS"/>
              </a:rPr>
              <a:t> </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r1:revenue from </a:t>
            </a:r>
            <a:r>
              <a:rPr kumimoji="0" lang="it-IT" altLang="it-IT" sz="1400" b="0" i="1" u="none" strike="noStrike" cap="none" normalizeH="0" baseline="0" dirty="0" err="1">
                <a:ln>
                  <a:noFill/>
                </a:ln>
                <a:solidFill>
                  <a:srgbClr val="629755"/>
                </a:solidFill>
                <a:effectLst/>
                <a:latin typeface="Arial Unicode MS"/>
              </a:rPr>
              <a:t>sold</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electricity</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year</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(Array)</a:t>
            </a:r>
            <a:r>
              <a:rPr lang="it-IT" altLang="it-IT" sz="1400" i="1" dirty="0">
                <a:solidFill>
                  <a:srgbClr val="629755"/>
                </a:solidFill>
                <a:latin typeface="Arial Unicode MS"/>
              </a:rPr>
              <a:t> </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r2: revenue from </a:t>
            </a:r>
            <a:r>
              <a:rPr kumimoji="0" lang="it-IT" altLang="it-IT" sz="1400" b="0" i="1" u="none" strike="noStrike" cap="none" normalizeH="0" baseline="0" dirty="0" err="1">
                <a:ln>
                  <a:noFill/>
                </a:ln>
                <a:solidFill>
                  <a:srgbClr val="629755"/>
                </a:solidFill>
                <a:effectLst/>
                <a:latin typeface="Arial Unicode MS"/>
              </a:rPr>
              <a:t>savings</a:t>
            </a:r>
            <a:r>
              <a:rPr kumimoji="0" lang="it-IT" altLang="it-IT" sz="1400" b="0" i="1" u="none" strike="noStrike" cap="none" normalizeH="0" baseline="0" dirty="0">
                <a:ln>
                  <a:noFill/>
                </a:ln>
                <a:solidFill>
                  <a:srgbClr val="629755"/>
                </a:solidFill>
                <a:effectLst/>
                <a:latin typeface="Arial Unicode MS"/>
              </a:rPr>
              <a:t> on energy bill [€/</a:t>
            </a:r>
            <a:r>
              <a:rPr kumimoji="0" lang="it-IT" altLang="it-IT" sz="1400" b="0" i="1" u="none" strike="noStrike" cap="none" normalizeH="0" baseline="0" dirty="0" err="1">
                <a:ln>
                  <a:noFill/>
                </a:ln>
                <a:solidFill>
                  <a:srgbClr val="629755"/>
                </a:solidFill>
                <a:effectLst/>
                <a:latin typeface="Arial Unicode MS"/>
              </a:rPr>
              <a:t>year</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(Array)</a:t>
            </a:r>
            <a:r>
              <a:rPr lang="it-IT" altLang="it-IT" sz="1400" i="1" dirty="0">
                <a:solidFill>
                  <a:srgbClr val="629755"/>
                </a:solidFill>
                <a:latin typeface="Arial Unicode MS"/>
              </a:rPr>
              <a:t> </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r3: revenue from incentive on kWh [€/</a:t>
            </a:r>
            <a:r>
              <a:rPr kumimoji="0" lang="it-IT" altLang="it-IT" sz="1400" b="0" i="1" u="none" strike="noStrike" cap="none" normalizeH="0" baseline="0" dirty="0" err="1">
                <a:ln>
                  <a:noFill/>
                </a:ln>
                <a:solidFill>
                  <a:srgbClr val="629755"/>
                </a:solidFill>
                <a:effectLst/>
                <a:latin typeface="Arial Unicode MS"/>
              </a:rPr>
              <a:t>year</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(Array)</a:t>
            </a:r>
            <a:r>
              <a:rPr lang="it-IT" altLang="it-IT" sz="1400" i="1" dirty="0">
                <a:solidFill>
                  <a:srgbClr val="629755"/>
                </a:solidFill>
                <a:latin typeface="Arial Unicode MS"/>
              </a:rPr>
              <a:t> </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r4: revenue from incentive [€/</a:t>
            </a:r>
            <a:r>
              <a:rPr kumimoji="0" lang="it-IT" altLang="it-IT" sz="1400" b="0" i="1" u="none" strike="noStrike" cap="none" normalizeH="0" baseline="0" dirty="0" err="1">
                <a:ln>
                  <a:noFill/>
                </a:ln>
                <a:solidFill>
                  <a:srgbClr val="629755"/>
                </a:solidFill>
                <a:effectLst/>
                <a:latin typeface="Arial Unicode MS"/>
              </a:rPr>
              <a:t>year</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(Array)</a:t>
            </a:r>
            <a:r>
              <a:rPr lang="it-IT" altLang="it-IT" sz="1400" i="1" dirty="0">
                <a:solidFill>
                  <a:srgbClr val="629755"/>
                </a:solidFill>
                <a:latin typeface="Arial Unicode MS"/>
              </a:rPr>
              <a:t> </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c1: cost of </a:t>
            </a:r>
            <a:r>
              <a:rPr kumimoji="0" lang="it-IT" altLang="it-IT" sz="1400" b="0" i="1" u="none" strike="noStrike" cap="none" normalizeH="0" baseline="0" dirty="0" err="1">
                <a:ln>
                  <a:noFill/>
                </a:ln>
                <a:solidFill>
                  <a:srgbClr val="629755"/>
                </a:solidFill>
                <a:effectLst/>
                <a:latin typeface="Arial Unicode MS"/>
              </a:rPr>
              <a:t>resources</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year</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(Array)</a:t>
            </a:r>
            <a:r>
              <a:rPr lang="it-IT" altLang="it-IT" sz="1400" i="1" dirty="0">
                <a:solidFill>
                  <a:srgbClr val="629755"/>
                </a:solidFill>
                <a:latin typeface="Arial Unicode MS"/>
              </a:rPr>
              <a:t> </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c2: cost of </a:t>
            </a:r>
            <a:r>
              <a:rPr kumimoji="0" lang="it-IT" altLang="it-IT" sz="1400" b="0" i="1" u="none" strike="noStrike" cap="none" normalizeH="0" baseline="0" dirty="0" err="1">
                <a:ln>
                  <a:noFill/>
                </a:ln>
                <a:solidFill>
                  <a:srgbClr val="629755"/>
                </a:solidFill>
                <a:effectLst/>
                <a:latin typeface="Arial Unicode MS"/>
              </a:rPr>
              <a:t>oem</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year</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includes</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auxiliary</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components</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replacement</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(Array)</a:t>
            </a:r>
            <a:r>
              <a:rPr lang="it-IT" altLang="it-IT" sz="1400" i="1" dirty="0">
                <a:solidFill>
                  <a:srgbClr val="629755"/>
                </a:solidFill>
                <a:latin typeface="Arial Unicode MS"/>
              </a:rPr>
              <a:t> </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c3: tax to network system [€/</a:t>
            </a:r>
            <a:r>
              <a:rPr kumimoji="0" lang="it-IT" altLang="it-IT" sz="1400" b="0" i="1" u="none" strike="noStrike" cap="none" normalizeH="0" baseline="0" dirty="0" err="1">
                <a:ln>
                  <a:noFill/>
                </a:ln>
                <a:solidFill>
                  <a:srgbClr val="629755"/>
                </a:solidFill>
                <a:effectLst/>
                <a:latin typeface="Arial Unicode MS"/>
              </a:rPr>
              <a:t>year</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(Array)</a:t>
            </a:r>
            <a:r>
              <a:rPr lang="it-IT" altLang="it-IT" sz="1400" i="1" dirty="0">
                <a:solidFill>
                  <a:srgbClr val="629755"/>
                </a:solidFill>
                <a:latin typeface="Arial Unicode MS"/>
              </a:rPr>
              <a:t> </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c4:tax on energy </a:t>
            </a:r>
            <a:r>
              <a:rPr kumimoji="0" lang="it-IT" altLang="it-IT" sz="1400" b="0" i="1" u="none" strike="noStrike" cap="none" normalizeH="0" baseline="0" dirty="0" err="1">
                <a:ln>
                  <a:noFill/>
                </a:ln>
                <a:solidFill>
                  <a:srgbClr val="629755"/>
                </a:solidFill>
                <a:effectLst/>
                <a:latin typeface="Arial Unicode MS"/>
              </a:rPr>
              <a:t>sold</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year</a:t>
            </a:r>
            <a:r>
              <a:rPr kumimoji="0" lang="it-IT" altLang="it-IT" sz="1400" b="0" i="1" u="none" strike="noStrike" cap="none" normalizeH="0" baseline="0" dirty="0">
                <a:ln>
                  <a:noFill/>
                </a:ln>
                <a:solidFill>
                  <a:srgbClr val="629755"/>
                </a:solidFill>
                <a:effectLst/>
                <a:latin typeface="Arial Unicode MS"/>
              </a:rPr>
              <a:t>]</a:t>
            </a:r>
            <a:r>
              <a:rPr kumimoji="0" lang="it-IT" altLang="it-IT" sz="1400" b="0" i="1" u="none" strike="noStrike" cap="none" normalizeH="0" baseline="0" dirty="0">
                <a:ln>
                  <a:noFill/>
                </a:ln>
                <a:solidFill>
                  <a:srgbClr val="FF0000"/>
                </a:solidFill>
                <a:effectLst/>
                <a:latin typeface="Arial Unicode MS"/>
              </a:rPr>
              <a:t> (Array)</a:t>
            </a:r>
            <a:r>
              <a:rPr lang="it-IT" altLang="it-IT" sz="1400" i="1" dirty="0">
                <a:solidFill>
                  <a:srgbClr val="629755"/>
                </a:solidFill>
                <a:latin typeface="Arial Unicode MS"/>
              </a:rPr>
              <a:t> </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c5:depreciation (</a:t>
            </a:r>
            <a:r>
              <a:rPr kumimoji="0" lang="it-IT" altLang="it-IT" sz="1400" b="0" i="1" u="none" strike="noStrike" cap="none" normalizeH="0" baseline="0" dirty="0" err="1">
                <a:ln>
                  <a:noFill/>
                </a:ln>
                <a:solidFill>
                  <a:srgbClr val="629755"/>
                </a:solidFill>
                <a:effectLst/>
                <a:latin typeface="Arial Unicode MS"/>
              </a:rPr>
              <a:t>if</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all</a:t>
            </a:r>
            <a:r>
              <a:rPr kumimoji="0" lang="it-IT" altLang="it-IT" sz="1400" b="0" i="1" u="none" strike="noStrike" cap="none" normalizeH="0" baseline="0" dirty="0">
                <a:ln>
                  <a:noFill/>
                </a:ln>
                <a:solidFill>
                  <a:srgbClr val="629755"/>
                </a:solidFill>
                <a:effectLst/>
                <a:latin typeface="Arial Unicode MS"/>
              </a:rPr>
              <a:t> costs are </a:t>
            </a:r>
            <a:r>
              <a:rPr kumimoji="0" lang="it-IT" altLang="it-IT" sz="1400" b="0" i="1" u="none" strike="noStrike" cap="none" normalizeH="0" baseline="0" dirty="0" err="1">
                <a:ln>
                  <a:noFill/>
                </a:ln>
                <a:solidFill>
                  <a:srgbClr val="629755"/>
                </a:solidFill>
                <a:effectLst/>
                <a:latin typeface="Arial Unicode MS"/>
              </a:rPr>
              <a:t>not</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paid</a:t>
            </a:r>
            <a:r>
              <a:rPr kumimoji="0" lang="it-IT" altLang="it-IT" sz="1400" b="0" i="1" u="none" strike="noStrike" cap="none" normalizeH="0" baseline="0" dirty="0">
                <a:ln>
                  <a:noFill/>
                </a:ln>
                <a:solidFill>
                  <a:srgbClr val="629755"/>
                </a:solidFill>
                <a:effectLst/>
                <a:latin typeface="Arial Unicode MS"/>
              </a:rPr>
              <a:t> to </a:t>
            </a:r>
            <a:r>
              <a:rPr kumimoji="0" lang="it-IT" altLang="it-IT" sz="1400" b="0" i="1" u="none" strike="noStrike" cap="none" normalizeH="0" baseline="0" dirty="0" err="1">
                <a:ln>
                  <a:noFill/>
                </a:ln>
                <a:solidFill>
                  <a:srgbClr val="629755"/>
                </a:solidFill>
                <a:effectLst/>
                <a:latin typeface="Arial Unicode MS"/>
              </a:rPr>
              <a:t>year</a:t>
            </a:r>
            <a:r>
              <a:rPr kumimoji="0" lang="it-IT" altLang="it-IT" sz="1400" b="0" i="1" u="none" strike="noStrike" cap="none" normalizeH="0" baseline="0" dirty="0">
                <a:ln>
                  <a:noFill/>
                </a:ln>
                <a:solidFill>
                  <a:srgbClr val="629755"/>
                </a:solidFill>
                <a:effectLst/>
                <a:latin typeface="Arial Unicode MS"/>
              </a:rPr>
              <a:t> zero) [€/</a:t>
            </a:r>
            <a:r>
              <a:rPr kumimoji="0" lang="it-IT" altLang="it-IT" sz="1400" b="0" i="1" u="none" strike="noStrike" cap="none" normalizeH="0" baseline="0" dirty="0" err="1">
                <a:ln>
                  <a:noFill/>
                </a:ln>
                <a:solidFill>
                  <a:srgbClr val="629755"/>
                </a:solidFill>
                <a:effectLst/>
                <a:latin typeface="Arial Unicode MS"/>
              </a:rPr>
              <a:t>year</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(Array)</a:t>
            </a:r>
            <a:r>
              <a:rPr lang="it-IT" altLang="it-IT" sz="1400" i="1" dirty="0">
                <a:solidFill>
                  <a:srgbClr val="629755"/>
                </a:solidFill>
                <a:latin typeface="Arial Unicode MS"/>
              </a:rPr>
              <a:t> </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endParaRPr kumimoji="0" lang="it-IT" altLang="it-IT"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40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6360BF2E-4115-4269-11C0-88B44DE09838}"/>
              </a:ext>
            </a:extLst>
          </p:cNvPr>
          <p:cNvSpPr txBox="1"/>
          <p:nvPr/>
        </p:nvSpPr>
        <p:spPr>
          <a:xfrm>
            <a:off x="551384" y="582070"/>
            <a:ext cx="6176864" cy="290016"/>
          </a:xfrm>
          <a:prstGeom prst="rect">
            <a:avLst/>
          </a:prstGeom>
          <a:noFill/>
        </p:spPr>
        <p:txBody>
          <a:bodyPr wrap="square">
            <a:spAutoFit/>
          </a:bodyPr>
          <a:lstStyle/>
          <a:p>
            <a:pPr marL="0" lvl="1" defTabSz="685800" fontAlgn="auto">
              <a:lnSpc>
                <a:spcPct val="70000"/>
              </a:lnSpc>
              <a:spcBef>
                <a:spcPts val="750"/>
              </a:spcBef>
              <a:spcAft>
                <a:spcPts val="0"/>
              </a:spcAft>
              <a:defRPr/>
            </a:pPr>
            <a:r>
              <a:rPr lang="it-IT" altLang="it-IT" b="1" dirty="0" err="1">
                <a:latin typeface="Segoe UI" panose="020B0502040204020203" pitchFamily="34" charset="0"/>
                <a:cs typeface="Segoe UI" panose="020B0502040204020203" pitchFamily="34" charset="0"/>
              </a:rPr>
              <a:t>Prosumer.economic_perfomance</a:t>
            </a:r>
            <a:r>
              <a:rPr lang="it-IT" altLang="it-IT" b="1" dirty="0">
                <a:latin typeface="Segoe UI" panose="020B0502040204020203" pitchFamily="34" charset="0"/>
                <a:cs typeface="Segoe UI" panose="020B0502040204020203" pitchFamily="34" charset="0"/>
              </a:rPr>
              <a:t>()</a:t>
            </a:r>
            <a:endParaRPr lang="it-IT" altLang="it-IT"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342925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class REC</a:t>
            </a:r>
          </a:p>
        </p:txBody>
      </p:sp>
      <p:sp>
        <p:nvSpPr>
          <p:cNvPr id="5" name="CasellaDiTesto 4">
            <a:extLst>
              <a:ext uri="{FF2B5EF4-FFF2-40B4-BE49-F238E27FC236}">
                <a16:creationId xmlns:a16="http://schemas.microsoft.com/office/drawing/2014/main" id="{26992265-0480-59B2-B2A8-0F929DECC7A4}"/>
              </a:ext>
            </a:extLst>
          </p:cNvPr>
          <p:cNvSpPr txBox="1"/>
          <p:nvPr/>
        </p:nvSpPr>
        <p:spPr>
          <a:xfrm>
            <a:off x="501552" y="1052736"/>
            <a:ext cx="11712624" cy="34778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CC7832"/>
                </a:solidFill>
                <a:effectLst/>
                <a:latin typeface="Arial Unicode MS"/>
              </a:rPr>
              <a:t>class </a:t>
            </a:r>
            <a:r>
              <a:rPr kumimoji="0" lang="it-IT" altLang="it-IT" sz="1800" b="0" i="0" u="none" strike="noStrike" cap="none" normalizeH="0" baseline="0" dirty="0" err="1">
                <a:ln>
                  <a:noFill/>
                </a:ln>
                <a:solidFill>
                  <a:srgbClr val="A9B7C6"/>
                </a:solidFill>
                <a:effectLst/>
                <a:latin typeface="Arial Unicode MS"/>
              </a:rPr>
              <a:t>Rec</a:t>
            </a:r>
            <a:r>
              <a:rPr kumimoji="0" lang="it-IT" altLang="it-IT" sz="1800" b="0" i="0" u="none" strike="noStrike" cap="none" normalizeH="0" baseline="0" dirty="0">
                <a:ln>
                  <a:noFill/>
                </a:ln>
                <a:solidFill>
                  <a:srgbClr val="A9B7C6"/>
                </a:solidFill>
                <a:effectLst/>
                <a:latin typeface="Arial Unicode MS"/>
              </a:rPr>
              <a:t>:</a:t>
            </a:r>
            <a:br>
              <a:rPr kumimoji="0" lang="it-IT" altLang="it-IT" sz="1800" b="0" i="0" u="none" strike="noStrike" cap="none" normalizeH="0" baseline="0" dirty="0">
                <a:ln>
                  <a:noFill/>
                </a:ln>
                <a:solidFill>
                  <a:srgbClr val="A9B7C6"/>
                </a:solidFill>
                <a:effectLst/>
                <a:latin typeface="Arial Unicode MS"/>
              </a:rPr>
            </a:br>
            <a:r>
              <a:rPr kumimoji="0" lang="it-IT" altLang="it-IT" sz="1800" b="0" i="0" u="none" strike="noStrike" cap="none" normalizeH="0" baseline="0" dirty="0">
                <a:ln>
                  <a:noFill/>
                </a:ln>
                <a:solidFill>
                  <a:srgbClr val="A9B7C6"/>
                </a:solidFill>
                <a:effectLst/>
                <a:latin typeface="Arial Unicode MS"/>
              </a:rPr>
              <a:t>    </a:t>
            </a:r>
            <a:r>
              <a:rPr kumimoji="0" lang="it-IT" altLang="it-IT" sz="1800" b="0" i="0" u="none" strike="noStrike" cap="none" normalizeH="0" baseline="0" dirty="0" err="1">
                <a:ln>
                  <a:noFill/>
                </a:ln>
                <a:solidFill>
                  <a:srgbClr val="CC7832"/>
                </a:solidFill>
                <a:effectLst/>
                <a:latin typeface="Arial Unicode MS"/>
              </a:rPr>
              <a:t>def</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B200B2"/>
                </a:solidFill>
                <a:effectLst/>
                <a:latin typeface="Arial Unicode MS"/>
              </a:rPr>
              <a:t>__</a:t>
            </a:r>
            <a:r>
              <a:rPr kumimoji="0" lang="it-IT" altLang="it-IT" sz="1800" b="0" i="0" u="none" strike="noStrike" cap="none" normalizeH="0" baseline="0" dirty="0" err="1">
                <a:ln>
                  <a:noFill/>
                </a:ln>
                <a:solidFill>
                  <a:srgbClr val="B200B2"/>
                </a:solidFill>
                <a:effectLst/>
                <a:latin typeface="Arial Unicode MS"/>
              </a:rPr>
              <a:t>init</a:t>
            </a:r>
            <a:r>
              <a:rPr kumimoji="0" lang="it-IT" altLang="it-IT" sz="1800" b="0" i="0" u="none" strike="noStrike" cap="none" normalizeH="0" baseline="0" dirty="0">
                <a:ln>
                  <a:noFill/>
                </a:ln>
                <a:solidFill>
                  <a:srgbClr val="B200B2"/>
                </a:solidFill>
                <a:effectLst/>
                <a:latin typeface="Arial Unicode MS"/>
              </a:rPr>
              <a:t>__</a:t>
            </a:r>
            <a:r>
              <a:rPr kumimoji="0" lang="it-IT" altLang="it-IT" sz="1800" b="0" i="0" u="none" strike="noStrike" cap="none" normalizeH="0" baseline="0" dirty="0">
                <a:ln>
                  <a:noFill/>
                </a:ln>
                <a:solidFill>
                  <a:srgbClr val="A9B7C6"/>
                </a:solidFill>
                <a:effectLst/>
                <a:latin typeface="Arial Unicode MS"/>
              </a:rPr>
              <a:t>(</a:t>
            </a:r>
            <a:r>
              <a:rPr kumimoji="0" lang="it-IT" altLang="it-IT" sz="1800" b="0" i="0" u="none" strike="noStrike" cap="none" normalizeH="0" baseline="0" dirty="0">
                <a:ln>
                  <a:noFill/>
                </a:ln>
                <a:solidFill>
                  <a:srgbClr val="94558D"/>
                </a:solidFill>
                <a:effectLst/>
                <a:latin typeface="Arial Unicode MS"/>
              </a:rPr>
              <a:t>self</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A9B7C6"/>
                </a:solidFill>
                <a:effectLst/>
                <a:latin typeface="Arial Unicode MS"/>
              </a:rPr>
              <a:t>id</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A9B7C6"/>
                </a:solidFill>
                <a:effectLst/>
                <a:latin typeface="Arial Unicode MS"/>
              </a:rPr>
              <a:t>prosumer</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a:ln>
                  <a:noFill/>
                </a:ln>
                <a:solidFill>
                  <a:srgbClr val="A9B7C6"/>
                </a:solidFill>
                <a:effectLst/>
                <a:latin typeface="Arial Unicode MS"/>
              </a:rPr>
              <a:t>consumer</a:t>
            </a:r>
            <a:r>
              <a:rPr kumimoji="0" lang="it-IT" altLang="it-IT" sz="1800" b="0" i="0" u="none" strike="noStrike" cap="none" normalizeH="0" baseline="0" dirty="0">
                <a:ln>
                  <a:noFill/>
                </a:ln>
                <a:solidFill>
                  <a:srgbClr val="CC7832"/>
                </a:solidFill>
                <a:effectLst/>
                <a:latin typeface="Arial Unicode MS"/>
              </a:rPr>
              <a:t>, </a:t>
            </a:r>
            <a:r>
              <a:rPr kumimoji="0" lang="it-IT" altLang="it-IT" sz="1800" b="0" i="0" u="none" strike="noStrike" cap="none" normalizeH="0" baseline="0" dirty="0" err="1">
                <a:ln>
                  <a:noFill/>
                </a:ln>
                <a:solidFill>
                  <a:srgbClr val="A9B7C6"/>
                </a:solidFill>
                <a:effectLst/>
                <a:latin typeface="Arial Unicode MS"/>
              </a:rPr>
              <a:t>rec_plant</a:t>
            </a:r>
            <a:r>
              <a:rPr kumimoji="0" lang="it-IT" altLang="it-IT" sz="1800" b="0" i="0" u="none" strike="noStrike" cap="none" normalizeH="0" baseline="0" dirty="0" err="1">
                <a:ln>
                  <a:noFill/>
                </a:ln>
                <a:solidFill>
                  <a:srgbClr val="CC7832"/>
                </a:solidFill>
                <a:effectLst/>
                <a:latin typeface="Arial Unicode MS"/>
              </a:rPr>
              <a:t>,</a:t>
            </a:r>
            <a:r>
              <a:rPr kumimoji="0" lang="it-IT" altLang="it-IT" sz="1800" b="0" i="0" u="none" strike="noStrike" cap="none" normalizeH="0" baseline="0" dirty="0" err="1">
                <a:ln>
                  <a:noFill/>
                </a:ln>
                <a:solidFill>
                  <a:srgbClr val="A9B7C6"/>
                </a:solidFill>
                <a:effectLst/>
                <a:latin typeface="Arial Unicode MS"/>
              </a:rPr>
              <a:t>list_carrier</a:t>
            </a:r>
            <a:r>
              <a:rPr kumimoji="0" lang="it-IT" altLang="it-IT" sz="1800" b="0" i="0" u="none" strike="noStrike" cap="none" normalizeH="0" baseline="0" dirty="0">
                <a:ln>
                  <a:noFill/>
                </a:ln>
                <a:solidFill>
                  <a:srgbClr val="A9B7C6"/>
                </a:solidFill>
                <a:effectLst/>
                <a:latin typeface="Arial Unicode MS"/>
              </a:rPr>
              <a:t>):</a:t>
            </a:r>
            <a:br>
              <a:rPr kumimoji="0" lang="it-IT" altLang="it-IT" sz="1800" b="0" i="0" u="none" strike="noStrike" cap="none" normalizeH="0" baseline="0" dirty="0">
                <a:ln>
                  <a:noFill/>
                </a:ln>
                <a:solidFill>
                  <a:srgbClr val="A9B7C6"/>
                </a:solidFill>
                <a:effectLst/>
                <a:latin typeface="Arial Unicode MS"/>
              </a:rPr>
            </a:br>
            <a:r>
              <a:rPr kumimoji="0" lang="it-IT" altLang="it-IT" sz="1800" b="0" i="0" u="none" strike="noStrike" cap="none" normalizeH="0" baseline="0" dirty="0">
                <a:ln>
                  <a:noFill/>
                </a:ln>
                <a:solidFill>
                  <a:srgbClr val="A9B7C6"/>
                </a:solidFill>
                <a:effectLst/>
                <a:latin typeface="Arial Unicode MS"/>
              </a:rPr>
              <a:t>        </a:t>
            </a:r>
            <a:r>
              <a:rPr kumimoji="0" lang="it-IT" altLang="it-IT" sz="1800" b="0" i="1" u="none" strike="noStrike" cap="none" normalizeH="0" baseline="0" dirty="0">
                <a:ln>
                  <a:noFill/>
                </a:ln>
                <a:solidFill>
                  <a:srgbClr val="629755"/>
                </a:solidFill>
                <a:effectLst/>
                <a:latin typeface="Arial Unicode MS"/>
              </a:rPr>
              <a:t>"""</a:t>
            </a:r>
            <a:br>
              <a:rPr kumimoji="0" lang="it-IT" altLang="it-IT" sz="1800" b="0" i="1" u="none" strike="noStrike" cap="none" normalizeH="0" baseline="0" dirty="0">
                <a:ln>
                  <a:noFill/>
                </a:ln>
                <a:solidFill>
                  <a:srgbClr val="629755"/>
                </a:solidFill>
                <a:effectLst/>
                <a:latin typeface="Arial Unicode MS"/>
              </a:rPr>
            </a:b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To simulate REC with consumers and </a:t>
            </a:r>
            <a:r>
              <a:rPr kumimoji="0" lang="it-IT" altLang="it-IT" sz="1800" b="0" i="1" u="none" strike="noStrike" cap="none" normalizeH="0" baseline="0" dirty="0" err="1">
                <a:ln>
                  <a:noFill/>
                </a:ln>
                <a:solidFill>
                  <a:srgbClr val="629755"/>
                </a:solidFill>
                <a:effectLst/>
                <a:latin typeface="Arial Unicode MS"/>
              </a:rPr>
              <a:t>prosumers</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id: </a:t>
            </a:r>
            <a:r>
              <a:rPr kumimoji="0" lang="it-IT" altLang="it-IT" sz="1800" b="0" i="1" u="none" strike="noStrike" cap="none" normalizeH="0" baseline="0" dirty="0" err="1">
                <a:ln>
                  <a:noFill/>
                </a:ln>
                <a:solidFill>
                  <a:srgbClr val="629755"/>
                </a:solidFill>
                <a:effectLst/>
                <a:latin typeface="Arial Unicode MS"/>
              </a:rPr>
              <a:t>identification</a:t>
            </a:r>
            <a:r>
              <a:rPr kumimoji="0" lang="it-IT" altLang="it-IT" sz="1800" b="0" i="1" u="none" strike="noStrike" cap="none" normalizeH="0" baseline="0" dirty="0">
                <a:ln>
                  <a:noFill/>
                </a:ln>
                <a:solidFill>
                  <a:srgbClr val="629755"/>
                </a:solidFill>
                <a:effectLst/>
                <a:latin typeface="Arial Unicode MS"/>
              </a:rPr>
              <a:t> code </a:t>
            </a:r>
            <a:r>
              <a:rPr kumimoji="0" lang="it-IT" altLang="it-IT" sz="1800" b="0" i="1" u="none" strike="noStrike" cap="none" normalizeH="0" baseline="0" dirty="0">
                <a:ln>
                  <a:noFill/>
                </a:ln>
                <a:solidFill>
                  <a:srgbClr val="FF0000"/>
                </a:solidFill>
                <a:effectLst/>
                <a:latin typeface="Arial Unicode MS"/>
              </a:rPr>
              <a:t>(</a:t>
            </a:r>
            <a:r>
              <a:rPr kumimoji="0" lang="it-IT" altLang="it-IT" sz="1800" b="0" i="1" u="none" strike="noStrike" cap="none" normalizeH="0" baseline="0" dirty="0" err="1">
                <a:ln>
                  <a:noFill/>
                </a:ln>
                <a:solidFill>
                  <a:srgbClr val="FF0000"/>
                </a:solidFill>
                <a:effectLst/>
                <a:latin typeface="Arial Unicode MS"/>
              </a:rPr>
              <a:t>type</a:t>
            </a:r>
            <a:r>
              <a:rPr kumimoji="0" lang="it-IT" altLang="it-IT" sz="1800" b="0" i="1" u="none" strike="noStrike" cap="none" normalizeH="0" baseline="0" dirty="0">
                <a:ln>
                  <a:noFill/>
                </a:ln>
                <a:solidFill>
                  <a:srgbClr val="FF0000"/>
                </a:solidFill>
                <a:effectLst/>
                <a:latin typeface="Arial Unicode MS"/>
              </a:rPr>
              <a:t>= ‘</a:t>
            </a:r>
            <a:r>
              <a:rPr kumimoji="0" lang="it-IT" altLang="it-IT" sz="1800" b="0" i="1" u="none" strike="noStrike" cap="none" normalizeH="0" baseline="0" dirty="0" err="1">
                <a:ln>
                  <a:noFill/>
                </a:ln>
                <a:solidFill>
                  <a:srgbClr val="FF0000"/>
                </a:solidFill>
                <a:effectLst/>
                <a:latin typeface="Arial Unicode MS"/>
              </a:rPr>
              <a:t>str</a:t>
            </a:r>
            <a:r>
              <a:rPr kumimoji="0" lang="it-IT" altLang="it-IT" sz="1800" b="0" i="1" u="none" strike="noStrike" cap="none" normalizeH="0" baseline="0" dirty="0">
                <a:ln>
                  <a:noFill/>
                </a:ln>
                <a:solidFill>
                  <a:srgbClr val="FF0000"/>
                </a:solidFill>
                <a:effectLst/>
                <a:latin typeface="Arial Unicode MS"/>
              </a:rPr>
              <a:t>’)</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prosumer: list of prosumer </a:t>
            </a:r>
            <a:r>
              <a:rPr kumimoji="0" lang="it-IT" altLang="it-IT" sz="1800" b="0" i="1" u="none" strike="noStrike" cap="none" normalizeH="0" baseline="0" dirty="0">
                <a:ln>
                  <a:noFill/>
                </a:ln>
                <a:solidFill>
                  <a:srgbClr val="FF0000"/>
                </a:solidFill>
                <a:effectLst/>
                <a:latin typeface="Arial Unicode MS"/>
              </a:rPr>
              <a:t>(</a:t>
            </a:r>
            <a:r>
              <a:rPr kumimoji="0" lang="it-IT" altLang="it-IT" sz="1800" b="0" i="1" u="none" strike="noStrike" cap="none" normalizeH="0" baseline="0" dirty="0" err="1">
                <a:ln>
                  <a:noFill/>
                </a:ln>
                <a:solidFill>
                  <a:srgbClr val="FF0000"/>
                </a:solidFill>
                <a:effectLst/>
                <a:latin typeface="Arial Unicode MS"/>
              </a:rPr>
              <a:t>type</a:t>
            </a:r>
            <a:r>
              <a:rPr kumimoji="0" lang="it-IT" altLang="it-IT" sz="1800" b="0" i="1" u="none" strike="noStrike" cap="none" normalizeH="0" baseline="0" dirty="0">
                <a:ln>
                  <a:noFill/>
                </a:ln>
                <a:solidFill>
                  <a:srgbClr val="FF0000"/>
                </a:solidFill>
                <a:effectLst/>
                <a:latin typeface="Arial Unicode MS"/>
              </a:rPr>
              <a:t>= ‘list’ of </a:t>
            </a:r>
            <a:r>
              <a:rPr kumimoji="0" lang="it-IT" altLang="it-IT" sz="1800" b="0" i="1" u="none" strike="noStrike" cap="none" normalizeH="0" baseline="0" dirty="0" err="1">
                <a:ln>
                  <a:noFill/>
                </a:ln>
                <a:solidFill>
                  <a:srgbClr val="FF0000"/>
                </a:solidFill>
                <a:effectLst/>
                <a:latin typeface="Arial Unicode MS"/>
              </a:rPr>
              <a:t>objects</a:t>
            </a:r>
            <a:r>
              <a:rPr kumimoji="0" lang="it-IT" altLang="it-IT" sz="1800" b="0" i="1" u="none" strike="noStrike" cap="none" normalizeH="0" baseline="0" dirty="0">
                <a:ln>
                  <a:noFill/>
                </a:ln>
                <a:solidFill>
                  <a:srgbClr val="FF0000"/>
                </a:solidFill>
                <a:effectLst/>
                <a:latin typeface="Arial Unicode MS"/>
              </a:rPr>
              <a:t>)</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consumer: list of consumer </a:t>
            </a:r>
            <a:r>
              <a:rPr kumimoji="0" lang="it-IT" altLang="it-IT" sz="1800" b="0" i="1" u="none" strike="noStrike" cap="none" normalizeH="0" baseline="0" dirty="0">
                <a:ln>
                  <a:noFill/>
                </a:ln>
                <a:solidFill>
                  <a:srgbClr val="FF0000"/>
                </a:solidFill>
                <a:effectLst/>
                <a:latin typeface="Arial Unicode MS"/>
              </a:rPr>
              <a:t>(</a:t>
            </a:r>
            <a:r>
              <a:rPr kumimoji="0" lang="it-IT" altLang="it-IT" sz="1800" b="0" i="1" u="none" strike="noStrike" cap="none" normalizeH="0" baseline="0" dirty="0" err="1">
                <a:ln>
                  <a:noFill/>
                </a:ln>
                <a:solidFill>
                  <a:srgbClr val="FF0000"/>
                </a:solidFill>
                <a:effectLst/>
                <a:latin typeface="Arial Unicode MS"/>
              </a:rPr>
              <a:t>type</a:t>
            </a:r>
            <a:r>
              <a:rPr kumimoji="0" lang="it-IT" altLang="it-IT" sz="1800" b="0" i="1" u="none" strike="noStrike" cap="none" normalizeH="0" baseline="0" dirty="0">
                <a:ln>
                  <a:noFill/>
                </a:ln>
                <a:solidFill>
                  <a:srgbClr val="FF0000"/>
                </a:solidFill>
                <a:effectLst/>
                <a:latin typeface="Arial Unicode MS"/>
              </a:rPr>
              <a:t>= ‘list’ of </a:t>
            </a:r>
            <a:r>
              <a:rPr kumimoji="0" lang="it-IT" altLang="it-IT" sz="1800" b="0" i="1" u="none" strike="noStrike" cap="none" normalizeH="0" baseline="0" dirty="0" err="1">
                <a:ln>
                  <a:noFill/>
                </a:ln>
                <a:solidFill>
                  <a:srgbClr val="FF0000"/>
                </a:solidFill>
                <a:effectLst/>
                <a:latin typeface="Arial Unicode MS"/>
              </a:rPr>
              <a:t>objects</a:t>
            </a:r>
            <a:r>
              <a:rPr kumimoji="0" lang="it-IT" altLang="it-IT" sz="1800" b="0" i="1" u="none" strike="noStrike" cap="none" normalizeH="0" baseline="0" dirty="0">
                <a:ln>
                  <a:noFill/>
                </a:ln>
                <a:solidFill>
                  <a:srgbClr val="FF0000"/>
                </a:solidFill>
                <a:effectLst/>
                <a:latin typeface="Arial Unicode MS"/>
              </a:rPr>
              <a:t>)</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rec_plant</a:t>
            </a:r>
            <a:r>
              <a:rPr kumimoji="0" lang="it-IT" altLang="it-IT" sz="1800" b="0" i="1" u="none" strike="noStrike" cap="none" normalizeH="0" baseline="0" dirty="0">
                <a:ln>
                  <a:noFill/>
                </a:ln>
                <a:solidFill>
                  <a:srgbClr val="629755"/>
                </a:solidFill>
                <a:effectLst/>
                <a:latin typeface="Arial Unicode MS"/>
              </a:rPr>
              <a:t>: list of </a:t>
            </a:r>
            <a:r>
              <a:rPr kumimoji="0" lang="it-IT" altLang="it-IT" sz="1800" b="0" i="1" u="none" strike="noStrike" cap="none" normalizeH="0" baseline="0" dirty="0" err="1">
                <a:ln>
                  <a:noFill/>
                </a:ln>
                <a:solidFill>
                  <a:srgbClr val="629755"/>
                </a:solidFill>
                <a:effectLst/>
                <a:latin typeface="Arial Unicode MS"/>
              </a:rPr>
              <a:t>shared</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plants</a:t>
            </a:r>
            <a:r>
              <a:rPr kumimoji="0" lang="it-IT" altLang="it-IT" sz="1800" b="0" i="1" u="none" strike="noStrike" cap="none" normalizeH="0" baseline="0" dirty="0">
                <a:ln>
                  <a:noFill/>
                </a:ln>
                <a:solidFill>
                  <a:srgbClr val="629755"/>
                </a:solidFill>
                <a:effectLst/>
                <a:latin typeface="Arial Unicode MS"/>
              </a:rPr>
              <a:t> in the community </a:t>
            </a:r>
            <a:r>
              <a:rPr kumimoji="0" lang="it-IT" altLang="it-IT" sz="1800" b="0" i="1" u="none" strike="noStrike" cap="none" normalizeH="0" baseline="0" dirty="0">
                <a:ln>
                  <a:noFill/>
                </a:ln>
                <a:solidFill>
                  <a:srgbClr val="FF0000"/>
                </a:solidFill>
                <a:effectLst/>
                <a:latin typeface="Arial Unicode MS"/>
              </a:rPr>
              <a:t>(</a:t>
            </a:r>
            <a:r>
              <a:rPr kumimoji="0" lang="it-IT" altLang="it-IT" sz="1800" b="0" i="1" u="none" strike="noStrike" cap="none" normalizeH="0" baseline="0" dirty="0" err="1">
                <a:ln>
                  <a:noFill/>
                </a:ln>
                <a:solidFill>
                  <a:srgbClr val="FF0000"/>
                </a:solidFill>
                <a:effectLst/>
                <a:latin typeface="Arial Unicode MS"/>
              </a:rPr>
              <a:t>type</a:t>
            </a:r>
            <a:r>
              <a:rPr kumimoji="0" lang="it-IT" altLang="it-IT" sz="1800" b="0" i="1" u="none" strike="noStrike" cap="none" normalizeH="0" baseline="0" dirty="0">
                <a:ln>
                  <a:noFill/>
                </a:ln>
                <a:solidFill>
                  <a:srgbClr val="FF0000"/>
                </a:solidFill>
                <a:effectLst/>
                <a:latin typeface="Arial Unicode MS"/>
              </a:rPr>
              <a:t>= ‘list’ </a:t>
            </a:r>
            <a:r>
              <a:rPr kumimoji="0" lang="it-IT" altLang="it-IT" sz="1800" b="0" i="1" u="none" strike="noStrike" cap="none" normalizeH="0" baseline="0" dirty="0" err="1">
                <a:ln>
                  <a:noFill/>
                </a:ln>
                <a:solidFill>
                  <a:srgbClr val="FF0000"/>
                </a:solidFill>
                <a:effectLst/>
                <a:latin typeface="Arial Unicode MS"/>
              </a:rPr>
              <a:t>og</a:t>
            </a:r>
            <a:r>
              <a:rPr kumimoji="0" lang="it-IT" altLang="it-IT" sz="1800" b="0" i="1" u="none" strike="noStrike" cap="none" normalizeH="0" baseline="0" dirty="0">
                <a:ln>
                  <a:noFill/>
                </a:ln>
                <a:solidFill>
                  <a:srgbClr val="FF0000"/>
                </a:solidFill>
                <a:effectLst/>
                <a:latin typeface="Arial Unicode MS"/>
              </a:rPr>
              <a:t> </a:t>
            </a:r>
            <a:r>
              <a:rPr kumimoji="0" lang="it-IT" altLang="it-IT" sz="1800" b="0" i="1" u="none" strike="noStrike" cap="none" normalizeH="0" baseline="0" dirty="0" err="1">
                <a:ln>
                  <a:noFill/>
                </a:ln>
                <a:solidFill>
                  <a:srgbClr val="FF0000"/>
                </a:solidFill>
                <a:effectLst/>
                <a:latin typeface="Arial Unicode MS"/>
              </a:rPr>
              <a:t>objects</a:t>
            </a:r>
            <a:r>
              <a:rPr kumimoji="0" lang="it-IT" altLang="it-IT" sz="1800" b="0" i="1" u="none" strike="noStrike" cap="none" normalizeH="0" baseline="0" dirty="0">
                <a:ln>
                  <a:noFill/>
                </a:ln>
                <a:solidFill>
                  <a:srgbClr val="FF0000"/>
                </a:solidFill>
                <a:effectLst/>
                <a:latin typeface="Arial Unicode MS"/>
              </a:rPr>
              <a:t>)</a:t>
            </a: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list_carrier</a:t>
            </a:r>
            <a:r>
              <a:rPr kumimoji="0" lang="it-IT" altLang="it-IT" sz="1800" b="0" i="1" u="none" strike="noStrike" cap="none" normalizeH="0" baseline="0" dirty="0">
                <a:ln>
                  <a:noFill/>
                </a:ln>
                <a:solidFill>
                  <a:srgbClr val="629755"/>
                </a:solidFill>
                <a:effectLst/>
                <a:latin typeface="Arial Unicode MS"/>
              </a:rPr>
              <a:t>: lista dei vettori della comunità </a:t>
            </a:r>
            <a:r>
              <a:rPr kumimoji="0" lang="it-IT" altLang="it-IT" sz="1800" b="0" i="1" u="none" strike="noStrike" cap="none" normalizeH="0" baseline="0" dirty="0">
                <a:ln>
                  <a:noFill/>
                </a:ln>
                <a:solidFill>
                  <a:srgbClr val="FF0000"/>
                </a:solidFill>
                <a:effectLst/>
                <a:latin typeface="Arial Unicode MS"/>
              </a:rPr>
              <a:t>(</a:t>
            </a:r>
            <a:r>
              <a:rPr kumimoji="0" lang="it-IT" altLang="it-IT" sz="1800" b="0" i="1" u="none" strike="noStrike" cap="none" normalizeH="0" baseline="0" dirty="0" err="1">
                <a:ln>
                  <a:noFill/>
                </a:ln>
                <a:solidFill>
                  <a:srgbClr val="FF0000"/>
                </a:solidFill>
                <a:effectLst/>
                <a:latin typeface="Arial Unicode MS"/>
              </a:rPr>
              <a:t>type</a:t>
            </a:r>
            <a:r>
              <a:rPr kumimoji="0" lang="it-IT" altLang="it-IT" sz="1800" b="0" i="1" u="none" strike="noStrike" cap="none" normalizeH="0" baseline="0" dirty="0">
                <a:ln>
                  <a:noFill/>
                </a:ln>
                <a:solidFill>
                  <a:srgbClr val="FF0000"/>
                </a:solidFill>
                <a:effectLst/>
                <a:latin typeface="Arial Unicode MS"/>
              </a:rPr>
              <a:t>= ‘list’)</a:t>
            </a:r>
            <a:br>
              <a:rPr kumimoji="0" lang="it-IT" altLang="it-IT" sz="1800" b="0" i="1" u="none" strike="noStrike" cap="none" normalizeH="0" baseline="0" dirty="0">
                <a:ln>
                  <a:noFill/>
                </a:ln>
                <a:solidFill>
                  <a:srgbClr val="629755"/>
                </a:solidFill>
                <a:effectLst/>
                <a:latin typeface="Arial Unicode MS"/>
              </a:rPr>
            </a:br>
            <a:endParaRPr kumimoji="0" lang="it-IT" altLang="it-IT" sz="4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D9ADA27-DAE3-35B7-C363-6F5EB72A526A}"/>
              </a:ext>
            </a:extLst>
          </p:cNvPr>
          <p:cNvSpPr txBox="1"/>
          <p:nvPr/>
        </p:nvSpPr>
        <p:spPr>
          <a:xfrm>
            <a:off x="466527" y="616552"/>
            <a:ext cx="6176864" cy="290016"/>
          </a:xfrm>
          <a:prstGeom prst="rect">
            <a:avLst/>
          </a:prstGeom>
          <a:noFill/>
        </p:spPr>
        <p:txBody>
          <a:bodyPr wrap="square">
            <a:spAutoFit/>
          </a:bodyPr>
          <a:lstStyle/>
          <a:p>
            <a:pPr marL="0" lvl="1" defTabSz="685800" fontAlgn="auto">
              <a:lnSpc>
                <a:spcPct val="70000"/>
              </a:lnSpc>
              <a:spcBef>
                <a:spcPts val="750"/>
              </a:spcBef>
              <a:spcAft>
                <a:spcPts val="0"/>
              </a:spcAft>
              <a:defRPr/>
            </a:pPr>
            <a:r>
              <a:rPr lang="it-IT" altLang="it-IT" b="1" dirty="0">
                <a:latin typeface="Segoe UI" panose="020B0502040204020203" pitchFamily="34" charset="0"/>
                <a:cs typeface="Segoe UI" panose="020B0502040204020203" pitchFamily="34" charset="0"/>
              </a:rPr>
              <a:t>Costruttore</a:t>
            </a:r>
            <a:endParaRPr lang="it-IT" altLang="it-IT"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746500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class REC</a:t>
            </a:r>
          </a:p>
        </p:txBody>
      </p:sp>
      <p:sp>
        <p:nvSpPr>
          <p:cNvPr id="4" name="CasellaDiTesto 4">
            <a:extLst>
              <a:ext uri="{FF2B5EF4-FFF2-40B4-BE49-F238E27FC236}">
                <a16:creationId xmlns:a16="http://schemas.microsoft.com/office/drawing/2014/main" id="{99F13B96-B3B3-43A9-2E40-F310085DC6E1}"/>
              </a:ext>
            </a:extLst>
          </p:cNvPr>
          <p:cNvSpPr txBox="1"/>
          <p:nvPr/>
        </p:nvSpPr>
        <p:spPr>
          <a:xfrm>
            <a:off x="512505" y="1172684"/>
            <a:ext cx="11712624" cy="2585323"/>
          </a:xfrm>
          <a:prstGeom prst="rect">
            <a:avLst/>
          </a:prstGeom>
          <a:noFill/>
        </p:spPr>
        <p:txBody>
          <a:bodyPr wrap="square">
            <a:spAutoFit/>
          </a:bodyPr>
          <a:lstStyle/>
          <a:p>
            <a:pPr eaLnBrk="0" hangingPunct="0"/>
            <a:r>
              <a:rPr lang="it-IT" altLang="it-IT" dirty="0" err="1">
                <a:solidFill>
                  <a:srgbClr val="CC7832"/>
                </a:solidFill>
                <a:latin typeface="Arial Unicode MS"/>
              </a:rPr>
              <a:t>def</a:t>
            </a:r>
            <a:r>
              <a:rPr lang="it-IT" altLang="it-IT" dirty="0">
                <a:solidFill>
                  <a:srgbClr val="CC7832"/>
                </a:solidFill>
                <a:latin typeface="Arial Unicode MS"/>
              </a:rPr>
              <a:t> </a:t>
            </a:r>
            <a:r>
              <a:rPr lang="it-IT" altLang="it-IT" dirty="0" err="1">
                <a:solidFill>
                  <a:srgbClr val="CC7832"/>
                </a:solidFill>
                <a:latin typeface="Arial Unicode MS"/>
              </a:rPr>
              <a:t>energy_perfomance</a:t>
            </a:r>
            <a:r>
              <a:rPr lang="it-IT" altLang="it-IT" dirty="0">
                <a:solidFill>
                  <a:srgbClr val="CC7832"/>
                </a:solidFill>
                <a:latin typeface="Arial Unicode MS"/>
              </a:rPr>
              <a:t>(self, 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rgbClr val="A9B7C6"/>
                </a:solidFill>
                <a:effectLst/>
                <a:latin typeface="Arial Unicode MS"/>
              </a:rPr>
              <a:t> </a:t>
            </a:r>
            <a:r>
              <a:rPr kumimoji="0" lang="it-IT" altLang="it-IT" sz="1800" b="0" i="1" u="none" strike="noStrike" cap="none" normalizeH="0" baseline="0" dirty="0">
                <a:ln>
                  <a:noFill/>
                </a:ln>
                <a:solidFill>
                  <a:srgbClr val="629755"/>
                </a:solidFill>
                <a:effectLst/>
                <a:latin typeface="Arial Unicode MS"/>
              </a:rPr>
              <a:t>"""</a:t>
            </a:r>
            <a:br>
              <a:rPr kumimoji="0" lang="it-IT" altLang="it-IT" sz="1800" b="0" i="1" u="none" strike="noStrike" cap="none" normalizeH="0" baseline="0" dirty="0">
                <a:ln>
                  <a:noFill/>
                </a:ln>
                <a:solidFill>
                  <a:srgbClr val="629755"/>
                </a:solidFill>
                <a:effectLst/>
                <a:latin typeface="Arial Unicode MS"/>
              </a:rPr>
            </a:b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param</a:t>
            </a:r>
            <a:r>
              <a:rPr kumimoji="0" lang="it-IT" altLang="it-IT" sz="1800" b="0" i="1" u="none" strike="noStrike" cap="none" normalizeH="0" baseline="0" dirty="0">
                <a:ln>
                  <a:noFill/>
                </a:ln>
                <a:solidFill>
                  <a:srgbClr val="629755"/>
                </a:solidFill>
                <a:effectLst/>
                <a:latin typeface="Arial Unicode MS"/>
              </a:rPr>
              <a:t> time:</a:t>
            </a:r>
            <a:r>
              <a:rPr kumimoji="0" lang="it-IT" altLang="it-IT" sz="1800" b="0" i="1" u="none" strike="noStrike" cap="none" normalizeH="0" baseline="0" dirty="0">
                <a:ln>
                  <a:noFill/>
                </a:ln>
                <a:solidFill>
                  <a:srgbClr val="FF0000"/>
                </a:solidFill>
                <a:effectLst/>
                <a:latin typeface="Arial Unicode MS"/>
              </a:rPr>
              <a:t> (</a:t>
            </a:r>
            <a:r>
              <a:rPr kumimoji="0" lang="it-IT" altLang="it-IT" sz="1800" b="0" i="1" u="none" strike="noStrike" cap="none" normalizeH="0" baseline="0" dirty="0" err="1">
                <a:ln>
                  <a:noFill/>
                </a:ln>
                <a:solidFill>
                  <a:srgbClr val="FF0000"/>
                </a:solidFill>
                <a:effectLst/>
                <a:latin typeface="Arial Unicode MS"/>
              </a:rPr>
              <a:t>type</a:t>
            </a:r>
            <a:r>
              <a:rPr kumimoji="0" lang="it-IT" altLang="it-IT" sz="1800" b="0" i="1" u="none" strike="noStrike" cap="none" normalizeH="0" baseline="0" dirty="0">
                <a:ln>
                  <a:noFill/>
                </a:ln>
                <a:solidFill>
                  <a:srgbClr val="FF0000"/>
                </a:solidFill>
                <a:effectLst/>
                <a:latin typeface="Arial Unicode MS"/>
              </a:rPr>
              <a:t>= ‘float’) </a:t>
            </a:r>
            <a:r>
              <a:rPr kumimoji="0" lang="it-IT" altLang="it-IT" sz="1800" b="0" i="1" u="none" strike="noStrike" cap="none" normalizeH="0" baseline="0" dirty="0">
                <a:ln>
                  <a:noFill/>
                </a:ln>
                <a:solidFill>
                  <a:srgbClr val="629755"/>
                </a:solidFill>
                <a:effectLst/>
                <a:latin typeface="Arial Unicode MS"/>
              </a:rPr>
              <a:t>1 </a:t>
            </a:r>
            <a:r>
              <a:rPr kumimoji="0" lang="it-IT" altLang="it-IT" sz="1800" b="0" i="1" u="none" strike="noStrike" cap="none" normalizeH="0" baseline="0" dirty="0" err="1">
                <a:ln>
                  <a:noFill/>
                </a:ln>
                <a:solidFill>
                  <a:srgbClr val="629755"/>
                </a:solidFill>
                <a:effectLst/>
                <a:latin typeface="Arial Unicode MS"/>
              </a:rPr>
              <a:t>if</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hourly</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analysis</a:t>
            </a:r>
            <a:r>
              <a:rPr kumimoji="0" lang="it-IT" altLang="it-IT" sz="1800" b="0" i="1" u="none" strike="noStrike" cap="none" normalizeH="0" baseline="0" dirty="0">
                <a:ln>
                  <a:noFill/>
                </a:ln>
                <a:solidFill>
                  <a:srgbClr val="629755"/>
                </a:solidFill>
                <a:effectLst/>
                <a:latin typeface="Arial Unicode MS"/>
              </a:rPr>
              <a:t> [h], 0.25 </a:t>
            </a:r>
            <a:r>
              <a:rPr kumimoji="0" lang="it-IT" altLang="it-IT" sz="1800" b="0" i="1" u="none" strike="noStrike" cap="none" normalizeH="0" baseline="0" dirty="0" err="1">
                <a:ln>
                  <a:noFill/>
                </a:ln>
                <a:solidFill>
                  <a:srgbClr val="629755"/>
                </a:solidFill>
                <a:effectLst/>
                <a:latin typeface="Arial Unicode MS"/>
              </a:rPr>
              <a:t>if</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quarterly</a:t>
            </a:r>
            <a:r>
              <a:rPr kumimoji="0" lang="it-IT" altLang="it-IT" sz="1800" b="0" i="1" u="none" strike="noStrike" cap="none" normalizeH="0" baseline="0" dirty="0">
                <a:ln>
                  <a:noFill/>
                </a:ln>
                <a:solidFill>
                  <a:srgbClr val="629755"/>
                </a:solidFill>
                <a:effectLst/>
                <a:latin typeface="Arial Unicode MS"/>
              </a:rPr>
              <a:t> </a:t>
            </a:r>
            <a:r>
              <a:rPr kumimoji="0" lang="it-IT" altLang="it-IT" sz="1800" b="0" i="1" u="none" strike="noStrike" cap="none" normalizeH="0" baseline="0" dirty="0" err="1">
                <a:ln>
                  <a:noFill/>
                </a:ln>
                <a:solidFill>
                  <a:srgbClr val="629755"/>
                </a:solidFill>
                <a:effectLst/>
                <a:latin typeface="Arial Unicode MS"/>
              </a:rPr>
              <a:t>analysis</a:t>
            </a:r>
            <a:r>
              <a:rPr kumimoji="0" lang="it-IT" altLang="it-IT" sz="1800" b="0" i="1" u="none" strike="noStrike" cap="none" normalizeH="0" baseline="0" dirty="0">
                <a:ln>
                  <a:noFill/>
                </a:ln>
                <a:solidFill>
                  <a:srgbClr val="629755"/>
                </a:solidFill>
                <a:effectLst/>
                <a:latin typeface="Arial Unicode MS"/>
              </a:rPr>
              <a:t> [1/4 h]</a:t>
            </a:r>
            <a:br>
              <a:rPr kumimoji="0" lang="it-IT" altLang="it-IT" sz="1800" b="0" i="1" u="none" strike="noStrike" cap="none" normalizeH="0" baseline="0" dirty="0">
                <a:ln>
                  <a:noFill/>
                </a:ln>
                <a:solidFill>
                  <a:srgbClr val="629755"/>
                </a:solidFill>
                <a:effectLst/>
                <a:latin typeface="Arial Unicode MS"/>
              </a:rPr>
            </a:b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r>
              <a:rPr kumimoji="0" lang="it-IT" altLang="it-IT" sz="1800" b="1" i="1" u="none" strike="noStrike" cap="none" normalizeH="0" baseline="0" dirty="0">
                <a:ln>
                  <a:noFill/>
                </a:ln>
                <a:solidFill>
                  <a:srgbClr val="629755"/>
                </a:solidFill>
                <a:effectLst/>
                <a:latin typeface="Arial Unicode MS"/>
              </a:rPr>
              <a:t>:</a:t>
            </a:r>
            <a:r>
              <a:rPr kumimoji="0" lang="it-IT" altLang="it-IT" sz="1800" b="1" i="1" u="none" strike="noStrike" cap="none" normalizeH="0" baseline="0" dirty="0" err="1">
                <a:ln>
                  <a:noFill/>
                </a:ln>
                <a:solidFill>
                  <a:srgbClr val="629755"/>
                </a:solidFill>
                <a:effectLst/>
                <a:latin typeface="Arial Unicode MS"/>
              </a:rPr>
              <a:t>return</a:t>
            </a:r>
            <a:r>
              <a:rPr kumimoji="0" lang="it-IT" altLang="it-IT" sz="1800" b="0" i="1" u="none" strike="noStrike" cap="none" normalizeH="0" baseline="0" dirty="0">
                <a:ln>
                  <a:noFill/>
                </a:ln>
                <a:solidFill>
                  <a:srgbClr val="629755"/>
                </a:solidFill>
                <a:effectLst/>
                <a:latin typeface="Arial Unicode MS"/>
              </a:rPr>
              <a:t>:</a:t>
            </a:r>
            <a:r>
              <a:rPr lang="it-IT" altLang="it-IT" i="1" dirty="0">
                <a:solidFill>
                  <a:srgbClr val="629755"/>
                </a:solidFill>
                <a:latin typeface="Arial Unicode MS"/>
              </a:rPr>
              <a:t> </a:t>
            </a:r>
            <a:r>
              <a:rPr lang="it-IT" altLang="it-IT" i="1" dirty="0" err="1">
                <a:solidFill>
                  <a:srgbClr val="629755"/>
                </a:solidFill>
                <a:latin typeface="Arial Unicode MS"/>
              </a:rPr>
              <a:t>en_per_evolution</a:t>
            </a:r>
            <a:r>
              <a:rPr lang="it-IT" altLang="it-IT" i="1" dirty="0">
                <a:solidFill>
                  <a:srgbClr val="629755"/>
                </a:solidFill>
                <a:latin typeface="Arial Unicode MS"/>
              </a:rPr>
              <a:t> </a:t>
            </a:r>
            <a:r>
              <a:rPr lang="it-IT" altLang="it-IT" i="1" dirty="0">
                <a:solidFill>
                  <a:srgbClr val="FF0000"/>
                </a:solidFill>
                <a:latin typeface="Arial Unicode MS"/>
              </a:rPr>
              <a:t>(</a:t>
            </a:r>
            <a:r>
              <a:rPr lang="it-IT" altLang="it-IT" i="1" dirty="0" err="1">
                <a:solidFill>
                  <a:srgbClr val="FF0000"/>
                </a:solidFill>
                <a:latin typeface="Arial Unicode MS"/>
              </a:rPr>
              <a:t>type</a:t>
            </a:r>
            <a:r>
              <a:rPr lang="it-IT" altLang="it-IT" i="1" dirty="0">
                <a:solidFill>
                  <a:srgbClr val="FF0000"/>
                </a:solidFill>
                <a:latin typeface="Arial Unicode MS"/>
              </a:rPr>
              <a:t>=‘</a:t>
            </a:r>
            <a:r>
              <a:rPr lang="it-IT" altLang="it-IT" i="1" dirty="0" err="1">
                <a:solidFill>
                  <a:srgbClr val="FF0000"/>
                </a:solidFill>
                <a:latin typeface="Arial Unicode MS"/>
              </a:rPr>
              <a:t>dict</a:t>
            </a:r>
            <a:r>
              <a:rPr lang="it-IT" altLang="it-IT" i="1" dirty="0">
                <a:solidFill>
                  <a:srgbClr val="FF0000"/>
                </a:solidFill>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i="1" dirty="0">
                <a:solidFill>
                  <a:srgbClr val="FF0000"/>
                </a:solidFill>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i="1" dirty="0">
                <a:solidFill>
                  <a:srgbClr val="FF0000"/>
                </a:solidFill>
                <a:latin typeface="Arial Unicode MS"/>
              </a:rPr>
              <a:t>	</a:t>
            </a:r>
            <a:r>
              <a:rPr lang="it-IT" altLang="it-IT" i="1" dirty="0" err="1">
                <a:solidFill>
                  <a:srgbClr val="FF0000"/>
                </a:solidFill>
                <a:latin typeface="Arial Unicode MS"/>
              </a:rPr>
              <a:t>dict.keys</a:t>
            </a:r>
            <a:r>
              <a:rPr lang="it-IT" altLang="it-IT" i="1" dirty="0">
                <a:solidFill>
                  <a:srgbClr val="FF0000"/>
                </a:solidFill>
                <a:latin typeface="Arial Unicode MS"/>
              </a:rPr>
              <a:t>()= [‘</a:t>
            </a:r>
            <a:r>
              <a:rPr lang="it-IT" altLang="it-IT" i="1" dirty="0" err="1">
                <a:solidFill>
                  <a:srgbClr val="FF0000"/>
                </a:solidFill>
                <a:latin typeface="Arial Unicode MS"/>
              </a:rPr>
              <a:t>prod</a:t>
            </a:r>
            <a:r>
              <a:rPr lang="it-IT" altLang="it-IT" i="1" dirty="0">
                <a:solidFill>
                  <a:srgbClr val="FF0000"/>
                </a:solidFill>
                <a:latin typeface="Arial Unicode MS"/>
              </a:rPr>
              <a:t>’ ,’dem’,’</a:t>
            </a:r>
            <a:r>
              <a:rPr lang="it-IT" altLang="it-IT" i="1" dirty="0" err="1">
                <a:solidFill>
                  <a:srgbClr val="FF0000"/>
                </a:solidFill>
                <a:latin typeface="Arial Unicode MS"/>
              </a:rPr>
              <a:t>shared</a:t>
            </a:r>
            <a:r>
              <a:rPr lang="it-IT" altLang="it-IT" i="1" dirty="0">
                <a:solidFill>
                  <a:srgbClr val="FF0000"/>
                </a:solidFill>
                <a:latin typeface="Arial Unicode MS"/>
              </a:rPr>
              <a:t>’, ‘surplus’, ‘</a:t>
            </a:r>
            <a:r>
              <a:rPr lang="it-IT" altLang="it-IT" i="1" dirty="0" err="1">
                <a:solidFill>
                  <a:srgbClr val="FF0000"/>
                </a:solidFill>
                <a:latin typeface="Arial Unicode MS"/>
              </a:rPr>
              <a:t>surplus_rec</a:t>
            </a:r>
            <a:r>
              <a:rPr lang="it-IT" altLang="it-IT" i="1" dirty="0">
                <a:solidFill>
                  <a:srgbClr val="FF0000"/>
                </a:solidFill>
                <a:latin typeface="Arial Unicode MS"/>
              </a:rPr>
              <a:t>’, ‘</a:t>
            </a:r>
            <a:r>
              <a:rPr lang="it-IT" altLang="it-IT" i="1" dirty="0" err="1">
                <a:solidFill>
                  <a:srgbClr val="FF0000"/>
                </a:solidFill>
                <a:latin typeface="Arial Unicode MS"/>
              </a:rPr>
              <a:t>unmet</a:t>
            </a:r>
            <a:r>
              <a:rPr lang="it-IT" altLang="it-IT" i="1" dirty="0">
                <a:solidFill>
                  <a:srgbClr val="FF0000"/>
                </a:solidFill>
                <a:latin typeface="Arial Unicode MS"/>
              </a:rPr>
              <a:t>’, ‘</a:t>
            </a:r>
            <a:r>
              <a:rPr lang="it-IT" altLang="it-IT" i="1" dirty="0" err="1">
                <a:solidFill>
                  <a:srgbClr val="FF0000"/>
                </a:solidFill>
                <a:latin typeface="Arial Unicode MS"/>
              </a:rPr>
              <a:t>prod_inflex</a:t>
            </a:r>
            <a:r>
              <a:rPr lang="it-IT" altLang="it-IT" i="1" dirty="0">
                <a:solidFill>
                  <a:srgbClr val="FF0000"/>
                </a:solidFill>
                <a:latin typeface="Arial Unicode MS"/>
              </a:rPr>
              <a:t>’, ‘</a:t>
            </a:r>
            <a:r>
              <a:rPr lang="it-IT" altLang="it-IT" i="1" dirty="0" err="1">
                <a:solidFill>
                  <a:srgbClr val="FF0000"/>
                </a:solidFill>
                <a:latin typeface="Arial Unicode MS"/>
              </a:rPr>
              <a:t>prod_flex</a:t>
            </a:r>
            <a:r>
              <a:rPr lang="it-IT" altLang="it-IT" i="1" dirty="0">
                <a:solidFill>
                  <a:srgbClr val="FF0000"/>
                </a:solidFill>
                <a:latin typeface="Arial Unicode MS"/>
              </a:rPr>
              <a:t>’]</a:t>
            </a:r>
            <a:br>
              <a:rPr kumimoji="0" lang="it-IT" altLang="it-IT" sz="1800" b="0" i="1" u="none" strike="noStrike" cap="none" normalizeH="0" baseline="0" dirty="0">
                <a:ln>
                  <a:noFill/>
                </a:ln>
                <a:solidFill>
                  <a:srgbClr val="629755"/>
                </a:solidFill>
                <a:effectLst/>
                <a:latin typeface="Arial Unicode MS"/>
              </a:rPr>
            </a:br>
            <a:br>
              <a:rPr kumimoji="0" lang="it-IT" altLang="it-IT" sz="1800" b="0" i="1" u="none" strike="noStrike" cap="none" normalizeH="0" baseline="0" dirty="0">
                <a:ln>
                  <a:noFill/>
                </a:ln>
                <a:solidFill>
                  <a:srgbClr val="629755"/>
                </a:solidFill>
                <a:effectLst/>
                <a:latin typeface="Arial Unicode MS"/>
              </a:rPr>
            </a:br>
            <a:r>
              <a:rPr kumimoji="0" lang="it-IT" altLang="it-IT" sz="1800" b="0" i="1" u="none" strike="noStrike" cap="none" normalizeH="0" baseline="0" dirty="0">
                <a:ln>
                  <a:noFill/>
                </a:ln>
                <a:solidFill>
                  <a:srgbClr val="629755"/>
                </a:solidFill>
                <a:effectLst/>
                <a:latin typeface="Arial Unicode MS"/>
              </a:rPr>
              <a:t>    """</a:t>
            </a:r>
            <a:endParaRPr lang="it-IT" altLang="it-IT" dirty="0">
              <a:solidFill>
                <a:srgbClr val="CC7832"/>
              </a:solidFill>
              <a:latin typeface="Arial Unicode MS"/>
            </a:endParaRPr>
          </a:p>
        </p:txBody>
      </p:sp>
      <p:sp>
        <p:nvSpPr>
          <p:cNvPr id="7" name="TextBox 6">
            <a:extLst>
              <a:ext uri="{FF2B5EF4-FFF2-40B4-BE49-F238E27FC236}">
                <a16:creationId xmlns:a16="http://schemas.microsoft.com/office/drawing/2014/main" id="{A6B297A2-72AE-A183-71D2-667074D74A77}"/>
              </a:ext>
            </a:extLst>
          </p:cNvPr>
          <p:cNvSpPr txBox="1"/>
          <p:nvPr/>
        </p:nvSpPr>
        <p:spPr>
          <a:xfrm>
            <a:off x="512505" y="764704"/>
            <a:ext cx="6176864" cy="290016"/>
          </a:xfrm>
          <a:prstGeom prst="rect">
            <a:avLst/>
          </a:prstGeom>
          <a:noFill/>
        </p:spPr>
        <p:txBody>
          <a:bodyPr wrap="square">
            <a:spAutoFit/>
          </a:bodyPr>
          <a:lstStyle/>
          <a:p>
            <a:pPr marL="0" lvl="1" defTabSz="685800" fontAlgn="auto">
              <a:lnSpc>
                <a:spcPct val="70000"/>
              </a:lnSpc>
              <a:spcBef>
                <a:spcPts val="750"/>
              </a:spcBef>
              <a:spcAft>
                <a:spcPts val="0"/>
              </a:spcAft>
              <a:defRPr/>
            </a:pPr>
            <a:r>
              <a:rPr lang="it-IT" altLang="it-IT" b="1" dirty="0" err="1">
                <a:latin typeface="Segoe UI" panose="020B0502040204020203" pitchFamily="34" charset="0"/>
                <a:cs typeface="Segoe UI" panose="020B0502040204020203" pitchFamily="34" charset="0"/>
              </a:rPr>
              <a:t>REC.energy_perfomance</a:t>
            </a:r>
            <a:endParaRPr lang="it-IT" altLang="it-IT"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875336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class REC</a:t>
            </a:r>
          </a:p>
        </p:txBody>
      </p:sp>
      <p:sp>
        <p:nvSpPr>
          <p:cNvPr id="5" name="CasellaDiTesto 4">
            <a:extLst>
              <a:ext uri="{FF2B5EF4-FFF2-40B4-BE49-F238E27FC236}">
                <a16:creationId xmlns:a16="http://schemas.microsoft.com/office/drawing/2014/main" id="{26992265-0480-59B2-B2A8-0F929DECC7A4}"/>
              </a:ext>
            </a:extLst>
          </p:cNvPr>
          <p:cNvSpPr txBox="1"/>
          <p:nvPr/>
        </p:nvSpPr>
        <p:spPr>
          <a:xfrm>
            <a:off x="501552" y="1052736"/>
            <a:ext cx="10851032" cy="53399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100" b="0" i="0" u="none" strike="noStrike" cap="none" normalizeH="0" baseline="0" dirty="0" err="1">
                <a:ln>
                  <a:noFill/>
                </a:ln>
                <a:solidFill>
                  <a:srgbClr val="CC7832"/>
                </a:solidFill>
                <a:effectLst/>
                <a:latin typeface="Arial Unicode MS"/>
              </a:rPr>
              <a:t>def</a:t>
            </a:r>
            <a:r>
              <a:rPr kumimoji="0" lang="it-IT" altLang="it-IT" sz="1100" b="0" i="0" u="none" strike="noStrike" cap="none" normalizeH="0" baseline="0" dirty="0">
                <a:ln>
                  <a:noFill/>
                </a:ln>
                <a:solidFill>
                  <a:srgbClr val="CC7832"/>
                </a:solidFill>
                <a:effectLst/>
                <a:latin typeface="Arial Unicode MS"/>
              </a:rPr>
              <a:t> </a:t>
            </a:r>
            <a:r>
              <a:rPr kumimoji="0" lang="it-IT" altLang="it-IT" sz="1100" b="0" i="0" u="none" strike="noStrike" cap="none" normalizeH="0" baseline="0" dirty="0" err="1">
                <a:ln>
                  <a:noFill/>
                </a:ln>
                <a:solidFill>
                  <a:srgbClr val="FFC66D"/>
                </a:solidFill>
                <a:effectLst/>
                <a:latin typeface="Arial Unicode MS"/>
              </a:rPr>
              <a:t>economic_perfomance</a:t>
            </a:r>
            <a:r>
              <a:rPr kumimoji="0" lang="it-IT" altLang="it-IT" sz="1100" b="0" i="0" u="none" strike="noStrike" cap="none" normalizeH="0" baseline="0" dirty="0">
                <a:ln>
                  <a:noFill/>
                </a:ln>
                <a:solidFill>
                  <a:srgbClr val="A9B7C6"/>
                </a:solidFill>
                <a:effectLst/>
                <a:latin typeface="Arial Unicode MS"/>
              </a:rPr>
              <a:t>(</a:t>
            </a:r>
            <a:r>
              <a:rPr kumimoji="0" lang="it-IT" altLang="it-IT" sz="1100" b="0" i="0" u="none" strike="noStrike" cap="none" normalizeH="0" baseline="0" dirty="0">
                <a:ln>
                  <a:noFill/>
                </a:ln>
                <a:solidFill>
                  <a:srgbClr val="94558D"/>
                </a:solidFill>
                <a:effectLst/>
                <a:latin typeface="Arial Unicode MS"/>
              </a:rPr>
              <a:t>self</a:t>
            </a:r>
            <a:r>
              <a:rPr kumimoji="0" lang="it-IT" altLang="it-IT" sz="1100" b="0" i="0" u="none" strike="noStrike" cap="none" normalizeH="0" baseline="0" dirty="0">
                <a:ln>
                  <a:noFill/>
                </a:ln>
                <a:solidFill>
                  <a:srgbClr val="CC7832"/>
                </a:solidFill>
                <a:effectLst/>
                <a:latin typeface="Arial Unicode MS"/>
              </a:rPr>
              <a:t>, </a:t>
            </a:r>
            <a:r>
              <a:rPr kumimoji="0" lang="it-IT" altLang="it-IT" sz="1100" b="0" i="0" u="none" strike="noStrike" cap="none" normalizeH="0" baseline="0" dirty="0">
                <a:ln>
                  <a:noFill/>
                </a:ln>
                <a:solidFill>
                  <a:srgbClr val="A9B7C6"/>
                </a:solidFill>
                <a:effectLst/>
                <a:latin typeface="Arial Unicode MS"/>
              </a:rPr>
              <a:t>time</a:t>
            </a:r>
            <a:r>
              <a:rPr kumimoji="0" lang="it-IT" altLang="it-IT" sz="1100" b="0" i="0" u="none" strike="noStrike" cap="none" normalizeH="0" baseline="0" dirty="0">
                <a:ln>
                  <a:noFill/>
                </a:ln>
                <a:solidFill>
                  <a:srgbClr val="CC7832"/>
                </a:solidFill>
                <a:effectLst/>
                <a:latin typeface="Arial Unicode MS"/>
              </a:rPr>
              <a:t>, </a:t>
            </a:r>
            <a:r>
              <a:rPr kumimoji="0" lang="it-IT" altLang="it-IT" sz="1100" b="0" i="0" u="none" strike="noStrike" cap="none" normalizeH="0" baseline="0" dirty="0" err="1">
                <a:ln>
                  <a:noFill/>
                </a:ln>
                <a:solidFill>
                  <a:srgbClr val="A9B7C6"/>
                </a:solidFill>
                <a:effectLst/>
                <a:latin typeface="Arial Unicode MS"/>
              </a:rPr>
              <a:t>t_inv</a:t>
            </a:r>
            <a:r>
              <a:rPr kumimoji="0" lang="it-IT" altLang="it-IT" sz="1100" b="0" i="0" u="none" strike="noStrike" cap="none" normalizeH="0" baseline="0" dirty="0">
                <a:ln>
                  <a:noFill/>
                </a:ln>
                <a:solidFill>
                  <a:srgbClr val="CC7832"/>
                </a:solidFill>
                <a:effectLst/>
                <a:latin typeface="Arial Unicode MS"/>
              </a:rPr>
              <a:t>, </a:t>
            </a:r>
            <a:r>
              <a:rPr kumimoji="0" lang="it-IT" altLang="it-IT" sz="1100" b="0" i="0" u="none" strike="noStrike" cap="none" normalizeH="0" baseline="0" dirty="0" err="1">
                <a:ln>
                  <a:noFill/>
                </a:ln>
                <a:solidFill>
                  <a:srgbClr val="A9B7C6"/>
                </a:solidFill>
                <a:effectLst/>
                <a:latin typeface="Arial Unicode MS"/>
              </a:rPr>
              <a:t>down_payment_percentual</a:t>
            </a:r>
            <a:r>
              <a:rPr kumimoji="0" lang="it-IT" altLang="it-IT" sz="1100" b="0" i="0" u="none" strike="noStrike" cap="none" normalizeH="0" baseline="0" dirty="0">
                <a:ln>
                  <a:noFill/>
                </a:ln>
                <a:solidFill>
                  <a:srgbClr val="CC7832"/>
                </a:solidFill>
                <a:effectLst/>
                <a:latin typeface="Arial Unicode MS"/>
              </a:rPr>
              <a:t>, </a:t>
            </a:r>
            <a:r>
              <a:rPr kumimoji="0" lang="it-IT" altLang="it-IT" sz="1100" b="0" i="0" u="none" strike="noStrike" cap="none" normalizeH="0" baseline="0" dirty="0" err="1">
                <a:ln>
                  <a:noFill/>
                </a:ln>
                <a:solidFill>
                  <a:srgbClr val="A9B7C6"/>
                </a:solidFill>
                <a:effectLst/>
                <a:latin typeface="Arial Unicode MS"/>
              </a:rPr>
              <a:t>t_res</a:t>
            </a:r>
            <a:r>
              <a:rPr kumimoji="0" lang="it-IT" altLang="it-IT" sz="1100" b="0" i="0" u="none" strike="noStrike" cap="none" normalizeH="0" baseline="0" dirty="0">
                <a:ln>
                  <a:noFill/>
                </a:ln>
                <a:solidFill>
                  <a:srgbClr val="CC7832"/>
                </a:solidFill>
                <a:effectLst/>
                <a:latin typeface="Arial Unicode MS"/>
              </a:rPr>
              <a:t>, </a:t>
            </a:r>
            <a:r>
              <a:rPr kumimoji="0" lang="it-IT" altLang="it-IT" sz="1100" b="0" i="0" u="none" strike="noStrike" cap="none" normalizeH="0" baseline="0" dirty="0" err="1">
                <a:ln>
                  <a:noFill/>
                </a:ln>
                <a:solidFill>
                  <a:srgbClr val="A9B7C6"/>
                </a:solidFill>
                <a:effectLst/>
                <a:latin typeface="Arial Unicode MS"/>
              </a:rPr>
              <a:t>int_rate</a:t>
            </a:r>
            <a:r>
              <a:rPr kumimoji="0" lang="it-IT" altLang="it-IT" sz="1100" b="0" i="0" u="none" strike="noStrike" cap="none" normalizeH="0" baseline="0" dirty="0">
                <a:ln>
                  <a:noFill/>
                </a:ln>
                <a:solidFill>
                  <a:srgbClr val="CC7832"/>
                </a:solidFill>
                <a:effectLst/>
                <a:latin typeface="Arial Unicode MS"/>
              </a:rPr>
              <a:t>, </a:t>
            </a:r>
            <a:r>
              <a:rPr kumimoji="0" lang="it-IT" altLang="it-IT" sz="1100" b="0" i="0" u="none" strike="noStrike" cap="none" normalizeH="0" baseline="0" dirty="0" err="1">
                <a:ln>
                  <a:noFill/>
                </a:ln>
                <a:solidFill>
                  <a:srgbClr val="A9B7C6"/>
                </a:solidFill>
                <a:effectLst/>
                <a:latin typeface="Arial Unicode MS"/>
              </a:rPr>
              <a:t>inc_shared</a:t>
            </a:r>
            <a:r>
              <a:rPr kumimoji="0" lang="it-IT" altLang="it-IT" sz="1100" b="0" i="0" u="none" strike="noStrike" cap="none" normalizeH="0" baseline="0" dirty="0">
                <a:ln>
                  <a:noFill/>
                </a:ln>
                <a:solidFill>
                  <a:srgbClr val="CC7832"/>
                </a:solidFill>
                <a:effectLst/>
                <a:latin typeface="Arial Unicode MS"/>
              </a:rPr>
              <a:t>, </a:t>
            </a:r>
            <a:r>
              <a:rPr kumimoji="0" lang="it-IT" altLang="it-IT" sz="1100" b="0" i="0" u="none" strike="noStrike" cap="none" normalizeH="0" baseline="0" dirty="0" err="1">
                <a:ln>
                  <a:noFill/>
                </a:ln>
                <a:solidFill>
                  <a:srgbClr val="A9B7C6"/>
                </a:solidFill>
                <a:effectLst/>
                <a:latin typeface="Arial Unicode MS"/>
              </a:rPr>
              <a:t>pr_export</a:t>
            </a:r>
            <a:r>
              <a:rPr kumimoji="0" lang="it-IT" altLang="it-IT" sz="1100" b="0" i="0" u="none" strike="noStrike" cap="none" normalizeH="0" baseline="0" dirty="0">
                <a:ln>
                  <a:noFill/>
                </a:ln>
                <a:solidFill>
                  <a:srgbClr val="CC7832"/>
                </a:solidFill>
                <a:effectLst/>
                <a:latin typeface="Arial Unicode MS"/>
              </a:rPr>
              <a:t>, </a:t>
            </a:r>
            <a:r>
              <a:rPr kumimoji="0" lang="it-IT" altLang="it-IT" sz="1100" b="0" i="0" u="none" strike="noStrike" cap="none" normalizeH="0" baseline="0" dirty="0">
                <a:ln>
                  <a:noFill/>
                </a:ln>
                <a:solidFill>
                  <a:srgbClr val="A9B7C6"/>
                </a:solidFill>
                <a:effectLst/>
                <a:latin typeface="Arial Unicode MS"/>
              </a:rPr>
              <a:t>tax</a:t>
            </a:r>
            <a:r>
              <a:rPr kumimoji="0" lang="it-IT" altLang="it-IT" sz="1100" b="0" i="0" u="none" strike="noStrike" cap="none" normalizeH="0" baseline="0" dirty="0">
                <a:ln>
                  <a:noFill/>
                </a:ln>
                <a:solidFill>
                  <a:srgbClr val="CC7832"/>
                </a:solidFill>
                <a:effectLst/>
                <a:latin typeface="Arial Unicode MS"/>
              </a:rPr>
              <a:t>, </a:t>
            </a:r>
            <a:r>
              <a:rPr kumimoji="0" lang="it-IT" altLang="it-IT" sz="1100" b="0" i="0" u="none" strike="noStrike" cap="none" normalizeH="0" baseline="0" dirty="0">
                <a:ln>
                  <a:noFill/>
                </a:ln>
                <a:solidFill>
                  <a:srgbClr val="A9B7C6"/>
                </a:solidFill>
                <a:effectLst/>
                <a:latin typeface="Arial Unicode MS"/>
              </a:rPr>
              <a:t>p1</a:t>
            </a:r>
            <a:r>
              <a:rPr kumimoji="0" lang="it-IT" altLang="it-IT" sz="1100" b="0" i="0" u="none" strike="noStrike" cap="none" normalizeH="0" baseline="0" dirty="0">
                <a:ln>
                  <a:noFill/>
                </a:ln>
                <a:solidFill>
                  <a:srgbClr val="CC7832"/>
                </a:solidFill>
                <a:effectLst/>
                <a:latin typeface="Arial Unicode MS"/>
              </a:rPr>
              <a:t>,</a:t>
            </a:r>
            <a:r>
              <a:rPr kumimoji="0" lang="it-IT" altLang="it-IT" sz="1100" b="0" i="0" u="none" strike="noStrike" cap="none" normalizeH="0" baseline="0" dirty="0">
                <a:ln>
                  <a:noFill/>
                </a:ln>
                <a:solidFill>
                  <a:srgbClr val="A9B7C6"/>
                </a:solidFill>
                <a:effectLst/>
                <a:latin typeface="Arial Unicode MS"/>
              </a:rPr>
              <a:t>p2):</a:t>
            </a:r>
            <a:br>
              <a:rPr kumimoji="0" lang="it-IT" altLang="it-IT" sz="1100" b="0" i="0" u="none" strike="noStrike" cap="none" normalizeH="0" baseline="0" dirty="0">
                <a:ln>
                  <a:noFill/>
                </a:ln>
                <a:solidFill>
                  <a:srgbClr val="A9B7C6"/>
                </a:solidFill>
                <a:effectLst/>
                <a:latin typeface="Arial Unicode MS"/>
              </a:rPr>
            </a:br>
            <a:r>
              <a:rPr kumimoji="0" lang="it-IT" altLang="it-IT" sz="1100" b="0" i="0" u="none" strike="noStrike" cap="none" normalizeH="0" baseline="0" dirty="0">
                <a:ln>
                  <a:noFill/>
                </a:ln>
                <a:solidFill>
                  <a:srgbClr val="A9B7C6"/>
                </a:solidFill>
                <a:effectLst/>
                <a:latin typeface="Arial Unicode MS"/>
              </a:rPr>
              <a:t>    </a:t>
            </a:r>
            <a:r>
              <a:rPr kumimoji="0" lang="it-IT" altLang="it-IT" sz="1100" b="0" i="1" u="none" strike="noStrike" cap="none" normalizeH="0" baseline="0" dirty="0">
                <a:ln>
                  <a:noFill/>
                </a:ln>
                <a:solidFill>
                  <a:srgbClr val="629755"/>
                </a:solidFill>
                <a:effectLst/>
                <a:latin typeface="Arial Unicode MS"/>
              </a:rPr>
              <a:t>"""</a:t>
            </a:r>
            <a:br>
              <a:rPr kumimoji="0" lang="it-IT" altLang="it-IT" sz="1100" b="0" i="1" u="none" strike="noStrike" cap="none" normalizeH="0" baseline="0" dirty="0">
                <a:ln>
                  <a:noFill/>
                </a:ln>
                <a:solidFill>
                  <a:srgbClr val="629755"/>
                </a:solidFill>
                <a:effectLst/>
                <a:latin typeface="Arial Unicode MS"/>
              </a:rPr>
            </a:b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a:t>
            </a:r>
            <a:r>
              <a:rPr kumimoji="0" lang="it-IT" altLang="it-IT" sz="1100" b="1" i="1" u="none" strike="noStrike" cap="none" normalizeH="0" baseline="0" dirty="0">
                <a:ln>
                  <a:noFill/>
                </a:ln>
                <a:solidFill>
                  <a:srgbClr val="629755"/>
                </a:solidFill>
                <a:effectLst/>
                <a:latin typeface="Arial Unicode MS"/>
              </a:rPr>
              <a:t>:</a:t>
            </a:r>
            <a:r>
              <a:rPr kumimoji="0" lang="it-IT" altLang="it-IT" sz="1100" b="1" i="1" u="none" strike="noStrike" cap="none" normalizeH="0" baseline="0" dirty="0" err="1">
                <a:ln>
                  <a:noFill/>
                </a:ln>
                <a:solidFill>
                  <a:srgbClr val="629755"/>
                </a:solidFill>
                <a:effectLst/>
                <a:latin typeface="Arial Unicode MS"/>
              </a:rPr>
              <a:t>param</a:t>
            </a:r>
            <a:r>
              <a:rPr kumimoji="0" lang="it-IT" altLang="it-IT" sz="1100" b="0" i="1" u="none" strike="noStrike" cap="none" normalizeH="0" baseline="0" dirty="0">
                <a:ln>
                  <a:noFill/>
                </a:ln>
                <a:solidFill>
                  <a:srgbClr val="629755"/>
                </a:solidFill>
                <a:effectLst/>
                <a:latin typeface="Arial Unicode MS"/>
              </a:rPr>
              <a:t> time: </a:t>
            </a:r>
            <a:r>
              <a:rPr kumimoji="0" lang="it-IT" altLang="it-IT" sz="1100" b="0" i="1" u="none" strike="noStrike" cap="none" normalizeH="0" baseline="0" dirty="0">
                <a:ln>
                  <a:noFill/>
                </a:ln>
                <a:solidFill>
                  <a:srgbClr val="FF0000"/>
                </a:solidFill>
                <a:effectLst/>
                <a:latin typeface="Arial Unicode MS"/>
              </a:rPr>
              <a:t>(</a:t>
            </a:r>
            <a:r>
              <a:rPr kumimoji="0" lang="it-IT" altLang="it-IT" sz="1100" b="0" i="1" u="none" strike="noStrike" cap="none" normalizeH="0" baseline="0" dirty="0" err="1">
                <a:ln>
                  <a:noFill/>
                </a:ln>
                <a:solidFill>
                  <a:srgbClr val="FF0000"/>
                </a:solidFill>
                <a:effectLst/>
                <a:latin typeface="Arial Unicode MS"/>
              </a:rPr>
              <a:t>type</a:t>
            </a:r>
            <a:r>
              <a:rPr kumimoji="0" lang="it-IT" altLang="it-IT" sz="1100" b="0" i="1" u="none" strike="noStrike" cap="none" normalizeH="0" baseline="0" dirty="0">
                <a:ln>
                  <a:noFill/>
                </a:ln>
                <a:solidFill>
                  <a:srgbClr val="FF0000"/>
                </a:solidFill>
                <a:effectLst/>
                <a:latin typeface="Arial Unicode MS"/>
              </a:rPr>
              <a:t>= ‘float’)  </a:t>
            </a:r>
            <a:r>
              <a:rPr kumimoji="0" lang="it-IT" altLang="it-IT" sz="1100" b="0" i="1" u="none" strike="noStrike" cap="none" normalizeH="0" baseline="0" dirty="0">
                <a:ln>
                  <a:noFill/>
                </a:ln>
                <a:solidFill>
                  <a:srgbClr val="629755"/>
                </a:solidFill>
                <a:effectLst/>
                <a:latin typeface="Arial Unicode MS"/>
              </a:rPr>
              <a:t>1 </a:t>
            </a:r>
            <a:r>
              <a:rPr kumimoji="0" lang="it-IT" altLang="it-IT" sz="1100" b="0" i="1" u="none" strike="noStrike" cap="none" normalizeH="0" baseline="0" dirty="0" err="1">
                <a:ln>
                  <a:noFill/>
                </a:ln>
                <a:solidFill>
                  <a:srgbClr val="629755"/>
                </a:solidFill>
                <a:effectLst/>
                <a:latin typeface="Arial Unicode MS"/>
              </a:rPr>
              <a:t>if</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hourly</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analysis</a:t>
            </a:r>
            <a:r>
              <a:rPr kumimoji="0" lang="it-IT" altLang="it-IT" sz="1100" b="0" i="1" u="none" strike="noStrike" cap="none" normalizeH="0" baseline="0" dirty="0">
                <a:ln>
                  <a:noFill/>
                </a:ln>
                <a:solidFill>
                  <a:srgbClr val="629755"/>
                </a:solidFill>
                <a:effectLst/>
                <a:latin typeface="Arial Unicode MS"/>
              </a:rPr>
              <a:t>, 0.25 </a:t>
            </a:r>
            <a:r>
              <a:rPr kumimoji="0" lang="it-IT" altLang="it-IT" sz="1100" b="0" i="1" u="none" strike="noStrike" cap="none" normalizeH="0" baseline="0" dirty="0" err="1">
                <a:ln>
                  <a:noFill/>
                </a:ln>
                <a:solidFill>
                  <a:srgbClr val="629755"/>
                </a:solidFill>
                <a:effectLst/>
                <a:latin typeface="Arial Unicode MS"/>
              </a:rPr>
              <a:t>if</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quarterly</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analysis</a:t>
            </a:r>
            <a:r>
              <a:rPr lang="it-IT" altLang="it-IT" sz="1100" i="1" dirty="0">
                <a:solidFill>
                  <a:srgbClr val="629755"/>
                </a:solidFill>
                <a:latin typeface="Arial Unicode MS"/>
              </a:rPr>
              <a:t> </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a:t>
            </a:r>
            <a:r>
              <a:rPr kumimoji="0" lang="it-IT" altLang="it-IT" sz="1100" b="1" i="1" u="none" strike="noStrike" cap="none" normalizeH="0" baseline="0" dirty="0">
                <a:ln>
                  <a:noFill/>
                </a:ln>
                <a:solidFill>
                  <a:srgbClr val="629755"/>
                </a:solidFill>
                <a:effectLst/>
                <a:latin typeface="Arial Unicode MS"/>
              </a:rPr>
              <a:t>:</a:t>
            </a:r>
            <a:r>
              <a:rPr kumimoji="0" lang="it-IT" altLang="it-IT" sz="1100" b="1" i="1" u="none" strike="noStrike" cap="none" normalizeH="0" baseline="0" dirty="0" err="1">
                <a:ln>
                  <a:noFill/>
                </a:ln>
                <a:solidFill>
                  <a:srgbClr val="629755"/>
                </a:solidFill>
                <a:effectLst/>
                <a:latin typeface="Arial Unicode MS"/>
              </a:rPr>
              <a:t>param</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t_inv</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a:ln>
                  <a:noFill/>
                </a:ln>
                <a:solidFill>
                  <a:srgbClr val="FF0000"/>
                </a:solidFill>
                <a:effectLst/>
                <a:latin typeface="Arial Unicode MS"/>
              </a:rPr>
              <a:t>(</a:t>
            </a:r>
            <a:r>
              <a:rPr kumimoji="0" lang="it-IT" altLang="it-IT" sz="1100" b="0" i="1" u="none" strike="noStrike" cap="none" normalizeH="0" baseline="0" dirty="0" err="1">
                <a:ln>
                  <a:noFill/>
                </a:ln>
                <a:solidFill>
                  <a:srgbClr val="FF0000"/>
                </a:solidFill>
                <a:effectLst/>
                <a:latin typeface="Arial Unicode MS"/>
              </a:rPr>
              <a:t>type</a:t>
            </a:r>
            <a:r>
              <a:rPr kumimoji="0" lang="it-IT" altLang="it-IT" sz="1100" b="0" i="1" u="none" strike="noStrike" cap="none" normalizeH="0" baseline="0" dirty="0">
                <a:ln>
                  <a:noFill/>
                </a:ln>
                <a:solidFill>
                  <a:srgbClr val="FF0000"/>
                </a:solidFill>
                <a:effectLst/>
                <a:latin typeface="Arial Unicode MS"/>
              </a:rPr>
              <a:t>= ‘</a:t>
            </a:r>
            <a:r>
              <a:rPr kumimoji="0" lang="it-IT" altLang="it-IT" sz="1100" b="0" i="1" u="none" strike="noStrike" cap="none" normalizeH="0" baseline="0" dirty="0" err="1">
                <a:ln>
                  <a:noFill/>
                </a:ln>
                <a:solidFill>
                  <a:srgbClr val="FF0000"/>
                </a:solidFill>
                <a:effectLst/>
                <a:latin typeface="Arial Unicode MS"/>
              </a:rPr>
              <a:t>int</a:t>
            </a:r>
            <a:r>
              <a:rPr kumimoji="0" lang="it-IT" altLang="it-IT" sz="1100" b="0" i="1" u="none" strike="noStrike" cap="none" normalizeH="0" baseline="0" dirty="0">
                <a:ln>
                  <a:noFill/>
                </a:ln>
                <a:solidFill>
                  <a:srgbClr val="FF0000"/>
                </a:solidFill>
                <a:effectLst/>
                <a:latin typeface="Arial Unicode MS"/>
              </a:rPr>
              <a:t>’) </a:t>
            </a:r>
            <a:r>
              <a:rPr kumimoji="0" lang="it-IT" altLang="it-IT" sz="1100" b="0" i="1" u="none" strike="noStrike" cap="none" normalizeH="0" baseline="0" dirty="0">
                <a:ln>
                  <a:noFill/>
                </a:ln>
                <a:solidFill>
                  <a:srgbClr val="629755"/>
                </a:solidFill>
                <a:effectLst/>
                <a:latin typeface="Arial Unicode MS"/>
              </a:rPr>
              <a:t> investment time </a:t>
            </a:r>
            <a:r>
              <a:rPr kumimoji="0" lang="it-IT" altLang="it-IT" sz="1100" b="0" i="1" u="none" strike="noStrike" cap="none" normalizeH="0" baseline="0" dirty="0" err="1">
                <a:ln>
                  <a:noFill/>
                </a:ln>
                <a:solidFill>
                  <a:srgbClr val="629755"/>
                </a:solidFill>
                <a:effectLst/>
                <a:latin typeface="Arial Unicode MS"/>
              </a:rPr>
              <a:t>horizon</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year</a:t>
            </a:r>
            <a:r>
              <a:rPr kumimoji="0" lang="it-IT" altLang="it-IT" sz="1100" b="0" i="1" u="none" strike="noStrike" cap="none" normalizeH="0" baseline="0" dirty="0">
                <a:ln>
                  <a:noFill/>
                </a:ln>
                <a:solidFill>
                  <a:srgbClr val="629755"/>
                </a:solidFill>
                <a:effectLst/>
                <a:latin typeface="Arial Unicode MS"/>
              </a:rPr>
              <a:t>]</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a:t>
            </a:r>
            <a:r>
              <a:rPr kumimoji="0" lang="it-IT" altLang="it-IT" sz="1100" b="1" i="1" u="none" strike="noStrike" cap="none" normalizeH="0" baseline="0" dirty="0">
                <a:ln>
                  <a:noFill/>
                </a:ln>
                <a:solidFill>
                  <a:srgbClr val="629755"/>
                </a:solidFill>
                <a:effectLst/>
                <a:latin typeface="Arial Unicode MS"/>
              </a:rPr>
              <a:t>:</a:t>
            </a:r>
            <a:r>
              <a:rPr kumimoji="0" lang="it-IT" altLang="it-IT" sz="1100" b="1" i="1" u="none" strike="noStrike" cap="none" normalizeH="0" baseline="0" dirty="0" err="1">
                <a:ln>
                  <a:noFill/>
                </a:ln>
                <a:solidFill>
                  <a:srgbClr val="629755"/>
                </a:solidFill>
                <a:effectLst/>
                <a:latin typeface="Arial Unicode MS"/>
              </a:rPr>
              <a:t>param</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down_payment_percentual</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a:ln>
                  <a:noFill/>
                </a:ln>
                <a:solidFill>
                  <a:srgbClr val="FF0000"/>
                </a:solidFill>
                <a:effectLst/>
                <a:latin typeface="Arial Unicode MS"/>
              </a:rPr>
              <a:t>(</a:t>
            </a:r>
            <a:r>
              <a:rPr kumimoji="0" lang="it-IT" altLang="it-IT" sz="1100" b="0" i="1" u="none" strike="noStrike" cap="none" normalizeH="0" baseline="0" dirty="0" err="1">
                <a:ln>
                  <a:noFill/>
                </a:ln>
                <a:solidFill>
                  <a:srgbClr val="FF0000"/>
                </a:solidFill>
                <a:effectLst/>
                <a:latin typeface="Arial Unicode MS"/>
              </a:rPr>
              <a:t>type</a:t>
            </a:r>
            <a:r>
              <a:rPr kumimoji="0" lang="it-IT" altLang="it-IT" sz="1100" b="0" i="1" u="none" strike="noStrike" cap="none" normalizeH="0" baseline="0" dirty="0">
                <a:ln>
                  <a:noFill/>
                </a:ln>
                <a:solidFill>
                  <a:srgbClr val="FF0000"/>
                </a:solidFill>
                <a:effectLst/>
                <a:latin typeface="Arial Unicode MS"/>
              </a:rPr>
              <a:t>= ‘float’) </a:t>
            </a:r>
            <a:r>
              <a:rPr kumimoji="0" lang="it-IT" altLang="it-IT" sz="1100" b="0" i="1" u="none" strike="noStrike" cap="none" normalizeH="0" baseline="0" dirty="0" err="1">
                <a:ln>
                  <a:noFill/>
                </a:ln>
                <a:solidFill>
                  <a:srgbClr val="629755"/>
                </a:solidFill>
                <a:effectLst/>
                <a:latin typeface="Arial Unicode MS"/>
              </a:rPr>
              <a:t>percentual</a:t>
            </a:r>
            <a:r>
              <a:rPr kumimoji="0" lang="it-IT" altLang="it-IT" sz="1100" b="0" i="1" u="none" strike="noStrike" cap="none" normalizeH="0" baseline="0" dirty="0">
                <a:ln>
                  <a:noFill/>
                </a:ln>
                <a:solidFill>
                  <a:srgbClr val="629755"/>
                </a:solidFill>
                <a:effectLst/>
                <a:latin typeface="Arial Unicode MS"/>
              </a:rPr>
              <a:t> of investment </a:t>
            </a:r>
            <a:r>
              <a:rPr kumimoji="0" lang="it-IT" altLang="it-IT" sz="1100" b="0" i="1" u="none" strike="noStrike" cap="none" normalizeH="0" baseline="0" dirty="0" err="1">
                <a:ln>
                  <a:noFill/>
                </a:ln>
                <a:solidFill>
                  <a:srgbClr val="629755"/>
                </a:solidFill>
                <a:effectLst/>
                <a:latin typeface="Arial Unicode MS"/>
              </a:rPr>
              <a:t>paid</a:t>
            </a:r>
            <a:r>
              <a:rPr kumimoji="0" lang="it-IT" altLang="it-IT" sz="1100" b="0" i="1" u="none" strike="noStrike" cap="none" normalizeH="0" baseline="0" dirty="0">
                <a:ln>
                  <a:noFill/>
                </a:ln>
                <a:solidFill>
                  <a:srgbClr val="629755"/>
                </a:solidFill>
                <a:effectLst/>
                <a:latin typeface="Arial Unicode MS"/>
              </a:rPr>
              <a:t> to zero </a:t>
            </a:r>
            <a:r>
              <a:rPr kumimoji="0" lang="it-IT" altLang="it-IT" sz="1100" b="0" i="1" u="none" strike="noStrike" cap="none" normalizeH="0" baseline="0" dirty="0" err="1">
                <a:ln>
                  <a:noFill/>
                </a:ln>
                <a:solidFill>
                  <a:srgbClr val="629755"/>
                </a:solidFill>
                <a:effectLst/>
                <a:latin typeface="Arial Unicode MS"/>
              </a:rPr>
              <a:t>year</a:t>
            </a:r>
            <a:r>
              <a:rPr kumimoji="0" lang="it-IT" altLang="it-IT" sz="1100" b="0" i="1" u="none" strike="noStrike" cap="none" normalizeH="0" baseline="0" dirty="0">
                <a:ln>
                  <a:noFill/>
                </a:ln>
                <a:solidFill>
                  <a:srgbClr val="629755"/>
                </a:solidFill>
                <a:effectLst/>
                <a:latin typeface="Arial Unicode MS"/>
              </a:rPr>
              <a:t> [%]</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a:t>
            </a:r>
            <a:r>
              <a:rPr kumimoji="0" lang="it-IT" altLang="it-IT" sz="1100" b="1" i="1" u="none" strike="noStrike" cap="none" normalizeH="0" baseline="0" dirty="0">
                <a:ln>
                  <a:noFill/>
                </a:ln>
                <a:solidFill>
                  <a:srgbClr val="629755"/>
                </a:solidFill>
                <a:effectLst/>
                <a:latin typeface="Arial Unicode MS"/>
              </a:rPr>
              <a:t>:</a:t>
            </a:r>
            <a:r>
              <a:rPr kumimoji="0" lang="it-IT" altLang="it-IT" sz="1100" b="1" i="1" u="none" strike="noStrike" cap="none" normalizeH="0" baseline="0" dirty="0" err="1">
                <a:ln>
                  <a:noFill/>
                </a:ln>
                <a:solidFill>
                  <a:srgbClr val="629755"/>
                </a:solidFill>
                <a:effectLst/>
                <a:latin typeface="Arial Unicode MS"/>
              </a:rPr>
              <a:t>param</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t_res</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a:ln>
                  <a:noFill/>
                </a:ln>
                <a:solidFill>
                  <a:srgbClr val="FF0000"/>
                </a:solidFill>
                <a:effectLst/>
                <a:latin typeface="Arial Unicode MS"/>
              </a:rPr>
              <a:t>(</a:t>
            </a:r>
            <a:r>
              <a:rPr kumimoji="0" lang="it-IT" altLang="it-IT" sz="1100" b="0" i="1" u="none" strike="noStrike" cap="none" normalizeH="0" baseline="0" dirty="0" err="1">
                <a:ln>
                  <a:noFill/>
                </a:ln>
                <a:solidFill>
                  <a:srgbClr val="FF0000"/>
                </a:solidFill>
                <a:effectLst/>
                <a:latin typeface="Arial Unicode MS"/>
              </a:rPr>
              <a:t>type</a:t>
            </a:r>
            <a:r>
              <a:rPr kumimoji="0" lang="it-IT" altLang="it-IT" sz="1100" b="0" i="1" u="none" strike="noStrike" cap="none" normalizeH="0" baseline="0" dirty="0">
                <a:ln>
                  <a:noFill/>
                </a:ln>
                <a:solidFill>
                  <a:srgbClr val="FF0000"/>
                </a:solidFill>
                <a:effectLst/>
                <a:latin typeface="Arial Unicode MS"/>
              </a:rPr>
              <a:t>= ‘</a:t>
            </a:r>
            <a:r>
              <a:rPr kumimoji="0" lang="it-IT" altLang="it-IT" sz="1100" b="0" i="1" u="none" strike="noStrike" cap="none" normalizeH="0" baseline="0" dirty="0" err="1">
                <a:ln>
                  <a:noFill/>
                </a:ln>
                <a:solidFill>
                  <a:srgbClr val="FF0000"/>
                </a:solidFill>
                <a:effectLst/>
                <a:latin typeface="Arial Unicode MS"/>
              </a:rPr>
              <a:t>int</a:t>
            </a:r>
            <a:r>
              <a:rPr kumimoji="0" lang="it-IT" altLang="it-IT" sz="1100" b="0" i="1" u="none" strike="noStrike" cap="none" normalizeH="0" baseline="0" dirty="0">
                <a:ln>
                  <a:noFill/>
                </a:ln>
                <a:solidFill>
                  <a:srgbClr val="FF0000"/>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residual</a:t>
            </a:r>
            <a:r>
              <a:rPr kumimoji="0" lang="it-IT" altLang="it-IT" sz="1100" b="0" i="1" u="none" strike="noStrike" cap="none" normalizeH="0" baseline="0" dirty="0">
                <a:ln>
                  <a:noFill/>
                </a:ln>
                <a:solidFill>
                  <a:srgbClr val="629755"/>
                </a:solidFill>
                <a:effectLst/>
                <a:latin typeface="Arial Unicode MS"/>
              </a:rPr>
              <a:t> time to </a:t>
            </a:r>
            <a:r>
              <a:rPr kumimoji="0" lang="it-IT" altLang="it-IT" sz="1100" b="0" i="1" u="none" strike="noStrike" cap="none" normalizeH="0" baseline="0" dirty="0" err="1">
                <a:ln>
                  <a:noFill/>
                </a:ln>
                <a:solidFill>
                  <a:srgbClr val="629755"/>
                </a:solidFill>
                <a:effectLst/>
                <a:latin typeface="Arial Unicode MS"/>
              </a:rPr>
              <a:t>pay</a:t>
            </a:r>
            <a:r>
              <a:rPr kumimoji="0" lang="it-IT" altLang="it-IT" sz="1100" b="0" i="1" u="none" strike="noStrike" cap="none" normalizeH="0" baseline="0" dirty="0">
                <a:ln>
                  <a:noFill/>
                </a:ln>
                <a:solidFill>
                  <a:srgbClr val="629755"/>
                </a:solidFill>
                <a:effectLst/>
                <a:latin typeface="Arial Unicode MS"/>
              </a:rPr>
              <a:t> off </a:t>
            </a:r>
            <a:r>
              <a:rPr kumimoji="0" lang="it-IT" altLang="it-IT" sz="1100" b="0" i="1" u="none" strike="noStrike" cap="none" normalizeH="0" baseline="0" dirty="0" err="1">
                <a:ln>
                  <a:noFill/>
                </a:ln>
                <a:solidFill>
                  <a:srgbClr val="629755"/>
                </a:solidFill>
                <a:effectLst/>
                <a:latin typeface="Arial Unicode MS"/>
              </a:rPr>
              <a:t>debt</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year</a:t>
            </a:r>
            <a:r>
              <a:rPr kumimoji="0" lang="it-IT" altLang="it-IT" sz="1100" b="0" i="1" u="none" strike="noStrike" cap="none" normalizeH="0" baseline="0" dirty="0">
                <a:ln>
                  <a:noFill/>
                </a:ln>
                <a:solidFill>
                  <a:srgbClr val="629755"/>
                </a:solidFill>
                <a:effectLst/>
                <a:latin typeface="Arial Unicode MS"/>
              </a:rPr>
              <a:t>]</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a:t>
            </a:r>
            <a:r>
              <a:rPr kumimoji="0" lang="it-IT" altLang="it-IT" sz="1100" b="1" i="1" u="none" strike="noStrike" cap="none" normalizeH="0" baseline="0" dirty="0">
                <a:ln>
                  <a:noFill/>
                </a:ln>
                <a:solidFill>
                  <a:srgbClr val="629755"/>
                </a:solidFill>
                <a:effectLst/>
                <a:latin typeface="Arial Unicode MS"/>
              </a:rPr>
              <a:t>:</a:t>
            </a:r>
            <a:r>
              <a:rPr kumimoji="0" lang="it-IT" altLang="it-IT" sz="1100" b="1" i="1" u="none" strike="noStrike" cap="none" normalizeH="0" baseline="0" dirty="0" err="1">
                <a:ln>
                  <a:noFill/>
                </a:ln>
                <a:solidFill>
                  <a:srgbClr val="629755"/>
                </a:solidFill>
                <a:effectLst/>
                <a:latin typeface="Arial Unicode MS"/>
              </a:rPr>
              <a:t>param</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int_rate</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a:ln>
                  <a:noFill/>
                </a:ln>
                <a:solidFill>
                  <a:srgbClr val="FF0000"/>
                </a:solidFill>
                <a:effectLst/>
                <a:latin typeface="Arial Unicode MS"/>
              </a:rPr>
              <a:t>(</a:t>
            </a:r>
            <a:r>
              <a:rPr kumimoji="0" lang="it-IT" altLang="it-IT" sz="1100" b="0" i="1" u="none" strike="noStrike" cap="none" normalizeH="0" baseline="0" dirty="0" err="1">
                <a:ln>
                  <a:noFill/>
                </a:ln>
                <a:solidFill>
                  <a:srgbClr val="FF0000"/>
                </a:solidFill>
                <a:effectLst/>
                <a:latin typeface="Arial Unicode MS"/>
              </a:rPr>
              <a:t>type</a:t>
            </a:r>
            <a:r>
              <a:rPr kumimoji="0" lang="it-IT" altLang="it-IT" sz="1100" b="0" i="1" u="none" strike="noStrike" cap="none" normalizeH="0" baseline="0" dirty="0">
                <a:ln>
                  <a:noFill/>
                </a:ln>
                <a:solidFill>
                  <a:srgbClr val="FF0000"/>
                </a:solidFill>
                <a:effectLst/>
                <a:latin typeface="Arial Unicode MS"/>
              </a:rPr>
              <a:t>= ‘</a:t>
            </a:r>
            <a:r>
              <a:rPr kumimoji="0" lang="it-IT" altLang="it-IT" sz="1100" b="0" i="1" u="none" strike="noStrike" cap="none" normalizeH="0" baseline="0" dirty="0" err="1">
                <a:ln>
                  <a:noFill/>
                </a:ln>
                <a:solidFill>
                  <a:srgbClr val="FF0000"/>
                </a:solidFill>
                <a:effectLst/>
                <a:latin typeface="Arial Unicode MS"/>
              </a:rPr>
              <a:t>int</a:t>
            </a:r>
            <a:r>
              <a:rPr kumimoji="0" lang="it-IT" altLang="it-IT" sz="1100" b="0" i="1" u="none" strike="noStrike" cap="none" normalizeH="0" baseline="0" dirty="0">
                <a:ln>
                  <a:noFill/>
                </a:ln>
                <a:solidFill>
                  <a:srgbClr val="FF0000"/>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interest</a:t>
            </a:r>
            <a:r>
              <a:rPr kumimoji="0" lang="it-IT" altLang="it-IT" sz="1100" b="0" i="1" u="none" strike="noStrike" cap="none" normalizeH="0" baseline="0" dirty="0">
                <a:ln>
                  <a:noFill/>
                </a:ln>
                <a:solidFill>
                  <a:srgbClr val="629755"/>
                </a:solidFill>
                <a:effectLst/>
                <a:latin typeface="Arial Unicode MS"/>
              </a:rPr>
              <a:t> rate</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a:t>
            </a:r>
            <a:r>
              <a:rPr kumimoji="0" lang="it-IT" altLang="it-IT" sz="1100" b="1" i="1" u="none" strike="noStrike" cap="none" normalizeH="0" baseline="0" dirty="0">
                <a:ln>
                  <a:noFill/>
                </a:ln>
                <a:solidFill>
                  <a:srgbClr val="629755"/>
                </a:solidFill>
                <a:effectLst/>
                <a:latin typeface="Arial Unicode MS"/>
              </a:rPr>
              <a:t>:</a:t>
            </a:r>
            <a:r>
              <a:rPr kumimoji="0" lang="it-IT" altLang="it-IT" sz="1100" b="1" i="1" u="none" strike="noStrike" cap="none" normalizeH="0" baseline="0" dirty="0" err="1">
                <a:ln>
                  <a:noFill/>
                </a:ln>
                <a:solidFill>
                  <a:srgbClr val="629755"/>
                </a:solidFill>
                <a:effectLst/>
                <a:latin typeface="Arial Unicode MS"/>
              </a:rPr>
              <a:t>param</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inc_shared</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a:ln>
                  <a:noFill/>
                </a:ln>
                <a:solidFill>
                  <a:srgbClr val="FF0000"/>
                </a:solidFill>
                <a:effectLst/>
                <a:latin typeface="Arial Unicode MS"/>
              </a:rPr>
              <a:t>(</a:t>
            </a:r>
            <a:r>
              <a:rPr kumimoji="0" lang="it-IT" altLang="it-IT" sz="1100" b="0" i="1" u="none" strike="noStrike" cap="none" normalizeH="0" baseline="0" dirty="0" err="1">
                <a:ln>
                  <a:noFill/>
                </a:ln>
                <a:solidFill>
                  <a:srgbClr val="FF0000"/>
                </a:solidFill>
                <a:effectLst/>
                <a:latin typeface="Arial Unicode MS"/>
              </a:rPr>
              <a:t>type</a:t>
            </a:r>
            <a:r>
              <a:rPr kumimoji="0" lang="it-IT" altLang="it-IT" sz="1100" b="0" i="1" u="none" strike="noStrike" cap="none" normalizeH="0" baseline="0" dirty="0">
                <a:ln>
                  <a:noFill/>
                </a:ln>
                <a:solidFill>
                  <a:srgbClr val="FF0000"/>
                </a:solidFill>
                <a:effectLst/>
                <a:latin typeface="Arial Unicode MS"/>
              </a:rPr>
              <a:t>= ‘</a:t>
            </a:r>
            <a:r>
              <a:rPr kumimoji="0" lang="it-IT" altLang="it-IT" sz="1100" b="0" i="1" u="none" strike="noStrike" cap="none" normalizeH="0" baseline="0" dirty="0" err="1">
                <a:ln>
                  <a:noFill/>
                </a:ln>
                <a:solidFill>
                  <a:srgbClr val="FF0000"/>
                </a:solidFill>
                <a:effectLst/>
                <a:latin typeface="Arial Unicode MS"/>
              </a:rPr>
              <a:t>dict</a:t>
            </a:r>
            <a:r>
              <a:rPr kumimoji="0" lang="it-IT" altLang="it-IT" sz="1100" b="0" i="1" u="none" strike="noStrike" cap="none" normalizeH="0" baseline="0" dirty="0">
                <a:ln>
                  <a:noFill/>
                </a:ln>
                <a:solidFill>
                  <a:srgbClr val="FF0000"/>
                </a:solidFill>
                <a:effectLst/>
                <a:latin typeface="Arial Unicode MS"/>
              </a:rPr>
              <a:t>’)</a:t>
            </a:r>
            <a:r>
              <a:rPr kumimoji="0" lang="it-IT" altLang="it-IT" sz="1100" b="0" i="1" u="none" strike="noStrike" cap="none" normalizeH="0" baseline="0" dirty="0">
                <a:ln>
                  <a:noFill/>
                </a:ln>
                <a:solidFill>
                  <a:srgbClr val="629755"/>
                </a:solidFill>
                <a:effectLst/>
                <a:latin typeface="Arial Unicode MS"/>
              </a:rPr>
              <a:t> incentive of </a:t>
            </a:r>
            <a:r>
              <a:rPr kumimoji="0" lang="it-IT" altLang="it-IT" sz="1100" b="0" i="1" u="none" strike="noStrike" cap="none" normalizeH="0" baseline="0" dirty="0" err="1">
                <a:ln>
                  <a:noFill/>
                </a:ln>
                <a:solidFill>
                  <a:srgbClr val="629755"/>
                </a:solidFill>
                <a:effectLst/>
                <a:latin typeface="Arial Unicode MS"/>
              </a:rPr>
              <a:t>shared</a:t>
            </a:r>
            <a:r>
              <a:rPr kumimoji="0" lang="it-IT" altLang="it-IT" sz="1100" b="0" i="1" u="none" strike="noStrike" cap="none" normalizeH="0" baseline="0" dirty="0">
                <a:ln>
                  <a:noFill/>
                </a:ln>
                <a:solidFill>
                  <a:srgbClr val="629755"/>
                </a:solidFill>
                <a:effectLst/>
                <a:latin typeface="Arial Unicode MS"/>
              </a:rPr>
              <a:t> energy per </a:t>
            </a:r>
            <a:r>
              <a:rPr kumimoji="0" lang="it-IT" altLang="it-IT" sz="1100" b="0" i="1" u="none" strike="noStrike" cap="none" normalizeH="0" baseline="0" dirty="0" err="1">
                <a:ln>
                  <a:noFill/>
                </a:ln>
                <a:solidFill>
                  <a:srgbClr val="629755"/>
                </a:solidFill>
                <a:effectLst/>
                <a:latin typeface="Arial Unicode MS"/>
              </a:rPr>
              <a:t>vector</a:t>
            </a:r>
            <a:r>
              <a:rPr kumimoji="0" lang="it-IT" altLang="it-IT" sz="1100" b="0" i="1" u="none" strike="noStrike" cap="none" normalizeH="0" baseline="0" dirty="0">
                <a:ln>
                  <a:noFill/>
                </a:ln>
                <a:solidFill>
                  <a:srgbClr val="629755"/>
                </a:solidFill>
                <a:effectLst/>
                <a:latin typeface="Arial Unicode MS"/>
              </a:rPr>
              <a:t> [€/MWh] </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a:t>
            </a:r>
            <a:r>
              <a:rPr kumimoji="0" lang="it-IT" altLang="it-IT" sz="1100" b="1" i="1" u="none" strike="noStrike" cap="none" normalizeH="0" baseline="0" dirty="0">
                <a:ln>
                  <a:noFill/>
                </a:ln>
                <a:solidFill>
                  <a:srgbClr val="629755"/>
                </a:solidFill>
                <a:effectLst/>
                <a:latin typeface="Arial Unicode MS"/>
              </a:rPr>
              <a:t>:</a:t>
            </a:r>
            <a:r>
              <a:rPr kumimoji="0" lang="it-IT" altLang="it-IT" sz="1100" b="1" i="1" u="none" strike="noStrike" cap="none" normalizeH="0" baseline="0" dirty="0" err="1">
                <a:ln>
                  <a:noFill/>
                </a:ln>
                <a:solidFill>
                  <a:srgbClr val="629755"/>
                </a:solidFill>
                <a:effectLst/>
                <a:latin typeface="Arial Unicode MS"/>
              </a:rPr>
              <a:t>param</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pr_export</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a:ln>
                  <a:noFill/>
                </a:ln>
                <a:solidFill>
                  <a:srgbClr val="FF0000"/>
                </a:solidFill>
                <a:effectLst/>
                <a:latin typeface="Arial Unicode MS"/>
              </a:rPr>
              <a:t>(</a:t>
            </a:r>
            <a:r>
              <a:rPr kumimoji="0" lang="it-IT" altLang="it-IT" sz="1100" b="0" i="1" u="none" strike="noStrike" cap="none" normalizeH="0" baseline="0" dirty="0" err="1">
                <a:ln>
                  <a:noFill/>
                </a:ln>
                <a:solidFill>
                  <a:srgbClr val="FF0000"/>
                </a:solidFill>
                <a:effectLst/>
                <a:latin typeface="Arial Unicode MS"/>
              </a:rPr>
              <a:t>type</a:t>
            </a:r>
            <a:r>
              <a:rPr kumimoji="0" lang="it-IT" altLang="it-IT" sz="1100" b="0" i="1" u="none" strike="noStrike" cap="none" normalizeH="0" baseline="0" dirty="0">
                <a:ln>
                  <a:noFill/>
                </a:ln>
                <a:solidFill>
                  <a:srgbClr val="FF0000"/>
                </a:solidFill>
                <a:effectLst/>
                <a:latin typeface="Arial Unicode MS"/>
              </a:rPr>
              <a:t>= ‘</a:t>
            </a:r>
            <a:r>
              <a:rPr kumimoji="0" lang="it-IT" altLang="it-IT" sz="1100" b="0" i="1" u="none" strike="noStrike" cap="none" normalizeH="0" baseline="0" dirty="0" err="1">
                <a:ln>
                  <a:noFill/>
                </a:ln>
                <a:solidFill>
                  <a:srgbClr val="FF0000"/>
                </a:solidFill>
                <a:effectLst/>
                <a:latin typeface="Arial Unicode MS"/>
              </a:rPr>
              <a:t>dict</a:t>
            </a:r>
            <a:r>
              <a:rPr kumimoji="0" lang="it-IT" altLang="it-IT" sz="1100" b="0" i="1" u="none" strike="noStrike" cap="none" normalizeH="0" baseline="0" dirty="0">
                <a:ln>
                  <a:noFill/>
                </a:ln>
                <a:solidFill>
                  <a:srgbClr val="FF0000"/>
                </a:solidFill>
                <a:effectLst/>
                <a:latin typeface="Arial Unicode MS"/>
              </a:rPr>
              <a:t>’) </a:t>
            </a:r>
            <a:r>
              <a:rPr kumimoji="0" lang="it-IT" altLang="it-IT" sz="1100" b="0" i="1" u="none" strike="noStrike" cap="none" normalizeH="0" baseline="0" dirty="0">
                <a:ln>
                  <a:noFill/>
                </a:ln>
                <a:solidFill>
                  <a:srgbClr val="629755"/>
                </a:solidFill>
                <a:effectLst/>
                <a:latin typeface="Arial Unicode MS"/>
              </a:rPr>
              <a:t>sale price of </a:t>
            </a:r>
            <a:r>
              <a:rPr kumimoji="0" lang="it-IT" altLang="it-IT" sz="1100" b="0" i="1" u="none" strike="noStrike" cap="none" normalizeH="0" baseline="0" dirty="0" err="1">
                <a:ln>
                  <a:noFill/>
                </a:ln>
                <a:solidFill>
                  <a:srgbClr val="629755"/>
                </a:solidFill>
                <a:effectLst/>
                <a:latin typeface="Arial Unicode MS"/>
              </a:rPr>
              <a:t>exported</a:t>
            </a:r>
            <a:r>
              <a:rPr kumimoji="0" lang="it-IT" altLang="it-IT" sz="1100" b="0" i="1" u="none" strike="noStrike" cap="none" normalizeH="0" baseline="0" dirty="0">
                <a:ln>
                  <a:noFill/>
                </a:ln>
                <a:solidFill>
                  <a:srgbClr val="629755"/>
                </a:solidFill>
                <a:effectLst/>
                <a:latin typeface="Arial Unicode MS"/>
              </a:rPr>
              <a:t> energy per </a:t>
            </a:r>
            <a:r>
              <a:rPr kumimoji="0" lang="it-IT" altLang="it-IT" sz="1100" b="0" i="1" u="none" strike="noStrike" cap="none" normalizeH="0" baseline="0" dirty="0" err="1">
                <a:ln>
                  <a:noFill/>
                </a:ln>
                <a:solidFill>
                  <a:srgbClr val="629755"/>
                </a:solidFill>
                <a:effectLst/>
                <a:latin typeface="Arial Unicode MS"/>
              </a:rPr>
              <a:t>vector</a:t>
            </a:r>
            <a:r>
              <a:rPr kumimoji="0" lang="it-IT" altLang="it-IT" sz="1100" b="0" i="1" u="none" strike="noStrike" cap="none" normalizeH="0" baseline="0" dirty="0">
                <a:ln>
                  <a:noFill/>
                </a:ln>
                <a:solidFill>
                  <a:srgbClr val="629755"/>
                </a:solidFill>
                <a:effectLst/>
                <a:latin typeface="Arial Unicode MS"/>
              </a:rPr>
              <a:t> [€/MWh] </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a:t>
            </a:r>
            <a:r>
              <a:rPr kumimoji="0" lang="it-IT" altLang="it-IT" sz="1100" b="1" i="1" u="none" strike="noStrike" cap="none" normalizeH="0" baseline="0" dirty="0">
                <a:ln>
                  <a:noFill/>
                </a:ln>
                <a:solidFill>
                  <a:srgbClr val="629755"/>
                </a:solidFill>
                <a:effectLst/>
                <a:latin typeface="Arial Unicode MS"/>
              </a:rPr>
              <a:t>:</a:t>
            </a:r>
            <a:r>
              <a:rPr kumimoji="0" lang="it-IT" altLang="it-IT" sz="1100" b="1" i="1" u="none" strike="noStrike" cap="none" normalizeH="0" baseline="0" dirty="0" err="1">
                <a:ln>
                  <a:noFill/>
                </a:ln>
                <a:solidFill>
                  <a:srgbClr val="629755"/>
                </a:solidFill>
                <a:effectLst/>
                <a:latin typeface="Arial Unicode MS"/>
              </a:rPr>
              <a:t>param</a:t>
            </a:r>
            <a:r>
              <a:rPr kumimoji="0" lang="it-IT" altLang="it-IT" sz="1100" b="0" i="1" u="none" strike="noStrike" cap="none" normalizeH="0" baseline="0" dirty="0">
                <a:ln>
                  <a:noFill/>
                </a:ln>
                <a:solidFill>
                  <a:srgbClr val="629755"/>
                </a:solidFill>
                <a:effectLst/>
                <a:latin typeface="Arial Unicode MS"/>
              </a:rPr>
              <a:t> tax: </a:t>
            </a:r>
            <a:r>
              <a:rPr kumimoji="0" lang="it-IT" altLang="it-IT" sz="1100" b="0" i="1" u="none" strike="noStrike" cap="none" normalizeH="0" baseline="0" dirty="0">
                <a:ln>
                  <a:noFill/>
                </a:ln>
                <a:solidFill>
                  <a:srgbClr val="FF0000"/>
                </a:solidFill>
                <a:effectLst/>
                <a:latin typeface="Arial Unicode MS"/>
              </a:rPr>
              <a:t>(</a:t>
            </a:r>
            <a:r>
              <a:rPr kumimoji="0" lang="it-IT" altLang="it-IT" sz="1100" b="0" i="1" u="none" strike="noStrike" cap="none" normalizeH="0" baseline="0" dirty="0" err="1">
                <a:ln>
                  <a:noFill/>
                </a:ln>
                <a:solidFill>
                  <a:srgbClr val="FF0000"/>
                </a:solidFill>
                <a:effectLst/>
                <a:latin typeface="Arial Unicode MS"/>
              </a:rPr>
              <a:t>type</a:t>
            </a:r>
            <a:r>
              <a:rPr kumimoji="0" lang="it-IT" altLang="it-IT" sz="1100" b="0" i="1" u="none" strike="noStrike" cap="none" normalizeH="0" baseline="0" dirty="0">
                <a:ln>
                  <a:noFill/>
                </a:ln>
                <a:solidFill>
                  <a:srgbClr val="FF0000"/>
                </a:solidFill>
                <a:effectLst/>
                <a:latin typeface="Arial Unicode MS"/>
              </a:rPr>
              <a:t>= ‘float’)  </a:t>
            </a:r>
            <a:r>
              <a:rPr kumimoji="0" lang="it-IT" altLang="it-IT" sz="1100" b="0" i="1" u="none" strike="noStrike" cap="none" normalizeH="0" baseline="0" dirty="0" err="1">
                <a:ln>
                  <a:noFill/>
                </a:ln>
                <a:solidFill>
                  <a:srgbClr val="629755"/>
                </a:solidFill>
                <a:effectLst/>
                <a:latin typeface="Arial Unicode MS"/>
              </a:rPr>
              <a:t>percentual</a:t>
            </a:r>
            <a:r>
              <a:rPr kumimoji="0" lang="it-IT" altLang="it-IT" sz="1100" b="0" i="1" u="none" strike="noStrike" cap="none" normalizeH="0" baseline="0" dirty="0">
                <a:ln>
                  <a:noFill/>
                </a:ln>
                <a:solidFill>
                  <a:srgbClr val="629755"/>
                </a:solidFill>
                <a:effectLst/>
                <a:latin typeface="Arial Unicode MS"/>
              </a:rPr>
              <a:t> of taxes on </a:t>
            </a:r>
            <a:r>
              <a:rPr kumimoji="0" lang="it-IT" altLang="it-IT" sz="1100" b="0" i="1" u="none" strike="noStrike" cap="none" normalizeH="0" baseline="0" dirty="0" err="1">
                <a:ln>
                  <a:noFill/>
                </a:ln>
                <a:solidFill>
                  <a:srgbClr val="629755"/>
                </a:solidFill>
                <a:effectLst/>
                <a:latin typeface="Arial Unicode MS"/>
              </a:rPr>
              <a:t>sold</a:t>
            </a:r>
            <a:r>
              <a:rPr kumimoji="0" lang="it-IT" altLang="it-IT" sz="1100" b="0" i="1" u="none" strike="noStrike" cap="none" normalizeH="0" baseline="0" dirty="0">
                <a:ln>
                  <a:noFill/>
                </a:ln>
                <a:solidFill>
                  <a:srgbClr val="629755"/>
                </a:solidFill>
                <a:effectLst/>
                <a:latin typeface="Arial Unicode MS"/>
              </a:rPr>
              <a:t> energy  [%]</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a:t>
            </a:r>
            <a:r>
              <a:rPr kumimoji="0" lang="it-IT" altLang="it-IT" sz="1100" b="1" i="1" u="none" strike="noStrike" cap="none" normalizeH="0" baseline="0" dirty="0">
                <a:ln>
                  <a:noFill/>
                </a:ln>
                <a:solidFill>
                  <a:srgbClr val="629755"/>
                </a:solidFill>
                <a:effectLst/>
                <a:latin typeface="Arial Unicode MS"/>
              </a:rPr>
              <a:t>:</a:t>
            </a:r>
            <a:r>
              <a:rPr kumimoji="0" lang="it-IT" altLang="it-IT" sz="1100" b="1" i="1" u="none" strike="noStrike" cap="none" normalizeH="0" baseline="0" dirty="0" err="1">
                <a:ln>
                  <a:noFill/>
                </a:ln>
                <a:solidFill>
                  <a:srgbClr val="629755"/>
                </a:solidFill>
                <a:effectLst/>
                <a:latin typeface="Arial Unicode MS"/>
              </a:rPr>
              <a:t>param</a:t>
            </a:r>
            <a:r>
              <a:rPr kumimoji="0" lang="it-IT" altLang="it-IT" sz="1100" b="0" i="1" u="none" strike="noStrike" cap="none" normalizeH="0" baseline="0" dirty="0">
                <a:ln>
                  <a:noFill/>
                </a:ln>
                <a:solidFill>
                  <a:srgbClr val="629755"/>
                </a:solidFill>
                <a:effectLst/>
                <a:latin typeface="Arial Unicode MS"/>
              </a:rPr>
              <a:t> p1: </a:t>
            </a:r>
            <a:r>
              <a:rPr kumimoji="0" lang="it-IT" altLang="it-IT" sz="1100" b="0" i="1" u="none" strike="noStrike" cap="none" normalizeH="0" baseline="0" dirty="0">
                <a:ln>
                  <a:noFill/>
                </a:ln>
                <a:solidFill>
                  <a:srgbClr val="FF0000"/>
                </a:solidFill>
                <a:effectLst/>
                <a:latin typeface="Arial Unicode MS"/>
              </a:rPr>
              <a:t>(</a:t>
            </a:r>
            <a:r>
              <a:rPr kumimoji="0" lang="it-IT" altLang="it-IT" sz="1100" b="0" i="1" u="none" strike="noStrike" cap="none" normalizeH="0" baseline="0" dirty="0" err="1">
                <a:ln>
                  <a:noFill/>
                </a:ln>
                <a:solidFill>
                  <a:srgbClr val="FF0000"/>
                </a:solidFill>
                <a:effectLst/>
                <a:latin typeface="Arial Unicode MS"/>
              </a:rPr>
              <a:t>type</a:t>
            </a:r>
            <a:r>
              <a:rPr kumimoji="0" lang="it-IT" altLang="it-IT" sz="1100" b="0" i="1" u="none" strike="noStrike" cap="none" normalizeH="0" baseline="0" dirty="0">
                <a:ln>
                  <a:noFill/>
                </a:ln>
                <a:solidFill>
                  <a:srgbClr val="FF0000"/>
                </a:solidFill>
                <a:effectLst/>
                <a:latin typeface="Arial Unicode MS"/>
              </a:rPr>
              <a:t>= ‘float’) </a:t>
            </a:r>
            <a:r>
              <a:rPr kumimoji="0" lang="it-IT" altLang="it-IT" sz="1100" b="0" i="1" u="none" strike="noStrike" cap="none" normalizeH="0" baseline="0" dirty="0" err="1">
                <a:ln>
                  <a:noFill/>
                </a:ln>
                <a:solidFill>
                  <a:srgbClr val="629755"/>
                </a:solidFill>
                <a:effectLst/>
                <a:latin typeface="Arial Unicode MS"/>
              </a:rPr>
              <a:t>partition</a:t>
            </a:r>
            <a:r>
              <a:rPr kumimoji="0" lang="it-IT" altLang="it-IT" sz="1100" b="0" i="1" u="none" strike="noStrike" cap="none" normalizeH="0" baseline="0" dirty="0">
                <a:ln>
                  <a:noFill/>
                </a:ln>
                <a:solidFill>
                  <a:srgbClr val="629755"/>
                </a:solidFill>
                <a:effectLst/>
                <a:latin typeface="Arial Unicode MS"/>
              </a:rPr>
              <a:t> coeff1 (</a:t>
            </a:r>
            <a:r>
              <a:rPr kumimoji="0" lang="it-IT" altLang="it-IT" sz="1100" b="0" i="1" u="none" strike="noStrike" cap="none" normalizeH="0" baseline="0" dirty="0" err="1">
                <a:ln>
                  <a:noFill/>
                </a:ln>
                <a:solidFill>
                  <a:srgbClr val="629755"/>
                </a:solidFill>
                <a:effectLst/>
                <a:latin typeface="Arial Unicode MS"/>
              </a:rPr>
              <a:t>until</a:t>
            </a:r>
            <a:r>
              <a:rPr kumimoji="0" lang="it-IT" altLang="it-IT" sz="1100" b="0" i="1" u="none" strike="noStrike" cap="none" normalizeH="0" baseline="0" dirty="0">
                <a:ln>
                  <a:noFill/>
                </a:ln>
                <a:solidFill>
                  <a:srgbClr val="629755"/>
                </a:solidFill>
                <a:effectLst/>
                <a:latin typeface="Arial Unicode MS"/>
              </a:rPr>
              <a:t> prosumer </a:t>
            </a:r>
            <a:r>
              <a:rPr kumimoji="0" lang="it-IT" altLang="it-IT" sz="1100" b="0" i="1" u="none" strike="noStrike" cap="none" normalizeH="0" baseline="0" dirty="0" err="1">
                <a:ln>
                  <a:noFill/>
                </a:ln>
                <a:solidFill>
                  <a:srgbClr val="629755"/>
                </a:solidFill>
                <a:effectLst/>
                <a:latin typeface="Arial Unicode MS"/>
              </a:rPr>
              <a:t>cashflow</a:t>
            </a:r>
            <a:r>
              <a:rPr kumimoji="0" lang="it-IT" altLang="it-IT" sz="1100" b="0" i="1" u="none" strike="noStrike" cap="none" normalizeH="0" baseline="0" dirty="0">
                <a:ln>
                  <a:noFill/>
                </a:ln>
                <a:solidFill>
                  <a:srgbClr val="629755"/>
                </a:solidFill>
                <a:effectLst/>
                <a:latin typeface="Arial Unicode MS"/>
              </a:rPr>
              <a:t>&lt;0)</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a:t>
            </a:r>
            <a:r>
              <a:rPr kumimoji="0" lang="it-IT" altLang="it-IT" sz="1100" b="1" i="1" u="none" strike="noStrike" cap="none" normalizeH="0" baseline="0" dirty="0">
                <a:ln>
                  <a:noFill/>
                </a:ln>
                <a:solidFill>
                  <a:srgbClr val="629755"/>
                </a:solidFill>
                <a:effectLst/>
                <a:latin typeface="Arial Unicode MS"/>
              </a:rPr>
              <a:t>:</a:t>
            </a:r>
            <a:r>
              <a:rPr kumimoji="0" lang="it-IT" altLang="it-IT" sz="1100" b="1" i="1" u="none" strike="noStrike" cap="none" normalizeH="0" baseline="0" dirty="0" err="1">
                <a:ln>
                  <a:noFill/>
                </a:ln>
                <a:solidFill>
                  <a:srgbClr val="629755"/>
                </a:solidFill>
                <a:effectLst/>
                <a:latin typeface="Arial Unicode MS"/>
              </a:rPr>
              <a:t>param</a:t>
            </a:r>
            <a:r>
              <a:rPr kumimoji="0" lang="it-IT" altLang="it-IT" sz="1100" b="0" i="1" u="none" strike="noStrike" cap="none" normalizeH="0" baseline="0" dirty="0">
                <a:ln>
                  <a:noFill/>
                </a:ln>
                <a:solidFill>
                  <a:srgbClr val="629755"/>
                </a:solidFill>
                <a:effectLst/>
                <a:latin typeface="Arial Unicode MS"/>
              </a:rPr>
              <a:t> p2: </a:t>
            </a:r>
            <a:r>
              <a:rPr kumimoji="0" lang="it-IT" altLang="it-IT" sz="1100" b="0" i="1" u="none" strike="noStrike" cap="none" normalizeH="0" baseline="0" dirty="0">
                <a:ln>
                  <a:noFill/>
                </a:ln>
                <a:solidFill>
                  <a:srgbClr val="FF0000"/>
                </a:solidFill>
                <a:effectLst/>
                <a:latin typeface="Arial Unicode MS"/>
              </a:rPr>
              <a:t>(</a:t>
            </a:r>
            <a:r>
              <a:rPr kumimoji="0" lang="it-IT" altLang="it-IT" sz="1100" b="0" i="1" u="none" strike="noStrike" cap="none" normalizeH="0" baseline="0" dirty="0" err="1">
                <a:ln>
                  <a:noFill/>
                </a:ln>
                <a:solidFill>
                  <a:srgbClr val="FF0000"/>
                </a:solidFill>
                <a:effectLst/>
                <a:latin typeface="Arial Unicode MS"/>
              </a:rPr>
              <a:t>type</a:t>
            </a:r>
            <a:r>
              <a:rPr kumimoji="0" lang="it-IT" altLang="it-IT" sz="1100" b="0" i="1" u="none" strike="noStrike" cap="none" normalizeH="0" baseline="0" dirty="0">
                <a:ln>
                  <a:noFill/>
                </a:ln>
                <a:solidFill>
                  <a:srgbClr val="FF0000"/>
                </a:solidFill>
                <a:effectLst/>
                <a:latin typeface="Arial Unicode MS"/>
              </a:rPr>
              <a:t>= ‘float’) </a:t>
            </a:r>
            <a:r>
              <a:rPr kumimoji="0" lang="it-IT" altLang="it-IT" sz="1100" b="0" i="1" u="none" strike="noStrike" cap="none" normalizeH="0" baseline="0" dirty="0" err="1">
                <a:ln>
                  <a:noFill/>
                </a:ln>
                <a:solidFill>
                  <a:srgbClr val="629755"/>
                </a:solidFill>
                <a:effectLst/>
                <a:latin typeface="Arial Unicode MS"/>
              </a:rPr>
              <a:t>partition</a:t>
            </a:r>
            <a:r>
              <a:rPr kumimoji="0" lang="it-IT" altLang="it-IT" sz="1100" b="0" i="1" u="none" strike="noStrike" cap="none" normalizeH="0" baseline="0" dirty="0">
                <a:ln>
                  <a:noFill/>
                </a:ln>
                <a:solidFill>
                  <a:srgbClr val="629755"/>
                </a:solidFill>
                <a:effectLst/>
                <a:latin typeface="Arial Unicode MS"/>
              </a:rPr>
              <a:t> coeff2 (after prosumer </a:t>
            </a:r>
            <a:r>
              <a:rPr kumimoji="0" lang="it-IT" altLang="it-IT" sz="1100" b="0" i="1" u="none" strike="noStrike" cap="none" normalizeH="0" baseline="0" dirty="0" err="1">
                <a:ln>
                  <a:noFill/>
                </a:ln>
                <a:solidFill>
                  <a:srgbClr val="629755"/>
                </a:solidFill>
                <a:effectLst/>
                <a:latin typeface="Arial Unicode MS"/>
              </a:rPr>
              <a:t>cashflow</a:t>
            </a:r>
            <a:r>
              <a:rPr kumimoji="0" lang="it-IT" altLang="it-IT" sz="1100" b="0" i="1" u="none" strike="noStrike" cap="none" normalizeH="0" baseline="0" dirty="0">
                <a:ln>
                  <a:noFill/>
                </a:ln>
                <a:solidFill>
                  <a:srgbClr val="629755"/>
                </a:solidFill>
                <a:effectLst/>
                <a:latin typeface="Arial Unicode MS"/>
              </a:rPr>
              <a:t>&gt;0)</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a:t>
            </a:r>
            <a:r>
              <a:rPr kumimoji="0" lang="it-IT" altLang="it-IT" sz="1100" b="1" i="1" u="none" strike="noStrike" cap="none" normalizeH="0" baseline="0" dirty="0">
                <a:ln>
                  <a:noFill/>
                </a:ln>
                <a:solidFill>
                  <a:srgbClr val="629755"/>
                </a:solidFill>
                <a:effectLst/>
                <a:latin typeface="Arial Unicode MS"/>
              </a:rPr>
              <a:t>:</a:t>
            </a:r>
            <a:r>
              <a:rPr kumimoji="0" lang="it-IT" altLang="it-IT" sz="1100" b="1" i="1" u="none" strike="noStrike" cap="none" normalizeH="0" baseline="0" dirty="0" err="1">
                <a:ln>
                  <a:noFill/>
                </a:ln>
                <a:solidFill>
                  <a:srgbClr val="629755"/>
                </a:solidFill>
                <a:effectLst/>
                <a:latin typeface="Arial Unicode MS"/>
              </a:rPr>
              <a:t>return</a:t>
            </a:r>
            <a:r>
              <a:rPr kumimoji="0" lang="it-IT" altLang="it-IT" sz="1100" b="0" i="1" u="none" strike="noStrike" cap="none" normalizeH="0" baseline="0" dirty="0">
                <a:ln>
                  <a:noFill/>
                </a:ln>
                <a:solidFill>
                  <a:srgbClr val="629755"/>
                </a:solidFill>
                <a:effectLst/>
                <a:latin typeface="Arial Unicode MS"/>
              </a:rPr>
              <a:t>:</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100" b="0" i="1" u="none" strike="noStrike" cap="none" normalizeH="0" baseline="0" dirty="0">
                <a:ln>
                  <a:noFill/>
                </a:ln>
                <a:solidFill>
                  <a:srgbClr val="629755"/>
                </a:solidFill>
                <a:effectLst/>
                <a:latin typeface="Arial Unicode MS"/>
              </a:rPr>
              <a:t>NPV </a:t>
            </a:r>
            <a:r>
              <a:rPr kumimoji="0" lang="it-IT" altLang="it-IT" sz="1100" b="0" i="1" u="none" strike="noStrike" cap="none" normalizeH="0" baseline="0" dirty="0">
                <a:ln>
                  <a:noFill/>
                </a:ln>
                <a:solidFill>
                  <a:srgbClr val="FF0000"/>
                </a:solidFill>
                <a:effectLst/>
                <a:latin typeface="Arial Unicode MS"/>
              </a:rPr>
              <a:t>(float)</a:t>
            </a:r>
            <a:r>
              <a:rPr lang="it-IT" altLang="it-IT" sz="1100" i="1" dirty="0">
                <a:solidFill>
                  <a:srgbClr val="629755"/>
                </a:solidFill>
                <a:latin typeface="Arial Unicode MS"/>
              </a:rPr>
              <a:t> </a:t>
            </a:r>
            <a:r>
              <a:rPr kumimoji="0" lang="it-IT" altLang="it-IT" sz="1100" b="0" i="1" u="none" strike="noStrike" cap="none" normalizeH="0" baseline="0" dirty="0">
                <a:ln>
                  <a:noFill/>
                </a:ln>
                <a:solidFill>
                  <a:srgbClr val="629755"/>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100" b="0" i="1" u="none" strike="noStrike" cap="none" normalizeH="0" baseline="0" dirty="0" err="1">
                <a:ln>
                  <a:noFill/>
                </a:ln>
                <a:solidFill>
                  <a:srgbClr val="629755"/>
                </a:solidFill>
                <a:effectLst/>
                <a:latin typeface="Arial Unicode MS"/>
              </a:rPr>
              <a:t>cashflow</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a:ln>
                  <a:noFill/>
                </a:ln>
                <a:solidFill>
                  <a:srgbClr val="FF0000"/>
                </a:solidFill>
                <a:effectLst/>
                <a:latin typeface="Arial Unicode MS"/>
              </a:rPr>
              <a:t>(Array)</a:t>
            </a:r>
            <a:r>
              <a:rPr lang="it-IT" altLang="it-IT" sz="1100" i="1" dirty="0">
                <a:solidFill>
                  <a:srgbClr val="629755"/>
                </a:solidFill>
                <a:latin typeface="Arial Unicode MS"/>
              </a:rPr>
              <a:t> </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cashflow_cum</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a:ln>
                  <a:noFill/>
                </a:ln>
                <a:solidFill>
                  <a:srgbClr val="FF0000"/>
                </a:solidFill>
                <a:effectLst/>
                <a:latin typeface="Arial Unicode MS"/>
              </a:rPr>
              <a:t>(Array)</a:t>
            </a:r>
            <a:r>
              <a:rPr lang="it-IT" altLang="it-IT" sz="1100" i="1" dirty="0">
                <a:solidFill>
                  <a:srgbClr val="629755"/>
                </a:solidFill>
                <a:latin typeface="Arial Unicode MS"/>
              </a:rPr>
              <a:t>  </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pbp</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pay</a:t>
            </a:r>
            <a:r>
              <a:rPr kumimoji="0" lang="it-IT" altLang="it-IT" sz="1100" b="0" i="1" u="none" strike="noStrike" cap="none" normalizeH="0" baseline="0" dirty="0">
                <a:ln>
                  <a:noFill/>
                </a:ln>
                <a:solidFill>
                  <a:srgbClr val="629755"/>
                </a:solidFill>
                <a:effectLst/>
                <a:latin typeface="Arial Unicode MS"/>
              </a:rPr>
              <a:t> back </a:t>
            </a:r>
            <a:r>
              <a:rPr kumimoji="0" lang="it-IT" altLang="it-IT" sz="1100" b="0" i="1" u="none" strike="noStrike" cap="none" normalizeH="0" baseline="0" dirty="0" err="1">
                <a:ln>
                  <a:noFill/>
                </a:ln>
                <a:solidFill>
                  <a:srgbClr val="629755"/>
                </a:solidFill>
                <a:effectLst/>
                <a:latin typeface="Arial Unicode MS"/>
              </a:rPr>
              <a:t>period</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year</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a:ln>
                  <a:noFill/>
                </a:ln>
                <a:solidFill>
                  <a:srgbClr val="FF0000"/>
                </a:solidFill>
                <a:effectLst/>
                <a:latin typeface="Arial Unicode MS"/>
              </a:rPr>
              <a:t>(</a:t>
            </a:r>
            <a:r>
              <a:rPr kumimoji="0" lang="it-IT" altLang="it-IT" sz="1100" b="0" i="1" u="none" strike="noStrike" cap="none" normalizeH="0" baseline="0" dirty="0" err="1">
                <a:ln>
                  <a:noFill/>
                </a:ln>
                <a:solidFill>
                  <a:srgbClr val="FF0000"/>
                </a:solidFill>
                <a:effectLst/>
                <a:latin typeface="Arial Unicode MS"/>
              </a:rPr>
              <a:t>type</a:t>
            </a:r>
            <a:r>
              <a:rPr kumimoji="0" lang="it-IT" altLang="it-IT" sz="1100" b="0" i="1" u="none" strike="noStrike" cap="none" normalizeH="0" baseline="0" dirty="0">
                <a:ln>
                  <a:noFill/>
                </a:ln>
                <a:solidFill>
                  <a:srgbClr val="FF0000"/>
                </a:solidFill>
                <a:effectLst/>
                <a:latin typeface="Arial Unicode MS"/>
              </a:rPr>
              <a:t>= ‘float’) </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r1:revenue from </a:t>
            </a:r>
            <a:r>
              <a:rPr kumimoji="0" lang="it-IT" altLang="it-IT" sz="1100" b="0" i="1" u="none" strike="noStrike" cap="none" normalizeH="0" baseline="0" dirty="0" err="1">
                <a:ln>
                  <a:noFill/>
                </a:ln>
                <a:solidFill>
                  <a:srgbClr val="629755"/>
                </a:solidFill>
                <a:effectLst/>
                <a:latin typeface="Arial Unicode MS"/>
              </a:rPr>
              <a:t>sold</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year</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a:ln>
                  <a:noFill/>
                </a:ln>
                <a:solidFill>
                  <a:srgbClr val="FF0000"/>
                </a:solidFill>
                <a:effectLst/>
                <a:latin typeface="Arial Unicode MS"/>
              </a:rPr>
              <a:t>(Array)</a:t>
            </a:r>
            <a:r>
              <a:rPr lang="it-IT" altLang="it-IT" sz="1100" i="1" dirty="0">
                <a:solidFill>
                  <a:srgbClr val="629755"/>
                </a:solidFill>
                <a:latin typeface="Arial Unicode MS"/>
              </a:rPr>
              <a:t> </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r2: revenue from </a:t>
            </a:r>
            <a:r>
              <a:rPr kumimoji="0" lang="it-IT" altLang="it-IT" sz="1100" b="0" i="1" u="none" strike="noStrike" cap="none" normalizeH="0" baseline="0" dirty="0" err="1">
                <a:ln>
                  <a:noFill/>
                </a:ln>
                <a:solidFill>
                  <a:srgbClr val="629755"/>
                </a:solidFill>
                <a:effectLst/>
                <a:latin typeface="Arial Unicode MS"/>
              </a:rPr>
              <a:t>shared</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year</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a:ln>
                  <a:noFill/>
                </a:ln>
                <a:solidFill>
                  <a:srgbClr val="FF0000"/>
                </a:solidFill>
                <a:effectLst/>
                <a:latin typeface="Arial Unicode MS"/>
              </a:rPr>
              <a:t>(Array)</a:t>
            </a:r>
            <a:r>
              <a:rPr lang="it-IT" altLang="it-IT" sz="1100" i="1" dirty="0">
                <a:solidFill>
                  <a:srgbClr val="629755"/>
                </a:solidFill>
                <a:latin typeface="Arial Unicode MS"/>
              </a:rPr>
              <a:t> </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r3: revenue from incentive on kWh </a:t>
            </a:r>
            <a:r>
              <a:rPr kumimoji="0" lang="it-IT" altLang="it-IT" sz="1100" b="0" i="1" u="none" strike="noStrike" cap="none" normalizeH="0" baseline="0" dirty="0" err="1">
                <a:ln>
                  <a:noFill/>
                </a:ln>
                <a:solidFill>
                  <a:srgbClr val="629755"/>
                </a:solidFill>
                <a:effectLst/>
                <a:latin typeface="Arial Unicode MS"/>
              </a:rPr>
              <a:t>produced</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year</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a:ln>
                  <a:noFill/>
                </a:ln>
                <a:solidFill>
                  <a:srgbClr val="FF0000"/>
                </a:solidFill>
                <a:effectLst/>
                <a:latin typeface="Arial Unicode MS"/>
              </a:rPr>
              <a:t>(Array)</a:t>
            </a:r>
            <a:r>
              <a:rPr lang="it-IT" altLang="it-IT" sz="1100" i="1" dirty="0">
                <a:solidFill>
                  <a:srgbClr val="629755"/>
                </a:solidFill>
                <a:latin typeface="Arial Unicode MS"/>
              </a:rPr>
              <a:t> </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r4: revenue from incentive [€/</a:t>
            </a:r>
            <a:r>
              <a:rPr kumimoji="0" lang="it-IT" altLang="it-IT" sz="1100" b="0" i="1" u="none" strike="noStrike" cap="none" normalizeH="0" baseline="0" dirty="0" err="1">
                <a:ln>
                  <a:noFill/>
                </a:ln>
                <a:solidFill>
                  <a:srgbClr val="629755"/>
                </a:solidFill>
                <a:effectLst/>
                <a:latin typeface="Arial Unicode MS"/>
              </a:rPr>
              <a:t>year</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a:ln>
                  <a:noFill/>
                </a:ln>
                <a:solidFill>
                  <a:srgbClr val="FF0000"/>
                </a:solidFill>
                <a:effectLst/>
                <a:latin typeface="Arial Unicode MS"/>
              </a:rPr>
              <a:t>(Array)</a:t>
            </a:r>
            <a:r>
              <a:rPr lang="it-IT" altLang="it-IT" sz="1100" i="1" dirty="0">
                <a:solidFill>
                  <a:srgbClr val="629755"/>
                </a:solidFill>
                <a:latin typeface="Arial Unicode MS"/>
              </a:rPr>
              <a:t> </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c1: cost of </a:t>
            </a:r>
            <a:r>
              <a:rPr kumimoji="0" lang="it-IT" altLang="it-IT" sz="1100" b="0" i="1" u="none" strike="noStrike" cap="none" normalizeH="0" baseline="0" dirty="0" err="1">
                <a:ln>
                  <a:noFill/>
                </a:ln>
                <a:solidFill>
                  <a:srgbClr val="629755"/>
                </a:solidFill>
                <a:effectLst/>
                <a:latin typeface="Arial Unicode MS"/>
              </a:rPr>
              <a:t>resources</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year</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a:ln>
                  <a:noFill/>
                </a:ln>
                <a:solidFill>
                  <a:srgbClr val="FF0000"/>
                </a:solidFill>
                <a:effectLst/>
                <a:latin typeface="Arial Unicode MS"/>
              </a:rPr>
              <a:t>(Array)</a:t>
            </a:r>
            <a:r>
              <a:rPr lang="it-IT" altLang="it-IT" sz="1100" i="1" dirty="0">
                <a:solidFill>
                  <a:srgbClr val="629755"/>
                </a:solidFill>
                <a:latin typeface="Arial Unicode MS"/>
              </a:rPr>
              <a:t> </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c2: cost of </a:t>
            </a:r>
            <a:r>
              <a:rPr kumimoji="0" lang="it-IT" altLang="it-IT" sz="1100" b="0" i="1" u="none" strike="noStrike" cap="none" normalizeH="0" baseline="0" dirty="0" err="1">
                <a:ln>
                  <a:noFill/>
                </a:ln>
                <a:solidFill>
                  <a:srgbClr val="629755"/>
                </a:solidFill>
                <a:effectLst/>
                <a:latin typeface="Arial Unicode MS"/>
              </a:rPr>
              <a:t>oem</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year</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includes</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auxiliary</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components</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replacement</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a:ln>
                  <a:noFill/>
                </a:ln>
                <a:solidFill>
                  <a:srgbClr val="FF0000"/>
                </a:solidFill>
                <a:effectLst/>
                <a:latin typeface="Arial Unicode MS"/>
              </a:rPr>
              <a:t>(Array)</a:t>
            </a:r>
            <a:r>
              <a:rPr lang="it-IT" altLang="it-IT" sz="1100" i="1" dirty="0">
                <a:solidFill>
                  <a:srgbClr val="629755"/>
                </a:solidFill>
                <a:latin typeface="Arial Unicode MS"/>
              </a:rPr>
              <a:t> </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c3: tax to network system [€/</a:t>
            </a:r>
            <a:r>
              <a:rPr kumimoji="0" lang="it-IT" altLang="it-IT" sz="1100" b="0" i="1" u="none" strike="noStrike" cap="none" normalizeH="0" baseline="0" dirty="0" err="1">
                <a:ln>
                  <a:noFill/>
                </a:ln>
                <a:solidFill>
                  <a:srgbClr val="629755"/>
                </a:solidFill>
                <a:effectLst/>
                <a:latin typeface="Arial Unicode MS"/>
              </a:rPr>
              <a:t>year</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a:ln>
                  <a:noFill/>
                </a:ln>
                <a:solidFill>
                  <a:srgbClr val="FF0000"/>
                </a:solidFill>
                <a:effectLst/>
                <a:latin typeface="Arial Unicode MS"/>
              </a:rPr>
              <a:t>(Array)</a:t>
            </a:r>
            <a:r>
              <a:rPr lang="it-IT" altLang="it-IT" sz="1100" i="1" dirty="0">
                <a:solidFill>
                  <a:srgbClr val="629755"/>
                </a:solidFill>
                <a:latin typeface="Arial Unicode MS"/>
              </a:rPr>
              <a:t> </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c4: tax on energy </a:t>
            </a:r>
            <a:r>
              <a:rPr kumimoji="0" lang="it-IT" altLang="it-IT" sz="1100" b="0" i="1" u="none" strike="noStrike" cap="none" normalizeH="0" baseline="0" dirty="0" err="1">
                <a:ln>
                  <a:noFill/>
                </a:ln>
                <a:solidFill>
                  <a:srgbClr val="629755"/>
                </a:solidFill>
                <a:effectLst/>
                <a:latin typeface="Arial Unicode MS"/>
              </a:rPr>
              <a:t>sold</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year</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a:ln>
                  <a:noFill/>
                </a:ln>
                <a:solidFill>
                  <a:srgbClr val="FF0000"/>
                </a:solidFill>
                <a:effectLst/>
                <a:latin typeface="Arial Unicode MS"/>
              </a:rPr>
              <a:t>(Array)</a:t>
            </a:r>
            <a:r>
              <a:rPr lang="it-IT" altLang="it-IT" sz="1100" i="1" dirty="0">
                <a:solidFill>
                  <a:srgbClr val="629755"/>
                </a:solidFill>
                <a:latin typeface="Arial Unicode MS"/>
              </a:rPr>
              <a:t> </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c5: </a:t>
            </a:r>
            <a:r>
              <a:rPr kumimoji="0" lang="it-IT" altLang="it-IT" sz="1100" b="0" i="1" u="none" strike="noStrike" cap="none" normalizeH="0" baseline="0" dirty="0" err="1">
                <a:ln>
                  <a:noFill/>
                </a:ln>
                <a:solidFill>
                  <a:srgbClr val="629755"/>
                </a:solidFill>
                <a:effectLst/>
                <a:latin typeface="Arial Unicode MS"/>
              </a:rPr>
              <a:t>depreciation</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if</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all</a:t>
            </a:r>
            <a:r>
              <a:rPr kumimoji="0" lang="it-IT" altLang="it-IT" sz="1100" b="0" i="1" u="none" strike="noStrike" cap="none" normalizeH="0" baseline="0" dirty="0">
                <a:ln>
                  <a:noFill/>
                </a:ln>
                <a:solidFill>
                  <a:srgbClr val="629755"/>
                </a:solidFill>
                <a:effectLst/>
                <a:latin typeface="Arial Unicode MS"/>
              </a:rPr>
              <a:t> costs are </a:t>
            </a:r>
            <a:r>
              <a:rPr kumimoji="0" lang="it-IT" altLang="it-IT" sz="1100" b="0" i="1" u="none" strike="noStrike" cap="none" normalizeH="0" baseline="0" dirty="0" err="1">
                <a:ln>
                  <a:noFill/>
                </a:ln>
                <a:solidFill>
                  <a:srgbClr val="629755"/>
                </a:solidFill>
                <a:effectLst/>
                <a:latin typeface="Arial Unicode MS"/>
              </a:rPr>
              <a:t>not</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paid</a:t>
            </a:r>
            <a:r>
              <a:rPr kumimoji="0" lang="it-IT" altLang="it-IT" sz="1100" b="0" i="1" u="none" strike="noStrike" cap="none" normalizeH="0" baseline="0" dirty="0">
                <a:ln>
                  <a:noFill/>
                </a:ln>
                <a:solidFill>
                  <a:srgbClr val="629755"/>
                </a:solidFill>
                <a:effectLst/>
                <a:latin typeface="Arial Unicode MS"/>
              </a:rPr>
              <a:t> to </a:t>
            </a:r>
            <a:r>
              <a:rPr kumimoji="0" lang="it-IT" altLang="it-IT" sz="1100" b="0" i="1" u="none" strike="noStrike" cap="none" normalizeH="0" baseline="0" dirty="0" err="1">
                <a:ln>
                  <a:noFill/>
                </a:ln>
                <a:solidFill>
                  <a:srgbClr val="629755"/>
                </a:solidFill>
                <a:effectLst/>
                <a:latin typeface="Arial Unicode MS"/>
              </a:rPr>
              <a:t>year</a:t>
            </a:r>
            <a:r>
              <a:rPr kumimoji="0" lang="it-IT" altLang="it-IT" sz="1100" b="0" i="1" u="none" strike="noStrike" cap="none" normalizeH="0" baseline="0" dirty="0">
                <a:ln>
                  <a:noFill/>
                </a:ln>
                <a:solidFill>
                  <a:srgbClr val="629755"/>
                </a:solidFill>
                <a:effectLst/>
                <a:latin typeface="Arial Unicode MS"/>
              </a:rPr>
              <a:t> zero) [€/</a:t>
            </a:r>
            <a:r>
              <a:rPr kumimoji="0" lang="it-IT" altLang="it-IT" sz="1100" b="0" i="1" u="none" strike="noStrike" cap="none" normalizeH="0" baseline="0" dirty="0" err="1">
                <a:ln>
                  <a:noFill/>
                </a:ln>
                <a:solidFill>
                  <a:srgbClr val="629755"/>
                </a:solidFill>
                <a:effectLst/>
                <a:latin typeface="Arial Unicode MS"/>
              </a:rPr>
              <a:t>year</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a:ln>
                  <a:noFill/>
                </a:ln>
                <a:solidFill>
                  <a:srgbClr val="FF0000"/>
                </a:solidFill>
                <a:effectLst/>
                <a:latin typeface="Arial Unicode MS"/>
              </a:rPr>
              <a:t>(Array)</a:t>
            </a:r>
            <a:r>
              <a:rPr lang="it-IT" altLang="it-IT" sz="1100" i="1" dirty="0">
                <a:solidFill>
                  <a:srgbClr val="629755"/>
                </a:solidFill>
                <a:latin typeface="Arial Unicode MS"/>
              </a:rPr>
              <a:t> </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c6: cost of </a:t>
            </a:r>
            <a:r>
              <a:rPr kumimoji="0" lang="it-IT" altLang="it-IT" sz="1100" b="0" i="1" u="none" strike="noStrike" cap="none" normalizeH="0" baseline="0" dirty="0" err="1">
                <a:ln>
                  <a:noFill/>
                </a:ln>
                <a:solidFill>
                  <a:srgbClr val="629755"/>
                </a:solidFill>
                <a:effectLst/>
                <a:latin typeface="Arial Unicode MS"/>
              </a:rPr>
              <a:t>configuration</a:t>
            </a:r>
            <a:r>
              <a:rPr kumimoji="0" lang="it-IT" altLang="it-IT" sz="1100" b="0" i="1" u="none" strike="noStrike" cap="none" normalizeH="0" baseline="0" dirty="0">
                <a:ln>
                  <a:noFill/>
                </a:ln>
                <a:solidFill>
                  <a:srgbClr val="629755"/>
                </a:solidFill>
                <a:effectLst/>
                <a:latin typeface="Arial Unicode MS"/>
              </a:rPr>
              <a:t> REC by GSE [€/</a:t>
            </a:r>
            <a:r>
              <a:rPr kumimoji="0" lang="it-IT" altLang="it-IT" sz="1100" b="0" i="1" u="none" strike="noStrike" cap="none" normalizeH="0" baseline="0" dirty="0" err="1">
                <a:ln>
                  <a:noFill/>
                </a:ln>
                <a:solidFill>
                  <a:srgbClr val="629755"/>
                </a:solidFill>
                <a:effectLst/>
                <a:latin typeface="Arial Unicode MS"/>
              </a:rPr>
              <a:t>year</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a:ln>
                  <a:noFill/>
                </a:ln>
                <a:solidFill>
                  <a:srgbClr val="FF0000"/>
                </a:solidFill>
                <a:effectLst/>
                <a:latin typeface="Arial Unicode MS"/>
              </a:rPr>
              <a:t>(Array)</a:t>
            </a:r>
            <a:r>
              <a:rPr lang="it-IT" altLang="it-IT" sz="1100" i="1" dirty="0">
                <a:solidFill>
                  <a:srgbClr val="629755"/>
                </a:solidFill>
                <a:latin typeface="Arial Unicode MS"/>
              </a:rPr>
              <a:t>  </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revenue_x_member</a:t>
            </a:r>
            <a:r>
              <a:rPr kumimoji="0" lang="it-IT" altLang="it-IT" sz="1100" b="0" i="1" u="none" strike="noStrike" cap="none" normalizeH="0" baseline="0" dirty="0">
                <a:ln>
                  <a:noFill/>
                </a:ln>
                <a:solidFill>
                  <a:srgbClr val="629755"/>
                </a:solidFill>
                <a:effectLst/>
                <a:latin typeface="Arial Unicode MS"/>
              </a:rPr>
              <a:t>: revenue for single </a:t>
            </a:r>
            <a:r>
              <a:rPr kumimoji="0" lang="it-IT" altLang="it-IT" sz="1100" b="0" i="1" u="none" strike="noStrike" cap="none" normalizeH="0" baseline="0" dirty="0" err="1">
                <a:ln>
                  <a:noFill/>
                </a:ln>
                <a:solidFill>
                  <a:srgbClr val="629755"/>
                </a:solidFill>
                <a:effectLst/>
                <a:latin typeface="Arial Unicode MS"/>
              </a:rPr>
              <a:t>member</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member</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a:ln>
                  <a:noFill/>
                </a:ln>
                <a:solidFill>
                  <a:srgbClr val="FF0000"/>
                </a:solidFill>
                <a:effectLst/>
                <a:latin typeface="Arial Unicode MS"/>
              </a:rPr>
              <a:t>(</a:t>
            </a:r>
            <a:r>
              <a:rPr kumimoji="0" lang="it-IT" altLang="it-IT" sz="1100" b="0" i="1" u="none" strike="noStrike" cap="none" normalizeH="0" baseline="0" dirty="0" err="1">
                <a:ln>
                  <a:noFill/>
                </a:ln>
                <a:solidFill>
                  <a:srgbClr val="FF0000"/>
                </a:solidFill>
                <a:effectLst/>
                <a:latin typeface="Arial Unicode MS"/>
              </a:rPr>
              <a:t>type</a:t>
            </a:r>
            <a:r>
              <a:rPr kumimoji="0" lang="it-IT" altLang="it-IT" sz="1100" b="0" i="1" u="none" strike="noStrike" cap="none" normalizeH="0" baseline="0" dirty="0">
                <a:ln>
                  <a:noFill/>
                </a:ln>
                <a:solidFill>
                  <a:srgbClr val="FF0000"/>
                </a:solidFill>
                <a:effectLst/>
                <a:latin typeface="Arial Unicode MS"/>
              </a:rPr>
              <a:t>= ‘float’) </a:t>
            </a:r>
            <a:br>
              <a:rPr kumimoji="0" lang="it-IT" altLang="it-IT" sz="1100" b="0" i="1" u="none" strike="noStrike" cap="none" normalizeH="0" baseline="0" dirty="0">
                <a:ln>
                  <a:noFill/>
                </a:ln>
                <a:solidFill>
                  <a:srgbClr val="629755"/>
                </a:solidFill>
                <a:effectLst/>
                <a:latin typeface="Arial Unicode MS"/>
              </a:rPr>
            </a:b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revenue_x_member_x_year</a:t>
            </a:r>
            <a:r>
              <a:rPr kumimoji="0" lang="it-IT" altLang="it-IT" sz="1100" b="0" i="1" u="none" strike="noStrike" cap="none" normalizeH="0" baseline="0" dirty="0">
                <a:ln>
                  <a:noFill/>
                </a:ln>
                <a:solidFill>
                  <a:srgbClr val="629755"/>
                </a:solidFill>
                <a:effectLst/>
                <a:latin typeface="Arial Unicode MS"/>
              </a:rPr>
              <a:t>: revenue for single </a:t>
            </a:r>
            <a:r>
              <a:rPr kumimoji="0" lang="it-IT" altLang="it-IT" sz="1100" b="0" i="1" u="none" strike="noStrike" cap="none" normalizeH="0" baseline="0" dirty="0" err="1">
                <a:ln>
                  <a:noFill/>
                </a:ln>
                <a:solidFill>
                  <a:srgbClr val="629755"/>
                </a:solidFill>
                <a:effectLst/>
                <a:latin typeface="Arial Unicode MS"/>
              </a:rPr>
              <a:t>member</a:t>
            </a:r>
            <a:r>
              <a:rPr kumimoji="0" lang="it-IT" altLang="it-IT" sz="1100" b="0" i="1" u="none" strike="noStrike" cap="none" normalizeH="0" baseline="0" dirty="0">
                <a:ln>
                  <a:noFill/>
                </a:ln>
                <a:solidFill>
                  <a:srgbClr val="629755"/>
                </a:solidFill>
                <a:effectLst/>
                <a:latin typeface="Arial Unicode MS"/>
              </a:rPr>
              <a:t> per </a:t>
            </a:r>
            <a:r>
              <a:rPr kumimoji="0" lang="it-IT" altLang="it-IT" sz="1100" b="0" i="1" u="none" strike="noStrike" cap="none" normalizeH="0" baseline="0" dirty="0" err="1">
                <a:ln>
                  <a:noFill/>
                </a:ln>
                <a:solidFill>
                  <a:srgbClr val="629755"/>
                </a:solidFill>
                <a:effectLst/>
                <a:latin typeface="Arial Unicode MS"/>
              </a:rPr>
              <a:t>year</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err="1">
                <a:ln>
                  <a:noFill/>
                </a:ln>
                <a:solidFill>
                  <a:srgbClr val="629755"/>
                </a:solidFill>
                <a:effectLst/>
                <a:latin typeface="Arial Unicode MS"/>
              </a:rPr>
              <a:t>member</a:t>
            </a:r>
            <a:r>
              <a:rPr kumimoji="0" lang="it-IT" altLang="it-IT" sz="1100" b="0" i="1" u="none" strike="noStrike" cap="none" normalizeH="0" baseline="0" dirty="0">
                <a:ln>
                  <a:noFill/>
                </a:ln>
                <a:solidFill>
                  <a:srgbClr val="629755"/>
                </a:solidFill>
                <a:effectLst/>
                <a:latin typeface="Arial Unicode MS"/>
              </a:rPr>
              <a:t>/</a:t>
            </a:r>
            <a:r>
              <a:rPr kumimoji="0" lang="it-IT" altLang="it-IT" sz="1100" b="0" i="1" u="none" strike="noStrike" cap="none" normalizeH="0" baseline="0" dirty="0" err="1">
                <a:ln>
                  <a:noFill/>
                </a:ln>
                <a:solidFill>
                  <a:srgbClr val="629755"/>
                </a:solidFill>
                <a:effectLst/>
                <a:latin typeface="Arial Unicode MS"/>
              </a:rPr>
              <a:t>year</a:t>
            </a:r>
            <a:r>
              <a:rPr kumimoji="0" lang="it-IT" altLang="it-IT" sz="1100" b="0" i="1" u="none" strike="noStrike" cap="none" normalizeH="0" baseline="0" dirty="0">
                <a:ln>
                  <a:noFill/>
                </a:ln>
                <a:solidFill>
                  <a:srgbClr val="629755"/>
                </a:solidFill>
                <a:effectLst/>
                <a:latin typeface="Arial Unicode MS"/>
              </a:rPr>
              <a:t>] </a:t>
            </a:r>
            <a:r>
              <a:rPr kumimoji="0" lang="it-IT" altLang="it-IT" sz="1100" b="0" i="1" u="none" strike="noStrike" cap="none" normalizeH="0" baseline="0" dirty="0">
                <a:ln>
                  <a:noFill/>
                </a:ln>
                <a:solidFill>
                  <a:srgbClr val="FF0000"/>
                </a:solidFill>
                <a:effectLst/>
                <a:latin typeface="Arial Unicode MS"/>
              </a:rPr>
              <a:t>(</a:t>
            </a:r>
            <a:r>
              <a:rPr kumimoji="0" lang="it-IT" altLang="it-IT" sz="1100" b="0" i="1" u="none" strike="noStrike" cap="none" normalizeH="0" baseline="0" dirty="0" err="1">
                <a:ln>
                  <a:noFill/>
                </a:ln>
                <a:solidFill>
                  <a:srgbClr val="FF0000"/>
                </a:solidFill>
                <a:effectLst/>
                <a:latin typeface="Arial Unicode MS"/>
              </a:rPr>
              <a:t>type</a:t>
            </a:r>
            <a:r>
              <a:rPr kumimoji="0" lang="it-IT" altLang="it-IT" sz="1100" b="0" i="1" u="none" strike="noStrike" cap="none" normalizeH="0" baseline="0" dirty="0">
                <a:ln>
                  <a:noFill/>
                </a:ln>
                <a:solidFill>
                  <a:srgbClr val="FF0000"/>
                </a:solidFill>
                <a:effectLst/>
                <a:latin typeface="Arial Unicode MS"/>
              </a:rPr>
              <a:t>= ‘float’) </a:t>
            </a:r>
            <a:endParaRPr kumimoji="0" lang="it-IT" altLang="it-IT" sz="11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D9ADA27-DAE3-35B7-C363-6F5EB72A526A}"/>
              </a:ext>
            </a:extLst>
          </p:cNvPr>
          <p:cNvSpPr txBox="1"/>
          <p:nvPr/>
        </p:nvSpPr>
        <p:spPr>
          <a:xfrm>
            <a:off x="466527" y="616552"/>
            <a:ext cx="6176864" cy="290016"/>
          </a:xfrm>
          <a:prstGeom prst="rect">
            <a:avLst/>
          </a:prstGeom>
          <a:noFill/>
        </p:spPr>
        <p:txBody>
          <a:bodyPr wrap="square">
            <a:spAutoFit/>
          </a:bodyPr>
          <a:lstStyle/>
          <a:p>
            <a:pPr marL="0" lvl="1" defTabSz="685800" fontAlgn="auto">
              <a:lnSpc>
                <a:spcPct val="70000"/>
              </a:lnSpc>
              <a:spcBef>
                <a:spcPts val="750"/>
              </a:spcBef>
              <a:spcAft>
                <a:spcPts val="0"/>
              </a:spcAft>
              <a:defRPr/>
            </a:pPr>
            <a:r>
              <a:rPr lang="it-IT" altLang="it-IT" b="1" dirty="0" err="1">
                <a:latin typeface="Segoe UI" panose="020B0502040204020203" pitchFamily="34" charset="0"/>
                <a:cs typeface="Segoe UI" panose="020B0502040204020203" pitchFamily="34" charset="0"/>
              </a:rPr>
              <a:t>REC.economic_perfomance</a:t>
            </a:r>
            <a:endParaRPr lang="it-IT" altLang="it-IT"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244891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9990BF9-38D6-673B-59B9-0F8AB324C714}"/>
              </a:ext>
            </a:extLst>
          </p:cNvPr>
          <p:cNvSpPr>
            <a:spLocks noGrp="1"/>
          </p:cNvSpPr>
          <p:nvPr>
            <p:ph type="body" sz="quarter" idx="10"/>
          </p:nvPr>
        </p:nvSpPr>
        <p:spPr/>
        <p:txBody>
          <a:bodyPr/>
          <a:lstStyle/>
          <a:p>
            <a:r>
              <a:rPr lang="it-IT" dirty="0"/>
              <a:t> class </a:t>
            </a:r>
            <a:r>
              <a:rPr lang="it-IT" dirty="0" err="1"/>
              <a:t>ProductSystem</a:t>
            </a:r>
            <a:endParaRPr lang="it-IT" dirty="0"/>
          </a:p>
        </p:txBody>
      </p:sp>
      <p:sp>
        <p:nvSpPr>
          <p:cNvPr id="5" name="CasellaDiTesto 4">
            <a:extLst>
              <a:ext uri="{FF2B5EF4-FFF2-40B4-BE49-F238E27FC236}">
                <a16:creationId xmlns:a16="http://schemas.microsoft.com/office/drawing/2014/main" id="{26992265-0480-59B2-B2A8-0F929DECC7A4}"/>
              </a:ext>
            </a:extLst>
          </p:cNvPr>
          <p:cNvSpPr txBox="1"/>
          <p:nvPr/>
        </p:nvSpPr>
        <p:spPr>
          <a:xfrm>
            <a:off x="479376" y="948690"/>
            <a:ext cx="11712624" cy="59093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err="1">
                <a:ln>
                  <a:noFill/>
                </a:ln>
                <a:solidFill>
                  <a:srgbClr val="CC7832"/>
                </a:solidFill>
                <a:effectLst/>
                <a:latin typeface="Arial Unicode MS"/>
              </a:rPr>
              <a:t>def</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B200B2"/>
                </a:solidFill>
                <a:effectLst/>
                <a:latin typeface="Arial Unicode MS"/>
              </a:rPr>
              <a:t>__</a:t>
            </a:r>
            <a:r>
              <a:rPr kumimoji="0" lang="it-IT" altLang="it-IT" sz="1400" b="0" i="0" u="none" strike="noStrike" cap="none" normalizeH="0" baseline="0" dirty="0" err="1">
                <a:ln>
                  <a:noFill/>
                </a:ln>
                <a:solidFill>
                  <a:srgbClr val="B200B2"/>
                </a:solidFill>
                <a:effectLst/>
                <a:latin typeface="Arial Unicode MS"/>
              </a:rPr>
              <a:t>init</a:t>
            </a:r>
            <a:r>
              <a:rPr kumimoji="0" lang="it-IT" altLang="it-IT" sz="1400" b="0" i="0" u="none" strike="noStrike" cap="none" normalizeH="0" baseline="0" dirty="0">
                <a:ln>
                  <a:noFill/>
                </a:ln>
                <a:solidFill>
                  <a:srgbClr val="B200B2"/>
                </a:solidFill>
                <a:effectLst/>
                <a:latin typeface="Arial Unicode MS"/>
              </a:rPr>
              <a:t>__</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94558D"/>
                </a:solidFill>
                <a:effectLst/>
                <a:latin typeface="Arial Unicode MS"/>
              </a:rPr>
              <a:t>self</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A9B7C6"/>
                </a:solidFill>
                <a:effectLst/>
                <a:latin typeface="Arial Unicode MS"/>
              </a:rPr>
              <a:t>id</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A9B7C6"/>
                </a:solidFill>
                <a:effectLst/>
                <a:latin typeface="Arial Unicode MS"/>
              </a:rPr>
              <a:t>carrier</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tech</a:t>
            </a:r>
            <a:r>
              <a:rPr kumimoji="0" lang="it-IT" altLang="it-IT" sz="1400" b="0" i="0" u="none" strike="noStrike" cap="none" normalizeH="0" baseline="0" dirty="0" err="1">
                <a:ln>
                  <a:noFill/>
                </a:ln>
                <a:solidFill>
                  <a:srgbClr val="CC7832"/>
                </a:solidFill>
                <a:effectLst/>
                <a:latin typeface="Arial Unicode MS"/>
              </a:rPr>
              <a:t>,</a:t>
            </a:r>
            <a:r>
              <a:rPr kumimoji="0" lang="it-IT" altLang="it-IT" sz="1400" b="0" i="0" u="none" strike="noStrike" cap="none" normalizeH="0" baseline="0" dirty="0" err="1">
                <a:ln>
                  <a:noFill/>
                </a:ln>
                <a:solidFill>
                  <a:srgbClr val="A9B7C6"/>
                </a:solidFill>
                <a:effectLst/>
                <a:latin typeface="Arial Unicode MS"/>
              </a:rPr>
              <a:t>category</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A9B7C6"/>
                </a:solidFill>
                <a:effectLst/>
                <a:latin typeface="Arial Unicode MS"/>
              </a:rPr>
              <a:t>power</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p_con</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cost_kW</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inc_kW</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oem_cost_kW</a:t>
            </a:r>
            <a:r>
              <a:rPr kumimoji="0" lang="it-IT" altLang="it-IT" sz="1400" b="0" i="0" u="none" strike="noStrike" cap="none" normalizeH="0" baseline="0" dirty="0" err="1">
                <a:ln>
                  <a:noFill/>
                </a:ln>
                <a:solidFill>
                  <a:srgbClr val="CC7832"/>
                </a:solidFill>
                <a:effectLst/>
                <a:latin typeface="Arial Unicode MS"/>
              </a:rPr>
              <a:t>,</a:t>
            </a:r>
            <a:r>
              <a:rPr kumimoji="0" lang="it-IT" altLang="it-IT" sz="1400" b="0" i="0" u="none" strike="noStrike" cap="none" normalizeH="0" baseline="0" dirty="0" err="1">
                <a:ln>
                  <a:noFill/>
                </a:ln>
                <a:solidFill>
                  <a:srgbClr val="A9B7C6"/>
                </a:solidFill>
                <a:effectLst/>
                <a:latin typeface="Arial Unicode MS"/>
              </a:rPr>
              <a:t>oem_cost_kWh</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inc_kWh</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inc</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dur_inc_kWh</a:t>
            </a:r>
            <a:r>
              <a:rPr kumimoji="0" lang="it-IT" altLang="it-IT" sz="1400" b="0" i="0" u="none" strike="noStrike" cap="none" normalizeH="0" baseline="0" dirty="0">
                <a:ln>
                  <a:noFill/>
                </a:ln>
                <a:solidFill>
                  <a:srgbClr val="CC7832"/>
                </a:solidFill>
                <a:effectLst/>
                <a:latin typeface="Arial Unicode MS"/>
              </a:rPr>
              <a:t>,</a:t>
            </a:r>
            <a:br>
              <a:rPr kumimoji="0" lang="it-IT" altLang="it-IT" sz="1400" b="0" i="0" u="none" strike="noStrike" cap="none" normalizeH="0" baseline="0" dirty="0">
                <a:ln>
                  <a:noFill/>
                </a:ln>
                <a:solidFill>
                  <a:srgbClr val="CC7832"/>
                </a:solidFill>
                <a:effectLst/>
                <a:latin typeface="Arial Unicode MS"/>
              </a:rPr>
            </a:b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dur_inc</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A9B7C6"/>
                </a:solidFill>
                <a:effectLst/>
                <a:latin typeface="Arial Unicode MS"/>
              </a:rPr>
              <a:t>status=</a:t>
            </a:r>
            <a:r>
              <a:rPr kumimoji="0" lang="it-IT" altLang="it-IT" sz="1400" b="0" i="0" u="none" strike="noStrike" cap="none" normalizeH="0" baseline="0" dirty="0">
                <a:ln>
                  <a:noFill/>
                </a:ln>
                <a:solidFill>
                  <a:srgbClr val="6A8759"/>
                </a:solidFill>
                <a:effectLst/>
                <a:latin typeface="Arial Unicode MS"/>
              </a:rPr>
              <a:t>'new'</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a:ln>
                  <a:noFill/>
                </a:ln>
                <a:solidFill>
                  <a:srgbClr val="A9B7C6"/>
                </a:solidFill>
                <a:effectLst/>
                <a:latin typeface="Arial Unicode MS"/>
              </a:rPr>
              <a:t>user=</a:t>
            </a:r>
            <a:r>
              <a:rPr kumimoji="0" lang="it-IT" altLang="it-IT" sz="1400" b="0" i="0" u="none" strike="noStrike" cap="none" normalizeH="0" baseline="0" dirty="0">
                <a:ln>
                  <a:noFill/>
                </a:ln>
                <a:solidFill>
                  <a:srgbClr val="CC7832"/>
                </a:solidFill>
                <a:effectLst/>
                <a:latin typeface="Arial Unicode MS"/>
              </a:rPr>
              <a:t>None, </a:t>
            </a:r>
            <a:r>
              <a:rPr kumimoji="0" lang="it-IT" altLang="it-IT" sz="1400" b="0" i="0" u="none" strike="noStrike" cap="none" normalizeH="0" baseline="0" dirty="0" err="1">
                <a:ln>
                  <a:noFill/>
                </a:ln>
                <a:solidFill>
                  <a:srgbClr val="A9B7C6"/>
                </a:solidFill>
                <a:effectLst/>
                <a:latin typeface="Arial Unicode MS"/>
              </a:rPr>
              <a:t>decay</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6897BB"/>
                </a:solidFill>
                <a:effectLst/>
                <a:latin typeface="Arial Unicode MS"/>
              </a:rPr>
              <a:t>0.006</a:t>
            </a:r>
            <a:r>
              <a:rPr kumimoji="0" lang="it-IT" altLang="it-IT" sz="1400" b="0" i="0" u="none" strike="noStrike" cap="none" normalizeH="0" baseline="0" dirty="0">
                <a:ln>
                  <a:noFill/>
                </a:ln>
                <a:solidFill>
                  <a:srgbClr val="CC7832"/>
                </a:solidFill>
                <a:effectLst/>
                <a:latin typeface="Arial Unicode MS"/>
              </a:rPr>
              <a:t>,</a:t>
            </a:r>
            <a:br>
              <a:rPr kumimoji="0" lang="it-IT" altLang="it-IT" sz="1400" b="0" i="0" u="none" strike="noStrike" cap="none" normalizeH="0" baseline="0" dirty="0">
                <a:ln>
                  <a:noFill/>
                </a:ln>
                <a:solidFill>
                  <a:srgbClr val="CC7832"/>
                </a:solidFill>
                <a:effectLst/>
                <a:latin typeface="Arial Unicode MS"/>
              </a:rPr>
            </a:b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life_time</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6897BB"/>
                </a:solidFill>
                <a:effectLst/>
                <a:latin typeface="Arial Unicode MS"/>
              </a:rPr>
              <a:t>20</a:t>
            </a: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pod</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CC7832"/>
                </a:solidFill>
                <a:effectLst/>
                <a:latin typeface="Arial Unicode MS"/>
              </a:rPr>
              <a:t>None, </a:t>
            </a:r>
            <a:r>
              <a:rPr kumimoji="0" lang="it-IT" altLang="it-IT" sz="1400" b="0" i="0" u="none" strike="noStrike" cap="none" normalizeH="0" baseline="0" dirty="0">
                <a:ln>
                  <a:noFill/>
                </a:ln>
                <a:solidFill>
                  <a:srgbClr val="A9B7C6"/>
                </a:solidFill>
                <a:effectLst/>
                <a:latin typeface="Arial Unicode MS"/>
              </a:rPr>
              <a:t>ma=</a:t>
            </a:r>
            <a:r>
              <a:rPr kumimoji="0" lang="it-IT" altLang="it-IT" sz="1400" b="0" i="0" u="none" strike="noStrike" cap="none" normalizeH="0" baseline="0" dirty="0">
                <a:ln>
                  <a:noFill/>
                </a:ln>
                <a:solidFill>
                  <a:srgbClr val="CC7832"/>
                </a:solidFill>
                <a:effectLst/>
                <a:latin typeface="Arial Unicode MS"/>
              </a:rPr>
              <a:t>None, </a:t>
            </a:r>
            <a:r>
              <a:rPr kumimoji="0" lang="it-IT" altLang="it-IT" sz="1400" b="0" i="0" u="none" strike="noStrike" cap="none" normalizeH="0" baseline="0" dirty="0" err="1">
                <a:ln>
                  <a:noFill/>
                </a:ln>
                <a:solidFill>
                  <a:srgbClr val="A9B7C6"/>
                </a:solidFill>
                <a:effectLst/>
                <a:latin typeface="Arial Unicode MS"/>
              </a:rPr>
              <a:t>ts</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CC7832"/>
                </a:solidFill>
                <a:effectLst/>
                <a:latin typeface="Arial Unicode MS"/>
              </a:rPr>
              <a:t>None, </a:t>
            </a:r>
            <a:r>
              <a:rPr kumimoji="0" lang="it-IT" altLang="it-IT" sz="1400" b="0" i="0" u="none" strike="noStrike" cap="none" normalizeH="0" baseline="0" dirty="0" err="1">
                <a:ln>
                  <a:noFill/>
                </a:ln>
                <a:solidFill>
                  <a:srgbClr val="A9B7C6"/>
                </a:solidFill>
                <a:effectLst/>
                <a:latin typeface="Arial Unicode MS"/>
              </a:rPr>
              <a:t>gse_mode</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err="1">
                <a:ln>
                  <a:noFill/>
                </a:ln>
                <a:solidFill>
                  <a:srgbClr val="6A8759"/>
                </a:solidFill>
                <a:effectLst/>
                <a:latin typeface="Arial Unicode MS"/>
              </a:rPr>
              <a:t>rid</a:t>
            </a:r>
            <a:r>
              <a:rPr kumimoji="0" lang="it-IT" altLang="it-IT" sz="1400" b="0" i="0" u="none" strike="noStrike" cap="none" normalizeH="0" baseline="0" dirty="0">
                <a:ln>
                  <a:noFill/>
                </a:ln>
                <a:solidFill>
                  <a:srgbClr val="6A8759"/>
                </a:solidFill>
                <a:effectLst/>
                <a:latin typeface="Arial Unicode MS"/>
              </a:rPr>
              <a:t>'</a:t>
            </a:r>
            <a:r>
              <a:rPr kumimoji="0" lang="it-IT" altLang="it-IT" sz="1400" b="0" i="0" u="none" strike="noStrike" cap="none" normalizeH="0" baseline="0" dirty="0">
                <a:ln>
                  <a:noFill/>
                </a:ln>
                <a:solidFill>
                  <a:srgbClr val="CC7832"/>
                </a:solidFill>
                <a:effectLst/>
                <a:latin typeface="Arial Unicode MS"/>
              </a:rPr>
              <a:t>,</a:t>
            </a:r>
            <a:br>
              <a:rPr kumimoji="0" lang="it-IT" altLang="it-IT" sz="1400" b="0" i="0" u="none" strike="noStrike" cap="none" normalizeH="0" baseline="0" dirty="0">
                <a:ln>
                  <a:noFill/>
                </a:ln>
                <a:solidFill>
                  <a:srgbClr val="CC7832"/>
                </a:solidFill>
                <a:effectLst/>
                <a:latin typeface="Arial Unicode MS"/>
              </a:rPr>
            </a:br>
            <a:r>
              <a:rPr kumimoji="0" lang="it-IT" altLang="it-IT" sz="1400" b="0" i="0" u="none" strike="noStrike" cap="none" normalizeH="0" baseline="0" dirty="0">
                <a:ln>
                  <a:noFill/>
                </a:ln>
                <a:solidFill>
                  <a:srgbClr val="CC7832"/>
                </a:solidFill>
                <a:effectLst/>
                <a:latin typeface="Arial Unicode MS"/>
              </a:rPr>
              <a:t>             </a:t>
            </a:r>
            <a:r>
              <a:rPr kumimoji="0" lang="it-IT" altLang="it-IT" sz="1400" b="0" i="0" u="none" strike="noStrike" cap="none" normalizeH="0" baseline="0" dirty="0" err="1">
                <a:ln>
                  <a:noFill/>
                </a:ln>
                <a:solidFill>
                  <a:srgbClr val="A9B7C6"/>
                </a:solidFill>
                <a:effectLst/>
                <a:latin typeface="Arial Unicode MS"/>
              </a:rPr>
              <a:t>aux_components</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CC7832"/>
                </a:solidFill>
                <a:effectLst/>
                <a:latin typeface="Arial Unicode MS"/>
              </a:rPr>
              <a:t>None, </a:t>
            </a:r>
            <a:r>
              <a:rPr kumimoji="0" lang="it-IT" altLang="it-IT" sz="1400" b="0" i="0" u="none" strike="noStrike" cap="none" normalizeH="0" baseline="0" dirty="0" err="1">
                <a:ln>
                  <a:noFill/>
                </a:ln>
                <a:solidFill>
                  <a:srgbClr val="A9B7C6"/>
                </a:solidFill>
                <a:effectLst/>
                <a:latin typeface="Arial Unicode MS"/>
              </a:rPr>
              <a:t>cogeneration</a:t>
            </a:r>
            <a:r>
              <a:rPr kumimoji="0" lang="it-IT" altLang="it-IT" sz="1400" b="0" i="0" u="none" strike="noStrike" cap="none" normalizeH="0" baseline="0" dirty="0">
                <a:ln>
                  <a:noFill/>
                </a:ln>
                <a:solidFill>
                  <a:srgbClr val="A9B7C6"/>
                </a:solidFill>
                <a:effectLst/>
                <a:latin typeface="Arial Unicode MS"/>
              </a:rPr>
              <a:t>=</a:t>
            </a:r>
            <a:r>
              <a:rPr kumimoji="0" lang="it-IT" altLang="it-IT" sz="1400" b="0" i="0" u="none" strike="noStrike" cap="none" normalizeH="0" baseline="0" dirty="0">
                <a:ln>
                  <a:noFill/>
                </a:ln>
                <a:solidFill>
                  <a:srgbClr val="CC7832"/>
                </a:solidFill>
                <a:effectLst/>
                <a:latin typeface="Arial Unicode MS"/>
              </a:rPr>
              <a:t>False</a:t>
            </a:r>
            <a:r>
              <a:rPr kumimoji="0" lang="it-IT" altLang="it-IT" sz="1400" b="0" i="0" u="none" strike="noStrike" cap="none" normalizeH="0" baseline="0" dirty="0">
                <a:ln>
                  <a:noFill/>
                </a:ln>
                <a:solidFill>
                  <a:srgbClr val="A9B7C6"/>
                </a:solidFill>
                <a:effectLst/>
                <a:latin typeface="Arial Unicode MS"/>
              </a:rPr>
              <a:t>):</a:t>
            </a:r>
            <a:br>
              <a:rPr kumimoji="0" lang="it-IT" altLang="it-IT" sz="1400" b="0" i="0" u="none" strike="noStrike" cap="none" normalizeH="0" baseline="0" dirty="0">
                <a:ln>
                  <a:noFill/>
                </a:ln>
                <a:solidFill>
                  <a:srgbClr val="A9B7C6"/>
                </a:solidFill>
                <a:effectLst/>
                <a:latin typeface="Arial Unicode MS"/>
              </a:rPr>
            </a:br>
            <a:r>
              <a:rPr kumimoji="0" lang="it-IT" altLang="it-IT" sz="1400" b="0" i="0" u="none" strike="noStrike" cap="none" normalizeH="0" baseline="0" dirty="0">
                <a:ln>
                  <a:noFill/>
                </a:ln>
                <a:solidFill>
                  <a:srgbClr val="A9B7C6"/>
                </a:solidFill>
                <a:effectLst/>
                <a:latin typeface="Arial Unicode MS"/>
              </a:rPr>
              <a:t>    </a:t>
            </a:r>
            <a:r>
              <a:rPr kumimoji="0" lang="it-IT" altLang="it-IT" sz="1400" b="0" i="1" u="none" strike="noStrike" cap="none" normalizeH="0" baseline="0" dirty="0">
                <a:ln>
                  <a:noFill/>
                </a:ln>
                <a:solidFill>
                  <a:srgbClr val="629755"/>
                </a:solidFill>
                <a:effectLst/>
                <a:latin typeface="Arial Unicode MS"/>
              </a:rPr>
              <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to simulate </a:t>
            </a:r>
            <a:r>
              <a:rPr kumimoji="0" lang="it-IT" altLang="it-IT" sz="1400" b="0" i="1" u="none" strike="noStrike" cap="none" normalizeH="0" baseline="0" dirty="0" err="1">
                <a:ln>
                  <a:noFill/>
                </a:ln>
                <a:solidFill>
                  <a:srgbClr val="629755"/>
                </a:solidFill>
                <a:effectLst/>
                <a:latin typeface="Arial Unicode MS"/>
              </a:rPr>
              <a:t>distributed</a:t>
            </a:r>
            <a:r>
              <a:rPr kumimoji="0" lang="it-IT" altLang="it-IT" sz="1400" b="0" i="1" u="none" strike="noStrike" cap="none" normalizeH="0" baseline="0" dirty="0">
                <a:ln>
                  <a:noFill/>
                </a:ln>
                <a:solidFill>
                  <a:srgbClr val="629755"/>
                </a:solidFill>
                <a:effectLst/>
                <a:latin typeface="Arial Unicode MS"/>
              </a:rPr>
              <a:t> generation </a:t>
            </a:r>
            <a:r>
              <a:rPr kumimoji="0" lang="it-IT" altLang="it-IT" sz="1400" b="0" i="1" u="none" strike="noStrike" cap="none" normalizeH="0" baseline="0" dirty="0" err="1">
                <a:ln>
                  <a:noFill/>
                </a:ln>
                <a:solidFill>
                  <a:srgbClr val="629755"/>
                </a:solidFill>
                <a:effectLst/>
                <a:latin typeface="Arial Unicode MS"/>
              </a:rPr>
              <a:t>plants</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id: </a:t>
            </a:r>
            <a:r>
              <a:rPr kumimoji="0" lang="it-IT" altLang="it-IT" sz="1400" b="0" i="1" u="none" strike="noStrike" cap="none" normalizeH="0" baseline="0" dirty="0" err="1">
                <a:ln>
                  <a:noFill/>
                </a:ln>
                <a:solidFill>
                  <a:srgbClr val="629755"/>
                </a:solidFill>
                <a:effectLst/>
                <a:latin typeface="Arial Unicode MS"/>
              </a:rPr>
              <a:t>identification</a:t>
            </a:r>
            <a:r>
              <a:rPr kumimoji="0" lang="it-IT" altLang="it-IT" sz="1400" b="0" i="1" u="none" strike="noStrike" cap="none" normalizeH="0" baseline="0" dirty="0">
                <a:ln>
                  <a:noFill/>
                </a:ln>
                <a:solidFill>
                  <a:srgbClr val="629755"/>
                </a:solidFill>
                <a:effectLst/>
                <a:latin typeface="Arial Unicode MS"/>
              </a:rPr>
              <a:t> code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str</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carrier: </a:t>
            </a:r>
            <a:r>
              <a:rPr kumimoji="0" lang="it-IT" altLang="it-IT" sz="1400" b="0" i="1" u="none" strike="noStrike" cap="none" normalizeH="0" baseline="0" dirty="0" err="1">
                <a:ln>
                  <a:noFill/>
                </a:ln>
                <a:solidFill>
                  <a:srgbClr val="629755"/>
                </a:solidFill>
                <a:effectLst/>
                <a:latin typeface="Arial Unicode MS"/>
              </a:rPr>
              <a:t>main</a:t>
            </a:r>
            <a:r>
              <a:rPr kumimoji="0" lang="it-IT" altLang="it-IT" sz="1400" b="0" i="1" u="none" strike="noStrike" cap="none" normalizeH="0" baseline="0" dirty="0">
                <a:ln>
                  <a:noFill/>
                </a:ln>
                <a:solidFill>
                  <a:srgbClr val="629755"/>
                </a:solidFill>
                <a:effectLst/>
                <a:latin typeface="Arial Unicode MS"/>
              </a:rPr>
              <a:t> energy </a:t>
            </a:r>
            <a:r>
              <a:rPr kumimoji="0" lang="it-IT" altLang="it-IT" sz="1400" b="0" i="1" u="none" strike="noStrike" cap="none" normalizeH="0" baseline="0" dirty="0" err="1">
                <a:ln>
                  <a:noFill/>
                </a:ln>
                <a:solidFill>
                  <a:srgbClr val="629755"/>
                </a:solidFill>
                <a:effectLst/>
                <a:latin typeface="Arial Unicode MS"/>
              </a:rPr>
              <a:t>vector</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electricity</a:t>
            </a:r>
            <a:r>
              <a:rPr kumimoji="0" lang="it-IT" altLang="it-IT" sz="1400" b="0" i="1" u="none" strike="noStrike" cap="none" normalizeH="0" baseline="0" dirty="0">
                <a:ln>
                  <a:noFill/>
                </a:ln>
                <a:solidFill>
                  <a:srgbClr val="629755"/>
                </a:solidFill>
                <a:effectLst/>
                <a:latin typeface="Arial Unicode MS"/>
              </a:rPr>
              <a:t>' or '</a:t>
            </a:r>
            <a:r>
              <a:rPr kumimoji="0" lang="it-IT" altLang="it-IT" sz="1400" b="0" i="1" u="none" strike="noStrike" cap="none" normalizeH="0" baseline="0" dirty="0" err="1">
                <a:ln>
                  <a:noFill/>
                </a:ln>
                <a:solidFill>
                  <a:srgbClr val="629755"/>
                </a:solidFill>
                <a:effectLst/>
                <a:latin typeface="Arial Unicode MS"/>
              </a:rPr>
              <a:t>heat</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str</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category</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flexible</a:t>
            </a:r>
            <a:r>
              <a:rPr kumimoji="0" lang="it-IT" altLang="it-IT" sz="1400" b="0" i="1" u="none" strike="noStrike" cap="none" normalizeH="0" baseline="0" dirty="0">
                <a:ln>
                  <a:noFill/>
                </a:ln>
                <a:solidFill>
                  <a:srgbClr val="629755"/>
                </a:solidFill>
                <a:effectLst/>
                <a:latin typeface="Arial Unicode MS"/>
              </a:rPr>
              <a:t>' or </a:t>
            </a:r>
            <a:r>
              <a:rPr kumimoji="0" lang="it-IT" altLang="it-IT" sz="1400" b="0" i="1" u="none" strike="noStrike" cap="none" normalizeH="0" baseline="0" dirty="0" err="1">
                <a:ln>
                  <a:noFill/>
                </a:ln>
                <a:solidFill>
                  <a:srgbClr val="629755"/>
                </a:solidFill>
                <a:effectLst/>
                <a:latin typeface="Arial Unicode MS"/>
              </a:rPr>
              <a:t>inflex</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str</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tech: '</a:t>
            </a:r>
            <a:r>
              <a:rPr kumimoji="0" lang="it-IT" altLang="it-IT" sz="1400" b="0" i="1" u="none" strike="noStrike" cap="none" normalizeH="0" baseline="0" dirty="0" err="1">
                <a:ln>
                  <a:noFill/>
                </a:ln>
                <a:solidFill>
                  <a:srgbClr val="629755"/>
                </a:solidFill>
                <a:effectLst/>
                <a:latin typeface="Arial Unicode MS"/>
              </a:rPr>
              <a:t>pv</a:t>
            </a:r>
            <a:r>
              <a:rPr kumimoji="0" lang="it-IT" altLang="it-IT" sz="1400" b="0" i="1" u="none" strike="noStrike" cap="none" normalizeH="0" baseline="0" dirty="0">
                <a:ln>
                  <a:noFill/>
                </a:ln>
                <a:solidFill>
                  <a:srgbClr val="629755"/>
                </a:solidFill>
                <a:effectLst/>
                <a:latin typeface="Arial Unicode MS"/>
              </a:rPr>
              <a:t>','</a:t>
            </a:r>
            <a:r>
              <a:rPr kumimoji="0" lang="it-IT" altLang="it-IT" sz="1400" b="0" i="1" u="none" strike="noStrike" cap="none" normalizeH="0" baseline="0" dirty="0" err="1">
                <a:ln>
                  <a:noFill/>
                </a:ln>
                <a:solidFill>
                  <a:srgbClr val="629755"/>
                </a:solidFill>
                <a:effectLst/>
                <a:latin typeface="Arial Unicode MS"/>
              </a:rPr>
              <a:t>wt</a:t>
            </a:r>
            <a:r>
              <a:rPr kumimoji="0" lang="it-IT" altLang="it-IT" sz="1400" b="0" i="1" u="none" strike="noStrike" cap="none" normalizeH="0" baseline="0" dirty="0">
                <a:ln>
                  <a:noFill/>
                </a:ln>
                <a:solidFill>
                  <a:srgbClr val="629755"/>
                </a:solidFill>
                <a:effectLst/>
                <a:latin typeface="Arial Unicode MS"/>
              </a:rPr>
              <a:t>','</a:t>
            </a:r>
            <a:r>
              <a:rPr kumimoji="0" lang="it-IT" altLang="it-IT" sz="1400" b="0" i="1" u="none" strike="noStrike" cap="none" normalizeH="0" baseline="0" dirty="0" err="1">
                <a:ln>
                  <a:noFill/>
                </a:ln>
                <a:solidFill>
                  <a:srgbClr val="629755"/>
                </a:solidFill>
                <a:effectLst/>
                <a:latin typeface="Arial Unicode MS"/>
              </a:rPr>
              <a:t>owc</a:t>
            </a:r>
            <a:r>
              <a:rPr kumimoji="0" lang="it-IT" altLang="it-IT" sz="1400" b="0" i="1" u="none" strike="noStrike" cap="none" normalizeH="0" baseline="0" dirty="0">
                <a:ln>
                  <a:noFill/>
                </a:ln>
                <a:solidFill>
                  <a:srgbClr val="629755"/>
                </a:solidFill>
                <a:effectLst/>
                <a:latin typeface="Arial Unicode MS"/>
              </a:rPr>
              <a:t>','biomass_system','</a:t>
            </a:r>
            <a:r>
              <a:rPr kumimoji="0" lang="it-IT" altLang="it-IT" sz="1400" b="0" i="1" u="none" strike="noStrike" cap="none" normalizeH="0" baseline="0" dirty="0" err="1">
                <a:ln>
                  <a:noFill/>
                </a:ln>
                <a:solidFill>
                  <a:srgbClr val="629755"/>
                </a:solidFill>
                <a:effectLst/>
                <a:latin typeface="Arial Unicode MS"/>
              </a:rPr>
              <a:t>biomass_boiler</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str</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power: </a:t>
            </a:r>
            <a:r>
              <a:rPr kumimoji="0" lang="it-IT" altLang="it-IT" sz="1400" b="0" i="1" u="none" strike="noStrike" cap="none" normalizeH="0" baseline="0" dirty="0" err="1">
                <a:ln>
                  <a:noFill/>
                </a:ln>
                <a:solidFill>
                  <a:srgbClr val="629755"/>
                </a:solidFill>
                <a:effectLst/>
                <a:latin typeface="Arial Unicode MS"/>
              </a:rPr>
              <a:t>nominal</a:t>
            </a:r>
            <a:r>
              <a:rPr kumimoji="0" lang="it-IT" altLang="it-IT" sz="1400" b="0" i="1" u="none" strike="noStrike" cap="none" normalizeH="0" baseline="0" dirty="0">
                <a:ln>
                  <a:noFill/>
                </a:ln>
                <a:solidFill>
                  <a:srgbClr val="629755"/>
                </a:solidFill>
                <a:effectLst/>
                <a:latin typeface="Arial Unicode MS"/>
              </a:rPr>
              <a:t> power [kW]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int</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status: 'new' or '</a:t>
            </a:r>
            <a:r>
              <a:rPr kumimoji="0" lang="it-IT" altLang="it-IT" sz="1400" b="0" i="1" u="none" strike="noStrike" cap="none" normalizeH="0" baseline="0" dirty="0" err="1">
                <a:ln>
                  <a:noFill/>
                </a:ln>
                <a:solidFill>
                  <a:srgbClr val="629755"/>
                </a:solidFill>
                <a:effectLst/>
                <a:latin typeface="Arial Unicode MS"/>
              </a:rPr>
              <a:t>old</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str</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user: list of ID user </a:t>
            </a:r>
            <a:r>
              <a:rPr kumimoji="0" lang="it-IT" altLang="it-IT" sz="1400" b="0" i="1" u="none" strike="noStrike" cap="none" normalizeH="0" baseline="0" dirty="0" err="1">
                <a:ln>
                  <a:noFill/>
                </a:ln>
                <a:solidFill>
                  <a:srgbClr val="629755"/>
                </a:solidFill>
                <a:effectLst/>
                <a:latin typeface="Arial Unicode MS"/>
              </a:rPr>
              <a:t>physically</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connected</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list’)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decay</a:t>
            </a:r>
            <a:r>
              <a:rPr kumimoji="0" lang="it-IT" altLang="it-IT" sz="1400" b="0" i="1" u="none" strike="noStrike" cap="none" normalizeH="0" baseline="0" dirty="0">
                <a:ln>
                  <a:noFill/>
                </a:ln>
                <a:solidFill>
                  <a:srgbClr val="629755"/>
                </a:solidFill>
                <a:effectLst/>
                <a:latin typeface="Arial Unicode MS"/>
              </a:rPr>
              <a:t>: production </a:t>
            </a:r>
            <a:r>
              <a:rPr kumimoji="0" lang="it-IT" altLang="it-IT" sz="1400" b="0" i="1" u="none" strike="noStrike" cap="none" normalizeH="0" baseline="0" dirty="0" err="1">
                <a:ln>
                  <a:noFill/>
                </a:ln>
                <a:solidFill>
                  <a:srgbClr val="629755"/>
                </a:solidFill>
                <a:effectLst/>
                <a:latin typeface="Arial Unicode MS"/>
              </a:rPr>
              <a:t>annual</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decay</a:t>
            </a:r>
            <a:r>
              <a:rPr kumimoji="0" lang="it-IT" altLang="it-IT" sz="1400" b="0" i="1" u="none" strike="noStrike" cap="none" normalizeH="0" baseline="0" dirty="0">
                <a:ln>
                  <a:noFill/>
                </a:ln>
                <a:solidFill>
                  <a:srgbClr val="629755"/>
                </a:solidFill>
                <a:effectLst/>
                <a:latin typeface="Arial Unicode MS"/>
              </a:rPr>
              <a:t> (for </a:t>
            </a:r>
            <a:r>
              <a:rPr kumimoji="0" lang="it-IT" altLang="it-IT" sz="1400" b="0" i="1" u="none" strike="noStrike" cap="none" normalizeH="0" baseline="0" dirty="0" err="1">
                <a:ln>
                  <a:noFill/>
                </a:ln>
                <a:solidFill>
                  <a:srgbClr val="629755"/>
                </a:solidFill>
                <a:effectLst/>
                <a:latin typeface="Arial Unicode MS"/>
              </a:rPr>
              <a:t>example</a:t>
            </a:r>
            <a:r>
              <a:rPr kumimoji="0" lang="it-IT" altLang="it-IT" sz="1400" b="0" i="1" u="none" strike="noStrike" cap="none" normalizeH="0" baseline="0" dirty="0">
                <a:ln>
                  <a:noFill/>
                </a:ln>
                <a:solidFill>
                  <a:srgbClr val="629755"/>
                </a:solidFill>
                <a:effectLst/>
                <a:latin typeface="Arial Unicode MS"/>
              </a:rPr>
              <a:t> 0.006)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int</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life_time</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useful</a:t>
            </a:r>
            <a:r>
              <a:rPr kumimoji="0" lang="it-IT" altLang="it-IT" sz="1400" b="0" i="1" u="none" strike="noStrike" cap="none" normalizeH="0" baseline="0" dirty="0">
                <a:ln>
                  <a:noFill/>
                </a:ln>
                <a:solidFill>
                  <a:srgbClr val="629755"/>
                </a:solidFill>
                <a:effectLst/>
                <a:latin typeface="Arial Unicode MS"/>
              </a:rPr>
              <a:t> life of the </a:t>
            </a:r>
            <a:r>
              <a:rPr kumimoji="0" lang="it-IT" altLang="it-IT" sz="1400" b="0" i="1" u="none" strike="noStrike" cap="none" normalizeH="0" baseline="0" dirty="0" err="1">
                <a:ln>
                  <a:noFill/>
                </a:ln>
                <a:solidFill>
                  <a:srgbClr val="629755"/>
                </a:solidFill>
                <a:effectLst/>
                <a:latin typeface="Arial Unicode MS"/>
              </a:rPr>
              <a:t>plant</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year</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int</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pod</a:t>
            </a:r>
            <a:r>
              <a:rPr kumimoji="0" lang="it-IT" altLang="it-IT" sz="1400" b="0" i="1" u="none" strike="noStrike" cap="none" normalizeH="0" baseline="0" dirty="0">
                <a:ln>
                  <a:noFill/>
                </a:ln>
                <a:solidFill>
                  <a:srgbClr val="629755"/>
                </a:solidFill>
                <a:effectLst/>
                <a:latin typeface="Arial Unicode MS"/>
              </a:rPr>
              <a:t>: point of delivery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str</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ma: </a:t>
            </a:r>
            <a:r>
              <a:rPr kumimoji="0" lang="it-IT" altLang="it-IT" sz="1400" b="0" i="1" u="none" strike="noStrike" cap="none" normalizeH="0" baseline="0" dirty="0" err="1">
                <a:ln>
                  <a:noFill/>
                </a:ln>
                <a:solidFill>
                  <a:srgbClr val="629755"/>
                </a:solidFill>
                <a:effectLst/>
                <a:latin typeface="Arial Unicode MS"/>
              </a:rPr>
              <a:t>electricity</a:t>
            </a:r>
            <a:r>
              <a:rPr kumimoji="0" lang="it-IT" altLang="it-IT" sz="1400" b="0" i="1" u="none" strike="noStrike" cap="none" normalizeH="0" baseline="0" dirty="0">
                <a:ln>
                  <a:noFill/>
                </a:ln>
                <a:solidFill>
                  <a:srgbClr val="629755"/>
                </a:solidFill>
                <a:effectLst/>
                <a:latin typeface="Arial Unicode MS"/>
              </a:rPr>
              <a:t> market area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str</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ts</a:t>
            </a:r>
            <a:r>
              <a:rPr kumimoji="0" lang="it-IT" altLang="it-IT" sz="1400" b="0" i="1" u="none" strike="noStrike" cap="none" normalizeH="0" baseline="0" dirty="0">
                <a:ln>
                  <a:noFill/>
                </a:ln>
                <a:solidFill>
                  <a:srgbClr val="629755"/>
                </a:solidFill>
                <a:effectLst/>
                <a:latin typeface="Arial Unicode MS"/>
              </a:rPr>
              <a:t>: transformer station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str</a:t>
            </a:r>
            <a:r>
              <a:rPr kumimoji="0" lang="it-IT" altLang="it-IT" sz="1400" b="0" i="1" u="none" strike="noStrike" cap="none" normalizeH="0" baseline="0" dirty="0">
                <a:ln>
                  <a:noFill/>
                </a:ln>
                <a:solidFill>
                  <a:srgbClr val="FF0000"/>
                </a:solidFill>
                <a:effectLst/>
                <a:latin typeface="Arial Unicode MS"/>
              </a:rPr>
              <a:t>’) </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gse_mode</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interface</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mechanism</a:t>
            </a:r>
            <a:r>
              <a:rPr kumimoji="0" lang="it-IT" altLang="it-IT" sz="1400" b="0" i="1" u="none" strike="noStrike" cap="none" normalizeH="0" baseline="0" dirty="0">
                <a:ln>
                  <a:noFill/>
                </a:ln>
                <a:solidFill>
                  <a:srgbClr val="629755"/>
                </a:solidFill>
                <a:effectLst/>
                <a:latin typeface="Arial Unicode MS"/>
              </a:rPr>
              <a:t> with the </a:t>
            </a:r>
            <a:r>
              <a:rPr kumimoji="0" lang="it-IT" altLang="it-IT" sz="1400" b="0" i="1" u="none" strike="noStrike" cap="none" normalizeH="0" baseline="0" dirty="0" err="1">
                <a:ln>
                  <a:noFill/>
                </a:ln>
                <a:solidFill>
                  <a:srgbClr val="629755"/>
                </a:solidFill>
                <a:effectLst/>
                <a:latin typeface="Arial Unicode MS"/>
              </a:rPr>
              <a:t>electrical</a:t>
            </a:r>
            <a:r>
              <a:rPr kumimoji="0" lang="it-IT" altLang="it-IT" sz="1400" b="0" i="1" u="none" strike="noStrike" cap="none" normalizeH="0" baseline="0" dirty="0">
                <a:ln>
                  <a:noFill/>
                </a:ln>
                <a:solidFill>
                  <a:srgbClr val="629755"/>
                </a:solidFill>
                <a:effectLst/>
                <a:latin typeface="Arial Unicode MS"/>
              </a:rPr>
              <a:t> network (ssp or </a:t>
            </a:r>
            <a:r>
              <a:rPr kumimoji="0" lang="it-IT" altLang="it-IT" sz="1400" b="0" i="1" u="none" strike="noStrike" cap="none" normalizeH="0" baseline="0" dirty="0" err="1">
                <a:ln>
                  <a:noFill/>
                </a:ln>
                <a:solidFill>
                  <a:srgbClr val="629755"/>
                </a:solidFill>
                <a:effectLst/>
                <a:latin typeface="Arial Unicode MS"/>
              </a:rPr>
              <a:t>rid</a:t>
            </a:r>
            <a:r>
              <a:rPr kumimoji="0" lang="it-IT" altLang="it-IT" sz="1400" b="0" i="1" u="none" strike="noStrike" cap="none" normalizeH="0" baseline="0" dirty="0">
                <a:ln>
                  <a:noFill/>
                </a:ln>
                <a:solidFill>
                  <a:srgbClr val="629755"/>
                </a:solidFill>
                <a:effectLst/>
                <a:latin typeface="Arial Unicode MS"/>
              </a:rPr>
              <a:t>)</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str</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p_con</a:t>
            </a:r>
            <a:r>
              <a:rPr kumimoji="0" lang="it-IT" altLang="it-IT" sz="1400" b="0" i="1" u="none" strike="noStrike" cap="none" normalizeH="0" baseline="0" dirty="0">
                <a:ln>
                  <a:noFill/>
                </a:ln>
                <a:solidFill>
                  <a:srgbClr val="629755"/>
                </a:solidFill>
                <a:effectLst/>
                <a:latin typeface="Arial Unicode MS"/>
              </a:rPr>
              <a:t>: connections point with the network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int</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cost_kW</a:t>
            </a:r>
            <a:r>
              <a:rPr kumimoji="0" lang="it-IT" altLang="it-IT" sz="1400" b="0" i="1" u="none" strike="noStrike" cap="none" normalizeH="0" baseline="0" dirty="0">
                <a:ln>
                  <a:noFill/>
                </a:ln>
                <a:solidFill>
                  <a:srgbClr val="629755"/>
                </a:solidFill>
                <a:effectLst/>
                <a:latin typeface="Arial Unicode MS"/>
              </a:rPr>
              <a:t>: [€/kW]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oem_cost_kW</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maintenance</a:t>
            </a:r>
            <a:r>
              <a:rPr kumimoji="0" lang="it-IT" altLang="it-IT" sz="1400" b="0" i="1" u="none" strike="noStrike" cap="none" normalizeH="0" baseline="0" dirty="0">
                <a:ln>
                  <a:noFill/>
                </a:ln>
                <a:solidFill>
                  <a:srgbClr val="629755"/>
                </a:solidFill>
                <a:effectLst/>
                <a:latin typeface="Arial Unicode MS"/>
              </a:rPr>
              <a:t> costs [€/</a:t>
            </a:r>
            <a:r>
              <a:rPr kumimoji="0" lang="it-IT" altLang="it-IT" sz="1400" b="0" i="1" u="none" strike="noStrike" cap="none" normalizeH="0" baseline="0" dirty="0" err="1">
                <a:ln>
                  <a:noFill/>
                </a:ln>
                <a:solidFill>
                  <a:srgbClr val="629755"/>
                </a:solidFill>
                <a:effectLst/>
                <a:latin typeface="Arial Unicode MS"/>
              </a:rPr>
              <a:t>year</a:t>
            </a:r>
            <a:r>
              <a:rPr kumimoji="0" lang="it-IT" altLang="it-IT" sz="1400" b="0" i="1" u="none" strike="noStrike" cap="none" normalizeH="0" baseline="0" dirty="0">
                <a:ln>
                  <a:noFill/>
                </a:ln>
                <a:solidFill>
                  <a:srgbClr val="629755"/>
                </a:solidFill>
                <a:effectLst/>
                <a:latin typeface="Arial Unicode MS"/>
              </a:rPr>
              <a:t>/kW]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oem_cost_kWh</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maintenance</a:t>
            </a:r>
            <a:r>
              <a:rPr kumimoji="0" lang="it-IT" altLang="it-IT" sz="1400" b="0" i="1" u="none" strike="noStrike" cap="none" normalizeH="0" baseline="0" dirty="0">
                <a:ln>
                  <a:noFill/>
                </a:ln>
                <a:solidFill>
                  <a:srgbClr val="629755"/>
                </a:solidFill>
                <a:effectLst/>
                <a:latin typeface="Arial Unicode MS"/>
              </a:rPr>
              <a:t> costs [€/</a:t>
            </a:r>
            <a:r>
              <a:rPr kumimoji="0" lang="it-IT" altLang="it-IT" sz="1400" b="0" i="1" u="none" strike="noStrike" cap="none" normalizeH="0" baseline="0" dirty="0" err="1">
                <a:ln>
                  <a:noFill/>
                </a:ln>
                <a:solidFill>
                  <a:srgbClr val="629755"/>
                </a:solidFill>
                <a:effectLst/>
                <a:latin typeface="Arial Unicode MS"/>
              </a:rPr>
              <a:t>year</a:t>
            </a:r>
            <a:r>
              <a:rPr kumimoji="0" lang="it-IT" altLang="it-IT" sz="1400" b="0" i="1" u="none" strike="noStrike" cap="none" normalizeH="0" baseline="0" dirty="0">
                <a:ln>
                  <a:noFill/>
                </a:ln>
                <a:solidFill>
                  <a:srgbClr val="629755"/>
                </a:solidFill>
                <a:effectLst/>
                <a:latin typeface="Arial Unicode MS"/>
              </a:rPr>
              <a:t>/kW]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inc</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at</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initial</a:t>
            </a:r>
            <a:r>
              <a:rPr kumimoji="0" lang="it-IT" altLang="it-IT" sz="1400" b="0" i="1" u="none" strike="noStrike" cap="none" normalizeH="0" baseline="0" dirty="0">
                <a:ln>
                  <a:noFill/>
                </a:ln>
                <a:solidFill>
                  <a:srgbClr val="629755"/>
                </a:solidFill>
                <a:effectLst/>
                <a:latin typeface="Arial Unicode MS"/>
              </a:rPr>
              <a:t> life</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‘float’)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dur_inc:duration</a:t>
            </a:r>
            <a:r>
              <a:rPr kumimoji="0" lang="it-IT" altLang="it-IT" sz="1400" b="0" i="1" u="none" strike="noStrike" cap="none" normalizeH="0" baseline="0" dirty="0">
                <a:ln>
                  <a:noFill/>
                </a:ln>
                <a:solidFill>
                  <a:srgbClr val="629755"/>
                </a:solidFill>
                <a:effectLst/>
                <a:latin typeface="Arial Unicode MS"/>
              </a:rPr>
              <a:t> incentive [</a:t>
            </a:r>
            <a:r>
              <a:rPr kumimoji="0" lang="it-IT" altLang="it-IT" sz="1400" b="0" i="1" u="none" strike="noStrike" cap="none" normalizeH="0" baseline="0" dirty="0" err="1">
                <a:ln>
                  <a:noFill/>
                </a:ln>
                <a:solidFill>
                  <a:srgbClr val="629755"/>
                </a:solidFill>
                <a:effectLst/>
                <a:latin typeface="Arial Unicode MS"/>
              </a:rPr>
              <a:t>year</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a:t>
            </a:r>
            <a:r>
              <a:rPr kumimoji="0" lang="it-IT" altLang="it-IT" sz="1400" b="0" i="1" u="none" strike="noStrike" cap="none" normalizeH="0" baseline="0" dirty="0" err="1">
                <a:ln>
                  <a:noFill/>
                </a:ln>
                <a:solidFill>
                  <a:srgbClr val="FF0000"/>
                </a:solidFill>
                <a:effectLst/>
                <a:latin typeface="Arial Unicode MS"/>
              </a:rPr>
              <a:t>int</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r>
              <a:rPr kumimoji="0" lang="it-IT" altLang="it-IT" sz="1400" b="1" i="1" u="none" strike="noStrike" cap="none" normalizeH="0" baseline="0" dirty="0">
                <a:ln>
                  <a:noFill/>
                </a:ln>
                <a:solidFill>
                  <a:srgbClr val="629755"/>
                </a:solidFill>
                <a:effectLst/>
                <a:latin typeface="Arial Unicode MS"/>
              </a:rPr>
              <a:t>:</a:t>
            </a:r>
            <a:r>
              <a:rPr kumimoji="0" lang="it-IT" altLang="it-IT" sz="1400" b="1" i="1" u="none" strike="noStrike" cap="none" normalizeH="0" baseline="0" dirty="0" err="1">
                <a:ln>
                  <a:noFill/>
                </a:ln>
                <a:solidFill>
                  <a:srgbClr val="629755"/>
                </a:solidFill>
                <a:effectLst/>
                <a:latin typeface="Arial Unicode MS"/>
              </a:rPr>
              <a:t>param</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aux_components</a:t>
            </a:r>
            <a:r>
              <a:rPr kumimoji="0" lang="it-IT" altLang="it-IT" sz="1400" b="0" i="1" u="none" strike="noStrike" cap="none" normalizeH="0" baseline="0" dirty="0">
                <a:ln>
                  <a:noFill/>
                </a:ln>
                <a:solidFill>
                  <a:srgbClr val="629755"/>
                </a:solidFill>
                <a:effectLst/>
                <a:latin typeface="Arial Unicode MS"/>
              </a:rPr>
              <a:t>: list of </a:t>
            </a:r>
            <a:r>
              <a:rPr kumimoji="0" lang="it-IT" altLang="it-IT" sz="1400" b="0" i="1" u="none" strike="noStrike" cap="none" normalizeH="0" baseline="0" dirty="0" err="1">
                <a:ln>
                  <a:noFill/>
                </a:ln>
                <a:solidFill>
                  <a:srgbClr val="629755"/>
                </a:solidFill>
                <a:effectLst/>
                <a:latin typeface="Arial Unicode MS"/>
              </a:rPr>
              <a:t>auxiliary</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err="1">
                <a:ln>
                  <a:noFill/>
                </a:ln>
                <a:solidFill>
                  <a:srgbClr val="629755"/>
                </a:solidFill>
                <a:effectLst/>
                <a:latin typeface="Arial Unicode MS"/>
              </a:rPr>
              <a:t>components</a:t>
            </a:r>
            <a:r>
              <a:rPr kumimoji="0" lang="it-IT" altLang="it-IT" sz="1400" b="0" i="1" u="none" strike="noStrike" cap="none" normalizeH="0" baseline="0" dirty="0">
                <a:ln>
                  <a:noFill/>
                </a:ln>
                <a:solidFill>
                  <a:srgbClr val="629755"/>
                </a:solidFill>
                <a:effectLst/>
                <a:latin typeface="Arial Unicode MS"/>
              </a:rPr>
              <a:t> </a:t>
            </a:r>
            <a:r>
              <a:rPr kumimoji="0" lang="it-IT" altLang="it-IT" sz="1400" b="0" i="1" u="none" strike="noStrike" cap="none" normalizeH="0" baseline="0" dirty="0">
                <a:ln>
                  <a:noFill/>
                </a:ln>
                <a:solidFill>
                  <a:srgbClr val="FF0000"/>
                </a:solidFill>
                <a:effectLst/>
                <a:latin typeface="Arial Unicode MS"/>
              </a:rPr>
              <a:t>(</a:t>
            </a:r>
            <a:r>
              <a:rPr kumimoji="0" lang="it-IT" altLang="it-IT" sz="1400" b="0" i="1" u="none" strike="noStrike" cap="none" normalizeH="0" baseline="0" dirty="0" err="1">
                <a:ln>
                  <a:noFill/>
                </a:ln>
                <a:solidFill>
                  <a:srgbClr val="FF0000"/>
                </a:solidFill>
                <a:effectLst/>
                <a:latin typeface="Arial Unicode MS"/>
              </a:rPr>
              <a:t>type</a:t>
            </a:r>
            <a:r>
              <a:rPr kumimoji="0" lang="it-IT" altLang="it-IT" sz="1400" b="0" i="1" u="none" strike="noStrike" cap="none" normalizeH="0" baseline="0" dirty="0">
                <a:ln>
                  <a:noFill/>
                </a:ln>
                <a:solidFill>
                  <a:srgbClr val="FF0000"/>
                </a:solidFill>
                <a:effectLst/>
                <a:latin typeface="Arial Unicode MS"/>
              </a:rPr>
              <a:t>= ‘list’ of </a:t>
            </a:r>
            <a:r>
              <a:rPr kumimoji="0" lang="it-IT" altLang="it-IT" sz="1400" b="0" i="1" u="none" strike="noStrike" cap="none" normalizeH="0" baseline="0" dirty="0" err="1">
                <a:ln>
                  <a:noFill/>
                </a:ln>
                <a:solidFill>
                  <a:srgbClr val="FF0000"/>
                </a:solidFill>
                <a:effectLst/>
                <a:latin typeface="Arial Unicode MS"/>
              </a:rPr>
              <a:t>objects</a:t>
            </a:r>
            <a:r>
              <a:rPr kumimoji="0" lang="it-IT" altLang="it-IT" sz="1400" b="0" i="1" u="none" strike="noStrike" cap="none" normalizeH="0" baseline="0" dirty="0">
                <a:ln>
                  <a:noFill/>
                </a:ln>
                <a:solidFill>
                  <a:srgbClr val="FF0000"/>
                </a:solidFill>
                <a:effectLst/>
                <a:latin typeface="Arial Unicode MS"/>
              </a:rPr>
              <a:t>)</a:t>
            </a:r>
            <a:br>
              <a:rPr kumimoji="0" lang="it-IT" altLang="it-IT" sz="1400" b="0" i="1" u="none" strike="noStrike" cap="none" normalizeH="0" baseline="0" dirty="0">
                <a:ln>
                  <a:noFill/>
                </a:ln>
                <a:solidFill>
                  <a:srgbClr val="629755"/>
                </a:solidFill>
                <a:effectLst/>
                <a:latin typeface="Arial Unicode MS"/>
              </a:rPr>
            </a:br>
            <a:r>
              <a:rPr kumimoji="0" lang="it-IT" altLang="it-IT" sz="1400" b="0" i="1" u="none" strike="noStrike" cap="none" normalizeH="0" baseline="0" dirty="0">
                <a:ln>
                  <a:noFill/>
                </a:ln>
                <a:solidFill>
                  <a:srgbClr val="629755"/>
                </a:solidFill>
                <a:effectLst/>
                <a:latin typeface="Arial Unicode MS"/>
              </a:rPr>
              <a:t>        """</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D9ADA27-DAE3-35B7-C363-6F5EB72A526A}"/>
              </a:ext>
            </a:extLst>
          </p:cNvPr>
          <p:cNvSpPr txBox="1"/>
          <p:nvPr/>
        </p:nvSpPr>
        <p:spPr>
          <a:xfrm>
            <a:off x="466527" y="616552"/>
            <a:ext cx="6176864" cy="290016"/>
          </a:xfrm>
          <a:prstGeom prst="rect">
            <a:avLst/>
          </a:prstGeom>
          <a:noFill/>
        </p:spPr>
        <p:txBody>
          <a:bodyPr wrap="square">
            <a:spAutoFit/>
          </a:bodyPr>
          <a:lstStyle/>
          <a:p>
            <a:pPr marL="0" lvl="1" defTabSz="685800" fontAlgn="auto">
              <a:lnSpc>
                <a:spcPct val="70000"/>
              </a:lnSpc>
              <a:spcBef>
                <a:spcPts val="750"/>
              </a:spcBef>
              <a:spcAft>
                <a:spcPts val="0"/>
              </a:spcAft>
              <a:defRPr/>
            </a:pPr>
            <a:r>
              <a:rPr lang="it-IT" altLang="it-IT" b="1" dirty="0">
                <a:latin typeface="Segoe UI" panose="020B0502040204020203" pitchFamily="34" charset="0"/>
                <a:cs typeface="Segoe UI" panose="020B0502040204020203" pitchFamily="34" charset="0"/>
              </a:rPr>
              <a:t>Costruttore</a:t>
            </a:r>
            <a:endParaRPr lang="it-IT" altLang="it-IT"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78612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a:extLst>
              <a:ext uri="{FF2B5EF4-FFF2-40B4-BE49-F238E27FC236}">
                <a16:creationId xmlns:a16="http://schemas.microsoft.com/office/drawing/2014/main" id="{E23D7D22-C95E-0E91-AE71-DD78F278FCC6}"/>
              </a:ext>
            </a:extLst>
          </p:cNvPr>
          <p:cNvSpPr>
            <a:spLocks noGrp="1"/>
          </p:cNvSpPr>
          <p:nvPr>
            <p:ph type="body" sz="quarter" idx="10"/>
          </p:nvPr>
        </p:nvSpPr>
        <p:spPr/>
        <p:txBody>
          <a:bodyPr/>
          <a:lstStyle/>
          <a:p>
            <a:r>
              <a:rPr lang="it-IT" dirty="0"/>
              <a:t>Normativa di riferimento</a:t>
            </a:r>
          </a:p>
        </p:txBody>
      </p:sp>
      <p:sp>
        <p:nvSpPr>
          <p:cNvPr id="3" name="CasellaDiTesto 2">
            <a:extLst>
              <a:ext uri="{FF2B5EF4-FFF2-40B4-BE49-F238E27FC236}">
                <a16:creationId xmlns:a16="http://schemas.microsoft.com/office/drawing/2014/main" id="{FAD56DD3-0689-D7D5-BDB7-F8BDE99A9828}"/>
              </a:ext>
            </a:extLst>
          </p:cNvPr>
          <p:cNvSpPr txBox="1"/>
          <p:nvPr/>
        </p:nvSpPr>
        <p:spPr>
          <a:xfrm>
            <a:off x="551384" y="908720"/>
            <a:ext cx="11089232" cy="4611455"/>
          </a:xfrm>
          <a:prstGeom prst="rect">
            <a:avLst/>
          </a:prstGeom>
          <a:noFill/>
        </p:spPr>
        <p:txBody>
          <a:bodyPr wrap="square">
            <a:spAutoFit/>
          </a:bodyPr>
          <a:lstStyle/>
          <a:p>
            <a:pPr>
              <a:lnSpc>
                <a:spcPct val="150000"/>
              </a:lnSpc>
            </a:pPr>
            <a:r>
              <a:rPr lang="it-IT" dirty="0">
                <a:latin typeface="Segoe UI" panose="020B0502040204020203" pitchFamily="34" charset="0"/>
                <a:cs typeface="Segoe UI" panose="020B0502040204020203" pitchFamily="34" charset="0"/>
              </a:rPr>
              <a:t>I soggetti coinvolti in Italia:</a:t>
            </a:r>
          </a:p>
          <a:p>
            <a:pPr marL="285750" indent="-285750">
              <a:lnSpc>
                <a:spcPct val="150000"/>
              </a:lnSpc>
              <a:buFont typeface="Arial" panose="020B0604020202020204" pitchFamily="34" charset="0"/>
              <a:buChar char="•"/>
            </a:pPr>
            <a:r>
              <a:rPr lang="it-IT" b="1" dirty="0">
                <a:latin typeface="Segoe UI" panose="020B0502040204020203" pitchFamily="34" charset="0"/>
                <a:cs typeface="Segoe UI" panose="020B0502040204020203" pitchFamily="34" charset="0"/>
              </a:rPr>
              <a:t>L’Autorità di regolazione per energia reti e ambiente (ARERA) </a:t>
            </a:r>
            <a:r>
              <a:rPr lang="it-IT" dirty="0">
                <a:latin typeface="Segoe UI" panose="020B0502040204020203" pitchFamily="34" charset="0"/>
                <a:cs typeface="Segoe UI" panose="020B0502040204020203" pitchFamily="34" charset="0"/>
              </a:rPr>
              <a:t>stabilisce il modello regolatorio e individua il valore delle componenti tariffarie disciplinate in via regolata, nonché di quelle connesse al costo della materia prima energia;</a:t>
            </a:r>
          </a:p>
          <a:p>
            <a:pPr marL="285750" indent="-285750">
              <a:lnSpc>
                <a:spcPct val="150000"/>
              </a:lnSpc>
              <a:buFont typeface="Arial" panose="020B0604020202020204" pitchFamily="34" charset="0"/>
              <a:buChar char="•"/>
            </a:pPr>
            <a:endParaRPr lang="it-IT" dirty="0">
              <a:latin typeface="Segoe UI" panose="020B0502040204020203" pitchFamily="34" charset="0"/>
              <a:cs typeface="Segoe UI" panose="020B0502040204020203" pitchFamily="34" charset="0"/>
            </a:endParaRPr>
          </a:p>
          <a:p>
            <a:pPr marL="285750" indent="-285750">
              <a:lnSpc>
                <a:spcPct val="150000"/>
              </a:lnSpc>
              <a:buFont typeface="Arial" panose="020B0604020202020204" pitchFamily="34" charset="0"/>
              <a:buChar char="•"/>
            </a:pPr>
            <a:r>
              <a:rPr lang="it-IT" b="1" dirty="0">
                <a:latin typeface="Segoe UI" panose="020B0502040204020203" pitchFamily="34" charset="0"/>
                <a:cs typeface="Segoe UI" panose="020B0502040204020203" pitchFamily="34" charset="0"/>
              </a:rPr>
              <a:t>Il Gestore dei Servizi Energetici (GSE) </a:t>
            </a:r>
            <a:r>
              <a:rPr lang="it-IT" dirty="0">
                <a:latin typeface="Segoe UI" panose="020B0502040204020203" pitchFamily="34" charset="0"/>
                <a:cs typeface="Segoe UI" panose="020B0502040204020203" pitchFamily="34" charset="0"/>
              </a:rPr>
              <a:t>garantisce il meccanismo di incentivazione individuato con decreto del Ministero dello Sviluppo Economico;</a:t>
            </a:r>
          </a:p>
          <a:p>
            <a:pPr marL="285750" indent="-285750">
              <a:lnSpc>
                <a:spcPct val="150000"/>
              </a:lnSpc>
              <a:buFont typeface="Arial" panose="020B0604020202020204" pitchFamily="34" charset="0"/>
              <a:buChar char="•"/>
            </a:pPr>
            <a:endParaRPr lang="it-IT" dirty="0"/>
          </a:p>
          <a:p>
            <a:pPr marL="285750" indent="-285750">
              <a:lnSpc>
                <a:spcPct val="150000"/>
              </a:lnSpc>
              <a:buFont typeface="Arial" panose="020B0604020202020204" pitchFamily="34" charset="0"/>
              <a:buChar char="•"/>
            </a:pPr>
            <a:r>
              <a:rPr lang="it-IT" b="1" dirty="0"/>
              <a:t>Il Ministro dello Sviluppo Economico </a:t>
            </a:r>
            <a:r>
              <a:rPr lang="it-IT" dirty="0">
                <a:latin typeface="Segoe UI" panose="020B0502040204020203" pitchFamily="34" charset="0"/>
                <a:cs typeface="Segoe UI" panose="020B0502040204020203" pitchFamily="34" charset="0"/>
              </a:rPr>
              <a:t>con il decreto del 16 settembre 2020 individua la tariffa incentivante per la remunerazione degli impianti a fonti rinnovabili inseriti nelle configurazioni per l'autoconsumo collettivo da fonti rinnovabili e nelle comunità di energia rinnovabile.</a:t>
            </a:r>
          </a:p>
        </p:txBody>
      </p:sp>
    </p:spTree>
    <p:extLst>
      <p:ext uri="{BB962C8B-B14F-4D97-AF65-F5344CB8AC3E}">
        <p14:creationId xmlns:p14="http://schemas.microsoft.com/office/powerpoint/2010/main" val="9663254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egnaposto testo 2">
            <a:extLst>
              <a:ext uri="{FF2B5EF4-FFF2-40B4-BE49-F238E27FC236}">
                <a16:creationId xmlns:a16="http://schemas.microsoft.com/office/drawing/2014/main" id="{04B68EEE-3A26-7740-A9CB-EFB9609EEA1E}"/>
              </a:ext>
            </a:extLst>
          </p:cNvPr>
          <p:cNvSpPr txBox="1">
            <a:spLocks/>
          </p:cNvSpPr>
          <p:nvPr/>
        </p:nvSpPr>
        <p:spPr>
          <a:xfrm>
            <a:off x="2379711" y="49559"/>
            <a:ext cx="9812289" cy="374441"/>
          </a:xfrm>
          <a:prstGeom prst="rect">
            <a:avLst/>
          </a:prstGeom>
        </p:spPr>
        <p:txBody>
          <a:bodyPr/>
          <a:lstStyle>
            <a:lvl1pPr marL="0" indent="0" algn="r" defTabSz="685800" rtl="0" eaLnBrk="1" latinLnBrk="0" hangingPunct="1">
              <a:lnSpc>
                <a:spcPct val="90000"/>
              </a:lnSpc>
              <a:spcBef>
                <a:spcPts val="750"/>
              </a:spcBef>
              <a:buFont typeface="Arial" panose="020B0604020202020204" pitchFamily="34" charset="0"/>
              <a:buNone/>
              <a:defRPr sz="1500" b="1" i="1" kern="1200">
                <a:solidFill>
                  <a:srgbClr val="9A4E5A"/>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it-IT" dirty="0" err="1"/>
              <a:t>Overview</a:t>
            </a:r>
            <a:endParaRPr lang="it-IT" dirty="0"/>
          </a:p>
        </p:txBody>
      </p:sp>
      <p:grpSp>
        <p:nvGrpSpPr>
          <p:cNvPr id="83" name="Group 82">
            <a:extLst>
              <a:ext uri="{FF2B5EF4-FFF2-40B4-BE49-F238E27FC236}">
                <a16:creationId xmlns:a16="http://schemas.microsoft.com/office/drawing/2014/main" id="{B0CF644E-651E-7065-0CD4-EF4631F68D5C}"/>
              </a:ext>
            </a:extLst>
          </p:cNvPr>
          <p:cNvGrpSpPr/>
          <p:nvPr/>
        </p:nvGrpSpPr>
        <p:grpSpPr>
          <a:xfrm>
            <a:off x="1271464" y="556315"/>
            <a:ext cx="9649072" cy="4278820"/>
            <a:chOff x="1487488" y="1196752"/>
            <a:chExt cx="9649072" cy="4278820"/>
          </a:xfrm>
        </p:grpSpPr>
        <p:grpSp>
          <p:nvGrpSpPr>
            <p:cNvPr id="68" name="Group 67">
              <a:extLst>
                <a:ext uri="{FF2B5EF4-FFF2-40B4-BE49-F238E27FC236}">
                  <a16:creationId xmlns:a16="http://schemas.microsoft.com/office/drawing/2014/main" id="{E2B8D3A3-2289-93CA-E7A5-7075AD4DB2FF}"/>
                </a:ext>
              </a:extLst>
            </p:cNvPr>
            <p:cNvGrpSpPr/>
            <p:nvPr/>
          </p:nvGrpSpPr>
          <p:grpSpPr>
            <a:xfrm>
              <a:off x="1487488" y="1196752"/>
              <a:ext cx="9513460" cy="4278820"/>
              <a:chOff x="1847528" y="1742468"/>
              <a:chExt cx="8876641" cy="3814135"/>
            </a:xfrm>
          </p:grpSpPr>
          <p:grpSp>
            <p:nvGrpSpPr>
              <p:cNvPr id="67" name="Group 66">
                <a:extLst>
                  <a:ext uri="{FF2B5EF4-FFF2-40B4-BE49-F238E27FC236}">
                    <a16:creationId xmlns:a16="http://schemas.microsoft.com/office/drawing/2014/main" id="{F06C832F-20F3-8F18-3565-9FC01C340A25}"/>
                  </a:ext>
                </a:extLst>
              </p:cNvPr>
              <p:cNvGrpSpPr/>
              <p:nvPr/>
            </p:nvGrpSpPr>
            <p:grpSpPr>
              <a:xfrm>
                <a:off x="1847528" y="1742468"/>
                <a:ext cx="8876641" cy="3814135"/>
                <a:chOff x="1847528" y="1742468"/>
                <a:chExt cx="8876641" cy="3814135"/>
              </a:xfrm>
            </p:grpSpPr>
            <p:pic>
              <p:nvPicPr>
                <p:cNvPr id="63" name="Picture 62" descr="A picture containing diagram, line, plan, rectangle&#10;&#10;Description automatically generated">
                  <a:extLst>
                    <a:ext uri="{FF2B5EF4-FFF2-40B4-BE49-F238E27FC236}">
                      <a16:creationId xmlns:a16="http://schemas.microsoft.com/office/drawing/2014/main" id="{E0930C89-A1D4-2304-F2E9-750EBFD61112}"/>
                    </a:ext>
                  </a:extLst>
                </p:cNvPr>
                <p:cNvPicPr>
                  <a:picLocks noChangeAspect="1"/>
                </p:cNvPicPr>
                <p:nvPr/>
              </p:nvPicPr>
              <p:blipFill rotWithShape="1">
                <a:blip r:embed="rId3">
                  <a:extLst>
                    <a:ext uri="{28A0092B-C50C-407E-A947-70E740481C1C}">
                      <a14:useLocalDpi xmlns:a14="http://schemas.microsoft.com/office/drawing/2010/main" val="0"/>
                    </a:ext>
                  </a:extLst>
                </a:blip>
                <a:srcRect r="5035" b="43999"/>
                <a:stretch/>
              </p:blipFill>
              <p:spPr>
                <a:xfrm>
                  <a:off x="1847528" y="1742468"/>
                  <a:ext cx="8876641" cy="3814135"/>
                </a:xfrm>
                <a:prstGeom prst="rect">
                  <a:avLst/>
                </a:prstGeom>
              </p:spPr>
            </p:pic>
            <p:sp>
              <p:nvSpPr>
                <p:cNvPr id="64" name="TextBox 63">
                  <a:extLst>
                    <a:ext uri="{FF2B5EF4-FFF2-40B4-BE49-F238E27FC236}">
                      <a16:creationId xmlns:a16="http://schemas.microsoft.com/office/drawing/2014/main" id="{C36BB4FB-D968-D4CF-8205-FEDE340C7EE7}"/>
                    </a:ext>
                  </a:extLst>
                </p:cNvPr>
                <p:cNvSpPr txBox="1"/>
                <p:nvPr/>
              </p:nvSpPr>
              <p:spPr>
                <a:xfrm>
                  <a:off x="5807968" y="1988840"/>
                  <a:ext cx="1224136" cy="369332"/>
                </a:xfrm>
                <a:prstGeom prst="rect">
                  <a:avLst/>
                </a:prstGeom>
                <a:noFill/>
              </p:spPr>
              <p:txBody>
                <a:bodyPr wrap="square" rtlCol="0">
                  <a:spAutoFit/>
                </a:bodyPr>
                <a:lstStyle/>
                <a:p>
                  <a:r>
                    <a:rPr lang="it-IT" b="1" dirty="0" err="1"/>
                    <a:t>pyRECS</a:t>
                  </a:r>
                  <a:endParaRPr lang="it-IT" b="1" dirty="0"/>
                </a:p>
              </p:txBody>
            </p:sp>
            <p:sp>
              <p:nvSpPr>
                <p:cNvPr id="65" name="TextBox 64">
                  <a:extLst>
                    <a:ext uri="{FF2B5EF4-FFF2-40B4-BE49-F238E27FC236}">
                      <a16:creationId xmlns:a16="http://schemas.microsoft.com/office/drawing/2014/main" id="{70BDADB7-02A4-472C-E2A3-8F0A468B266D}"/>
                    </a:ext>
                  </a:extLst>
                </p:cNvPr>
                <p:cNvSpPr txBox="1"/>
                <p:nvPr/>
              </p:nvSpPr>
              <p:spPr>
                <a:xfrm>
                  <a:off x="5663953" y="2618572"/>
                  <a:ext cx="1584176" cy="461665"/>
                </a:xfrm>
                <a:prstGeom prst="rect">
                  <a:avLst/>
                </a:prstGeom>
                <a:noFill/>
              </p:spPr>
              <p:txBody>
                <a:bodyPr wrap="square" rtlCol="0">
                  <a:spAutoFit/>
                </a:bodyPr>
                <a:lstStyle/>
                <a:p>
                  <a:r>
                    <a:rPr lang="it-IT" sz="1200" dirty="0" err="1"/>
                    <a:t>Restructure</a:t>
                  </a:r>
                  <a:r>
                    <a:rPr lang="it-IT" sz="1200" dirty="0"/>
                    <a:t> inputs</a:t>
                  </a:r>
                </a:p>
                <a:p>
                  <a:r>
                    <a:rPr lang="it-IT" sz="1200" i="1" dirty="0" err="1">
                      <a:effectLst>
                        <a:outerShdw blurRad="38100" dist="38100" dir="2700000" algn="tl">
                          <a:srgbClr val="000000">
                            <a:alpha val="43137"/>
                          </a:srgbClr>
                        </a:outerShdw>
                      </a:effectLst>
                    </a:rPr>
                    <a:t>DataSeries</a:t>
                  </a:r>
                  <a:endParaRPr lang="it-IT" sz="1200" i="1" dirty="0">
                    <a:effectLst>
                      <a:outerShdw blurRad="38100" dist="38100" dir="2700000" algn="tl">
                        <a:srgbClr val="000000">
                          <a:alpha val="43137"/>
                        </a:srgbClr>
                      </a:outerShdw>
                    </a:effectLst>
                  </a:endParaRPr>
                </a:p>
              </p:txBody>
            </p:sp>
          </p:grpSp>
          <p:sp>
            <p:nvSpPr>
              <p:cNvPr id="66" name="TextBox 65">
                <a:extLst>
                  <a:ext uri="{FF2B5EF4-FFF2-40B4-BE49-F238E27FC236}">
                    <a16:creationId xmlns:a16="http://schemas.microsoft.com/office/drawing/2014/main" id="{796E9CEA-0321-3409-819C-074114100324}"/>
                  </a:ext>
                </a:extLst>
              </p:cNvPr>
              <p:cNvSpPr txBox="1"/>
              <p:nvPr/>
            </p:nvSpPr>
            <p:spPr>
              <a:xfrm>
                <a:off x="7762013" y="2433905"/>
                <a:ext cx="1224136" cy="830997"/>
              </a:xfrm>
              <a:prstGeom prst="rect">
                <a:avLst/>
              </a:prstGeom>
              <a:noFill/>
            </p:spPr>
            <p:txBody>
              <a:bodyPr wrap="square" rtlCol="0">
                <a:spAutoFit/>
              </a:bodyPr>
              <a:lstStyle/>
              <a:p>
                <a:r>
                  <a:rPr lang="it-IT" sz="1200" dirty="0"/>
                  <a:t>Formulate</a:t>
                </a:r>
              </a:p>
              <a:p>
                <a:r>
                  <a:rPr lang="it-IT" sz="1200" dirty="0" err="1"/>
                  <a:t>Optimisation</a:t>
                </a:r>
                <a:r>
                  <a:rPr lang="it-IT" sz="1200" dirty="0"/>
                  <a:t> </a:t>
                </a:r>
                <a:r>
                  <a:rPr lang="it-IT" sz="1200" dirty="0" err="1"/>
                  <a:t>problem</a:t>
                </a:r>
                <a:r>
                  <a:rPr lang="it-IT" sz="1200" dirty="0"/>
                  <a:t> </a:t>
                </a:r>
              </a:p>
              <a:p>
                <a:r>
                  <a:rPr lang="it-IT" sz="1200" i="1" dirty="0">
                    <a:effectLst>
                      <a:outerShdw blurRad="38100" dist="38100" dir="2700000" algn="tl">
                        <a:srgbClr val="000000">
                          <a:alpha val="43137"/>
                        </a:srgbClr>
                      </a:outerShdw>
                    </a:effectLst>
                  </a:rPr>
                  <a:t> </a:t>
                </a:r>
                <a:r>
                  <a:rPr lang="it-IT" sz="1200" i="1" dirty="0" err="1">
                    <a:effectLst>
                      <a:outerShdw blurRad="38100" dist="38100" dir="2700000" algn="tl">
                        <a:srgbClr val="000000">
                          <a:alpha val="43137"/>
                        </a:srgbClr>
                      </a:outerShdw>
                    </a:effectLst>
                  </a:rPr>
                  <a:t>Pymoo</a:t>
                </a:r>
                <a:r>
                  <a:rPr lang="it-IT" sz="1200" i="1" dirty="0">
                    <a:effectLst>
                      <a:outerShdw blurRad="38100" dist="38100" dir="2700000" algn="tl">
                        <a:srgbClr val="000000">
                          <a:alpha val="43137"/>
                        </a:srgbClr>
                      </a:outerShdw>
                    </a:effectLst>
                  </a:rPr>
                  <a:t> </a:t>
                </a:r>
              </a:p>
            </p:txBody>
          </p:sp>
        </p:grpSp>
        <p:sp>
          <p:nvSpPr>
            <p:cNvPr id="70" name="TextBox 69">
              <a:extLst>
                <a:ext uri="{FF2B5EF4-FFF2-40B4-BE49-F238E27FC236}">
                  <a16:creationId xmlns:a16="http://schemas.microsoft.com/office/drawing/2014/main" id="{5BCB56D6-05FD-B1E8-3FB8-8B7397F180F3}"/>
                </a:ext>
              </a:extLst>
            </p:cNvPr>
            <p:cNvSpPr txBox="1"/>
            <p:nvPr/>
          </p:nvSpPr>
          <p:spPr>
            <a:xfrm>
              <a:off x="3648359" y="3258876"/>
              <a:ext cx="3627175" cy="517911"/>
            </a:xfrm>
            <a:prstGeom prst="rect">
              <a:avLst/>
            </a:prstGeom>
            <a:noFill/>
          </p:spPr>
          <p:txBody>
            <a:bodyPr wrap="square" rtlCol="0">
              <a:spAutoFit/>
            </a:bodyPr>
            <a:lstStyle/>
            <a:p>
              <a:r>
                <a:rPr lang="it-IT" sz="1200" dirty="0" err="1"/>
                <a:t>Visulize</a:t>
              </a:r>
              <a:r>
                <a:rPr lang="it-IT" sz="1200" dirty="0"/>
                <a:t> </a:t>
              </a:r>
              <a:r>
                <a:rPr lang="it-IT" sz="1200" dirty="0" err="1"/>
                <a:t>results</a:t>
              </a:r>
              <a:r>
                <a:rPr lang="it-IT" sz="1200" dirty="0"/>
                <a:t> </a:t>
              </a:r>
            </a:p>
            <a:p>
              <a:r>
                <a:rPr lang="it-IT" sz="1200" i="1" dirty="0" err="1">
                  <a:effectLst>
                    <a:outerShdw blurRad="38100" dist="38100" dir="2700000" algn="tl">
                      <a:srgbClr val="000000">
                        <a:alpha val="43137"/>
                      </a:srgbClr>
                    </a:outerShdw>
                  </a:effectLst>
                </a:rPr>
                <a:t>Matplotlib</a:t>
              </a:r>
              <a:endParaRPr lang="it-IT" sz="1200" i="1" dirty="0">
                <a:effectLst>
                  <a:outerShdw blurRad="38100" dist="38100" dir="2700000" algn="tl">
                    <a:srgbClr val="000000">
                      <a:alpha val="43137"/>
                    </a:srgbClr>
                  </a:outerShdw>
                </a:effectLst>
              </a:endParaRPr>
            </a:p>
          </p:txBody>
        </p:sp>
        <p:sp>
          <p:nvSpPr>
            <p:cNvPr id="71" name="TextBox 70">
              <a:extLst>
                <a:ext uri="{FF2B5EF4-FFF2-40B4-BE49-F238E27FC236}">
                  <a16:creationId xmlns:a16="http://schemas.microsoft.com/office/drawing/2014/main" id="{52F3886B-C1F1-32F2-F2D2-02297692C0BC}"/>
                </a:ext>
              </a:extLst>
            </p:cNvPr>
            <p:cNvSpPr txBox="1"/>
            <p:nvPr/>
          </p:nvSpPr>
          <p:spPr>
            <a:xfrm>
              <a:off x="1785652" y="2829802"/>
              <a:ext cx="1013793" cy="517911"/>
            </a:xfrm>
            <a:prstGeom prst="rect">
              <a:avLst/>
            </a:prstGeom>
            <a:noFill/>
          </p:spPr>
          <p:txBody>
            <a:bodyPr wrap="square" rtlCol="0">
              <a:spAutoFit/>
            </a:bodyPr>
            <a:lstStyle/>
            <a:p>
              <a:r>
                <a:rPr lang="it-IT" sz="1200" dirty="0" err="1"/>
                <a:t>Timeseries</a:t>
              </a:r>
              <a:r>
                <a:rPr lang="it-IT" sz="1200" dirty="0"/>
                <a:t> data (CSV)</a:t>
              </a:r>
            </a:p>
          </p:txBody>
        </p:sp>
        <p:sp>
          <p:nvSpPr>
            <p:cNvPr id="73" name="TextBox 72">
              <a:extLst>
                <a:ext uri="{FF2B5EF4-FFF2-40B4-BE49-F238E27FC236}">
                  <a16:creationId xmlns:a16="http://schemas.microsoft.com/office/drawing/2014/main" id="{D2FD3E0A-738F-CB44-3E84-5F3622EAE7D3}"/>
                </a:ext>
              </a:extLst>
            </p:cNvPr>
            <p:cNvSpPr txBox="1"/>
            <p:nvPr/>
          </p:nvSpPr>
          <p:spPr>
            <a:xfrm>
              <a:off x="1833196" y="1661683"/>
              <a:ext cx="1013794" cy="517911"/>
            </a:xfrm>
            <a:prstGeom prst="rect">
              <a:avLst/>
            </a:prstGeom>
            <a:noFill/>
          </p:spPr>
          <p:txBody>
            <a:bodyPr wrap="square">
              <a:spAutoFit/>
            </a:bodyPr>
            <a:lstStyle/>
            <a:p>
              <a:r>
                <a:rPr lang="it-IT" sz="1200" dirty="0"/>
                <a:t>Datasheet data (CSV)</a:t>
              </a:r>
            </a:p>
          </p:txBody>
        </p:sp>
        <p:sp>
          <p:nvSpPr>
            <p:cNvPr id="74" name="TextBox 73">
              <a:extLst>
                <a:ext uri="{FF2B5EF4-FFF2-40B4-BE49-F238E27FC236}">
                  <a16:creationId xmlns:a16="http://schemas.microsoft.com/office/drawing/2014/main" id="{791BAE14-A390-B5A7-939D-B49B96DC8820}"/>
                </a:ext>
              </a:extLst>
            </p:cNvPr>
            <p:cNvSpPr txBox="1"/>
            <p:nvPr/>
          </p:nvSpPr>
          <p:spPr>
            <a:xfrm>
              <a:off x="3610433" y="2174442"/>
              <a:ext cx="1118360" cy="517911"/>
            </a:xfrm>
            <a:prstGeom prst="rect">
              <a:avLst/>
            </a:prstGeom>
            <a:noFill/>
          </p:spPr>
          <p:txBody>
            <a:bodyPr wrap="square" rtlCol="0">
              <a:spAutoFit/>
            </a:bodyPr>
            <a:lstStyle/>
            <a:p>
              <a:r>
                <a:rPr lang="it-IT" sz="1200" dirty="0"/>
                <a:t>Parse input</a:t>
              </a:r>
            </a:p>
            <a:p>
              <a:r>
                <a:rPr lang="it-IT" sz="1200" i="1" dirty="0" err="1">
                  <a:effectLst>
                    <a:outerShdw blurRad="38100" dist="38100" dir="2700000" algn="tl">
                      <a:srgbClr val="000000">
                        <a:alpha val="43137"/>
                      </a:srgbClr>
                    </a:outerShdw>
                  </a:effectLst>
                </a:rPr>
                <a:t>Panda</a:t>
              </a:r>
              <a:r>
                <a:rPr lang="it-IT" sz="1200" dirty="0" err="1"/>
                <a:t>s</a:t>
              </a:r>
              <a:endParaRPr lang="it-IT" sz="1200" dirty="0"/>
            </a:p>
          </p:txBody>
        </p:sp>
        <p:sp>
          <p:nvSpPr>
            <p:cNvPr id="75" name="TextBox 74">
              <a:extLst>
                <a:ext uri="{FF2B5EF4-FFF2-40B4-BE49-F238E27FC236}">
                  <a16:creationId xmlns:a16="http://schemas.microsoft.com/office/drawing/2014/main" id="{70A5FE44-F494-BCB0-88B1-942D01BB4953}"/>
                </a:ext>
              </a:extLst>
            </p:cNvPr>
            <p:cNvSpPr txBox="1"/>
            <p:nvPr/>
          </p:nvSpPr>
          <p:spPr>
            <a:xfrm>
              <a:off x="6242846" y="4500673"/>
              <a:ext cx="2065375" cy="517911"/>
            </a:xfrm>
            <a:prstGeom prst="rect">
              <a:avLst/>
            </a:prstGeom>
            <a:noFill/>
          </p:spPr>
          <p:txBody>
            <a:bodyPr wrap="square" rtlCol="0">
              <a:spAutoFit/>
            </a:bodyPr>
            <a:lstStyle/>
            <a:p>
              <a:r>
                <a:rPr lang="it-IT" sz="1200" dirty="0"/>
                <a:t>Save Data Files (.</a:t>
              </a:r>
              <a:r>
                <a:rPr lang="it-IT" sz="1200" dirty="0" err="1"/>
                <a:t>xlsx</a:t>
              </a:r>
              <a:r>
                <a:rPr lang="it-IT" sz="1200" dirty="0"/>
                <a:t>)</a:t>
              </a:r>
            </a:p>
            <a:p>
              <a:r>
                <a:rPr lang="it-IT" sz="1200" i="1" dirty="0" err="1">
                  <a:effectLst>
                    <a:outerShdw blurRad="38100" dist="38100" dir="2700000" algn="tl">
                      <a:srgbClr val="000000">
                        <a:alpha val="43137"/>
                      </a:srgbClr>
                    </a:outerShdw>
                  </a:effectLst>
                </a:rPr>
                <a:t>Panda</a:t>
              </a:r>
              <a:r>
                <a:rPr lang="it-IT" sz="1200" dirty="0" err="1"/>
                <a:t>s</a:t>
              </a:r>
              <a:endParaRPr lang="it-IT" sz="1200" dirty="0"/>
            </a:p>
          </p:txBody>
        </p:sp>
        <p:sp>
          <p:nvSpPr>
            <p:cNvPr id="76" name="TextBox 75">
              <a:extLst>
                <a:ext uri="{FF2B5EF4-FFF2-40B4-BE49-F238E27FC236}">
                  <a16:creationId xmlns:a16="http://schemas.microsoft.com/office/drawing/2014/main" id="{619CCC30-B62B-EF89-3EE3-1C7A7A651691}"/>
                </a:ext>
              </a:extLst>
            </p:cNvPr>
            <p:cNvSpPr txBox="1"/>
            <p:nvPr/>
          </p:nvSpPr>
          <p:spPr>
            <a:xfrm>
              <a:off x="7397679" y="3236552"/>
              <a:ext cx="1821082" cy="725075"/>
            </a:xfrm>
            <a:prstGeom prst="rect">
              <a:avLst/>
            </a:prstGeom>
            <a:noFill/>
          </p:spPr>
          <p:txBody>
            <a:bodyPr wrap="square" rtlCol="0">
              <a:spAutoFit/>
            </a:bodyPr>
            <a:lstStyle/>
            <a:p>
              <a:r>
                <a:rPr lang="it-IT" sz="1200" dirty="0" err="1"/>
                <a:t>Restructure</a:t>
              </a:r>
              <a:r>
                <a:rPr lang="it-IT" sz="1200" dirty="0"/>
                <a:t> </a:t>
              </a:r>
              <a:r>
                <a:rPr lang="it-IT" sz="1200" dirty="0" err="1"/>
                <a:t>Results</a:t>
              </a:r>
              <a:endParaRPr lang="it-IT" sz="1200" dirty="0"/>
            </a:p>
            <a:p>
              <a:r>
                <a:rPr lang="it-IT" sz="1200" i="1" dirty="0" err="1">
                  <a:effectLst>
                    <a:outerShdw blurRad="38100" dist="38100" dir="2700000" algn="tl">
                      <a:srgbClr val="000000">
                        <a:alpha val="43137"/>
                      </a:srgbClr>
                    </a:outerShdw>
                  </a:effectLst>
                </a:rPr>
                <a:t>Panda</a:t>
              </a:r>
              <a:r>
                <a:rPr lang="it-IT" sz="1200" dirty="0" err="1"/>
                <a:t>s</a:t>
              </a:r>
              <a:endParaRPr lang="it-IT" sz="1200" dirty="0"/>
            </a:p>
            <a:p>
              <a:endParaRPr lang="it-IT" sz="1200" i="1" dirty="0">
                <a:effectLst>
                  <a:outerShdw blurRad="38100" dist="38100" dir="2700000" algn="tl">
                    <a:srgbClr val="000000">
                      <a:alpha val="43137"/>
                    </a:srgbClr>
                  </a:outerShdw>
                </a:effectLst>
              </a:endParaRPr>
            </a:p>
          </p:txBody>
        </p:sp>
        <p:sp>
          <p:nvSpPr>
            <p:cNvPr id="78" name="TextBox 77">
              <a:extLst>
                <a:ext uri="{FF2B5EF4-FFF2-40B4-BE49-F238E27FC236}">
                  <a16:creationId xmlns:a16="http://schemas.microsoft.com/office/drawing/2014/main" id="{3BE5C791-2520-7A31-4F72-3E31F2F6DFED}"/>
                </a:ext>
              </a:extLst>
            </p:cNvPr>
            <p:cNvSpPr txBox="1"/>
            <p:nvPr/>
          </p:nvSpPr>
          <p:spPr>
            <a:xfrm>
              <a:off x="9621418" y="2818251"/>
              <a:ext cx="1515142" cy="517911"/>
            </a:xfrm>
            <a:prstGeom prst="rect">
              <a:avLst/>
            </a:prstGeom>
            <a:noFill/>
          </p:spPr>
          <p:txBody>
            <a:bodyPr wrap="square">
              <a:spAutoFit/>
            </a:bodyPr>
            <a:lstStyle/>
            <a:p>
              <a:r>
                <a:rPr lang="it-IT" sz="1200" dirty="0" err="1"/>
                <a:t>Optimise</a:t>
              </a:r>
              <a:endParaRPr lang="it-IT" sz="1200" dirty="0"/>
            </a:p>
            <a:p>
              <a:r>
                <a:rPr lang="it-IT" sz="1200" i="1" dirty="0" err="1">
                  <a:effectLst>
                    <a:outerShdw blurRad="38100" dist="38100" dir="2700000" algn="tl">
                      <a:srgbClr val="000000">
                        <a:alpha val="43137"/>
                      </a:srgbClr>
                    </a:outerShdw>
                  </a:effectLst>
                </a:rPr>
                <a:t>Pymoo</a:t>
              </a:r>
              <a:r>
                <a:rPr lang="it-IT" sz="1200" dirty="0"/>
                <a:t> </a:t>
              </a:r>
            </a:p>
          </p:txBody>
        </p:sp>
        <p:sp>
          <p:nvSpPr>
            <p:cNvPr id="80" name="TextBox 79">
              <a:extLst>
                <a:ext uri="{FF2B5EF4-FFF2-40B4-BE49-F238E27FC236}">
                  <a16:creationId xmlns:a16="http://schemas.microsoft.com/office/drawing/2014/main" id="{8F70F3BF-CFB9-873A-3204-2FCD0594FD85}"/>
                </a:ext>
              </a:extLst>
            </p:cNvPr>
            <p:cNvSpPr txBox="1"/>
            <p:nvPr/>
          </p:nvSpPr>
          <p:spPr>
            <a:xfrm>
              <a:off x="3262488" y="4553901"/>
              <a:ext cx="2065375" cy="725075"/>
            </a:xfrm>
            <a:prstGeom prst="rect">
              <a:avLst/>
            </a:prstGeom>
            <a:noFill/>
          </p:spPr>
          <p:txBody>
            <a:bodyPr wrap="square">
              <a:spAutoFit/>
            </a:bodyPr>
            <a:lstStyle/>
            <a:p>
              <a:r>
                <a:rPr lang="it-IT" sz="1200" dirty="0"/>
                <a:t>Save </a:t>
              </a:r>
              <a:r>
                <a:rPr lang="it-IT" sz="1200" dirty="0" err="1"/>
                <a:t>Figures</a:t>
              </a:r>
              <a:r>
                <a:rPr lang="it-IT" sz="1200" dirty="0"/>
                <a:t> (.png)</a:t>
              </a:r>
            </a:p>
            <a:p>
              <a:r>
                <a:rPr lang="it-IT" sz="1200" i="1" dirty="0" err="1">
                  <a:effectLst>
                    <a:outerShdw blurRad="38100" dist="38100" dir="2700000" algn="tl">
                      <a:srgbClr val="000000">
                        <a:alpha val="43137"/>
                      </a:srgbClr>
                    </a:outerShdw>
                  </a:effectLst>
                </a:rPr>
                <a:t>Matplotlib</a:t>
              </a:r>
              <a:endParaRPr lang="it-IT" sz="1200" i="1" dirty="0">
                <a:effectLst>
                  <a:outerShdw blurRad="38100" dist="38100" dir="2700000" algn="tl">
                    <a:srgbClr val="000000">
                      <a:alpha val="43137"/>
                    </a:srgbClr>
                  </a:outerShdw>
                </a:effectLst>
              </a:endParaRPr>
            </a:p>
            <a:p>
              <a:endParaRPr lang="it-IT" sz="1200" dirty="0"/>
            </a:p>
          </p:txBody>
        </p:sp>
      </p:grpSp>
      <p:sp>
        <p:nvSpPr>
          <p:cNvPr id="82" name="TextBox 81">
            <a:extLst>
              <a:ext uri="{FF2B5EF4-FFF2-40B4-BE49-F238E27FC236}">
                <a16:creationId xmlns:a16="http://schemas.microsoft.com/office/drawing/2014/main" id="{D2A91238-269D-DA50-90F0-6EC886493EB3}"/>
              </a:ext>
            </a:extLst>
          </p:cNvPr>
          <p:cNvSpPr txBox="1"/>
          <p:nvPr/>
        </p:nvSpPr>
        <p:spPr>
          <a:xfrm>
            <a:off x="911424" y="4850325"/>
            <a:ext cx="5184576" cy="1668405"/>
          </a:xfrm>
          <a:prstGeom prst="rect">
            <a:avLst/>
          </a:prstGeom>
          <a:noFill/>
        </p:spPr>
        <p:txBody>
          <a:bodyPr wrap="square">
            <a:spAutoFit/>
          </a:bodyPr>
          <a:lstStyle/>
          <a:p>
            <a:pPr marL="514350" lvl="1">
              <a:lnSpc>
                <a:spcPct val="200000"/>
              </a:lnSpc>
            </a:pPr>
            <a:r>
              <a:rPr lang="it-IT" dirty="0"/>
              <a:t>Data </a:t>
            </a:r>
            <a:r>
              <a:rPr lang="it-IT" dirty="0" err="1"/>
              <a:t>Structures</a:t>
            </a:r>
            <a:r>
              <a:rPr lang="it-IT" dirty="0"/>
              <a:t> </a:t>
            </a:r>
            <a:endParaRPr lang="it-IT" sz="1800" dirty="0">
              <a:solidFill>
                <a:schemeClr val="tx1"/>
              </a:solidFill>
            </a:endParaRPr>
          </a:p>
          <a:p>
            <a:pPr marL="857250" lvl="1" indent="-342900">
              <a:lnSpc>
                <a:spcPct val="200000"/>
              </a:lnSpc>
              <a:buFont typeface="+mj-lt"/>
              <a:buAutoNum type="arabicParenR"/>
            </a:pPr>
            <a:r>
              <a:rPr lang="it-IT" sz="1800" dirty="0" err="1">
                <a:solidFill>
                  <a:schemeClr val="tx1"/>
                </a:solidFill>
              </a:rPr>
              <a:t>Numpy</a:t>
            </a:r>
            <a:r>
              <a:rPr lang="it-IT" sz="1800" dirty="0">
                <a:solidFill>
                  <a:schemeClr val="tx1"/>
                </a:solidFill>
              </a:rPr>
              <a:t> Array</a:t>
            </a:r>
          </a:p>
          <a:p>
            <a:pPr marL="857250" lvl="1" indent="-342900">
              <a:lnSpc>
                <a:spcPct val="200000"/>
              </a:lnSpc>
              <a:buFont typeface="+mj-lt"/>
              <a:buAutoNum type="arabicParenR"/>
            </a:pPr>
            <a:r>
              <a:rPr lang="it-IT" sz="1800" dirty="0" err="1">
                <a:solidFill>
                  <a:schemeClr val="tx1"/>
                </a:solidFill>
              </a:rPr>
              <a:t>DataSeries</a:t>
            </a:r>
            <a:r>
              <a:rPr lang="it-IT" sz="1800" dirty="0">
                <a:solidFill>
                  <a:schemeClr val="tx1"/>
                </a:solidFill>
              </a:rPr>
              <a:t>, </a:t>
            </a:r>
            <a:r>
              <a:rPr lang="it-IT" sz="1800" dirty="0" err="1">
                <a:solidFill>
                  <a:schemeClr val="tx1"/>
                </a:solidFill>
              </a:rPr>
              <a:t>DataFrame</a:t>
            </a:r>
            <a:r>
              <a:rPr lang="it-IT" sz="1800" dirty="0">
                <a:solidFill>
                  <a:schemeClr val="tx1"/>
                </a:solidFill>
              </a:rPr>
              <a:t>  </a:t>
            </a:r>
            <a:r>
              <a:rPr lang="it-IT" sz="1800" dirty="0" err="1">
                <a:solidFill>
                  <a:schemeClr val="tx1"/>
                </a:solidFill>
              </a:rPr>
              <a:t>Pandas</a:t>
            </a:r>
            <a:endParaRPr lang="it-IT" sz="1800" dirty="0">
              <a:solidFill>
                <a:schemeClr val="tx1"/>
              </a:solidFill>
            </a:endParaRPr>
          </a:p>
        </p:txBody>
      </p:sp>
    </p:spTree>
    <p:extLst>
      <p:ext uri="{BB962C8B-B14F-4D97-AF65-F5344CB8AC3E}">
        <p14:creationId xmlns:p14="http://schemas.microsoft.com/office/powerpoint/2010/main" val="2451774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a:extLst>
              <a:ext uri="{FF2B5EF4-FFF2-40B4-BE49-F238E27FC236}">
                <a16:creationId xmlns:a16="http://schemas.microsoft.com/office/drawing/2014/main" id="{E23D7D22-C95E-0E91-AE71-DD78F278FCC6}"/>
              </a:ext>
            </a:extLst>
          </p:cNvPr>
          <p:cNvSpPr>
            <a:spLocks noGrp="1"/>
          </p:cNvSpPr>
          <p:nvPr>
            <p:ph type="body" sz="quarter" idx="10"/>
          </p:nvPr>
        </p:nvSpPr>
        <p:spPr/>
        <p:txBody>
          <a:bodyPr/>
          <a:lstStyle/>
          <a:p>
            <a:r>
              <a:rPr lang="it-IT" dirty="0"/>
              <a:t>Normativa di riferimento</a:t>
            </a:r>
          </a:p>
        </p:txBody>
      </p:sp>
      <p:sp>
        <p:nvSpPr>
          <p:cNvPr id="4" name="CasellaDiTesto 3">
            <a:extLst>
              <a:ext uri="{FF2B5EF4-FFF2-40B4-BE49-F238E27FC236}">
                <a16:creationId xmlns:a16="http://schemas.microsoft.com/office/drawing/2014/main" id="{1CF66AD5-B12A-722A-A893-CC218F770D41}"/>
              </a:ext>
            </a:extLst>
          </p:cNvPr>
          <p:cNvSpPr txBox="1"/>
          <p:nvPr/>
        </p:nvSpPr>
        <p:spPr>
          <a:xfrm>
            <a:off x="767408" y="548680"/>
            <a:ext cx="10873208" cy="4126451"/>
          </a:xfrm>
          <a:prstGeom prst="rect">
            <a:avLst/>
          </a:prstGeom>
          <a:noFill/>
        </p:spPr>
        <p:txBody>
          <a:bodyPr wrap="square">
            <a:spAutoFit/>
          </a:bodyPr>
          <a:lstStyle/>
          <a:p>
            <a:pPr>
              <a:lnSpc>
                <a:spcPct val="250000"/>
              </a:lnSpc>
            </a:pPr>
            <a:r>
              <a:rPr lang="it-IT" b="1" dirty="0">
                <a:latin typeface="Segoe UI" panose="020B0502040204020203" pitchFamily="34" charset="0"/>
                <a:cs typeface="Segoe UI" panose="020B0502040204020203" pitchFamily="34" charset="0"/>
              </a:rPr>
              <a:t>Principi base del modello di regolazione ARERA:</a:t>
            </a:r>
          </a:p>
          <a:p>
            <a:pPr>
              <a:lnSpc>
                <a:spcPct val="250000"/>
              </a:lnSpc>
            </a:pPr>
            <a:r>
              <a:rPr lang="it-IT" dirty="0">
                <a:latin typeface="Segoe UI" panose="020B0502040204020203" pitchFamily="34" charset="0"/>
                <a:cs typeface="Segoe UI" panose="020B0502040204020203" pitchFamily="34" charset="0"/>
              </a:rPr>
              <a:t>Prevede l'utilizzo della rete pubblica per lo scambio di energia tra unità di generazione e di consumo, per questo è detto </a:t>
            </a:r>
            <a:r>
              <a:rPr lang="it-IT" b="1" dirty="0">
                <a:highlight>
                  <a:srgbClr val="FFFF00"/>
                </a:highlight>
                <a:latin typeface="Segoe UI" panose="020B0502040204020203" pitchFamily="34" charset="0"/>
                <a:cs typeface="Segoe UI" panose="020B0502040204020203" pitchFamily="34" charset="0"/>
              </a:rPr>
              <a:t>VIRTUALE</a:t>
            </a:r>
            <a:r>
              <a:rPr lang="it-IT" dirty="0">
                <a:latin typeface="Segoe UI" panose="020B0502040204020203" pitchFamily="34" charset="0"/>
                <a:cs typeface="Segoe UI" panose="020B0502040204020203" pitchFamily="34" charset="0"/>
              </a:rPr>
              <a:t>.</a:t>
            </a:r>
          </a:p>
          <a:p>
            <a:pPr marL="857250" lvl="1" indent="-400050">
              <a:lnSpc>
                <a:spcPct val="250000"/>
              </a:lnSpc>
              <a:buFont typeface="+mj-lt"/>
              <a:buAutoNum type="romanUcPeriod"/>
            </a:pPr>
            <a:r>
              <a:rPr lang="it-IT" dirty="0">
                <a:latin typeface="Segoe UI" panose="020B0502040204020203" pitchFamily="34" charset="0"/>
                <a:cs typeface="Segoe UI" panose="020B0502040204020203" pitchFamily="34" charset="0"/>
              </a:rPr>
              <a:t>Evita il collegamento fisico dei membri della comunità;</a:t>
            </a:r>
          </a:p>
          <a:p>
            <a:pPr marL="857250" lvl="1" indent="-400050">
              <a:lnSpc>
                <a:spcPct val="250000"/>
              </a:lnSpc>
              <a:buFont typeface="+mj-lt"/>
              <a:buAutoNum type="romanUcPeriod"/>
            </a:pPr>
            <a:r>
              <a:rPr lang="it-IT" dirty="0">
                <a:latin typeface="Segoe UI" panose="020B0502040204020203" pitchFamily="34" charset="0"/>
                <a:cs typeface="Segoe UI" panose="020B0502040204020203" pitchFamily="34" charset="0"/>
              </a:rPr>
              <a:t>Permette di mantenere inalterata la struttura esistente della rete elettrica;</a:t>
            </a:r>
          </a:p>
          <a:p>
            <a:pPr marL="857250" lvl="1" indent="-400050">
              <a:lnSpc>
                <a:spcPct val="250000"/>
              </a:lnSpc>
              <a:buFont typeface="+mj-lt"/>
              <a:buAutoNum type="romanUcPeriod"/>
            </a:pPr>
            <a:r>
              <a:rPr lang="it-IT" dirty="0">
                <a:latin typeface="Segoe UI" panose="020B0502040204020203" pitchFamily="34" charset="0"/>
                <a:cs typeface="Segoe UI" panose="020B0502040204020203" pitchFamily="34" charset="0"/>
              </a:rPr>
              <a:t>Il bilancio elettro energetico viene effettuato dal GSE sulla base dei contatori già installati.</a:t>
            </a:r>
          </a:p>
        </p:txBody>
      </p:sp>
    </p:spTree>
    <p:extLst>
      <p:ext uri="{BB962C8B-B14F-4D97-AF65-F5344CB8AC3E}">
        <p14:creationId xmlns:p14="http://schemas.microsoft.com/office/powerpoint/2010/main" val="1979383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Diapositiva 1&quot;/&gt;&lt;property id=&quot;20307&quot; value=&quot;256&quot;/&gt;&lt;/object&gt;&lt;object type=&quot;3&quot; unique_id=&quot;10005&quot;&gt;&lt;property id=&quot;20148&quot; value=&quot;5&quot;/&gt;&lt;property id=&quot;20300&quot; value=&quot;Diapositiva 2&quot;/&gt;&lt;property id=&quot;20307&quot; value=&quot;258&quot;/&gt;&lt;/object&gt;&lt;object type=&quot;3&quot; unique_id=&quot;10006&quot;&gt;&lt;property id=&quot;20148&quot; value=&quot;5&quot;/&gt;&lt;property id=&quot;20300&quot; value=&quot;Diapositiva 3&quot;/&gt;&lt;property id=&quot;20307&quot; value=&quot;261&quot;/&gt;&lt;/object&gt;&lt;object type=&quot;3&quot; unique_id=&quot;10007&quot;&gt;&lt;property id=&quot;20148&quot; value=&quot;5&quot;/&gt;&lt;property id=&quot;20300&quot; value=&quot;Diapositiva 4&quot;/&gt;&lt;property id=&quot;20307&quot; value=&quot;284&quot;/&gt;&lt;/object&gt;&lt;object type=&quot;3&quot; unique_id=&quot;10008&quot;&gt;&lt;property id=&quot;20148&quot; value=&quot;5&quot;/&gt;&lt;property id=&quot;20300&quot; value=&quot;Diapositiva 5&quot;/&gt;&lt;property id=&quot;20307&quot; value=&quot;267&quot;/&gt;&lt;/object&gt;&lt;object type=&quot;3&quot; unique_id=&quot;10009&quot;&gt;&lt;property id=&quot;20148&quot; value=&quot;5&quot;/&gt;&lt;property id=&quot;20300&quot; value=&quot;Diapositiva 6&quot;/&gt;&lt;property id=&quot;20307&quot; value=&quot;268&quot;/&gt;&lt;/object&gt;&lt;object type=&quot;3&quot; unique_id=&quot;10010&quot;&gt;&lt;property id=&quot;20148&quot; value=&quot;5&quot;/&gt;&lt;property id=&quot;20300&quot; value=&quot;Diapositiva 7&quot;/&gt;&lt;property id=&quot;20307&quot; value=&quot;269&quot;/&gt;&lt;/object&gt;&lt;object type=&quot;3&quot; unique_id=&quot;10011&quot;&gt;&lt;property id=&quot;20148&quot; value=&quot;5&quot;/&gt;&lt;property id=&quot;20300&quot; value=&quot;Diapositiva 8&quot;/&gt;&lt;property id=&quot;20307&quot; value=&quot;275&quot;/&gt;&lt;/object&gt;&lt;object type=&quot;3&quot; unique_id=&quot;10012&quot;&gt;&lt;property id=&quot;20148&quot; value=&quot;5&quot;/&gt;&lt;property id=&quot;20300&quot; value=&quot;Diapositiva 9&quot;/&gt;&lt;property id=&quot;20307&quot; value=&quot;306&quot;/&gt;&lt;/object&gt;&lt;object type=&quot;3&quot; unique_id=&quot;10013&quot;&gt;&lt;property id=&quot;20148&quot; value=&quot;5&quot;/&gt;&lt;property id=&quot;20300&quot; value=&quot;Diapositiva 10&quot;/&gt;&lt;property id=&quot;20307&quot; value=&quot;293&quot;/&gt;&lt;/object&gt;&lt;object type=&quot;3&quot; unique_id=&quot;10014&quot;&gt;&lt;property id=&quot;20148&quot; value=&quot;5&quot;/&gt;&lt;property id=&quot;20300&quot; value=&quot;Diapositiva 11&quot;/&gt;&lt;property id=&quot;20307&quot; value=&quot;294&quot;/&gt;&lt;/object&gt;&lt;object type=&quot;3&quot; unique_id=&quot;10015&quot;&gt;&lt;property id=&quot;20148&quot; value=&quot;5&quot;/&gt;&lt;property id=&quot;20300&quot; value=&quot;Diapositiva 12&quot;/&gt;&lt;property id=&quot;20307&quot; value=&quot;282&quot;/&gt;&lt;/object&gt;&lt;object type=&quot;3&quot; unique_id=&quot;10016&quot;&gt;&lt;property id=&quot;20148&quot; value=&quot;5&quot;/&gt;&lt;property id=&quot;20300&quot; value=&quot;Diapositiva 13&quot;/&gt;&lt;property id=&quot;20307&quot; value=&quot;307&quot;/&gt;&lt;/object&gt;&lt;object type=&quot;3&quot; unique_id=&quot;10017&quot;&gt;&lt;property id=&quot;20148&quot; value=&quot;5&quot;/&gt;&lt;property id=&quot;20300&quot; value=&quot;Diapositiva 14&quot;/&gt;&lt;property id=&quot;20307&quot; value=&quot;300&quot;/&gt;&lt;/object&gt;&lt;object type=&quot;3&quot; unique_id=&quot;10018&quot;&gt;&lt;property id=&quot;20148&quot; value=&quot;5&quot;/&gt;&lt;property id=&quot;20300&quot; value=&quot;Diapositiva 15&quot;/&gt;&lt;property id=&quot;20307&quot; value=&quot;301&quot;/&gt;&lt;/object&gt;&lt;object type=&quot;3&quot; unique_id=&quot;10019&quot;&gt;&lt;property id=&quot;20148&quot; value=&quot;5&quot;/&gt;&lt;property id=&quot;20300&quot; value=&quot;Diapositiva 16&quot;/&gt;&lt;property id=&quot;20307&quot; value=&quot;303&quot;/&gt;&lt;/object&gt;&lt;object type=&quot;3&quot; unique_id=&quot;10020&quot;&gt;&lt;property id=&quot;20148&quot; value=&quot;5&quot;/&gt;&lt;property id=&quot;20300&quot; value=&quot;Diapositiva 17&quot;/&gt;&lt;property id=&quot;20307&quot; value=&quot;304&quot;/&gt;&lt;/object&gt;&lt;object type=&quot;3&quot; unique_id=&quot;10021&quot;&gt;&lt;property id=&quot;20148&quot; value=&quot;5&quot;/&gt;&lt;property id=&quot;20300&quot; value=&quot;Diapositiva 18&quot;/&gt;&lt;property id=&quot;20307&quot; value=&quot;283&quot;/&gt;&lt;/object&gt;&lt;/object&gt;&lt;/object&gt;&lt;/database&gt;"/>
  <p:tag name="SECTOMILLISECCONVERTED" val="1"/>
</p:tagLst>
</file>

<file path=ppt/theme/theme1.xml><?xml version="1.0" encoding="utf-8"?>
<a:theme xmlns:a="http://schemas.openxmlformats.org/drawingml/2006/main" name="3_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3046</TotalTime>
  <Words>9901</Words>
  <Application>Microsoft Office PowerPoint</Application>
  <PresentationFormat>Widescreen</PresentationFormat>
  <Paragraphs>1281</Paragraphs>
  <Slides>80</Slides>
  <Notes>68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80</vt:i4>
      </vt:variant>
    </vt:vector>
  </HeadingPairs>
  <TitlesOfParts>
    <vt:vector size="91" baseType="lpstr">
      <vt:lpstr>Arial</vt:lpstr>
      <vt:lpstr>Arial Unicode MS</vt:lpstr>
      <vt:lpstr>Cairo</vt:lpstr>
      <vt:lpstr>Calibri</vt:lpstr>
      <vt:lpstr>Cambria Math</vt:lpstr>
      <vt:lpstr>Google Sans</vt:lpstr>
      <vt:lpstr>Segoe UI</vt:lpstr>
      <vt:lpstr>Segoe UI </vt:lpstr>
      <vt:lpstr>Symbol</vt:lpstr>
      <vt:lpstr>Times New Roman</vt:lpstr>
      <vt:lpstr>3_Personalizza struttura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Sapienza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falasca2</dc:creator>
  <cp:lastModifiedBy>isabella pizzuti</cp:lastModifiedBy>
  <cp:revision>1927</cp:revision>
  <cp:lastPrinted>2022-09-26T15:46:50Z</cp:lastPrinted>
  <dcterms:created xsi:type="dcterms:W3CDTF">2010-01-11T11:03:53Z</dcterms:created>
  <dcterms:modified xsi:type="dcterms:W3CDTF">2023-06-05T15:10:19Z</dcterms:modified>
</cp:coreProperties>
</file>