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d40ba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d40ba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462aa9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462aa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eb8619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eb8619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2cd4b6b6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2cd4b6b6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462aa9b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462aa9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d40ba93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d40ba9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d40ba93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d40ba93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2cd4b6b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2cd4b6b6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d40ba93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d40ba93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d40ba93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d40ba93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eb8619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eb8619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743d1d2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743d1d2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743d1d2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743d1d2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72cd4b6b6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2cd4b6b6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8eb8619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8eb8619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72cd4b6b6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72cd4b6b6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7462aa9b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7462aa9b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43d1d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43d1d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eb8619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eb8619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eb8619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eb8619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eb8619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eb8619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estvalueschools.com/understanding-the-rising-costs-of-higher-education/"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heatlantic.com/education/archive/2018/09/why-is-college-so-expensive-in-america/569884/"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eekingalpha.com/article/4199086-getting-smarter-saving-college-part-1"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vschroeder.blogspot.com/2015/08/why-cost-of-college-has-tripled.htm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0" y="582700"/>
            <a:ext cx="8922000" cy="250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Does The Number of College Applications </a:t>
            </a:r>
            <a:r>
              <a:rPr lang="en" sz="6000"/>
              <a:t>Affect</a:t>
            </a:r>
            <a:r>
              <a:rPr lang="en" sz="6000"/>
              <a:t> U.S Tuition?</a:t>
            </a:r>
            <a:endParaRPr/>
          </a:p>
        </p:txBody>
      </p:sp>
      <p:sp>
        <p:nvSpPr>
          <p:cNvPr id="64" name="Google Shape;64;p13"/>
          <p:cNvSpPr txBox="1"/>
          <p:nvPr>
            <p:ph idx="1" type="subTitle"/>
          </p:nvPr>
        </p:nvSpPr>
        <p:spPr>
          <a:xfrm>
            <a:off x="501300" y="3186550"/>
            <a:ext cx="8420700" cy="1482000"/>
          </a:xfrm>
          <a:prstGeom prst="rect">
            <a:avLst/>
          </a:prstGeom>
        </p:spPr>
        <p:txBody>
          <a:bodyPr anchorCtr="0" anchor="t" bIns="91425" lIns="91425" spcFirstLastPara="1" rIns="91425" wrap="square" tIns="91425">
            <a:noAutofit/>
          </a:bodyPr>
          <a:lstStyle/>
          <a:p>
            <a:pPr indent="0" lvl="0" marL="0" rtl="0" algn="ctr">
              <a:lnSpc>
                <a:spcPct val="100000"/>
              </a:lnSpc>
              <a:spcBef>
                <a:spcPts val="1000"/>
              </a:spcBef>
              <a:spcAft>
                <a:spcPts val="0"/>
              </a:spcAft>
              <a:buClr>
                <a:schemeClr val="dk1"/>
              </a:buClr>
              <a:buSzPts val="1100"/>
              <a:buFont typeface="Arial"/>
              <a:buNone/>
            </a:pPr>
            <a:r>
              <a:rPr lang="en" sz="2400">
                <a:solidFill>
                  <a:schemeClr val="dk1"/>
                </a:solidFill>
              </a:rPr>
              <a:t>Wei Chen</a:t>
            </a:r>
            <a:endParaRPr sz="2400">
              <a:solidFill>
                <a:schemeClr val="dk1"/>
              </a:solidFill>
            </a:endParaRPr>
          </a:p>
          <a:p>
            <a:pPr indent="0" lvl="0" marL="0" rtl="0" algn="ctr">
              <a:lnSpc>
                <a:spcPct val="100000"/>
              </a:lnSpc>
              <a:spcBef>
                <a:spcPts val="1000"/>
              </a:spcBef>
              <a:spcAft>
                <a:spcPts val="0"/>
              </a:spcAft>
              <a:buClr>
                <a:schemeClr val="dk1"/>
              </a:buClr>
              <a:buSzPts val="1100"/>
              <a:buFont typeface="Arial"/>
              <a:buNone/>
            </a:pPr>
            <a:r>
              <a:rPr lang="en" sz="2400">
                <a:solidFill>
                  <a:schemeClr val="dk1"/>
                </a:solidFill>
              </a:rPr>
              <a:t>Jie Gao</a:t>
            </a:r>
            <a:endParaRPr sz="2400">
              <a:solidFill>
                <a:schemeClr val="dk1"/>
              </a:solidFill>
            </a:endParaRPr>
          </a:p>
          <a:p>
            <a:pPr indent="0" lvl="0" marL="0" rtl="0" algn="ctr">
              <a:lnSpc>
                <a:spcPct val="100000"/>
              </a:lnSpc>
              <a:spcBef>
                <a:spcPts val="0"/>
              </a:spcBef>
              <a:spcAft>
                <a:spcPts val="0"/>
              </a:spcAft>
              <a:buNone/>
            </a:pPr>
            <a:r>
              <a:rPr lang="en" sz="2400">
                <a:solidFill>
                  <a:schemeClr val="dk1"/>
                </a:solidFill>
              </a:rPr>
              <a:t>Yijun Linghu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Description -- </a:t>
            </a:r>
            <a:endParaRPr/>
          </a:p>
          <a:p>
            <a:pPr indent="0" lvl="0" marL="0" rtl="0" algn="l">
              <a:spcBef>
                <a:spcPts val="0"/>
              </a:spcBef>
              <a:spcAft>
                <a:spcPts val="0"/>
              </a:spcAft>
              <a:buNone/>
            </a:pPr>
            <a:r>
              <a:rPr lang="en"/>
              <a:t>Simultaneous Equations Model (SEM) </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24" name="Google Shape;124;p22"/>
          <p:cNvSpPr txBox="1"/>
          <p:nvPr/>
        </p:nvSpPr>
        <p:spPr>
          <a:xfrm>
            <a:off x="680975" y="3332400"/>
            <a:ext cx="7492800" cy="16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Tuition3: </a:t>
            </a:r>
            <a:r>
              <a:rPr lang="en">
                <a:solidFill>
                  <a:srgbClr val="FFFFFF"/>
                </a:solidFill>
              </a:rPr>
              <a:t>Out-of-state average tuition for full-time undergraduates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Applcn: Applicants total</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Stufacr: </a:t>
            </a:r>
            <a:r>
              <a:rPr lang="en">
                <a:solidFill>
                  <a:srgbClr val="FFFFFF"/>
                </a:solidFill>
              </a:rPr>
              <a:t>Student-to-faculty ratio</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Public: 1 if public or private not-for-profit, 0 otherwise</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Locale: </a:t>
            </a:r>
            <a:r>
              <a:rPr lang="en">
                <a:solidFill>
                  <a:srgbClr val="FFFFFF"/>
                </a:solidFill>
              </a:rPr>
              <a:t>Degree of urbanization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Tier: Selectivity and type combination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K_mean: Individual labor earnings (sum of wage and self-employment earnings)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pic>
        <p:nvPicPr>
          <p:cNvPr id="125" name="Google Shape;125;p22"/>
          <p:cNvPicPr preferRelativeResize="0"/>
          <p:nvPr/>
        </p:nvPicPr>
        <p:blipFill>
          <a:blip r:embed="rId3">
            <a:alphaModFix/>
          </a:blip>
          <a:stretch>
            <a:fillRect/>
          </a:stretch>
        </p:blipFill>
        <p:spPr>
          <a:xfrm>
            <a:off x="481850" y="1713099"/>
            <a:ext cx="7765676" cy="142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31" name="Google Shape;131;p23"/>
          <p:cNvSpPr txBox="1"/>
          <p:nvPr>
            <p:ph idx="1" type="body"/>
          </p:nvPr>
        </p:nvSpPr>
        <p:spPr>
          <a:xfrm>
            <a:off x="387900" y="1489825"/>
            <a:ext cx="8368200" cy="3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Datasets Sources:</a:t>
            </a:r>
            <a:endParaRPr>
              <a:solidFill>
                <a:srgbClr val="FFFFFF"/>
              </a:solidFill>
            </a:endParaRPr>
          </a:p>
          <a:p>
            <a:pPr indent="0" lvl="0" marL="0" rtl="0" algn="l">
              <a:lnSpc>
                <a:spcPct val="100000"/>
              </a:lnSpc>
              <a:spcBef>
                <a:spcPts val="1600"/>
              </a:spcBef>
              <a:spcAft>
                <a:spcPts val="0"/>
              </a:spcAft>
              <a:buNone/>
            </a:pPr>
            <a:r>
              <a:rPr lang="en" sz="1400">
                <a:solidFill>
                  <a:srgbClr val="FFFFFF"/>
                </a:solidFill>
              </a:rPr>
              <a:t>“The Integrated Postsecondary Education Data System”(IPEDS)</a:t>
            </a:r>
            <a:endParaRPr sz="1400">
              <a:solidFill>
                <a:srgbClr val="FFFFFF"/>
              </a:solidFill>
              <a:highlight>
                <a:srgbClr val="FFFFFF"/>
              </a:highlight>
            </a:endParaRPr>
          </a:p>
          <a:p>
            <a:pPr indent="0" lvl="0" marL="0" rtl="0" algn="l">
              <a:lnSpc>
                <a:spcPct val="100000"/>
              </a:lnSpc>
              <a:spcBef>
                <a:spcPts val="1600"/>
              </a:spcBef>
              <a:spcAft>
                <a:spcPts val="0"/>
              </a:spcAft>
              <a:buNone/>
            </a:pPr>
            <a:r>
              <a:rPr lang="en" sz="1400">
                <a:solidFill>
                  <a:srgbClr val="FFFFFF"/>
                </a:solidFill>
              </a:rPr>
              <a:t>“Mobility Report Cards: The Role of Colleges in Intergenerational Mobility”(k_mean, tier)</a:t>
            </a:r>
            <a:endParaRPr sz="1400">
              <a:solidFill>
                <a:srgbClr val="FFFFFF"/>
              </a:solidFill>
            </a:endParaRPr>
          </a:p>
          <a:p>
            <a:pPr indent="0" lvl="0" marL="0" rtl="0" algn="l">
              <a:spcBef>
                <a:spcPts val="1600"/>
              </a:spcBef>
              <a:spcAft>
                <a:spcPts val="0"/>
              </a:spcAft>
              <a:buNone/>
            </a:pPr>
            <a:r>
              <a:rPr lang="en">
                <a:solidFill>
                  <a:srgbClr val="FFFFFF"/>
                </a:solidFill>
              </a:rPr>
              <a:t>Sample size: </a:t>
            </a:r>
            <a:endParaRPr>
              <a:solidFill>
                <a:srgbClr val="FFFFFF"/>
              </a:solidFill>
            </a:endParaRPr>
          </a:p>
          <a:p>
            <a:pPr indent="0" lvl="0" marL="0" rtl="0" algn="l">
              <a:spcBef>
                <a:spcPts val="1600"/>
              </a:spcBef>
              <a:spcAft>
                <a:spcPts val="0"/>
              </a:spcAft>
              <a:buNone/>
            </a:pPr>
            <a:r>
              <a:rPr lang="en" sz="1400">
                <a:solidFill>
                  <a:srgbClr val="FFFFFF"/>
                </a:solidFill>
              </a:rPr>
              <a:t>originally 2248 from the first source, 758 left after merge, 750 left after excluding missing values</a:t>
            </a:r>
            <a:endParaRPr sz="1400">
              <a:solidFill>
                <a:srgbClr val="FFFFFF"/>
              </a:solidFill>
            </a:endParaRPr>
          </a:p>
          <a:p>
            <a:pPr indent="0" lvl="0" marL="0" rtl="0" algn="l">
              <a:spcBef>
                <a:spcPts val="1600"/>
              </a:spcBef>
              <a:spcAft>
                <a:spcPts val="0"/>
              </a:spcAft>
              <a:buNone/>
            </a:pPr>
            <a:r>
              <a:rPr lang="en" sz="1400">
                <a:solidFill>
                  <a:srgbClr val="FFFFFF"/>
                </a:solidFill>
              </a:rPr>
              <a:t>Cross-section data in 2013</a:t>
            </a:r>
            <a:endParaRPr sz="1400">
              <a:solidFill>
                <a:srgbClr val="FFFFFF"/>
              </a:solidFill>
            </a:endParaRPr>
          </a:p>
          <a:p>
            <a:pPr indent="0" lvl="0" marL="0" rtl="0" algn="l">
              <a:spcBef>
                <a:spcPts val="1600"/>
              </a:spcBef>
              <a:spcAft>
                <a:spcPts val="1600"/>
              </a:spcAft>
              <a:buNone/>
            </a:pPr>
            <a:r>
              <a:t/>
            </a:r>
            <a:endParaRPr sz="135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4048" y="457200"/>
            <a:ext cx="83850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Results--OLS</a:t>
            </a:r>
            <a:endParaRPr/>
          </a:p>
        </p:txBody>
      </p:sp>
      <p:pic>
        <p:nvPicPr>
          <p:cNvPr id="137" name="Google Shape;137;p24"/>
          <p:cNvPicPr preferRelativeResize="0"/>
          <p:nvPr/>
        </p:nvPicPr>
        <p:blipFill rotWithShape="1">
          <a:blip r:embed="rId3">
            <a:alphaModFix/>
          </a:blip>
          <a:srcRect b="0" l="0" r="10642" t="31252"/>
          <a:stretch/>
        </p:blipFill>
        <p:spPr>
          <a:xfrm>
            <a:off x="1338500" y="1421575"/>
            <a:ext cx="7203850" cy="3463450"/>
          </a:xfrm>
          <a:prstGeom prst="rect">
            <a:avLst/>
          </a:prstGeom>
          <a:noFill/>
          <a:ln>
            <a:noFill/>
          </a:ln>
        </p:spPr>
      </p:pic>
      <p:sp>
        <p:nvSpPr>
          <p:cNvPr id="138" name="Google Shape;138;p24"/>
          <p:cNvSpPr txBox="1"/>
          <p:nvPr/>
        </p:nvSpPr>
        <p:spPr>
          <a:xfrm>
            <a:off x="2911100" y="2192850"/>
            <a:ext cx="1085700" cy="193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p24"/>
          <p:cNvSpPr txBox="1"/>
          <p:nvPr/>
        </p:nvSpPr>
        <p:spPr>
          <a:xfrm>
            <a:off x="2843125" y="3015450"/>
            <a:ext cx="4506000" cy="198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4048" y="457200"/>
            <a:ext cx="83667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Results--SEM (Eq1)</a:t>
            </a:r>
            <a:endParaRPr/>
          </a:p>
        </p:txBody>
      </p:sp>
      <p:pic>
        <p:nvPicPr>
          <p:cNvPr id="145" name="Google Shape;145;p25"/>
          <p:cNvPicPr preferRelativeResize="0"/>
          <p:nvPr/>
        </p:nvPicPr>
        <p:blipFill>
          <a:blip r:embed="rId3">
            <a:alphaModFix/>
          </a:blip>
          <a:stretch>
            <a:fillRect/>
          </a:stretch>
        </p:blipFill>
        <p:spPr>
          <a:xfrm>
            <a:off x="1335024" y="1417320"/>
            <a:ext cx="7205472" cy="3465577"/>
          </a:xfrm>
          <a:prstGeom prst="rect">
            <a:avLst/>
          </a:prstGeom>
          <a:noFill/>
          <a:ln>
            <a:noFill/>
          </a:ln>
        </p:spPr>
      </p:pic>
      <p:sp>
        <p:nvSpPr>
          <p:cNvPr id="146" name="Google Shape;146;p25"/>
          <p:cNvSpPr txBox="1"/>
          <p:nvPr/>
        </p:nvSpPr>
        <p:spPr>
          <a:xfrm>
            <a:off x="2561675" y="2667000"/>
            <a:ext cx="1031100" cy="168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25"/>
          <p:cNvSpPr txBox="1"/>
          <p:nvPr/>
        </p:nvSpPr>
        <p:spPr>
          <a:xfrm>
            <a:off x="2532975" y="3368700"/>
            <a:ext cx="4066500" cy="168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4048" y="457200"/>
            <a:ext cx="83682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Results--SEM (Eq2)</a:t>
            </a:r>
            <a:endParaRPr/>
          </a:p>
        </p:txBody>
      </p:sp>
      <p:pic>
        <p:nvPicPr>
          <p:cNvPr id="153" name="Google Shape;153;p26"/>
          <p:cNvPicPr preferRelativeResize="0"/>
          <p:nvPr/>
        </p:nvPicPr>
        <p:blipFill>
          <a:blip r:embed="rId3">
            <a:alphaModFix/>
          </a:blip>
          <a:stretch>
            <a:fillRect/>
          </a:stretch>
        </p:blipFill>
        <p:spPr>
          <a:xfrm>
            <a:off x="1335024" y="1417320"/>
            <a:ext cx="7205473" cy="3465577"/>
          </a:xfrm>
          <a:prstGeom prst="rect">
            <a:avLst/>
          </a:prstGeom>
          <a:noFill/>
          <a:ln>
            <a:noFill/>
          </a:ln>
        </p:spPr>
      </p:pic>
      <p:sp>
        <p:nvSpPr>
          <p:cNvPr id="154" name="Google Shape;154;p26"/>
          <p:cNvSpPr txBox="1"/>
          <p:nvPr/>
        </p:nvSpPr>
        <p:spPr>
          <a:xfrm>
            <a:off x="2599775" y="3473825"/>
            <a:ext cx="4213500" cy="201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0" name="Google Shape;160;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~3.5% increase in application numbers -&gt; 1% increase in tuition costs</a:t>
            </a:r>
            <a:endParaRPr/>
          </a:p>
          <a:p>
            <a:pPr indent="-342900" lvl="0" marL="457200" rtl="0" algn="l">
              <a:lnSpc>
                <a:spcPct val="115000"/>
              </a:lnSpc>
              <a:spcBef>
                <a:spcPts val="0"/>
              </a:spcBef>
              <a:spcAft>
                <a:spcPts val="0"/>
              </a:spcAft>
              <a:buSzPts val="1800"/>
              <a:buChar char="●"/>
            </a:pPr>
            <a:r>
              <a:rPr lang="en"/>
              <a:t>SEM predicts more accurately than OLS</a:t>
            </a:r>
            <a:endParaRPr/>
          </a:p>
          <a:p>
            <a:pPr indent="-342900" lvl="0" marL="457200" rtl="0" algn="l">
              <a:lnSpc>
                <a:spcPct val="115000"/>
              </a:lnSpc>
              <a:spcBef>
                <a:spcPts val="0"/>
              </a:spcBef>
              <a:spcAft>
                <a:spcPts val="0"/>
              </a:spcAft>
              <a:buSzPts val="1800"/>
              <a:buChar char="●"/>
            </a:pPr>
            <a:r>
              <a:rPr lang="en"/>
              <a:t>Tier and future income do not influence tuition fee directly, instead through application mechanism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8"/>
          <p:cNvSpPr txBox="1"/>
          <p:nvPr/>
        </p:nvSpPr>
        <p:spPr>
          <a:xfrm>
            <a:off x="5723050" y="4452800"/>
            <a:ext cx="33324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FFFFFF"/>
                </a:solidFill>
              </a:rPr>
              <a:t>Source: </a:t>
            </a:r>
            <a:r>
              <a:rPr lang="en" sz="1200" u="sng">
                <a:solidFill>
                  <a:srgbClr val="FFFFFF"/>
                </a:solidFill>
                <a:hlinkClick r:id="rId3"/>
              </a:rPr>
              <a:t>https://www.bestvalueschools.com/understanding-the-rising-costs-of-higher-education/</a:t>
            </a:r>
            <a:endParaRPr sz="1200">
              <a:solidFill>
                <a:srgbClr val="FFFFFF"/>
              </a:solidFill>
              <a:latin typeface="Roboto"/>
              <a:ea typeface="Roboto"/>
              <a:cs typeface="Roboto"/>
              <a:sym typeface="Roboto"/>
            </a:endParaRPr>
          </a:p>
        </p:txBody>
      </p:sp>
      <p:pic>
        <p:nvPicPr>
          <p:cNvPr id="168" name="Google Shape;168;p28"/>
          <p:cNvPicPr preferRelativeResize="0"/>
          <p:nvPr/>
        </p:nvPicPr>
        <p:blipFill>
          <a:blip r:embed="rId4">
            <a:alphaModFix/>
          </a:blip>
          <a:stretch>
            <a:fillRect/>
          </a:stretch>
        </p:blipFill>
        <p:spPr>
          <a:xfrm>
            <a:off x="148275" y="346650"/>
            <a:ext cx="8756099" cy="4106162"/>
          </a:xfrm>
          <a:prstGeom prst="rect">
            <a:avLst/>
          </a:prstGeom>
          <a:noFill/>
          <a:ln>
            <a:noFill/>
          </a:ln>
        </p:spPr>
      </p:pic>
      <p:sp>
        <p:nvSpPr>
          <p:cNvPr id="169" name="Google Shape;169;p28"/>
          <p:cNvSpPr txBox="1"/>
          <p:nvPr/>
        </p:nvSpPr>
        <p:spPr>
          <a:xfrm>
            <a:off x="272075" y="1852700"/>
            <a:ext cx="4158900" cy="336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Implications for Education System</a:t>
            </a:r>
            <a:endParaRPr/>
          </a:p>
        </p:txBody>
      </p:sp>
      <p:sp>
        <p:nvSpPr>
          <p:cNvPr id="175" name="Google Shape;175;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Applicants should not be deluded by college’s popularity, or absolute rank.</a:t>
            </a:r>
            <a:endParaRPr/>
          </a:p>
          <a:p>
            <a:pPr indent="0" lvl="0" marL="0" rtl="0" algn="l">
              <a:spcBef>
                <a:spcPts val="1600"/>
              </a:spcBef>
              <a:spcAft>
                <a:spcPts val="0"/>
              </a:spcAft>
              <a:buNone/>
            </a:pPr>
            <a:r>
              <a:rPr lang="en"/>
              <a:t>Colleges should publish detailed tuition costs breakdown, and predict overall expenses on a four-year basis.</a:t>
            </a:r>
            <a:endParaRPr/>
          </a:p>
          <a:p>
            <a:pPr indent="0" lvl="0" marL="0" rtl="0" algn="l">
              <a:spcBef>
                <a:spcPts val="1600"/>
              </a:spcBef>
              <a:spcAft>
                <a:spcPts val="1600"/>
              </a:spcAft>
              <a:buNone/>
            </a:pPr>
            <a:r>
              <a:rPr lang="en"/>
              <a:t>Subsidize more to those colleges that have smaller values of “gap” (less popular ones).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30"/>
          <p:cNvSpPr txBox="1"/>
          <p:nvPr/>
        </p:nvSpPr>
        <p:spPr>
          <a:xfrm>
            <a:off x="6114250" y="4013400"/>
            <a:ext cx="2825400" cy="9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Source: </a:t>
            </a:r>
            <a:r>
              <a:rPr lang="en" sz="1200" u="sng">
                <a:solidFill>
                  <a:srgbClr val="FFFFFF"/>
                </a:solidFill>
                <a:latin typeface="Roboto"/>
                <a:ea typeface="Roboto"/>
                <a:cs typeface="Roboto"/>
                <a:sym typeface="Roboto"/>
                <a:hlinkClick r:id="rId3"/>
              </a:rPr>
              <a:t>https://www.theatlantic.com/education/archive/2018/09/why-is-college-so-expensive-in-america/569884/</a:t>
            </a:r>
            <a:endParaRPr sz="1200">
              <a:solidFill>
                <a:srgbClr val="FFFFFF"/>
              </a:solidFill>
              <a:latin typeface="Roboto"/>
              <a:ea typeface="Roboto"/>
              <a:cs typeface="Roboto"/>
              <a:sym typeface="Roboto"/>
            </a:endParaRPr>
          </a:p>
        </p:txBody>
      </p:sp>
      <p:pic>
        <p:nvPicPr>
          <p:cNvPr id="183" name="Google Shape;183;p30"/>
          <p:cNvPicPr preferRelativeResize="0"/>
          <p:nvPr/>
        </p:nvPicPr>
        <p:blipFill>
          <a:blip r:embed="rId4">
            <a:alphaModFix/>
          </a:blip>
          <a:stretch>
            <a:fillRect/>
          </a:stretch>
        </p:blipFill>
        <p:spPr>
          <a:xfrm>
            <a:off x="317450" y="642225"/>
            <a:ext cx="8438650" cy="3139375"/>
          </a:xfrm>
          <a:prstGeom prst="rect">
            <a:avLst/>
          </a:prstGeom>
          <a:noFill/>
          <a:ln>
            <a:noFill/>
          </a:ln>
        </p:spPr>
      </p:pic>
      <p:sp>
        <p:nvSpPr>
          <p:cNvPr id="184" name="Google Shape;184;p30"/>
          <p:cNvSpPr txBox="1"/>
          <p:nvPr/>
        </p:nvSpPr>
        <p:spPr>
          <a:xfrm>
            <a:off x="3653575" y="2280250"/>
            <a:ext cx="11400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0"/>
          <p:cNvSpPr txBox="1"/>
          <p:nvPr/>
        </p:nvSpPr>
        <p:spPr>
          <a:xfrm>
            <a:off x="6840725" y="46641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6" name="Google Shape;186;p30"/>
          <p:cNvSpPr txBox="1"/>
          <p:nvPr/>
        </p:nvSpPr>
        <p:spPr>
          <a:xfrm>
            <a:off x="453450" y="2280250"/>
            <a:ext cx="77607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7" name="Google Shape;187;p30"/>
          <p:cNvSpPr txBox="1"/>
          <p:nvPr/>
        </p:nvSpPr>
        <p:spPr>
          <a:xfrm>
            <a:off x="453450" y="2215450"/>
            <a:ext cx="7760700" cy="686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1"/>
          <p:cNvPicPr preferRelativeResize="0"/>
          <p:nvPr/>
        </p:nvPicPr>
        <p:blipFill>
          <a:blip r:embed="rId3">
            <a:alphaModFix/>
          </a:blip>
          <a:stretch>
            <a:fillRect/>
          </a:stretch>
        </p:blipFill>
        <p:spPr>
          <a:xfrm>
            <a:off x="387900" y="557100"/>
            <a:ext cx="8142926" cy="3381500"/>
          </a:xfrm>
          <a:prstGeom prst="rect">
            <a:avLst/>
          </a:prstGeom>
          <a:noFill/>
          <a:ln>
            <a:noFill/>
          </a:ln>
        </p:spPr>
      </p:pic>
      <p:sp>
        <p:nvSpPr>
          <p:cNvPr id="195" name="Google Shape;195;p31"/>
          <p:cNvSpPr txBox="1"/>
          <p:nvPr/>
        </p:nvSpPr>
        <p:spPr>
          <a:xfrm>
            <a:off x="544150" y="647800"/>
            <a:ext cx="7605000" cy="777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nvSpPr>
        <p:spPr>
          <a:xfrm>
            <a:off x="866675" y="1094275"/>
            <a:ext cx="2979300" cy="11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Average cost of college tuition is 2.5 times of what it was 20 years ago. By comparison, the average income today is roughly 1.7 times of what it was 20 years ago</a:t>
            </a:r>
            <a:endParaRPr sz="1100"/>
          </a:p>
        </p:txBody>
      </p:sp>
      <p:pic>
        <p:nvPicPr>
          <p:cNvPr id="70" name="Google Shape;70;p14"/>
          <p:cNvPicPr preferRelativeResize="0"/>
          <p:nvPr/>
        </p:nvPicPr>
        <p:blipFill>
          <a:blip r:embed="rId3">
            <a:alphaModFix/>
          </a:blip>
          <a:stretch>
            <a:fillRect/>
          </a:stretch>
        </p:blipFill>
        <p:spPr>
          <a:xfrm>
            <a:off x="0" y="0"/>
            <a:ext cx="9143999" cy="5144851"/>
          </a:xfrm>
          <a:prstGeom prst="rect">
            <a:avLst/>
          </a:prstGeom>
          <a:noFill/>
          <a:ln>
            <a:noFill/>
          </a:ln>
        </p:spPr>
      </p:pic>
      <p:sp>
        <p:nvSpPr>
          <p:cNvPr id="71" name="Google Shape;71;p14"/>
          <p:cNvSpPr txBox="1"/>
          <p:nvPr/>
        </p:nvSpPr>
        <p:spPr>
          <a:xfrm>
            <a:off x="789825" y="1094275"/>
            <a:ext cx="4192800" cy="865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Average cost of college tuition is 2.5 times of what it was 20 years ago. By comparison, the average income today is roughly 1.7 times of what it was 20 years ago.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01" name="Google Shape;20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gathered 1-year data only. Did not predict tuitions increase over time as a function of application number increase.</a:t>
            </a:r>
            <a:endParaRPr/>
          </a:p>
          <a:p>
            <a:pPr indent="0" lvl="0" marL="0" rtl="0" algn="l">
              <a:spcBef>
                <a:spcPts val="1600"/>
              </a:spcBef>
              <a:spcAft>
                <a:spcPts val="0"/>
              </a:spcAft>
              <a:buNone/>
            </a:pPr>
            <a:r>
              <a:rPr lang="en"/>
              <a:t>High volume of applications may result in a more intricate/costly selection process, however slightly.</a:t>
            </a:r>
            <a:endParaRPr/>
          </a:p>
          <a:p>
            <a:pPr indent="0" lvl="0" marL="0" rtl="0" algn="l">
              <a:spcBef>
                <a:spcPts val="1600"/>
              </a:spcBef>
              <a:spcAft>
                <a:spcPts val="1600"/>
              </a:spcAft>
              <a:buNone/>
            </a:pPr>
            <a:r>
              <a:rPr lang="en"/>
              <a:t>We studied the effect of application quantity alone, so the result is unlikely to persuade students of their choices in college selection. Must include other factors.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Extensions</a:t>
            </a:r>
            <a:endParaRPr/>
          </a:p>
        </p:txBody>
      </p:sp>
      <p:sp>
        <p:nvSpPr>
          <p:cNvPr id="207" name="Google Shape;207;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application numbers, research of similar fashion can extend to:</a:t>
            </a:r>
            <a:endParaRPr/>
          </a:p>
          <a:p>
            <a:pPr indent="-342900" lvl="0" marL="457200" rtl="0" algn="l">
              <a:spcBef>
                <a:spcPts val="1600"/>
              </a:spcBef>
              <a:spcAft>
                <a:spcPts val="0"/>
              </a:spcAft>
              <a:buSzPts val="1800"/>
              <a:buChar char="-"/>
            </a:pPr>
            <a:r>
              <a:rPr lang="en"/>
              <a:t>Non-academic faculty/student ratio (administrative costs)</a:t>
            </a:r>
            <a:endParaRPr/>
          </a:p>
          <a:p>
            <a:pPr indent="-342900" lvl="0" marL="457200" rtl="0" algn="l">
              <a:spcBef>
                <a:spcPts val="0"/>
              </a:spcBef>
              <a:spcAft>
                <a:spcPts val="0"/>
              </a:spcAft>
              <a:buSzPts val="1800"/>
              <a:buChar char="-"/>
            </a:pPr>
            <a:r>
              <a:rPr lang="en"/>
              <a:t>Number of programs offered</a:t>
            </a:r>
            <a:endParaRPr/>
          </a:p>
          <a:p>
            <a:pPr indent="-342900" lvl="0" marL="457200" rtl="0" algn="l">
              <a:spcBef>
                <a:spcPts val="0"/>
              </a:spcBef>
              <a:spcAft>
                <a:spcPts val="0"/>
              </a:spcAft>
              <a:buSzPts val="1800"/>
              <a:buChar char="-"/>
            </a:pPr>
            <a:r>
              <a:rPr lang="en"/>
              <a:t>Advertisement costs (for-profit universities)</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txBox="1"/>
          <p:nvPr>
            <p:ph idx="1" type="body"/>
          </p:nvPr>
        </p:nvSpPr>
        <p:spPr>
          <a:xfrm>
            <a:off x="3212750" y="2351250"/>
            <a:ext cx="58398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1932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Tuition Inflation vs. General Inflation</a:t>
            </a:r>
            <a:endParaRPr/>
          </a:p>
        </p:txBody>
      </p:sp>
      <p:sp>
        <p:nvSpPr>
          <p:cNvPr id="77" name="Google Shape;77;p15"/>
          <p:cNvSpPr txBox="1"/>
          <p:nvPr/>
        </p:nvSpPr>
        <p:spPr>
          <a:xfrm>
            <a:off x="7394400" y="4123925"/>
            <a:ext cx="17496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Source: </a:t>
            </a:r>
            <a:r>
              <a:rPr lang="en" sz="1100" u="sng">
                <a:solidFill>
                  <a:schemeClr val="hlink"/>
                </a:solidFill>
                <a:hlinkClick r:id="rId3"/>
              </a:rPr>
              <a:t>https://seekingalpha.com/article/4199086-getting-smarter-saving-college-part-1</a:t>
            </a:r>
            <a:endParaRPr sz="1000">
              <a:solidFill>
                <a:srgbClr val="FFFFFF"/>
              </a:solidFill>
            </a:endParaRPr>
          </a:p>
        </p:txBody>
      </p:sp>
      <p:pic>
        <p:nvPicPr>
          <p:cNvPr id="78" name="Google Shape;78;p15"/>
          <p:cNvPicPr preferRelativeResize="0"/>
          <p:nvPr/>
        </p:nvPicPr>
        <p:blipFill>
          <a:blip r:embed="rId4">
            <a:alphaModFix/>
          </a:blip>
          <a:stretch>
            <a:fillRect/>
          </a:stretch>
        </p:blipFill>
        <p:spPr>
          <a:xfrm>
            <a:off x="458850" y="794475"/>
            <a:ext cx="6184125" cy="42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18288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Tuition vs. other necessity expenditures</a:t>
            </a:r>
            <a:endParaRPr/>
          </a:p>
        </p:txBody>
      </p:sp>
      <p:sp>
        <p:nvSpPr>
          <p:cNvPr id="84" name="Google Shape;84;p16"/>
          <p:cNvSpPr txBox="1"/>
          <p:nvPr>
            <p:ph idx="1" type="body"/>
          </p:nvPr>
        </p:nvSpPr>
        <p:spPr>
          <a:xfrm>
            <a:off x="7397496" y="4114800"/>
            <a:ext cx="1746600" cy="6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Source: </a:t>
            </a:r>
            <a:r>
              <a:rPr lang="en" sz="1100" u="sng">
                <a:solidFill>
                  <a:schemeClr val="hlink"/>
                </a:solidFill>
                <a:latin typeface="Arial"/>
                <a:ea typeface="Arial"/>
                <a:cs typeface="Arial"/>
                <a:sym typeface="Arial"/>
                <a:hlinkClick r:id="rId3"/>
              </a:rPr>
              <a:t>http://dvschroeder.blogspot.com/2015/08/why-cost-of-college-has-tripled.html</a:t>
            </a:r>
            <a:endParaRPr/>
          </a:p>
        </p:txBody>
      </p:sp>
      <p:pic>
        <p:nvPicPr>
          <p:cNvPr id="85" name="Google Shape;85;p16"/>
          <p:cNvPicPr preferRelativeResize="0"/>
          <p:nvPr/>
        </p:nvPicPr>
        <p:blipFill>
          <a:blip r:embed="rId4">
            <a:alphaModFix/>
          </a:blip>
          <a:stretch>
            <a:fillRect/>
          </a:stretch>
        </p:blipFill>
        <p:spPr>
          <a:xfrm>
            <a:off x="457200" y="795528"/>
            <a:ext cx="6181344" cy="4233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82301" y="198325"/>
            <a:ext cx="7151850" cy="4380125"/>
          </a:xfrm>
          <a:prstGeom prst="rect">
            <a:avLst/>
          </a:prstGeom>
          <a:noFill/>
          <a:ln>
            <a:noFill/>
          </a:ln>
        </p:spPr>
      </p:pic>
      <p:sp>
        <p:nvSpPr>
          <p:cNvPr id="91" name="Google Shape;91;p17"/>
          <p:cNvSpPr txBox="1"/>
          <p:nvPr/>
        </p:nvSpPr>
        <p:spPr>
          <a:xfrm>
            <a:off x="898300" y="4578450"/>
            <a:ext cx="3694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Gap: tuition - expenses/number of students</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7" name="Google Shape;97;p18"/>
          <p:cNvSpPr txBox="1"/>
          <p:nvPr>
            <p:ph idx="1" type="body"/>
          </p:nvPr>
        </p:nvSpPr>
        <p:spPr>
          <a:xfrm>
            <a:off x="387900" y="13449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https://thescholarshipsystem.com/blog-for-students-families/the-real-reasons-why-college-tuition-is-so-high-and-what-you-can-do-about-it/</a:t>
            </a:r>
            <a:endParaRPr sz="1200"/>
          </a:p>
          <a:p>
            <a:pPr indent="0" lvl="0" marL="0" rtl="0" algn="l">
              <a:spcBef>
                <a:spcPts val="1600"/>
              </a:spcBef>
              <a:spcAft>
                <a:spcPts val="0"/>
              </a:spcAft>
              <a:buNone/>
            </a:pPr>
            <a:r>
              <a:rPr lang="en" sz="1400"/>
              <a:t>“The Real Reason Why College Tuition is so High”, Author found a relationship between high tuition tag price and amount of financial aid received and concluded that universities “know financial aid can cover the difference”. </a:t>
            </a:r>
            <a:endParaRPr sz="1400"/>
          </a:p>
          <a:p>
            <a:pPr indent="0" lvl="0" marL="0" rtl="0" algn="l">
              <a:spcBef>
                <a:spcPts val="1600"/>
              </a:spcBef>
              <a:spcAft>
                <a:spcPts val="0"/>
              </a:spcAft>
              <a:buNone/>
            </a:pPr>
            <a:r>
              <a:rPr lang="en" sz="1400"/>
              <a:t>In a </a:t>
            </a:r>
            <a:r>
              <a:rPr lang="en" sz="1400"/>
              <a:t>separate</a:t>
            </a:r>
            <a:r>
              <a:rPr lang="en" sz="1400"/>
              <a:t> book w</a:t>
            </a:r>
            <a:r>
              <a:rPr lang="en" sz="1400"/>
              <a:t>ritten</a:t>
            </a:r>
            <a:r>
              <a:rPr lang="en" sz="1400"/>
              <a:t> by David Feldman “Why Does College Cost So Much?”, he concluded that “ a college’s sticker price is set by their wealthiest student’s ability to pay”.</a:t>
            </a:r>
            <a:endParaRPr sz="1400"/>
          </a:p>
          <a:p>
            <a:pPr indent="0" lvl="0" marL="0" rtl="0" algn="l">
              <a:spcBef>
                <a:spcPts val="1600"/>
              </a:spcBef>
              <a:spcAft>
                <a:spcPts val="0"/>
              </a:spcAft>
              <a:buNone/>
            </a:pPr>
            <a:r>
              <a:rPr lang="en" sz="1400"/>
              <a:t>New York Times Magazine writer Adam Davidson suggests “high tuition allows colleges to shape their student bodies”.</a:t>
            </a:r>
            <a:endParaRPr sz="1400"/>
          </a:p>
          <a:p>
            <a:pPr indent="0" lvl="0" marL="0" rtl="0" algn="l">
              <a:spcBef>
                <a:spcPts val="1600"/>
              </a:spcBef>
              <a:spcAft>
                <a:spcPts val="0"/>
              </a:spcAft>
              <a:buNone/>
            </a:pPr>
            <a:r>
              <a:rPr lang="en" sz="1400"/>
              <a:t>If application quantity is a factor of tuition, then all these conclusions are correct!</a:t>
            </a:r>
            <a:endParaRPr sz="14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Purposes</a:t>
            </a:r>
            <a:endParaRPr/>
          </a:p>
        </p:txBody>
      </p:sp>
      <p:sp>
        <p:nvSpPr>
          <p:cNvPr id="103" name="Google Shape;103;p19"/>
          <p:cNvSpPr txBox="1"/>
          <p:nvPr>
            <p:ph idx="1" type="body"/>
          </p:nvPr>
        </p:nvSpPr>
        <p:spPr>
          <a:xfrm>
            <a:off x="387550" y="401125"/>
            <a:ext cx="8520600" cy="3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Identify a driving force that contributes to the price of our second largest investment for the purpose of more price-efficient investment selection.</a:t>
            </a:r>
            <a:endParaRPr/>
          </a:p>
          <a:p>
            <a:pPr indent="-342900" lvl="0" marL="457200" rtl="0" algn="l">
              <a:lnSpc>
                <a:spcPct val="150000"/>
              </a:lnSpc>
              <a:spcBef>
                <a:spcPts val="0"/>
              </a:spcBef>
              <a:spcAft>
                <a:spcPts val="0"/>
              </a:spcAft>
              <a:buSzPts val="1800"/>
              <a:buChar char="●"/>
            </a:pPr>
            <a:r>
              <a:rPr lang="en"/>
              <a:t>Clarify cost structure of education to make the market of education more efficient and transparent.</a:t>
            </a:r>
            <a:endParaRPr/>
          </a:p>
          <a:p>
            <a:pPr indent="-342900" lvl="0" marL="457200" rtl="0" algn="l">
              <a:lnSpc>
                <a:spcPct val="150000"/>
              </a:lnSpc>
              <a:spcBef>
                <a:spcPts val="0"/>
              </a:spcBef>
              <a:spcAft>
                <a:spcPts val="0"/>
              </a:spcAft>
              <a:buSzPts val="1800"/>
              <a:buChar char="●"/>
            </a:pPr>
            <a:r>
              <a:rPr lang="en"/>
              <a:t>Information symmetry regarding educational cost will render the prices of education more </a:t>
            </a:r>
            <a:r>
              <a:rPr lang="en"/>
              <a:t>accurately</a:t>
            </a:r>
            <a:r>
              <a:rPr lang="en"/>
              <a:t> reflect its qualities.</a:t>
            </a:r>
            <a:endParaRPr/>
          </a:p>
          <a:p>
            <a:pPr indent="-342900" lvl="0" marL="457200" rtl="0" algn="l">
              <a:lnSpc>
                <a:spcPct val="150000"/>
              </a:lnSpc>
              <a:spcBef>
                <a:spcPts val="0"/>
              </a:spcBef>
              <a:spcAft>
                <a:spcPts val="0"/>
              </a:spcAft>
              <a:buSzPts val="1800"/>
              <a:buChar char="●"/>
            </a:pPr>
            <a:r>
              <a:rPr lang="en"/>
              <a:t>Explore remedies that the education system can make so that student debt does not consume our financial future.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market treats education as a commodity, tuition as price, number of applications as quantity demanded.</a:t>
            </a:r>
            <a:endParaRPr/>
          </a:p>
          <a:p>
            <a:pPr indent="-342900" lvl="0" marL="457200" rtl="0" algn="l">
              <a:lnSpc>
                <a:spcPct val="150000"/>
              </a:lnSpc>
              <a:spcBef>
                <a:spcPts val="0"/>
              </a:spcBef>
              <a:spcAft>
                <a:spcPts val="0"/>
              </a:spcAft>
              <a:buSzPts val="1800"/>
              <a:buChar char="●"/>
            </a:pPr>
            <a:r>
              <a:rPr lang="en"/>
              <a:t>The amount of applications received has a positive </a:t>
            </a:r>
            <a:r>
              <a:rPr lang="en"/>
              <a:t>effect</a:t>
            </a:r>
            <a:r>
              <a:rPr lang="en"/>
              <a:t> on college tuition just as high demand of any commodity causes commodity price to increase.</a:t>
            </a:r>
            <a:endParaRPr/>
          </a:p>
          <a:p>
            <a:pPr indent="-342900" lvl="0" marL="457200" rtl="0" algn="l">
              <a:lnSpc>
                <a:spcPct val="150000"/>
              </a:lnSpc>
              <a:spcBef>
                <a:spcPts val="0"/>
              </a:spcBef>
              <a:spcAft>
                <a:spcPts val="0"/>
              </a:spcAft>
              <a:buSzPts val="1800"/>
              <a:buChar char="●"/>
            </a:pPr>
            <a:r>
              <a:rPr lang="en"/>
              <a:t>Universities, like other businesses, will seize the opportunity to increase tuition through methods that do not contribute directly to education quality.</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Description -- Ordinary Least Squares</a:t>
            </a:r>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6" name="Google Shape;116;p21"/>
          <p:cNvSpPr txBox="1"/>
          <p:nvPr/>
        </p:nvSpPr>
        <p:spPr>
          <a:xfrm>
            <a:off x="676656" y="3328416"/>
            <a:ext cx="7488900" cy="16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Tuition3: </a:t>
            </a:r>
            <a:r>
              <a:rPr lang="en">
                <a:solidFill>
                  <a:srgbClr val="FFFFFF"/>
                </a:solidFill>
              </a:rPr>
              <a:t>Out-of-state average tuition for full-time undergraduates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Applcn: Applicants total</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Stufacr: </a:t>
            </a:r>
            <a:r>
              <a:rPr lang="en">
                <a:solidFill>
                  <a:srgbClr val="FFFFFF"/>
                </a:solidFill>
              </a:rPr>
              <a:t>Student-to-faculty ratio</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Public: 1 if public or private not-for-profit, 0 otherwise</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Locale: </a:t>
            </a:r>
            <a:r>
              <a:rPr lang="en">
                <a:solidFill>
                  <a:srgbClr val="FFFFFF"/>
                </a:solidFill>
              </a:rPr>
              <a:t>Degree of urbanization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Tier: Selectivity and type combination</a:t>
            </a:r>
            <a:endParaRPr>
              <a:solidFill>
                <a:srgbClr val="FFFFFF"/>
              </a:solidFill>
              <a:latin typeface="Roboto"/>
              <a:ea typeface="Roboto"/>
              <a:cs typeface="Roboto"/>
              <a:sym typeface="Roboto"/>
            </a:endParaRPr>
          </a:p>
        </p:txBody>
      </p:sp>
      <p:pic>
        <p:nvPicPr>
          <p:cNvPr id="117" name="Google Shape;117;p21"/>
          <p:cNvPicPr preferRelativeResize="0"/>
          <p:nvPr/>
        </p:nvPicPr>
        <p:blipFill>
          <a:blip r:embed="rId3">
            <a:alphaModFix/>
          </a:blip>
          <a:stretch>
            <a:fillRect/>
          </a:stretch>
        </p:blipFill>
        <p:spPr>
          <a:xfrm>
            <a:off x="930224" y="1730413"/>
            <a:ext cx="6981748" cy="101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