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16"/>
  </p:notesMasterIdLst>
  <p:sldIdLst>
    <p:sldId id="2689" r:id="rId2"/>
    <p:sldId id="2718" r:id="rId3"/>
    <p:sldId id="2719" r:id="rId4"/>
    <p:sldId id="2724" r:id="rId5"/>
    <p:sldId id="2725" r:id="rId6"/>
    <p:sldId id="2720" r:id="rId7"/>
    <p:sldId id="2726" r:id="rId8"/>
    <p:sldId id="2727" r:id="rId9"/>
    <p:sldId id="2728" r:id="rId10"/>
    <p:sldId id="2721" r:id="rId11"/>
    <p:sldId id="2736" r:id="rId12"/>
    <p:sldId id="2722" r:id="rId13"/>
    <p:sldId id="2737" r:id="rId14"/>
    <p:sldId id="2723" r:id="rId15"/>
  </p:sldIdLst>
  <p:sldSz cx="12858750" cy="7232650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4859"/>
    <a:srgbClr val="008C8A"/>
    <a:srgbClr val="005D40"/>
    <a:srgbClr val="F29548"/>
    <a:srgbClr val="F18D3B"/>
    <a:srgbClr val="EE7919"/>
    <a:srgbClr val="F8B566"/>
    <a:srgbClr val="EB6300"/>
    <a:srgbClr val="EA5454"/>
    <a:srgbClr val="4AB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4" autoAdjust="0"/>
    <p:restoredTop sz="92986" autoAdjust="0"/>
  </p:normalViewPr>
  <p:slideViewPr>
    <p:cSldViewPr>
      <p:cViewPr varScale="1">
        <p:scale>
          <a:sx n="67" d="100"/>
          <a:sy n="67" d="100"/>
        </p:scale>
        <p:origin x="-714" y="-108"/>
      </p:cViewPr>
      <p:guideLst>
        <p:guide orient="horz" pos="373"/>
        <p:guide orient="horz" pos="4183"/>
        <p:guide pos="4050"/>
        <p:guide pos="557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57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30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71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10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034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01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395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91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4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07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4E7EB6-CBD1-49E6-A6EC-446C7CE0146C}" type="datetime1">
              <a:rPr lang="zh-CN" altLang="en-US"/>
              <a:pPr/>
              <a:t>2017/9/19</a:t>
            </a:fld>
            <a:endParaRPr lang="zh-CN" altLang="en-US" sz="1898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AB93E7-1588-4D19-9BF2-FAF36B82A6F0}" type="slidenum">
              <a:rPr lang="zh-CN" altLang="en-US"/>
              <a:pPr/>
              <a:t>‹#›</a:t>
            </a:fld>
            <a:endParaRPr lang="zh-CN" altLang="en-US" sz="1898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5" r:id="rId2"/>
    <p:sldLayoutId id="2147483686" r:id="rId3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1892871" y="2320181"/>
            <a:ext cx="922329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72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大学生在线考试系统</a:t>
            </a:r>
            <a:endParaRPr lang="zh-CN" altLang="en-US" sz="72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1892871" y="4362803"/>
            <a:ext cx="9577064" cy="94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8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汇报人：山东大学（威海）</a:t>
            </a:r>
            <a:r>
              <a:rPr lang="en-US" altLang="zh-CN" sz="28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buNone/>
            </a:pPr>
            <a:r>
              <a:rPr lang="en-US" altLang="zh-CN" sz="28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altLang="zh-CN" sz="2800" cap="all" dirty="0"/>
              <a:t>quadruplet</a:t>
            </a:r>
            <a:endParaRPr lang="zh-CN" altLang="en-US" sz="28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0" y="4552428"/>
            <a:ext cx="4493276" cy="2680221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786091" y="4063826"/>
            <a:ext cx="12072659" cy="3168823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67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/>
      <p:bldP spid="15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019784" y="3319980"/>
            <a:ext cx="5049780" cy="126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系统创新点</a:t>
            </a:r>
            <a:endParaRPr lang="zh-CN" altLang="en-US" sz="7593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3191579" y="2380566"/>
            <a:ext cx="38779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3200" dirty="0">
                <a:solidFill>
                  <a:schemeClr val="accent1"/>
                </a:solidFill>
              </a:rPr>
              <a:t>大学生在线考试系统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076240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>
            <a:stCxn id="55" idx="2"/>
          </p:cNvCxnSpPr>
          <p:nvPr/>
        </p:nvCxnSpPr>
        <p:spPr>
          <a:xfrm flipH="1">
            <a:off x="8558297" y="3776543"/>
            <a:ext cx="2479590" cy="0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425826" y="3311911"/>
            <a:ext cx="1508391" cy="1712071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075695" y="4276908"/>
            <a:ext cx="1369904" cy="911849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920995" y="3290006"/>
            <a:ext cx="1154702" cy="1898753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363088" y="4167946"/>
            <a:ext cx="1031369" cy="856036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12"/>
          <p:cNvSpPr>
            <a:spLocks noChangeArrowheads="1"/>
          </p:cNvSpPr>
          <p:nvPr/>
        </p:nvSpPr>
        <p:spPr bwMode="auto">
          <a:xfrm>
            <a:off x="3117007" y="4423011"/>
            <a:ext cx="1795429" cy="1792745"/>
          </a:xfrm>
          <a:prstGeom prst="ellipse">
            <a:avLst/>
          </a:prstGeom>
          <a:solidFill>
            <a:schemeClr val="accent2"/>
          </a:solidFill>
          <a:ln w="2540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Oval 12"/>
          <p:cNvSpPr>
            <a:spLocks noChangeArrowheads="1"/>
          </p:cNvSpPr>
          <p:nvPr/>
        </p:nvSpPr>
        <p:spPr bwMode="auto">
          <a:xfrm>
            <a:off x="5323541" y="2737680"/>
            <a:ext cx="1194908" cy="1193122"/>
          </a:xfrm>
          <a:prstGeom prst="ellipse">
            <a:avLst/>
          </a:prstGeom>
          <a:solidFill>
            <a:schemeClr val="accent3"/>
          </a:solidFill>
          <a:ln w="2540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endParaRPr lang="en-US" sz="28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Oval 12"/>
          <p:cNvSpPr>
            <a:spLocks noChangeArrowheads="1"/>
          </p:cNvSpPr>
          <p:nvPr/>
        </p:nvSpPr>
        <p:spPr bwMode="auto">
          <a:xfrm>
            <a:off x="6628981" y="4742710"/>
            <a:ext cx="893431" cy="892095"/>
          </a:xfrm>
          <a:prstGeom prst="ellipse">
            <a:avLst/>
          </a:prstGeom>
          <a:solidFill>
            <a:schemeClr val="accent4"/>
          </a:solidFill>
          <a:ln w="2032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Oval 12"/>
          <p:cNvSpPr>
            <a:spLocks noChangeArrowheads="1"/>
          </p:cNvSpPr>
          <p:nvPr/>
        </p:nvSpPr>
        <p:spPr bwMode="auto">
          <a:xfrm>
            <a:off x="8179654" y="3244541"/>
            <a:ext cx="1423310" cy="1421184"/>
          </a:xfrm>
          <a:prstGeom prst="ellipse">
            <a:avLst/>
          </a:prstGeom>
          <a:solidFill>
            <a:schemeClr val="accent5"/>
          </a:solidFill>
          <a:ln w="2540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1519029" y="3409384"/>
            <a:ext cx="944262" cy="942851"/>
          </a:xfrm>
          <a:prstGeom prst="ellipse">
            <a:avLst/>
          </a:prstGeom>
          <a:solidFill>
            <a:schemeClr val="accent1"/>
          </a:solidFill>
          <a:ln w="2032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endParaRPr lang="en-AU" sz="20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Oval 12"/>
          <p:cNvSpPr>
            <a:spLocks noChangeArrowheads="1"/>
          </p:cNvSpPr>
          <p:nvPr/>
        </p:nvSpPr>
        <p:spPr bwMode="auto">
          <a:xfrm>
            <a:off x="11037887" y="3330495"/>
            <a:ext cx="893431" cy="892095"/>
          </a:xfrm>
          <a:prstGeom prst="ellipse">
            <a:avLst/>
          </a:prstGeom>
          <a:solidFill>
            <a:schemeClr val="accent6"/>
          </a:solidFill>
          <a:ln w="2032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</a:t>
            </a:r>
            <a:endParaRPr lang="en-US" sz="20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 Placeholder 33"/>
          <p:cNvSpPr txBox="1">
            <a:spLocks/>
          </p:cNvSpPr>
          <p:nvPr/>
        </p:nvSpPr>
        <p:spPr>
          <a:xfrm>
            <a:off x="1333800" y="2665718"/>
            <a:ext cx="1297427" cy="59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基于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科目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的</a:t>
            </a:r>
            <a:endParaRPr lang="en-US" altLang="zh-CN" sz="16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题型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练习机制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 Placeholder 33"/>
          <p:cNvSpPr txBox="1">
            <a:spLocks/>
          </p:cNvSpPr>
          <p:nvPr/>
        </p:nvSpPr>
        <p:spPr>
          <a:xfrm>
            <a:off x="3318017" y="3244541"/>
            <a:ext cx="1393408" cy="886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支持办公自动化考试，无纸化，延展性好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AU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 Placeholder 33"/>
          <p:cNvSpPr txBox="1">
            <a:spLocks/>
          </p:cNvSpPr>
          <p:nvPr/>
        </p:nvSpPr>
        <p:spPr>
          <a:xfrm>
            <a:off x="4859832" y="1562831"/>
            <a:ext cx="2107284" cy="886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支持客观题自动判断，主观题教师判题，更加人性化；</a:t>
            </a:r>
            <a:endParaRPr lang="en-AU" sz="1600" dirty="0">
              <a:latin typeface="新宋体" panose="02010609030101010101" pitchFamily="49" charset="-122"/>
              <a:ea typeface="新宋体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>
            <a:off x="6469158" y="5772557"/>
            <a:ext cx="1393408" cy="886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突破时空限制，可异地考试，便利性高；</a:t>
            </a:r>
            <a:endParaRPr lang="en-US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0" name="Text Placeholder 33"/>
          <p:cNvSpPr txBox="1">
            <a:spLocks/>
          </p:cNvSpPr>
          <p:nvPr/>
        </p:nvSpPr>
        <p:spPr>
          <a:xfrm>
            <a:off x="10651161" y="4470399"/>
            <a:ext cx="1666881" cy="17727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基于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B/S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结构的考试和管理系统，用户通过浏览器对服务器进行访问和管理，减轻了管理负担</a:t>
            </a:r>
            <a:endParaRPr lang="en-AU" sz="1600" dirty="0">
              <a:latin typeface="新宋体" panose="02010609030101010101" pitchFamily="49" charset="-122"/>
              <a:ea typeface="新宋体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1" name="Text Placeholder 33"/>
          <p:cNvSpPr txBox="1">
            <a:spLocks/>
          </p:cNvSpPr>
          <p:nvPr/>
        </p:nvSpPr>
        <p:spPr>
          <a:xfrm>
            <a:off x="8194605" y="2242140"/>
            <a:ext cx="1393408" cy="847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适用于各种中小型考试和阶段性测验适用；</a:t>
            </a:r>
            <a:endParaRPr lang="en-US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2973" y="266550"/>
            <a:ext cx="1990115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系统创新点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9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319980"/>
            <a:ext cx="4076757" cy="126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技术说明</a:t>
            </a:r>
            <a:endParaRPr lang="zh-CN" altLang="en-US" sz="7593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3191579" y="2393178"/>
            <a:ext cx="38779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3200" dirty="0">
                <a:solidFill>
                  <a:schemeClr val="accent1"/>
                </a:solidFill>
              </a:rPr>
              <a:t>大学生在线考试系统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3358612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898885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/>
        </p:nvSpPr>
        <p:spPr>
          <a:xfrm>
            <a:off x="7206089" y="2754438"/>
            <a:ext cx="3278073" cy="930529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Parallelogram 15"/>
          <p:cNvSpPr/>
          <p:nvPr/>
        </p:nvSpPr>
        <p:spPr>
          <a:xfrm rot="5400000">
            <a:off x="7380741" y="2579617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80221" y="3219703"/>
            <a:ext cx="2870967" cy="9305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Parallelogram 10"/>
          <p:cNvSpPr/>
          <p:nvPr/>
        </p:nvSpPr>
        <p:spPr>
          <a:xfrm rot="5400000">
            <a:off x="6254871" y="3044882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4352" y="3685166"/>
            <a:ext cx="2870967" cy="9305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Parallelogram 8"/>
          <p:cNvSpPr/>
          <p:nvPr/>
        </p:nvSpPr>
        <p:spPr>
          <a:xfrm rot="5400000">
            <a:off x="5129002" y="3510146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8482" y="4149265"/>
            <a:ext cx="2870967" cy="93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Parallelogram 5"/>
          <p:cNvSpPr/>
          <p:nvPr/>
        </p:nvSpPr>
        <p:spPr>
          <a:xfrm rot="5400000">
            <a:off x="4003132" y="3975411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634883"/>
            <a:ext cx="5573580" cy="93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5852305" y="4366118"/>
            <a:ext cx="537529" cy="537529"/>
            <a:chOff x="8780463" y="1906588"/>
            <a:chExt cx="360363" cy="360363"/>
          </a:xfrm>
          <a:solidFill>
            <a:schemeClr val="bg1"/>
          </a:solidFill>
        </p:grpSpPr>
        <p:sp>
          <p:nvSpPr>
            <p:cNvPr id="23" name="Freeform 93"/>
            <p:cNvSpPr>
              <a:spLocks noEditPoints="1"/>
            </p:cNvSpPr>
            <p:nvPr/>
          </p:nvSpPr>
          <p:spPr bwMode="auto">
            <a:xfrm>
              <a:off x="8780463" y="1938338"/>
              <a:ext cx="328613" cy="328613"/>
            </a:xfrm>
            <a:custGeom>
              <a:avLst/>
              <a:gdLst/>
              <a:ahLst/>
              <a:cxnLst>
                <a:cxn ang="0">
                  <a:pos x="80" y="3"/>
                </a:cxn>
                <a:cxn ang="0">
                  <a:pos x="73" y="0"/>
                </a:cxn>
                <a:cxn ang="0">
                  <a:pos x="66" y="3"/>
                </a:cxn>
                <a:cxn ang="0">
                  <a:pos x="61" y="9"/>
                </a:cxn>
                <a:cxn ang="0">
                  <a:pos x="58" y="15"/>
                </a:cxn>
                <a:cxn ang="0">
                  <a:pos x="60" y="20"/>
                </a:cxn>
                <a:cxn ang="0">
                  <a:pos x="8" y="41"/>
                </a:cxn>
                <a:cxn ang="0">
                  <a:pos x="1" y="50"/>
                </a:cxn>
                <a:cxn ang="0">
                  <a:pos x="4" y="60"/>
                </a:cxn>
                <a:cxn ang="0">
                  <a:pos x="53" y="108"/>
                </a:cxn>
                <a:cxn ang="0">
                  <a:pos x="61" y="112"/>
                </a:cxn>
                <a:cxn ang="0">
                  <a:pos x="61" y="112"/>
                </a:cxn>
                <a:cxn ang="0">
                  <a:pos x="63" y="111"/>
                </a:cxn>
                <a:cxn ang="0">
                  <a:pos x="72" y="104"/>
                </a:cxn>
                <a:cxn ang="0">
                  <a:pos x="92" y="53"/>
                </a:cxn>
                <a:cxn ang="0">
                  <a:pos x="97" y="55"/>
                </a:cxn>
                <a:cxn ang="0">
                  <a:pos x="104" y="52"/>
                </a:cxn>
                <a:cxn ang="0">
                  <a:pos x="110" y="46"/>
                </a:cxn>
                <a:cxn ang="0">
                  <a:pos x="112" y="40"/>
                </a:cxn>
                <a:cxn ang="0">
                  <a:pos x="110" y="33"/>
                </a:cxn>
                <a:cxn ang="0">
                  <a:pos x="80" y="3"/>
                </a:cxn>
                <a:cxn ang="0">
                  <a:pos x="65" y="102"/>
                </a:cxn>
                <a:cxn ang="0">
                  <a:pos x="62" y="104"/>
                </a:cxn>
                <a:cxn ang="0">
                  <a:pos x="61" y="104"/>
                </a:cxn>
                <a:cxn ang="0">
                  <a:pos x="58" y="103"/>
                </a:cxn>
                <a:cxn ang="0">
                  <a:pos x="9" y="55"/>
                </a:cxn>
                <a:cxn ang="0">
                  <a:pos x="8" y="51"/>
                </a:cxn>
                <a:cxn ang="0">
                  <a:pos x="11" y="48"/>
                </a:cxn>
                <a:cxn ang="0">
                  <a:pos x="34" y="39"/>
                </a:cxn>
                <a:cxn ang="0">
                  <a:pos x="83" y="56"/>
                </a:cxn>
                <a:cxn ang="0">
                  <a:pos x="65" y="102"/>
                </a:cxn>
                <a:cxn ang="0">
                  <a:pos x="104" y="41"/>
                </a:cxn>
                <a:cxn ang="0">
                  <a:pos x="99" y="46"/>
                </a:cxn>
                <a:cxn ang="0">
                  <a:pos x="96" y="46"/>
                </a:cxn>
                <a:cxn ang="0">
                  <a:pos x="89" y="40"/>
                </a:cxn>
                <a:cxn ang="0">
                  <a:pos x="84" y="53"/>
                </a:cxn>
                <a:cxn ang="0">
                  <a:pos x="84" y="52"/>
                </a:cxn>
                <a:cxn ang="0">
                  <a:pos x="50" y="38"/>
                </a:cxn>
                <a:cxn ang="0">
                  <a:pos x="40" y="36"/>
                </a:cxn>
                <a:cxn ang="0">
                  <a:pos x="73" y="23"/>
                </a:cxn>
                <a:cxn ang="0">
                  <a:pos x="66" y="17"/>
                </a:cxn>
                <a:cxn ang="0">
                  <a:pos x="66" y="14"/>
                </a:cxn>
                <a:cxn ang="0">
                  <a:pos x="72" y="9"/>
                </a:cxn>
                <a:cxn ang="0">
                  <a:pos x="75" y="9"/>
                </a:cxn>
                <a:cxn ang="0">
                  <a:pos x="104" y="38"/>
                </a:cxn>
                <a:cxn ang="0">
                  <a:pos x="104" y="41"/>
                </a:cxn>
                <a:cxn ang="0">
                  <a:pos x="104" y="41"/>
                </a:cxn>
                <a:cxn ang="0">
                  <a:pos x="104" y="41"/>
                </a:cxn>
              </a:cxnLst>
              <a:rect l="0" t="0" r="r" b="b"/>
              <a:pathLst>
                <a:path w="112" h="112">
                  <a:moveTo>
                    <a:pt x="80" y="3"/>
                  </a:moveTo>
                  <a:cubicBezTo>
                    <a:pt x="78" y="1"/>
                    <a:pt x="76" y="0"/>
                    <a:pt x="73" y="0"/>
                  </a:cubicBezTo>
                  <a:cubicBezTo>
                    <a:pt x="71" y="0"/>
                    <a:pt x="68" y="1"/>
                    <a:pt x="66" y="3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59" y="10"/>
                    <a:pt x="58" y="13"/>
                    <a:pt x="58" y="15"/>
                  </a:cubicBezTo>
                  <a:cubicBezTo>
                    <a:pt x="58" y="17"/>
                    <a:pt x="59" y="19"/>
                    <a:pt x="60" y="2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3"/>
                    <a:pt x="2" y="46"/>
                    <a:pt x="1" y="50"/>
                  </a:cubicBezTo>
                  <a:cubicBezTo>
                    <a:pt x="0" y="53"/>
                    <a:pt x="1" y="57"/>
                    <a:pt x="4" y="60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5" y="110"/>
                    <a:pt x="58" y="112"/>
                    <a:pt x="61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2" y="112"/>
                    <a:pt x="63" y="112"/>
                    <a:pt x="63" y="111"/>
                  </a:cubicBezTo>
                  <a:cubicBezTo>
                    <a:pt x="67" y="111"/>
                    <a:pt x="70" y="108"/>
                    <a:pt x="72" y="10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4" y="54"/>
                    <a:pt x="95" y="55"/>
                    <a:pt x="97" y="55"/>
                  </a:cubicBezTo>
                  <a:cubicBezTo>
                    <a:pt x="100" y="55"/>
                    <a:pt x="102" y="54"/>
                    <a:pt x="104" y="52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1" y="45"/>
                    <a:pt x="112" y="42"/>
                    <a:pt x="112" y="40"/>
                  </a:cubicBezTo>
                  <a:cubicBezTo>
                    <a:pt x="112" y="37"/>
                    <a:pt x="111" y="35"/>
                    <a:pt x="110" y="33"/>
                  </a:cubicBezTo>
                  <a:lnTo>
                    <a:pt x="80" y="3"/>
                  </a:lnTo>
                  <a:close/>
                  <a:moveTo>
                    <a:pt x="65" y="102"/>
                  </a:moveTo>
                  <a:cubicBezTo>
                    <a:pt x="64" y="103"/>
                    <a:pt x="63" y="104"/>
                    <a:pt x="62" y="104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0" y="104"/>
                    <a:pt x="59" y="104"/>
                    <a:pt x="58" y="103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4"/>
                    <a:pt x="8" y="52"/>
                    <a:pt x="8" y="51"/>
                  </a:cubicBezTo>
                  <a:cubicBezTo>
                    <a:pt x="9" y="50"/>
                    <a:pt x="9" y="49"/>
                    <a:pt x="11" y="4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51" y="44"/>
                    <a:pt x="67" y="39"/>
                    <a:pt x="83" y="56"/>
                  </a:cubicBezTo>
                  <a:lnTo>
                    <a:pt x="65" y="102"/>
                  </a:lnTo>
                  <a:close/>
                  <a:moveTo>
                    <a:pt x="104" y="41"/>
                  </a:moveTo>
                  <a:cubicBezTo>
                    <a:pt x="99" y="46"/>
                    <a:pt x="99" y="46"/>
                    <a:pt x="99" y="46"/>
                  </a:cubicBezTo>
                  <a:cubicBezTo>
                    <a:pt x="98" y="47"/>
                    <a:pt x="97" y="47"/>
                    <a:pt x="96" y="4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73" y="41"/>
                    <a:pt x="61" y="39"/>
                    <a:pt x="50" y="38"/>
                  </a:cubicBezTo>
                  <a:cubicBezTo>
                    <a:pt x="47" y="38"/>
                    <a:pt x="44" y="37"/>
                    <a:pt x="40" y="36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6"/>
                    <a:pt x="66" y="15"/>
                    <a:pt x="66" y="14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8"/>
                    <a:pt x="74" y="8"/>
                    <a:pt x="75" y="9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5" y="39"/>
                    <a:pt x="105" y="40"/>
                    <a:pt x="104" y="41"/>
                  </a:cubicBezTo>
                  <a:close/>
                  <a:moveTo>
                    <a:pt x="104" y="41"/>
                  </a:moveTo>
                  <a:cubicBezTo>
                    <a:pt x="104" y="41"/>
                    <a:pt x="104" y="41"/>
                    <a:pt x="104" y="4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94"/>
            <p:cNvSpPr>
              <a:spLocks noEditPoints="1"/>
            </p:cNvSpPr>
            <p:nvPr/>
          </p:nvSpPr>
          <p:spPr bwMode="auto">
            <a:xfrm>
              <a:off x="8939213" y="2084388"/>
              <a:ext cx="55563" cy="57150"/>
            </a:xfrm>
            <a:custGeom>
              <a:avLst/>
              <a:gdLst/>
              <a:ahLst/>
              <a:cxnLst>
                <a:cxn ang="0">
                  <a:pos x="10" y="19"/>
                </a:cxn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19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19">
                  <a:moveTo>
                    <a:pt x="10" y="19"/>
                  </a:move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95"/>
            <p:cNvSpPr>
              <a:spLocks noEditPoints="1"/>
            </p:cNvSpPr>
            <p:nvPr/>
          </p:nvSpPr>
          <p:spPr bwMode="auto">
            <a:xfrm>
              <a:off x="9085263" y="1906588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9"/>
                </a:cxn>
                <a:cxn ang="0">
                  <a:pos x="10" y="19"/>
                </a:cxn>
                <a:cxn ang="0">
                  <a:pos x="19" y="9"/>
                </a:cxn>
                <a:cxn ang="0">
                  <a:pos x="10" y="0"/>
                </a:cxn>
                <a:cxn ang="0">
                  <a:pos x="10" y="15"/>
                </a:cxn>
                <a:cxn ang="0">
                  <a:pos x="4" y="9"/>
                </a:cxn>
                <a:cxn ang="0">
                  <a:pos x="10" y="4"/>
                </a:cxn>
                <a:cxn ang="0">
                  <a:pos x="16" y="9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lose/>
                  <a:moveTo>
                    <a:pt x="10" y="15"/>
                  </a:moveTo>
                  <a:cubicBezTo>
                    <a:pt x="7" y="15"/>
                    <a:pt x="4" y="13"/>
                    <a:pt x="4" y="9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9"/>
                  </a:cubicBezTo>
                  <a:cubicBezTo>
                    <a:pt x="16" y="13"/>
                    <a:pt x="13" y="15"/>
                    <a:pt x="10" y="15"/>
                  </a:cubicBezTo>
                  <a:close/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96"/>
            <p:cNvSpPr>
              <a:spLocks noEditPoints="1"/>
            </p:cNvSpPr>
            <p:nvPr/>
          </p:nvSpPr>
          <p:spPr bwMode="auto">
            <a:xfrm>
              <a:off x="8872538" y="2073276"/>
              <a:ext cx="46038" cy="476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4"/>
                </a:cxn>
                <a:cxn ang="0">
                  <a:pos x="12" y="8"/>
                </a:cxn>
                <a:cxn ang="0">
                  <a:pos x="8" y="12"/>
                </a:cxn>
                <a:cxn ang="0">
                  <a:pos x="4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97"/>
            <p:cNvSpPr>
              <a:spLocks noEditPoints="1"/>
            </p:cNvSpPr>
            <p:nvPr/>
          </p:nvSpPr>
          <p:spPr bwMode="auto">
            <a:xfrm>
              <a:off x="8918575" y="2152651"/>
              <a:ext cx="20638" cy="23813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3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7" h="8">
                  <a:moveTo>
                    <a:pt x="7" y="4"/>
                  </a:moveTo>
                  <a:cubicBezTo>
                    <a:pt x="7" y="6"/>
                    <a:pt x="6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98"/>
            <p:cNvSpPr>
              <a:spLocks noEditPoints="1"/>
            </p:cNvSpPr>
            <p:nvPr/>
          </p:nvSpPr>
          <p:spPr bwMode="auto">
            <a:xfrm>
              <a:off x="9096375" y="1985963"/>
              <a:ext cx="23813" cy="2063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4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7">
                  <a:moveTo>
                    <a:pt x="8" y="4"/>
                  </a:moveTo>
                  <a:cubicBezTo>
                    <a:pt x="8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Freeform 131"/>
          <p:cNvSpPr>
            <a:spLocks noEditPoints="1"/>
          </p:cNvSpPr>
          <p:nvPr/>
        </p:nvSpPr>
        <p:spPr bwMode="auto">
          <a:xfrm>
            <a:off x="7097959" y="3917430"/>
            <a:ext cx="537529" cy="504376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12" y="0"/>
              </a:cxn>
              <a:cxn ang="0">
                <a:pos x="0" y="12"/>
              </a:cxn>
              <a:cxn ang="0">
                <a:pos x="0" y="88"/>
              </a:cxn>
              <a:cxn ang="0">
                <a:pos x="12" y="100"/>
              </a:cxn>
              <a:cxn ang="0">
                <a:pos x="50" y="100"/>
              </a:cxn>
              <a:cxn ang="0">
                <a:pos x="50" y="104"/>
              </a:cxn>
              <a:cxn ang="0">
                <a:pos x="26" y="108"/>
              </a:cxn>
              <a:cxn ang="0">
                <a:pos x="23" y="111"/>
              </a:cxn>
              <a:cxn ang="0">
                <a:pos x="27" y="115"/>
              </a:cxn>
              <a:cxn ang="0">
                <a:pos x="96" y="115"/>
              </a:cxn>
              <a:cxn ang="0">
                <a:pos x="100" y="111"/>
              </a:cxn>
              <a:cxn ang="0">
                <a:pos x="97" y="108"/>
              </a:cxn>
              <a:cxn ang="0">
                <a:pos x="73" y="104"/>
              </a:cxn>
              <a:cxn ang="0">
                <a:pos x="73" y="100"/>
              </a:cxn>
              <a:cxn ang="0">
                <a:pos x="111" y="100"/>
              </a:cxn>
              <a:cxn ang="0">
                <a:pos x="123" y="88"/>
              </a:cxn>
              <a:cxn ang="0">
                <a:pos x="123" y="12"/>
              </a:cxn>
              <a:cxn ang="0">
                <a:pos x="111" y="0"/>
              </a:cxn>
              <a:cxn ang="0">
                <a:pos x="115" y="88"/>
              </a:cxn>
              <a:cxn ang="0">
                <a:pos x="111" y="92"/>
              </a:cxn>
              <a:cxn ang="0">
                <a:pos x="12" y="92"/>
              </a:cxn>
              <a:cxn ang="0">
                <a:pos x="8" y="88"/>
              </a:cxn>
              <a:cxn ang="0">
                <a:pos x="8" y="12"/>
              </a:cxn>
              <a:cxn ang="0">
                <a:pos x="12" y="8"/>
              </a:cxn>
              <a:cxn ang="0">
                <a:pos x="111" y="8"/>
              </a:cxn>
              <a:cxn ang="0">
                <a:pos x="115" y="12"/>
              </a:cxn>
              <a:cxn ang="0">
                <a:pos x="115" y="88"/>
              </a:cxn>
              <a:cxn ang="0">
                <a:pos x="104" y="15"/>
              </a:cxn>
              <a:cxn ang="0">
                <a:pos x="19" y="15"/>
              </a:cxn>
              <a:cxn ang="0">
                <a:pos x="16" y="19"/>
              </a:cxn>
              <a:cxn ang="0">
                <a:pos x="16" y="73"/>
              </a:cxn>
              <a:cxn ang="0">
                <a:pos x="19" y="77"/>
              </a:cxn>
              <a:cxn ang="0">
                <a:pos x="104" y="77"/>
              </a:cxn>
              <a:cxn ang="0">
                <a:pos x="108" y="73"/>
              </a:cxn>
              <a:cxn ang="0">
                <a:pos x="108" y="19"/>
              </a:cxn>
              <a:cxn ang="0">
                <a:pos x="104" y="15"/>
              </a:cxn>
              <a:cxn ang="0">
                <a:pos x="104" y="73"/>
              </a:cxn>
              <a:cxn ang="0">
                <a:pos x="19" y="73"/>
              </a:cxn>
              <a:cxn ang="0">
                <a:pos x="19" y="19"/>
              </a:cxn>
              <a:cxn ang="0">
                <a:pos x="104" y="19"/>
              </a:cxn>
              <a:cxn ang="0">
                <a:pos x="104" y="73"/>
              </a:cxn>
              <a:cxn ang="0">
                <a:pos x="104" y="73"/>
              </a:cxn>
              <a:cxn ang="0">
                <a:pos x="104" y="73"/>
              </a:cxn>
            </a:cxnLst>
            <a:rect l="0" t="0" r="r" b="b"/>
            <a:pathLst>
              <a:path w="123" h="115">
                <a:moveTo>
                  <a:pt x="111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5"/>
                  <a:pt x="5" y="100"/>
                  <a:pt x="12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4" y="108"/>
                  <a:pt x="23" y="109"/>
                  <a:pt x="23" y="111"/>
                </a:cubicBezTo>
                <a:cubicBezTo>
                  <a:pt x="23" y="113"/>
                  <a:pt x="25" y="115"/>
                  <a:pt x="27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8" y="115"/>
                  <a:pt x="100" y="113"/>
                  <a:pt x="100" y="111"/>
                </a:cubicBezTo>
                <a:cubicBezTo>
                  <a:pt x="100" y="109"/>
                  <a:pt x="99" y="108"/>
                  <a:pt x="97" y="108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8" y="100"/>
                  <a:pt x="123" y="95"/>
                  <a:pt x="123" y="88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5"/>
                  <a:pt x="118" y="0"/>
                  <a:pt x="111" y="0"/>
                </a:cubicBezTo>
                <a:close/>
                <a:moveTo>
                  <a:pt x="115" y="88"/>
                </a:moveTo>
                <a:cubicBezTo>
                  <a:pt x="115" y="90"/>
                  <a:pt x="114" y="92"/>
                  <a:pt x="111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0" y="92"/>
                  <a:pt x="8" y="90"/>
                  <a:pt x="8" y="8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4" y="8"/>
                  <a:pt x="115" y="9"/>
                  <a:pt x="115" y="12"/>
                </a:cubicBezTo>
                <a:lnTo>
                  <a:pt x="115" y="88"/>
                </a:lnTo>
                <a:close/>
                <a:moveTo>
                  <a:pt x="104" y="15"/>
                </a:moveTo>
                <a:cubicBezTo>
                  <a:pt x="19" y="15"/>
                  <a:pt x="19" y="15"/>
                  <a:pt x="19" y="15"/>
                </a:cubicBezTo>
                <a:cubicBezTo>
                  <a:pt x="17" y="15"/>
                  <a:pt x="16" y="17"/>
                  <a:pt x="16" y="19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5"/>
                  <a:pt x="17" y="77"/>
                  <a:pt x="19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8" y="75"/>
                  <a:pt x="108" y="73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7"/>
                  <a:pt x="106" y="15"/>
                  <a:pt x="104" y="15"/>
                </a:cubicBezTo>
                <a:close/>
                <a:moveTo>
                  <a:pt x="104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9" y="19"/>
                  <a:pt x="19" y="19"/>
                  <a:pt x="19" y="19"/>
                </a:cubicBezTo>
                <a:cubicBezTo>
                  <a:pt x="104" y="19"/>
                  <a:pt x="104" y="19"/>
                  <a:pt x="104" y="19"/>
                </a:cubicBezTo>
                <a:lnTo>
                  <a:pt x="104" y="73"/>
                </a:lnTo>
                <a:close/>
                <a:moveTo>
                  <a:pt x="104" y="73"/>
                </a:moveTo>
                <a:cubicBezTo>
                  <a:pt x="104" y="73"/>
                  <a:pt x="104" y="73"/>
                  <a:pt x="104" y="73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32"/>
          <p:cNvGrpSpPr/>
          <p:nvPr/>
        </p:nvGrpSpPr>
        <p:grpSpPr>
          <a:xfrm>
            <a:off x="8179115" y="3452165"/>
            <a:ext cx="537529" cy="504376"/>
            <a:chOff x="6373813" y="2717801"/>
            <a:chExt cx="360363" cy="338138"/>
          </a:xfrm>
          <a:solidFill>
            <a:schemeClr val="bg1"/>
          </a:solidFill>
        </p:grpSpPr>
        <p:sp>
          <p:nvSpPr>
            <p:cNvPr id="34" name="Freeform 132"/>
            <p:cNvSpPr>
              <a:spLocks noEditPoints="1"/>
            </p:cNvSpPr>
            <p:nvPr/>
          </p:nvSpPr>
          <p:spPr bwMode="auto">
            <a:xfrm>
              <a:off x="6373813" y="2717801"/>
              <a:ext cx="360363" cy="338138"/>
            </a:xfrm>
            <a:custGeom>
              <a:avLst/>
              <a:gdLst/>
              <a:ahLst/>
              <a:cxnLst>
                <a:cxn ang="0">
                  <a:pos x="121" y="25"/>
                </a:cxn>
                <a:cxn ang="0">
                  <a:pos x="98" y="2"/>
                </a:cxn>
                <a:cxn ang="0">
                  <a:pos x="92" y="0"/>
                </a:cxn>
                <a:cxn ang="0">
                  <a:pos x="12" y="0"/>
                </a:cxn>
                <a:cxn ang="0">
                  <a:pos x="0" y="11"/>
                </a:cxn>
                <a:cxn ang="0">
                  <a:pos x="0" y="104"/>
                </a:cxn>
                <a:cxn ang="0">
                  <a:pos x="12" y="115"/>
                </a:cxn>
                <a:cxn ang="0">
                  <a:pos x="111" y="115"/>
                </a:cxn>
                <a:cxn ang="0">
                  <a:pos x="123" y="104"/>
                </a:cxn>
                <a:cxn ang="0">
                  <a:pos x="123" y="31"/>
                </a:cxn>
                <a:cxn ang="0">
                  <a:pos x="121" y="25"/>
                </a:cxn>
                <a:cxn ang="0">
                  <a:pos x="115" y="104"/>
                </a:cxn>
                <a:cxn ang="0">
                  <a:pos x="111" y="107"/>
                </a:cxn>
                <a:cxn ang="0">
                  <a:pos x="12" y="107"/>
                </a:cxn>
                <a:cxn ang="0">
                  <a:pos x="8" y="104"/>
                </a:cxn>
                <a:cxn ang="0">
                  <a:pos x="8" y="11"/>
                </a:cxn>
                <a:cxn ang="0">
                  <a:pos x="12" y="8"/>
                </a:cxn>
                <a:cxn ang="0">
                  <a:pos x="88" y="8"/>
                </a:cxn>
                <a:cxn ang="0">
                  <a:pos x="88" y="23"/>
                </a:cxn>
                <a:cxn ang="0">
                  <a:pos x="100" y="35"/>
                </a:cxn>
                <a:cxn ang="0">
                  <a:pos x="115" y="35"/>
                </a:cxn>
                <a:cxn ang="0">
                  <a:pos x="115" y="104"/>
                </a:cxn>
                <a:cxn ang="0">
                  <a:pos x="104" y="31"/>
                </a:cxn>
                <a:cxn ang="0">
                  <a:pos x="100" y="31"/>
                </a:cxn>
                <a:cxn ang="0">
                  <a:pos x="92" y="23"/>
                </a:cxn>
                <a:cxn ang="0">
                  <a:pos x="92" y="8"/>
                </a:cxn>
                <a:cxn ang="0">
                  <a:pos x="115" y="31"/>
                </a:cxn>
                <a:cxn ang="0">
                  <a:pos x="104" y="31"/>
                </a:cxn>
                <a:cxn ang="0">
                  <a:pos x="104" y="31"/>
                </a:cxn>
                <a:cxn ang="0">
                  <a:pos x="104" y="31"/>
                </a:cxn>
              </a:cxnLst>
              <a:rect l="0" t="0" r="r" b="b"/>
              <a:pathLst>
                <a:path w="123" h="115">
                  <a:moveTo>
                    <a:pt x="121" y="25"/>
                  </a:moveTo>
                  <a:cubicBezTo>
                    <a:pt x="98" y="2"/>
                    <a:pt x="98" y="2"/>
                    <a:pt x="98" y="2"/>
                  </a:cubicBezTo>
                  <a:cubicBezTo>
                    <a:pt x="96" y="1"/>
                    <a:pt x="94" y="0"/>
                    <a:pt x="9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0"/>
                    <a:pt x="5" y="115"/>
                    <a:pt x="12" y="115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8" y="115"/>
                    <a:pt x="123" y="110"/>
                    <a:pt x="123" y="104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29"/>
                    <a:pt x="122" y="27"/>
                    <a:pt x="121" y="25"/>
                  </a:cubicBezTo>
                  <a:close/>
                  <a:moveTo>
                    <a:pt x="115" y="104"/>
                  </a:moveTo>
                  <a:cubicBezTo>
                    <a:pt x="115" y="106"/>
                    <a:pt x="113" y="107"/>
                    <a:pt x="111" y="10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9" y="107"/>
                    <a:pt x="8" y="106"/>
                    <a:pt x="8" y="10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2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9"/>
                    <a:pt x="93" y="35"/>
                    <a:pt x="100" y="35"/>
                  </a:cubicBezTo>
                  <a:cubicBezTo>
                    <a:pt x="115" y="35"/>
                    <a:pt x="115" y="35"/>
                    <a:pt x="115" y="35"/>
                  </a:cubicBezTo>
                  <a:lnTo>
                    <a:pt x="115" y="104"/>
                  </a:lnTo>
                  <a:close/>
                  <a:moveTo>
                    <a:pt x="104" y="31"/>
                  </a:moveTo>
                  <a:cubicBezTo>
                    <a:pt x="100" y="31"/>
                    <a:pt x="100" y="31"/>
                    <a:pt x="100" y="31"/>
                  </a:cubicBezTo>
                  <a:cubicBezTo>
                    <a:pt x="96" y="31"/>
                    <a:pt x="92" y="27"/>
                    <a:pt x="92" y="23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04" y="31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133"/>
            <p:cNvSpPr>
              <a:spLocks noEditPoints="1"/>
            </p:cNvSpPr>
            <p:nvPr/>
          </p:nvSpPr>
          <p:spPr bwMode="auto">
            <a:xfrm>
              <a:off x="6543675" y="2786063"/>
              <a:ext cx="66675" cy="11113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21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23" h="4">
                  <a:moveTo>
                    <a:pt x="1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2" y="4"/>
                    <a:pt x="23" y="3"/>
                    <a:pt x="23" y="2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134"/>
            <p:cNvSpPr>
              <a:spLocks noEditPoints="1"/>
            </p:cNvSpPr>
            <p:nvPr/>
          </p:nvSpPr>
          <p:spPr bwMode="auto">
            <a:xfrm>
              <a:off x="6543675" y="2820988"/>
              <a:ext cx="66675" cy="9525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21" y="3"/>
                </a:cxn>
                <a:cxn ang="0">
                  <a:pos x="23" y="1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23" h="3">
                  <a:moveTo>
                    <a:pt x="1" y="3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3" y="2"/>
                    <a:pt x="23" y="1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35"/>
            <p:cNvSpPr>
              <a:spLocks noEditPoints="1"/>
            </p:cNvSpPr>
            <p:nvPr/>
          </p:nvSpPr>
          <p:spPr bwMode="auto">
            <a:xfrm>
              <a:off x="6543675" y="2852738"/>
              <a:ext cx="1428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4"/>
                </a:cxn>
                <a:cxn ang="0">
                  <a:pos x="48" y="4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9" h="4">
                  <a:moveTo>
                    <a:pt x="0" y="2"/>
                  </a:moveTo>
                  <a:cubicBezTo>
                    <a:pt x="0" y="3"/>
                    <a:pt x="0" y="4"/>
                    <a:pt x="1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3"/>
                    <a:pt x="49" y="2"/>
                  </a:cubicBezTo>
                  <a:cubicBezTo>
                    <a:pt x="49" y="1"/>
                    <a:pt x="49" y="0"/>
                    <a:pt x="4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lose/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136"/>
            <p:cNvSpPr>
              <a:spLocks noEditPoints="1"/>
            </p:cNvSpPr>
            <p:nvPr/>
          </p:nvSpPr>
          <p:spPr bwMode="auto">
            <a:xfrm>
              <a:off x="6418263" y="2921001"/>
              <a:ext cx="268288" cy="1111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37"/>
            <p:cNvSpPr>
              <a:spLocks noEditPoints="1"/>
            </p:cNvSpPr>
            <p:nvPr/>
          </p:nvSpPr>
          <p:spPr bwMode="auto">
            <a:xfrm>
              <a:off x="6418263" y="2955926"/>
              <a:ext cx="268288" cy="9525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138"/>
            <p:cNvSpPr>
              <a:spLocks noEditPoints="1"/>
            </p:cNvSpPr>
            <p:nvPr/>
          </p:nvSpPr>
          <p:spPr bwMode="auto">
            <a:xfrm>
              <a:off x="6418263" y="2987676"/>
              <a:ext cx="268288" cy="12700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139"/>
            <p:cNvSpPr>
              <a:spLocks noEditPoints="1"/>
            </p:cNvSpPr>
            <p:nvPr/>
          </p:nvSpPr>
          <p:spPr bwMode="auto">
            <a:xfrm>
              <a:off x="6418263" y="2889251"/>
              <a:ext cx="268288" cy="7938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140"/>
            <p:cNvSpPr>
              <a:spLocks noEditPoints="1"/>
            </p:cNvSpPr>
            <p:nvPr/>
          </p:nvSpPr>
          <p:spPr bwMode="auto">
            <a:xfrm>
              <a:off x="6418263" y="2774951"/>
              <a:ext cx="101600" cy="90488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31" y="31"/>
                </a:cxn>
                <a:cxn ang="0">
                  <a:pos x="35" y="27"/>
                </a:cxn>
                <a:cxn ang="0">
                  <a:pos x="35" y="4"/>
                </a:cxn>
                <a:cxn ang="0">
                  <a:pos x="3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7"/>
                </a:cxn>
                <a:cxn ang="0">
                  <a:pos x="4" y="31"/>
                </a:cxn>
                <a:cxn ang="0">
                  <a:pos x="8" y="8"/>
                </a:cxn>
                <a:cxn ang="0">
                  <a:pos x="27" y="8"/>
                </a:cxn>
                <a:cxn ang="0">
                  <a:pos x="27" y="23"/>
                </a:cxn>
                <a:cxn ang="0">
                  <a:pos x="8" y="23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35" h="31">
                  <a:moveTo>
                    <a:pt x="4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1"/>
                    <a:pt x="4" y="31"/>
                  </a:cubicBezTo>
                  <a:close/>
                  <a:moveTo>
                    <a:pt x="8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8" y="23"/>
                    <a:pt x="8" y="23"/>
                    <a:pt x="8" y="23"/>
                  </a:cubicBezTo>
                  <a:lnTo>
                    <a:pt x="8" y="8"/>
                  </a:lnTo>
                  <a:close/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6" name="Freeform 144"/>
          <p:cNvSpPr>
            <a:spLocks noEditPoints="1"/>
          </p:cNvSpPr>
          <p:nvPr/>
        </p:nvSpPr>
        <p:spPr bwMode="auto">
          <a:xfrm>
            <a:off x="3863413" y="4831383"/>
            <a:ext cx="549367" cy="537529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53" y="26"/>
              </a:cxn>
              <a:cxn ang="0">
                <a:pos x="53" y="26"/>
              </a:cxn>
              <a:cxn ang="0">
                <a:pos x="13" y="66"/>
              </a:cxn>
              <a:cxn ang="0">
                <a:pos x="0" y="106"/>
              </a:cxn>
              <a:cxn ang="0">
                <a:pos x="13" y="123"/>
              </a:cxn>
              <a:cxn ang="0">
                <a:pos x="50" y="114"/>
              </a:cxn>
              <a:cxn ang="0">
                <a:pos x="115" y="51"/>
              </a:cxn>
              <a:cxn ang="0">
                <a:pos x="61" y="91"/>
              </a:cxn>
              <a:cxn ang="0">
                <a:pos x="95" y="45"/>
              </a:cxn>
              <a:cxn ang="0">
                <a:pos x="91" y="64"/>
              </a:cxn>
              <a:cxn ang="0">
                <a:pos x="61" y="94"/>
              </a:cxn>
              <a:cxn ang="0">
                <a:pos x="56" y="78"/>
              </a:cxn>
              <a:cxn ang="0">
                <a:pos x="43" y="66"/>
              </a:cxn>
              <a:cxn ang="0">
                <a:pos x="88" y="34"/>
              </a:cxn>
              <a:cxn ang="0">
                <a:pos x="56" y="78"/>
              </a:cxn>
              <a:cxn ang="0">
                <a:pos x="29" y="61"/>
              </a:cxn>
              <a:cxn ang="0">
                <a:pos x="76" y="28"/>
              </a:cxn>
              <a:cxn ang="0">
                <a:pos x="16" y="115"/>
              </a:cxn>
              <a:cxn ang="0">
                <a:pos x="7" y="110"/>
              </a:cxn>
              <a:cxn ang="0">
                <a:pos x="12" y="93"/>
              </a:cxn>
              <a:cxn ang="0">
                <a:pos x="30" y="111"/>
              </a:cxn>
              <a:cxn ang="0">
                <a:pos x="34" y="110"/>
              </a:cxn>
              <a:cxn ang="0">
                <a:pos x="13" y="89"/>
              </a:cxn>
              <a:cxn ang="0">
                <a:pos x="18" y="72"/>
              </a:cxn>
              <a:cxn ang="0">
                <a:pos x="49" y="106"/>
              </a:cxn>
              <a:cxn ang="0">
                <a:pos x="34" y="110"/>
              </a:cxn>
              <a:cxn ang="0">
                <a:pos x="103" y="52"/>
              </a:cxn>
              <a:cxn ang="0">
                <a:pos x="93" y="29"/>
              </a:cxn>
              <a:cxn ang="0">
                <a:pos x="77" y="13"/>
              </a:cxn>
              <a:cxn ang="0">
                <a:pos x="107" y="16"/>
              </a:cxn>
              <a:cxn ang="0">
                <a:pos x="110" y="45"/>
              </a:cxn>
              <a:cxn ang="0">
                <a:pos x="110" y="45"/>
              </a:cxn>
            </a:cxnLst>
            <a:rect l="0" t="0" r="r" b="b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72"/>
          <p:cNvSpPr>
            <a:spLocks noEditPoints="1"/>
          </p:cNvSpPr>
          <p:nvPr/>
        </p:nvSpPr>
        <p:spPr bwMode="auto">
          <a:xfrm>
            <a:off x="9379634" y="2970323"/>
            <a:ext cx="537529" cy="537529"/>
          </a:xfrm>
          <a:custGeom>
            <a:avLst/>
            <a:gdLst/>
            <a:ahLst/>
            <a:cxnLst>
              <a:cxn ang="0">
                <a:pos x="121" y="1"/>
              </a:cxn>
              <a:cxn ang="0">
                <a:pos x="119" y="0"/>
              </a:cxn>
              <a:cxn ang="0">
                <a:pos x="117" y="1"/>
              </a:cxn>
              <a:cxn ang="0">
                <a:pos x="2" y="77"/>
              </a:cxn>
              <a:cxn ang="0">
                <a:pos x="0" y="81"/>
              </a:cxn>
              <a:cxn ang="0">
                <a:pos x="2" y="84"/>
              </a:cxn>
              <a:cxn ang="0">
                <a:pos x="32" y="96"/>
              </a:cxn>
              <a:cxn ang="0">
                <a:pos x="46" y="121"/>
              </a:cxn>
              <a:cxn ang="0">
                <a:pos x="50" y="123"/>
              </a:cxn>
              <a:cxn ang="0">
                <a:pos x="50" y="123"/>
              </a:cxn>
              <a:cxn ang="0">
                <a:pos x="53" y="121"/>
              </a:cxn>
              <a:cxn ang="0">
                <a:pos x="61" y="107"/>
              </a:cxn>
              <a:cxn ang="0">
                <a:pos x="98" y="122"/>
              </a:cxn>
              <a:cxn ang="0">
                <a:pos x="100" y="123"/>
              </a:cxn>
              <a:cxn ang="0">
                <a:pos x="101" y="122"/>
              </a:cxn>
              <a:cxn ang="0">
                <a:pos x="103" y="119"/>
              </a:cxn>
              <a:cxn ang="0">
                <a:pos x="123" y="4"/>
              </a:cxn>
              <a:cxn ang="0">
                <a:pos x="121" y="1"/>
              </a:cxn>
              <a:cxn ang="0">
                <a:pos x="12" y="80"/>
              </a:cxn>
              <a:cxn ang="0">
                <a:pos x="101" y="20"/>
              </a:cxn>
              <a:cxn ang="0">
                <a:pos x="36" y="89"/>
              </a:cxn>
              <a:cxn ang="0">
                <a:pos x="35" y="89"/>
              </a:cxn>
              <a:cxn ang="0">
                <a:pos x="12" y="80"/>
              </a:cxn>
              <a:cxn ang="0">
                <a:pos x="39" y="92"/>
              </a:cxn>
              <a:cxn ang="0">
                <a:pos x="39" y="92"/>
              </a:cxn>
              <a:cxn ang="0">
                <a:pos x="112" y="14"/>
              </a:cxn>
              <a:cxn ang="0">
                <a:pos x="50" y="111"/>
              </a:cxn>
              <a:cxn ang="0">
                <a:pos x="39" y="92"/>
              </a:cxn>
              <a:cxn ang="0">
                <a:pos x="97" y="113"/>
              </a:cxn>
              <a:cxn ang="0">
                <a:pos x="64" y="100"/>
              </a:cxn>
              <a:cxn ang="0">
                <a:pos x="61" y="100"/>
              </a:cxn>
              <a:cxn ang="0">
                <a:pos x="112" y="22"/>
              </a:cxn>
              <a:cxn ang="0">
                <a:pos x="97" y="113"/>
              </a:cxn>
              <a:cxn ang="0">
                <a:pos x="97" y="113"/>
              </a:cxn>
              <a:cxn ang="0">
                <a:pos x="97" y="113"/>
              </a:cxn>
            </a:cxnLst>
            <a:rect l="0" t="0" r="r" b="b"/>
            <a:pathLst>
              <a:path w="123" h="123">
                <a:moveTo>
                  <a:pt x="121" y="1"/>
                </a:moveTo>
                <a:cubicBezTo>
                  <a:pt x="120" y="0"/>
                  <a:pt x="119" y="0"/>
                  <a:pt x="119" y="0"/>
                </a:cubicBezTo>
                <a:cubicBezTo>
                  <a:pt x="118" y="0"/>
                  <a:pt x="117" y="0"/>
                  <a:pt x="117" y="1"/>
                </a:cubicBezTo>
                <a:cubicBezTo>
                  <a:pt x="2" y="77"/>
                  <a:pt x="2" y="77"/>
                  <a:pt x="2" y="77"/>
                </a:cubicBezTo>
                <a:cubicBezTo>
                  <a:pt x="0" y="78"/>
                  <a:pt x="0" y="79"/>
                  <a:pt x="0" y="81"/>
                </a:cubicBezTo>
                <a:cubicBezTo>
                  <a:pt x="0" y="82"/>
                  <a:pt x="1" y="83"/>
                  <a:pt x="2" y="84"/>
                </a:cubicBezTo>
                <a:cubicBezTo>
                  <a:pt x="32" y="96"/>
                  <a:pt x="32" y="96"/>
                  <a:pt x="32" y="96"/>
                </a:cubicBezTo>
                <a:cubicBezTo>
                  <a:pt x="46" y="121"/>
                  <a:pt x="46" y="121"/>
                  <a:pt x="46" y="121"/>
                </a:cubicBezTo>
                <a:cubicBezTo>
                  <a:pt x="47" y="122"/>
                  <a:pt x="48" y="123"/>
                  <a:pt x="50" y="123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1" y="123"/>
                  <a:pt x="52" y="122"/>
                  <a:pt x="53" y="121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9" y="123"/>
                  <a:pt x="99" y="123"/>
                  <a:pt x="100" y="123"/>
                </a:cubicBezTo>
                <a:cubicBezTo>
                  <a:pt x="100" y="123"/>
                  <a:pt x="101" y="122"/>
                  <a:pt x="101" y="122"/>
                </a:cubicBezTo>
                <a:cubicBezTo>
                  <a:pt x="102" y="122"/>
                  <a:pt x="103" y="121"/>
                  <a:pt x="103" y="119"/>
                </a:cubicBezTo>
                <a:cubicBezTo>
                  <a:pt x="123" y="4"/>
                  <a:pt x="123" y="4"/>
                  <a:pt x="123" y="4"/>
                </a:cubicBezTo>
                <a:cubicBezTo>
                  <a:pt x="123" y="3"/>
                  <a:pt x="122" y="1"/>
                  <a:pt x="121" y="1"/>
                </a:cubicBezTo>
                <a:close/>
                <a:moveTo>
                  <a:pt x="12" y="80"/>
                </a:moveTo>
                <a:cubicBezTo>
                  <a:pt x="101" y="20"/>
                  <a:pt x="101" y="20"/>
                  <a:pt x="101" y="20"/>
                </a:cubicBezTo>
                <a:cubicBezTo>
                  <a:pt x="36" y="89"/>
                  <a:pt x="36" y="89"/>
                  <a:pt x="36" y="89"/>
                </a:cubicBezTo>
                <a:cubicBezTo>
                  <a:pt x="36" y="89"/>
                  <a:pt x="35" y="89"/>
                  <a:pt x="35" y="89"/>
                </a:cubicBezTo>
                <a:lnTo>
                  <a:pt x="12" y="80"/>
                </a:lnTo>
                <a:close/>
                <a:moveTo>
                  <a:pt x="39" y="92"/>
                </a:moveTo>
                <a:cubicBezTo>
                  <a:pt x="39" y="92"/>
                  <a:pt x="39" y="92"/>
                  <a:pt x="39" y="92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50" y="111"/>
                  <a:pt x="50" y="111"/>
                  <a:pt x="50" y="111"/>
                </a:cubicBezTo>
                <a:lnTo>
                  <a:pt x="39" y="92"/>
                </a:lnTo>
                <a:close/>
                <a:moveTo>
                  <a:pt x="97" y="113"/>
                </a:moveTo>
                <a:cubicBezTo>
                  <a:pt x="64" y="100"/>
                  <a:pt x="64" y="100"/>
                  <a:pt x="64" y="100"/>
                </a:cubicBezTo>
                <a:cubicBezTo>
                  <a:pt x="63" y="100"/>
                  <a:pt x="62" y="100"/>
                  <a:pt x="61" y="100"/>
                </a:cubicBezTo>
                <a:cubicBezTo>
                  <a:pt x="112" y="22"/>
                  <a:pt x="112" y="22"/>
                  <a:pt x="112" y="22"/>
                </a:cubicBezTo>
                <a:lnTo>
                  <a:pt x="97" y="113"/>
                </a:lnTo>
                <a:close/>
                <a:moveTo>
                  <a:pt x="97" y="113"/>
                </a:moveTo>
                <a:cubicBezTo>
                  <a:pt x="97" y="113"/>
                  <a:pt x="97" y="113"/>
                  <a:pt x="97" y="113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 Placeholder 3"/>
          <p:cNvSpPr txBox="1">
            <a:spLocks/>
          </p:cNvSpPr>
          <p:nvPr/>
        </p:nvSpPr>
        <p:spPr>
          <a:xfrm>
            <a:off x="2699633" y="5848573"/>
            <a:ext cx="2254717" cy="59093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dirty="0" smtClean="0"/>
              <a:t>前端</a:t>
            </a:r>
            <a:r>
              <a:rPr lang="zh-CN" altLang="en-US" dirty="0"/>
              <a:t>使用</a:t>
            </a:r>
            <a:r>
              <a:rPr lang="en-US" altLang="zh-CN" dirty="0" err="1" smtClean="0"/>
              <a:t>HTML+css+js</a:t>
            </a:r>
            <a:r>
              <a:rPr lang="zh-CN" altLang="en-US" dirty="0" smtClean="0"/>
              <a:t>技术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 Placeholder 3"/>
          <p:cNvSpPr txBox="1">
            <a:spLocks/>
          </p:cNvSpPr>
          <p:nvPr/>
        </p:nvSpPr>
        <p:spPr>
          <a:xfrm>
            <a:off x="6828039" y="5079794"/>
            <a:ext cx="2123149" cy="118186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框架，优化</a:t>
            </a:r>
            <a:r>
              <a:rPr lang="en-US" altLang="zh-CN" dirty="0"/>
              <a:t>HTML</a:t>
            </a:r>
            <a:r>
              <a:rPr lang="zh-CN" altLang="en-US" dirty="0"/>
              <a:t>文档操作、事件处理、动画设计和</a:t>
            </a:r>
            <a:r>
              <a:rPr lang="en-US" altLang="zh-CN" dirty="0"/>
              <a:t>Ajax</a:t>
            </a:r>
            <a:r>
              <a:rPr lang="zh-CN" altLang="en-US" dirty="0" smtClean="0"/>
              <a:t>交互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 Placeholder 3"/>
          <p:cNvSpPr txBox="1">
            <a:spLocks/>
          </p:cNvSpPr>
          <p:nvPr/>
        </p:nvSpPr>
        <p:spPr>
          <a:xfrm>
            <a:off x="1388815" y="3062510"/>
            <a:ext cx="2123149" cy="118186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dirty="0"/>
              <a:t>基于</a:t>
            </a:r>
            <a:r>
              <a:rPr lang="en-US" altLang="zh-CN" dirty="0"/>
              <a:t>B/S</a:t>
            </a:r>
            <a:r>
              <a:rPr lang="zh-CN" altLang="en-US" dirty="0"/>
              <a:t>结构的考试和管理系统，用户通过浏览器对服务器进行访问和管理，减轻了管理负担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 Placeholder 3"/>
          <p:cNvSpPr txBox="1">
            <a:spLocks/>
          </p:cNvSpPr>
          <p:nvPr/>
        </p:nvSpPr>
        <p:spPr>
          <a:xfrm>
            <a:off x="4391933" y="2454353"/>
            <a:ext cx="2123149" cy="73866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zh-CN" altLang="en-US" dirty="0" smtClean="0"/>
              <a:t>后台使用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技术，</a:t>
            </a:r>
            <a:r>
              <a:rPr lang="zh-CN" altLang="en-US" dirty="0"/>
              <a:t>采用</a:t>
            </a:r>
            <a:r>
              <a:rPr lang="en-US" altLang="zh-CN" dirty="0"/>
              <a:t>PHP</a:t>
            </a:r>
            <a:r>
              <a:rPr lang="zh-CN" altLang="en-US" dirty="0"/>
              <a:t>技术实现了与数据库更好的链接。</a:t>
            </a:r>
            <a:endParaRPr lang="en-US" altLang="zh-CN" dirty="0"/>
          </a:p>
        </p:txBody>
      </p:sp>
      <p:sp>
        <p:nvSpPr>
          <p:cNvPr id="55" name="Text Placeholder 3"/>
          <p:cNvSpPr txBox="1">
            <a:spLocks/>
          </p:cNvSpPr>
          <p:nvPr/>
        </p:nvSpPr>
        <p:spPr>
          <a:xfrm>
            <a:off x="7515704" y="1863422"/>
            <a:ext cx="1884028" cy="59093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en-US" altLang="zh-CN" dirty="0" err="1" smtClean="0"/>
              <a:t>Bootstrapt</a:t>
            </a:r>
            <a:r>
              <a:rPr lang="en-US" altLang="zh-CN" dirty="0" smtClean="0"/>
              <a:t> </a:t>
            </a:r>
            <a:r>
              <a:rPr lang="zh-CN" altLang="en-US" dirty="0"/>
              <a:t>框架的运用使得界面更加</a:t>
            </a:r>
            <a:r>
              <a:rPr lang="zh-CN" altLang="en-US" dirty="0" smtClean="0"/>
              <a:t>美观</a:t>
            </a:r>
            <a:endParaRPr lang="en-US" altLang="zh-CN" dirty="0"/>
          </a:p>
        </p:txBody>
      </p:sp>
      <p:sp>
        <p:nvSpPr>
          <p:cNvPr id="37" name="矩形 36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72973" y="390827"/>
            <a:ext cx="2349187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系统技术说明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Text Placeholder 3"/>
          <p:cNvSpPr txBox="1">
            <a:spLocks/>
          </p:cNvSpPr>
          <p:nvPr/>
        </p:nvSpPr>
        <p:spPr>
          <a:xfrm>
            <a:off x="10101783" y="3830180"/>
            <a:ext cx="2123149" cy="88639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zh-CN" altLang="en-US" dirty="0"/>
              <a:t>通过</a:t>
            </a:r>
            <a:r>
              <a:rPr lang="en-US" altLang="zh-CN" dirty="0" err="1"/>
              <a:t>js</a:t>
            </a:r>
            <a:r>
              <a:rPr lang="zh-CN" altLang="en-US" dirty="0"/>
              <a:t>对判题页面做联动处理，去掉了繁琐的查询过程。</a:t>
            </a:r>
            <a:endParaRPr lang="en-US" altLang="zh-CN" dirty="0"/>
          </a:p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65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1" grpId="0" animBg="1"/>
      <p:bldP spid="8" grpId="0" animBg="1"/>
      <p:bldP spid="9" grpId="0" animBg="1"/>
      <p:bldP spid="7" grpId="0" animBg="1"/>
      <p:bldP spid="6" grpId="0" animBg="1"/>
      <p:bldP spid="5" grpId="0" animBg="1"/>
      <p:bldP spid="32" grpId="0" animBg="1"/>
      <p:bldP spid="46" grpId="0" animBg="1"/>
      <p:bldP spid="47" grpId="0" animBg="1"/>
      <p:bldP spid="49" grpId="0"/>
      <p:bldP spid="50" grpId="0"/>
      <p:bldP spid="51" grpId="0"/>
      <p:bldP spid="53" grpId="0"/>
      <p:bldP spid="55" grpId="0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2494323" y="2680221"/>
            <a:ext cx="73037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0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感谢聆听，批评</a:t>
            </a:r>
            <a:r>
              <a:rPr lang="zh-CN" altLang="en-US" sz="60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指导！</a:t>
            </a:r>
            <a:endParaRPr lang="zh-CN" altLang="en-US" sz="6000" b="1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295774" y="4336405"/>
            <a:ext cx="5700860" cy="94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800" cap="all" dirty="0">
                <a:latin typeface="Arial" panose="020B0604020202020204" pitchFamily="34" charset="0"/>
                <a:cs typeface="Arial" panose="020B0604020202020204" pitchFamily="34" charset="0"/>
              </a:rPr>
              <a:t>汇报人：山东大学（威海）</a:t>
            </a:r>
            <a:r>
              <a:rPr lang="en-US" altLang="zh-CN" sz="2800" cap="all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>
              <a:buNone/>
            </a:pPr>
            <a:r>
              <a:rPr lang="en-US" altLang="zh-CN" sz="2800" cap="all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altLang="zh-CN" sz="2800" cap="all"/>
              <a:t>quadruplet</a:t>
            </a:r>
            <a:endParaRPr lang="zh-CN" altLang="en-US" sz="28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0" y="4552428"/>
            <a:ext cx="4493276" cy="2680221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786091" y="4063826"/>
            <a:ext cx="12072659" cy="3168823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690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3493514" y="1489047"/>
            <a:ext cx="1769715" cy="3794592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15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 rot="5400000">
            <a:off x="1645732" y="3047789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3"/>
            </p:custDataLst>
          </p:nvPr>
        </p:nvSpPr>
        <p:spPr>
          <a:xfrm>
            <a:off x="5747464" y="1851483"/>
            <a:ext cx="379667" cy="37966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4"/>
            </p:custDataLst>
          </p:nvPr>
        </p:nvSpPr>
        <p:spPr>
          <a:xfrm>
            <a:off x="6278289" y="1764063"/>
            <a:ext cx="3331046" cy="50629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3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</a:t>
            </a:r>
            <a:r>
              <a:rPr lang="zh-CN" altLang="en-US" sz="253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简介及人员介绍</a:t>
            </a:r>
            <a:endParaRPr lang="zh-CN" altLang="en-US" sz="253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5"/>
            </p:custDataLst>
          </p:nvPr>
        </p:nvSpPr>
        <p:spPr>
          <a:xfrm>
            <a:off x="5763463" y="2532210"/>
            <a:ext cx="379667" cy="379667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6"/>
            </p:custDataLst>
          </p:nvPr>
        </p:nvSpPr>
        <p:spPr>
          <a:xfrm>
            <a:off x="6294288" y="2471112"/>
            <a:ext cx="3525386" cy="45365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主要功能介绍</a:t>
            </a:r>
            <a:endParaRPr lang="zh-CN" altLang="en-US" sz="253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Number_3"/>
          <p:cNvSpPr/>
          <p:nvPr>
            <p:custDataLst>
              <p:tags r:id="rId7"/>
            </p:custDataLst>
          </p:nvPr>
        </p:nvSpPr>
        <p:spPr>
          <a:xfrm>
            <a:off x="5763463" y="3220616"/>
            <a:ext cx="379667" cy="37966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8"/>
            </p:custDataLst>
          </p:nvPr>
        </p:nvSpPr>
        <p:spPr>
          <a:xfrm>
            <a:off x="6294288" y="3158171"/>
            <a:ext cx="3525386" cy="4563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系统创新点</a:t>
            </a:r>
            <a:endParaRPr lang="zh-CN" altLang="en-US" sz="253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Number_4"/>
          <p:cNvSpPr/>
          <p:nvPr>
            <p:custDataLst>
              <p:tags r:id="rId9"/>
            </p:custDataLst>
          </p:nvPr>
        </p:nvSpPr>
        <p:spPr>
          <a:xfrm>
            <a:off x="5769738" y="3822787"/>
            <a:ext cx="379667" cy="379667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MH_Entry_4"/>
          <p:cNvSpPr/>
          <p:nvPr>
            <p:custDataLst>
              <p:tags r:id="rId10"/>
            </p:custDataLst>
          </p:nvPr>
        </p:nvSpPr>
        <p:spPr>
          <a:xfrm>
            <a:off x="6300563" y="3760341"/>
            <a:ext cx="3525386" cy="4563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技术说明</a:t>
            </a:r>
            <a:endParaRPr lang="zh-CN" altLang="en-US" sz="253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MH_Number_4"/>
          <p:cNvSpPr/>
          <p:nvPr>
            <p:custDataLst>
              <p:tags r:id="rId11"/>
            </p:custDataLst>
          </p:nvPr>
        </p:nvSpPr>
        <p:spPr>
          <a:xfrm>
            <a:off x="5769738" y="5117913"/>
            <a:ext cx="379667" cy="379667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6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5" name="MH_Entry_4"/>
          <p:cNvSpPr/>
          <p:nvPr>
            <p:custDataLst>
              <p:tags r:id="rId12"/>
            </p:custDataLst>
          </p:nvPr>
        </p:nvSpPr>
        <p:spPr>
          <a:xfrm>
            <a:off x="6300563" y="5055467"/>
            <a:ext cx="3525386" cy="4563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技术说明</a:t>
            </a:r>
            <a:endParaRPr lang="zh-CN" altLang="en-US" sz="253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MH_Number_3"/>
          <p:cNvSpPr/>
          <p:nvPr>
            <p:custDataLst>
              <p:tags r:id="rId13"/>
            </p:custDataLst>
          </p:nvPr>
        </p:nvSpPr>
        <p:spPr>
          <a:xfrm>
            <a:off x="5747464" y="4475222"/>
            <a:ext cx="379667" cy="37966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9" name="MH_Entry_3"/>
          <p:cNvSpPr/>
          <p:nvPr>
            <p:custDataLst>
              <p:tags r:id="rId14"/>
            </p:custDataLst>
          </p:nvPr>
        </p:nvSpPr>
        <p:spPr>
          <a:xfrm>
            <a:off x="6278289" y="4412777"/>
            <a:ext cx="3525386" cy="4563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系统创新点</a:t>
            </a:r>
            <a:endParaRPr lang="zh-CN" altLang="en-US" sz="253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040394"/>
      </p:ext>
    </p:extLst>
  </p:cSld>
  <p:clrMapOvr>
    <a:masterClrMapping/>
  </p:clrMapOvr>
  <p:transition spd="slow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17" grpId="0" animBg="1"/>
      <p:bldP spid="14" grpId="0" animBg="1"/>
      <p:bldP spid="15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308695" y="3506089"/>
            <a:ext cx="69557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r"/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介绍和人员介绍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2756967" y="2345387"/>
            <a:ext cx="4032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accent1"/>
                </a:solidFill>
              </a:rPr>
              <a:t>大学生在线考试系统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2994730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62311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0"/>
          <p:cNvSpPr txBox="1"/>
          <p:nvPr/>
        </p:nvSpPr>
        <p:spPr>
          <a:xfrm>
            <a:off x="372973" y="361635"/>
            <a:ext cx="1631042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背景介绍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1642" y="5504553"/>
            <a:ext cx="108732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近年来</a:t>
            </a:r>
            <a:r>
              <a:rPr lang="zh-CN" altLang="en-US" dirty="0" smtClean="0"/>
              <a:t>，调查研究发现，</a:t>
            </a:r>
            <a:r>
              <a:rPr lang="zh-CN" altLang="zh-CN" dirty="0" smtClean="0"/>
              <a:t>大学生</a:t>
            </a:r>
            <a:r>
              <a:rPr lang="zh-CN" altLang="en-US" dirty="0" smtClean="0"/>
              <a:t>习惯进行</a:t>
            </a:r>
            <a:r>
              <a:rPr lang="zh-CN" altLang="zh-CN" dirty="0" smtClean="0"/>
              <a:t>自主学习，</a:t>
            </a:r>
            <a:r>
              <a:rPr lang="zh-CN" altLang="en-US" dirty="0" smtClean="0"/>
              <a:t>这种行为相对来说，</a:t>
            </a:r>
            <a:r>
              <a:rPr lang="zh-CN" altLang="zh-CN" dirty="0" smtClean="0"/>
              <a:t>削弱</a:t>
            </a:r>
            <a:r>
              <a:rPr lang="zh-CN" altLang="zh-CN" dirty="0"/>
              <a:t>了大学生与老师的交流互动</a:t>
            </a:r>
            <a:r>
              <a:rPr lang="zh-CN" altLang="zh-CN" dirty="0" smtClean="0"/>
              <a:t>，大多数</a:t>
            </a:r>
            <a:r>
              <a:rPr lang="zh-CN" altLang="zh-CN" dirty="0"/>
              <a:t>学生与老师的交流仅限于课堂</a:t>
            </a:r>
            <a:r>
              <a:rPr lang="zh-CN" altLang="zh-CN" dirty="0" smtClean="0"/>
              <a:t>，</a:t>
            </a:r>
            <a:r>
              <a:rPr lang="zh-CN" altLang="zh-CN" dirty="0"/>
              <a:t>老师无法及时知道学生的学习理解</a:t>
            </a:r>
            <a:r>
              <a:rPr lang="zh-CN" altLang="zh-CN" dirty="0" smtClean="0"/>
              <a:t>度</a:t>
            </a:r>
            <a:r>
              <a:rPr lang="zh-CN" altLang="en-US" dirty="0" smtClean="0"/>
              <a:t>，鉴于这些社会现实，</a:t>
            </a:r>
            <a:r>
              <a:rPr lang="zh-CN" altLang="zh-CN" dirty="0" smtClean="0"/>
              <a:t>我们</a:t>
            </a:r>
            <a:r>
              <a:rPr lang="zh-CN" altLang="zh-CN" dirty="0"/>
              <a:t>队产生了一个</a:t>
            </a:r>
            <a:r>
              <a:rPr lang="en-US" altLang="zh-CN" dirty="0" smtClean="0"/>
              <a:t>idea——</a:t>
            </a:r>
            <a:r>
              <a:rPr lang="zh-CN" altLang="zh-CN" dirty="0" smtClean="0"/>
              <a:t>做</a:t>
            </a:r>
            <a:r>
              <a:rPr lang="zh-CN" altLang="zh-CN" dirty="0"/>
              <a:t>一</a:t>
            </a:r>
            <a:r>
              <a:rPr lang="zh-CN" altLang="zh-CN" dirty="0" smtClean="0"/>
              <a:t>个</a:t>
            </a:r>
            <a:r>
              <a:rPr lang="zh-CN" altLang="en-US" dirty="0" smtClean="0"/>
              <a:t>大学生在线考试网站。</a:t>
            </a:r>
            <a:endParaRPr lang="zh-CN" altLang="zh-CN" dirty="0"/>
          </a:p>
        </p:txBody>
      </p:sp>
      <p:pic>
        <p:nvPicPr>
          <p:cNvPr id="1026" name="Picture 2" descr="http://imgk.zol.com.cn/dcbbs/9979/a9978909_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118" y="1305074"/>
            <a:ext cx="5040560" cy="378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00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0"/>
          <p:cNvSpPr txBox="1"/>
          <p:nvPr/>
        </p:nvSpPr>
        <p:spPr>
          <a:xfrm>
            <a:off x="372973" y="361635"/>
            <a:ext cx="1631042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人员介绍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946484"/>
              </p:ext>
            </p:extLst>
          </p:nvPr>
        </p:nvGraphicFramePr>
        <p:xfrm>
          <a:off x="2180903" y="1456085"/>
          <a:ext cx="7416823" cy="39936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214"/>
                <a:gridCol w="1026242"/>
                <a:gridCol w="1377695"/>
                <a:gridCol w="3549672"/>
              </a:tblGrid>
              <a:tr h="7722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姓　名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性别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专业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在本项目中承担的工作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805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夏雨柔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女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软件工程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800" kern="100" dirty="0" smtClean="0">
                          <a:effectLst/>
                        </a:rPr>
                        <a:t>数据库</a:t>
                      </a:r>
                      <a:r>
                        <a:rPr lang="zh-CN" altLang="en-US" sz="1800" kern="100" dirty="0" smtClean="0">
                          <a:effectLst/>
                        </a:rPr>
                        <a:t>、</a:t>
                      </a:r>
                      <a:r>
                        <a:rPr lang="zh-CN" altLang="zh-CN" sz="1800" kern="100" dirty="0" smtClean="0">
                          <a:effectLst/>
                        </a:rPr>
                        <a:t>文档、创意</a:t>
                      </a:r>
                      <a:endParaRPr lang="zh-CN" altLang="zh-CN" sz="1800" kern="100" dirty="0" smtClean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805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唐雪雪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女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软件工程</a:t>
                      </a:r>
                      <a:endParaRPr lang="zh-CN" sz="1800" kern="22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effectLst/>
                        </a:rPr>
                        <a:t>代码</a:t>
                      </a:r>
                      <a:r>
                        <a:rPr lang="zh-CN" altLang="en-US" sz="1800" kern="100" dirty="0" smtClean="0">
                          <a:effectLst/>
                        </a:rPr>
                        <a:t>编写</a:t>
                      </a:r>
                      <a:r>
                        <a:rPr lang="zh-CN" sz="1800" kern="100" dirty="0" smtClean="0">
                          <a:effectLst/>
                        </a:rPr>
                        <a:t>、</a:t>
                      </a:r>
                      <a:r>
                        <a:rPr lang="zh-CN" altLang="en-US" sz="1800" kern="100" dirty="0" smtClean="0">
                          <a:effectLst/>
                        </a:rPr>
                        <a:t>文档、</a:t>
                      </a:r>
                      <a:r>
                        <a:rPr lang="zh-CN" sz="1800" kern="100" dirty="0" smtClean="0">
                          <a:effectLst/>
                        </a:rPr>
                        <a:t>创意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805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叶汝楷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just">
                        <a:spcAft>
                          <a:spcPts val="0"/>
                        </a:spcAft>
                      </a:pPr>
                      <a:r>
                        <a:rPr lang="en-US" altLang="zh-CN" sz="1800" kern="100" baseline="0" dirty="0" smtClean="0">
                          <a:effectLst/>
                          <a:latin typeface="+mn-lt"/>
                          <a:ea typeface="+mn-ea"/>
                        </a:rPr>
                        <a:t>   </a:t>
                      </a:r>
                      <a:r>
                        <a:rPr lang="zh-CN" altLang="en-US" sz="1800" kern="100" baseline="0" dirty="0" smtClean="0">
                          <a:effectLst/>
                          <a:latin typeface="+mn-lt"/>
                          <a:ea typeface="+mn-ea"/>
                        </a:rPr>
                        <a:t>女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软件工程</a:t>
                      </a:r>
                      <a:endParaRPr lang="zh-CN" sz="1800" kern="22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effectLst/>
                        </a:rPr>
                        <a:t>代码</a:t>
                      </a:r>
                      <a:r>
                        <a:rPr lang="zh-CN" altLang="en-US" sz="1800" kern="100" dirty="0" smtClean="0">
                          <a:effectLst/>
                        </a:rPr>
                        <a:t>编写</a:t>
                      </a:r>
                      <a:r>
                        <a:rPr lang="zh-CN" sz="1800" kern="100" dirty="0" smtClean="0">
                          <a:effectLst/>
                        </a:rPr>
                        <a:t>、</a:t>
                      </a:r>
                      <a:r>
                        <a:rPr lang="zh-CN" altLang="en-US" sz="1800" kern="100" dirty="0" smtClean="0">
                          <a:effectLst/>
                        </a:rPr>
                        <a:t>文档、</a:t>
                      </a:r>
                      <a:r>
                        <a:rPr lang="zh-CN" sz="1800" kern="100" dirty="0" smtClean="0">
                          <a:effectLst/>
                        </a:rPr>
                        <a:t>创意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805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母丹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+mn-lt"/>
                          <a:ea typeface="+mn-ea"/>
                        </a:rPr>
                        <a:t>女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数媒</a:t>
                      </a:r>
                      <a:endParaRPr lang="zh-CN" sz="1800" kern="22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effectLst/>
                        </a:rPr>
                        <a:t>美工</a:t>
                      </a:r>
                      <a:r>
                        <a:rPr lang="zh-CN" sz="1800" kern="100" dirty="0">
                          <a:effectLst/>
                        </a:rPr>
                        <a:t>、创意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08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319980"/>
            <a:ext cx="4076757" cy="126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endParaRPr lang="zh-CN" altLang="en-US" sz="7593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3191578" y="2431112"/>
            <a:ext cx="38779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3200" dirty="0">
                <a:solidFill>
                  <a:schemeClr val="accent1"/>
                </a:solidFill>
              </a:rPr>
              <a:t>大学生在线考试系统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3366627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79531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0"/>
          <p:cNvSpPr txBox="1"/>
          <p:nvPr/>
        </p:nvSpPr>
        <p:spPr>
          <a:xfrm>
            <a:off x="372973" y="390827"/>
            <a:ext cx="2349187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系统功能介绍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1124" y="1267698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本系统可细化为两个子系统：老师在线考试管理系统和学生在线练习与考试系统</a:t>
            </a:r>
          </a:p>
        </p:txBody>
      </p:sp>
      <p:pic>
        <p:nvPicPr>
          <p:cNvPr id="8" name="图片 7" descr="C:\Users\Administrator\Documents\Tencent Files\756729746\Image\C2C\9D4C3XS(K$ST__IAVJF9%]L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21" y="2235710"/>
            <a:ext cx="4669324" cy="2887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319" y="2268745"/>
            <a:ext cx="6432463" cy="2830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1270025" y="5673199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老师在线考试</a:t>
            </a:r>
            <a:r>
              <a:rPr lang="zh-CN" altLang="zh-CN" dirty="0" smtClean="0"/>
              <a:t>管理系统</a:t>
            </a:r>
            <a:r>
              <a:rPr lang="zh-CN" altLang="en-US" dirty="0" smtClean="0"/>
              <a:t>主界面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653511" y="567319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学生在线练习与考试</a:t>
            </a:r>
            <a:r>
              <a:rPr lang="zh-CN" altLang="zh-CN" dirty="0" smtClean="0"/>
              <a:t>系统</a:t>
            </a:r>
            <a:r>
              <a:rPr lang="zh-CN" altLang="en-US" dirty="0" smtClean="0"/>
              <a:t>主界面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2608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0"/>
          <p:cNvSpPr txBox="1"/>
          <p:nvPr/>
        </p:nvSpPr>
        <p:spPr>
          <a:xfrm>
            <a:off x="377612" y="390827"/>
            <a:ext cx="4144551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大学生考试系统功能介绍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083" y="1456085"/>
            <a:ext cx="7743155" cy="340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188083" y="5344517"/>
            <a:ext cx="94073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zh-CN" dirty="0" smtClean="0"/>
              <a:t>学生可以</a:t>
            </a:r>
            <a:r>
              <a:rPr lang="zh-CN" altLang="en-US" dirty="0" smtClean="0"/>
              <a:t>根据科目进行</a:t>
            </a:r>
            <a:r>
              <a:rPr lang="zh-CN" altLang="zh-CN" dirty="0" smtClean="0"/>
              <a:t>在线</a:t>
            </a:r>
            <a:r>
              <a:rPr lang="zh-CN" altLang="zh-CN" dirty="0"/>
              <a:t>练习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可选题型有选择题、判断题、简单题三种；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2.</a:t>
            </a:r>
            <a:r>
              <a:rPr lang="zh-CN" altLang="zh-CN" dirty="0" smtClean="0"/>
              <a:t>学生</a:t>
            </a:r>
            <a:r>
              <a:rPr lang="zh-CN" altLang="en-US" dirty="0" smtClean="0"/>
              <a:t>选择科目以及试卷，输入试题密码之后，在规定时间内答题上交；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3.</a:t>
            </a:r>
            <a:r>
              <a:rPr lang="zh-CN" altLang="zh-CN" dirty="0" smtClean="0"/>
              <a:t>学生</a:t>
            </a:r>
            <a:r>
              <a:rPr lang="zh-CN" altLang="zh-CN" dirty="0"/>
              <a:t>可以</a:t>
            </a:r>
            <a:r>
              <a:rPr lang="zh-CN" altLang="zh-CN" dirty="0" smtClean="0"/>
              <a:t>查看</a:t>
            </a:r>
            <a:r>
              <a:rPr lang="zh-CN" altLang="en-US" dirty="0" smtClean="0"/>
              <a:t>教师已经批改完成的</a:t>
            </a:r>
            <a:r>
              <a:rPr lang="zh-CN" altLang="zh-CN" dirty="0" smtClean="0"/>
              <a:t>成绩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4.</a:t>
            </a:r>
            <a:r>
              <a:rPr lang="zh-CN" altLang="zh-CN" dirty="0" smtClean="0"/>
              <a:t>学生</a:t>
            </a:r>
            <a:r>
              <a:rPr lang="zh-CN" altLang="en-US" dirty="0" smtClean="0"/>
              <a:t>查看并修改个人信息。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2608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0"/>
          <p:cNvSpPr txBox="1"/>
          <p:nvPr/>
        </p:nvSpPr>
        <p:spPr>
          <a:xfrm>
            <a:off x="372973" y="390827"/>
            <a:ext cx="4503623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教师试题管理系统功能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介绍</a:t>
            </a:r>
          </a:p>
        </p:txBody>
      </p:sp>
      <p:sp>
        <p:nvSpPr>
          <p:cNvPr id="2" name="矩形 1"/>
          <p:cNvSpPr/>
          <p:nvPr/>
        </p:nvSpPr>
        <p:spPr>
          <a:xfrm>
            <a:off x="2431557" y="5344517"/>
            <a:ext cx="81022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/>
              <a:t>教师</a:t>
            </a:r>
            <a:r>
              <a:rPr lang="zh-CN" altLang="zh-CN" dirty="0" smtClean="0"/>
              <a:t>可以</a:t>
            </a:r>
            <a:r>
              <a:rPr lang="zh-CN" altLang="en-US" dirty="0" smtClean="0"/>
              <a:t>进行试题管理，上传试题；</a:t>
            </a:r>
            <a:endParaRPr lang="en-US" altLang="zh-CN" dirty="0"/>
          </a:p>
          <a:p>
            <a:pPr lvl="0"/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教师可以进行主观题阅卷；</a:t>
            </a:r>
            <a:endParaRPr lang="en-US" altLang="zh-CN" dirty="0"/>
          </a:p>
          <a:p>
            <a:pPr lvl="0"/>
            <a:r>
              <a:rPr lang="en-US" altLang="zh-CN" dirty="0"/>
              <a:t>3.</a:t>
            </a:r>
            <a:r>
              <a:rPr lang="zh-CN" altLang="zh-CN" dirty="0"/>
              <a:t>学生可以查看</a:t>
            </a:r>
            <a:r>
              <a:rPr lang="zh-CN" altLang="en-US" dirty="0"/>
              <a:t>教师已经批改完成的</a:t>
            </a:r>
            <a:r>
              <a:rPr lang="zh-CN" altLang="zh-CN" dirty="0"/>
              <a:t>成绩</a:t>
            </a:r>
            <a:r>
              <a:rPr lang="zh-CN" altLang="en-US" dirty="0"/>
              <a:t>；</a:t>
            </a:r>
            <a:endParaRPr lang="en-US" altLang="zh-CN" dirty="0"/>
          </a:p>
          <a:p>
            <a:pPr lvl="0"/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教师查看个人</a:t>
            </a:r>
            <a:r>
              <a:rPr lang="zh-CN" altLang="en-US" dirty="0"/>
              <a:t>信息。</a:t>
            </a:r>
            <a:endParaRPr lang="zh-CN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809" y="1213073"/>
            <a:ext cx="8814022" cy="3877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08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0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heme/theme1.xml><?xml version="1.0" encoding="utf-8"?>
<a:theme xmlns:a="http://schemas.openxmlformats.org/drawingml/2006/main" name="第一PPT，www.1ppt.com">
  <a:themeElements>
    <a:clrScheme name="自定义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A5A5A5"/>
      </a:accent2>
      <a:accent3>
        <a:srgbClr val="0070C0"/>
      </a:accent3>
      <a:accent4>
        <a:srgbClr val="A5A5A5"/>
      </a:accent4>
      <a:accent5>
        <a:srgbClr val="0070C0"/>
      </a:accent5>
      <a:accent6>
        <a:srgbClr val="A5A5A5"/>
      </a:accent6>
      <a:hlink>
        <a:srgbClr val="0070C0"/>
      </a:hlink>
      <a:folHlink>
        <a:srgbClr val="A5A5A5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624</Words>
  <Application>Microsoft Office PowerPoint</Application>
  <PresentationFormat>自定义</PresentationFormat>
  <Paragraphs>109</Paragraphs>
  <Slides>14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蓝灰商务</dc:title>
  <dc:creator/>
  <cp:keywords>第一PPT www.1ppt.com</cp:keywords>
  <cp:lastModifiedBy/>
  <cp:revision>1</cp:revision>
  <dcterms:created xsi:type="dcterms:W3CDTF">2016-09-17T14:53:56Z</dcterms:created>
  <dcterms:modified xsi:type="dcterms:W3CDTF">2017-09-19T13:53:45Z</dcterms:modified>
</cp:coreProperties>
</file>