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2EADF-CE0D-4A43-82B5-196FDB8DDAE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44EE278-3609-468F-AED0-CDE37DD36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1CBBD92-CD01-4501-883D-BD609D39DE23}"/>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5" name="Fußzeilenplatzhalter 4">
            <a:extLst>
              <a:ext uri="{FF2B5EF4-FFF2-40B4-BE49-F238E27FC236}">
                <a16:creationId xmlns:a16="http://schemas.microsoft.com/office/drawing/2014/main" id="{DB83657A-EF3C-48FD-A94C-9B566B8411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F5FD960-DB8D-4021-8344-F477BD2D72D7}"/>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151331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01444-0B98-4F5C-89E0-1C2A294470F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D8A8612-4D21-4B13-965F-AD7910217DD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6D65F61-18A7-4FEA-AA5B-7AB0D76F276C}"/>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5" name="Fußzeilenplatzhalter 4">
            <a:extLst>
              <a:ext uri="{FF2B5EF4-FFF2-40B4-BE49-F238E27FC236}">
                <a16:creationId xmlns:a16="http://schemas.microsoft.com/office/drawing/2014/main" id="{F8C20A15-3F76-451D-9BA3-5144607CE90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9453F7-50B2-4071-95B8-02ABB8404551}"/>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131022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88877D6-FF8A-4E3F-97C3-3D312481D1B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A937C8A-0811-400E-B2E6-4FA2FB7995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3ED330F-CD87-4969-BF92-5833D6B52410}"/>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5" name="Fußzeilenplatzhalter 4">
            <a:extLst>
              <a:ext uri="{FF2B5EF4-FFF2-40B4-BE49-F238E27FC236}">
                <a16:creationId xmlns:a16="http://schemas.microsoft.com/office/drawing/2014/main" id="{6012CC1B-0E3C-4FBA-B162-3A98EA4691C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B658CF-856C-4786-ABC2-1483B38C0647}"/>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38653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60530-427A-4382-AC4A-C96F468C63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40292EA-8FDE-4A6A-A9B4-A227B729CA9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D0CFFA-4AD7-4CC9-93B1-A77EBABD93E2}"/>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5" name="Fußzeilenplatzhalter 4">
            <a:extLst>
              <a:ext uri="{FF2B5EF4-FFF2-40B4-BE49-F238E27FC236}">
                <a16:creationId xmlns:a16="http://schemas.microsoft.com/office/drawing/2014/main" id="{4D8C5571-3AE1-492F-8F51-A3D69154E48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D1C4CB-38A7-42F1-9E33-2064B87786CE}"/>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200180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08A0F-0B2E-41DE-B873-3769024F394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D7BA4BF-1B1C-48AE-9C4A-ED7E70BFE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00D0C8B-7A77-49FB-A510-E5CAD09959A2}"/>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5" name="Fußzeilenplatzhalter 4">
            <a:extLst>
              <a:ext uri="{FF2B5EF4-FFF2-40B4-BE49-F238E27FC236}">
                <a16:creationId xmlns:a16="http://schemas.microsoft.com/office/drawing/2014/main" id="{BCEE6E1F-00DF-4C06-A9DC-1EC88AB80B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FBE89C-2917-4EE1-BAB7-E5C1DA38C04C}"/>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68959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C88E5-C051-4D10-84A9-EA2BF36C75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8130872-E0EC-49C6-95C0-EEA0211D62D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278A527-5795-4615-8684-0BD1F65E742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0F4FEF7-C2CF-4E36-A806-F8D87E88542E}"/>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6" name="Fußzeilenplatzhalter 5">
            <a:extLst>
              <a:ext uri="{FF2B5EF4-FFF2-40B4-BE49-F238E27FC236}">
                <a16:creationId xmlns:a16="http://schemas.microsoft.com/office/drawing/2014/main" id="{307CB6A7-A398-4C33-AB49-95B708BDAC0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163FC52-63FB-4B3F-9B51-7BB2E00AE230}"/>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308603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8C30E-8271-4F01-B8B0-AED34B60D58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6B52434-589D-4E39-83B7-A3B36FF99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51B14E2-7C4E-4BC8-A28A-13B0B77C80B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DFABCE2-567D-4922-9563-FCB935F2E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0E598DE-9C99-4EC6-800E-170DD8924FF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9EBF55F-7DEE-4145-9B40-07210D1FBE96}"/>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8" name="Fußzeilenplatzhalter 7">
            <a:extLst>
              <a:ext uri="{FF2B5EF4-FFF2-40B4-BE49-F238E27FC236}">
                <a16:creationId xmlns:a16="http://schemas.microsoft.com/office/drawing/2014/main" id="{60DD9266-90C5-4276-A34B-6F9122571C3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4B8F7CE-86B7-411B-8629-AA582FD3EB84}"/>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418289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E2299-037F-41D2-B321-B9DF1053E9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5D21876-EF1C-461D-A03C-EE7D3260FE4F}"/>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4" name="Fußzeilenplatzhalter 3">
            <a:extLst>
              <a:ext uri="{FF2B5EF4-FFF2-40B4-BE49-F238E27FC236}">
                <a16:creationId xmlns:a16="http://schemas.microsoft.com/office/drawing/2014/main" id="{42AEC6F1-DA5A-4A14-97CE-E557BFCD049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6149A66-5297-4706-8F00-BE7DF3929CA5}"/>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205875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3ED8E5-FC46-4220-BBEA-2ADF6F57AB1A}"/>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3" name="Fußzeilenplatzhalter 2">
            <a:extLst>
              <a:ext uri="{FF2B5EF4-FFF2-40B4-BE49-F238E27FC236}">
                <a16:creationId xmlns:a16="http://schemas.microsoft.com/office/drawing/2014/main" id="{20E5657A-8DDD-4135-812B-D3D79BC8E24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5530C71-B773-4149-81EB-BB94AB03DB36}"/>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265590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5EC4A-119B-4BE4-BD25-00438CDCBCF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EECF57E-7B37-4926-A606-9E121F815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E40667A-9B40-4F10-AAF3-B3C2F826B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DC5962-231B-47D6-AA5E-53D19351BD02}"/>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6" name="Fußzeilenplatzhalter 5">
            <a:extLst>
              <a:ext uri="{FF2B5EF4-FFF2-40B4-BE49-F238E27FC236}">
                <a16:creationId xmlns:a16="http://schemas.microsoft.com/office/drawing/2014/main" id="{09F57D18-A2DC-4DE3-BD63-F8E3BA07DB8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50DE745-46E6-4DCE-88E7-7FE7FCE23993}"/>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270201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4796FF-7C27-4920-9B4A-382FEEF8F1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1329D49-902F-4AC9-A7EF-343286D09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BAA6DA7-8657-4CAF-A02C-E9F29C37A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FAB0E25-45DD-4034-B84A-999EFF593E3F}"/>
              </a:ext>
            </a:extLst>
          </p:cNvPr>
          <p:cNvSpPr>
            <a:spLocks noGrp="1"/>
          </p:cNvSpPr>
          <p:nvPr>
            <p:ph type="dt" sz="half" idx="10"/>
          </p:nvPr>
        </p:nvSpPr>
        <p:spPr/>
        <p:txBody>
          <a:bodyPr/>
          <a:lstStyle/>
          <a:p>
            <a:fld id="{F2E2FA23-DE98-4D36-BCC5-6BD327AC5987}" type="datetimeFigureOut">
              <a:rPr lang="de-DE" smtClean="0"/>
              <a:t>12.11.2020</a:t>
            </a:fld>
            <a:endParaRPr lang="de-DE"/>
          </a:p>
        </p:txBody>
      </p:sp>
      <p:sp>
        <p:nvSpPr>
          <p:cNvPr id="6" name="Fußzeilenplatzhalter 5">
            <a:extLst>
              <a:ext uri="{FF2B5EF4-FFF2-40B4-BE49-F238E27FC236}">
                <a16:creationId xmlns:a16="http://schemas.microsoft.com/office/drawing/2014/main" id="{825F4E25-207F-4B1F-A978-A96A02F8B7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0DBDC6-4B48-41E5-925F-0ABABAB55227}"/>
              </a:ext>
            </a:extLst>
          </p:cNvPr>
          <p:cNvSpPr>
            <a:spLocks noGrp="1"/>
          </p:cNvSpPr>
          <p:nvPr>
            <p:ph type="sldNum" sz="quarter" idx="12"/>
          </p:nvPr>
        </p:nvSpPr>
        <p:spPr/>
        <p:txBody>
          <a:bodyPr/>
          <a:lstStyle/>
          <a:p>
            <a:fld id="{E3CEC1BD-3A1A-4B4F-9F8D-60952CA05A12}" type="slidenum">
              <a:rPr lang="de-DE" smtClean="0"/>
              <a:t>‹Nr.›</a:t>
            </a:fld>
            <a:endParaRPr lang="de-DE"/>
          </a:p>
        </p:txBody>
      </p:sp>
    </p:spTree>
    <p:extLst>
      <p:ext uri="{BB962C8B-B14F-4D97-AF65-F5344CB8AC3E}">
        <p14:creationId xmlns:p14="http://schemas.microsoft.com/office/powerpoint/2010/main" val="423401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C74E222-2173-4457-AB80-AFBE100E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C9A5346-68D5-44ED-98E1-9329EFDD4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D7681A-E774-423D-917E-E6E7CA219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2FA23-DE98-4D36-BCC5-6BD327AC5987}" type="datetimeFigureOut">
              <a:rPr lang="de-DE" smtClean="0"/>
              <a:t>12.11.2020</a:t>
            </a:fld>
            <a:endParaRPr lang="de-DE"/>
          </a:p>
        </p:txBody>
      </p:sp>
      <p:sp>
        <p:nvSpPr>
          <p:cNvPr id="5" name="Fußzeilenplatzhalter 4">
            <a:extLst>
              <a:ext uri="{FF2B5EF4-FFF2-40B4-BE49-F238E27FC236}">
                <a16:creationId xmlns:a16="http://schemas.microsoft.com/office/drawing/2014/main" id="{28C0F690-2FF9-4F99-A3AD-93632ABCB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E2761E4-AE25-462E-8B05-2619D3C6D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EC1BD-3A1A-4B4F-9F8D-60952CA05A12}" type="slidenum">
              <a:rPr lang="de-DE" smtClean="0"/>
              <a:t>‹Nr.›</a:t>
            </a:fld>
            <a:endParaRPr lang="de-DE"/>
          </a:p>
        </p:txBody>
      </p:sp>
    </p:spTree>
    <p:extLst>
      <p:ext uri="{BB962C8B-B14F-4D97-AF65-F5344CB8AC3E}">
        <p14:creationId xmlns:p14="http://schemas.microsoft.com/office/powerpoint/2010/main" val="127943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545B5DB-9230-427C-8F00-931609C904BC}"/>
              </a:ext>
            </a:extLst>
          </p:cNvPr>
          <p:cNvSpPr>
            <a:spLocks noGrp="1"/>
          </p:cNvSpPr>
          <p:nvPr>
            <p:ph type="ctrTitle"/>
          </p:nvPr>
        </p:nvSpPr>
        <p:spPr>
          <a:xfrm>
            <a:off x="992206" y="1608667"/>
            <a:ext cx="2823275" cy="4501127"/>
          </a:xfrm>
        </p:spPr>
        <p:txBody>
          <a:bodyPr vert="horz" lIns="91440" tIns="45720" rIns="91440" bIns="45720" rtlCol="0" anchor="t">
            <a:normAutofit/>
          </a:bodyPr>
          <a:lstStyle/>
          <a:p>
            <a:pPr algn="r"/>
            <a:r>
              <a:rPr lang="en-US" sz="3200" kern="1200" dirty="0">
                <a:solidFill>
                  <a:srgbClr val="FFFFFF"/>
                </a:solidFill>
                <a:latin typeface="+mj-lt"/>
                <a:ea typeface="+mj-ea"/>
                <a:cs typeface="+mj-cs"/>
              </a:rPr>
              <a:t>Comparison of Neighborhoods</a:t>
            </a:r>
          </a:p>
        </p:txBody>
      </p:sp>
      <p:sp>
        <p:nvSpPr>
          <p:cNvPr id="3" name="Untertitel 2">
            <a:extLst>
              <a:ext uri="{FF2B5EF4-FFF2-40B4-BE49-F238E27FC236}">
                <a16:creationId xmlns:a16="http://schemas.microsoft.com/office/drawing/2014/main" id="{1DB768AF-3D95-4B30-A1F6-D8F590C1F30D}"/>
              </a:ext>
            </a:extLst>
          </p:cNvPr>
          <p:cNvSpPr>
            <a:spLocks noGrp="1"/>
          </p:cNvSpPr>
          <p:nvPr>
            <p:ph type="subTitle" idx="1"/>
          </p:nvPr>
        </p:nvSpPr>
        <p:spPr>
          <a:xfrm>
            <a:off x="4547698" y="1608667"/>
            <a:ext cx="3421958" cy="4501127"/>
          </a:xfrm>
        </p:spPr>
        <p:txBody>
          <a:bodyPr vert="horz" lIns="91440" tIns="45720" rIns="91440" bIns="45720" rtlCol="0">
            <a:normAutofit/>
          </a:bodyPr>
          <a:lstStyle/>
          <a:p>
            <a:pPr indent="-228600" algn="l">
              <a:buFont typeface="Arial" panose="020B0604020202020204" pitchFamily="34" charset="0"/>
              <a:buChar char="•"/>
            </a:pPr>
            <a:r>
              <a:rPr lang="en-US" sz="2000" dirty="0"/>
              <a:t>Berlin – London – New York</a:t>
            </a:r>
          </a:p>
        </p:txBody>
      </p:sp>
      <p:sp>
        <p:nvSpPr>
          <p:cNvPr id="4" name="Textfeld 3">
            <a:extLst>
              <a:ext uri="{FF2B5EF4-FFF2-40B4-BE49-F238E27FC236}">
                <a16:creationId xmlns:a16="http://schemas.microsoft.com/office/drawing/2014/main" id="{B26D1B9A-E822-4EE4-B21E-EA532328C5C8}"/>
              </a:ext>
            </a:extLst>
          </p:cNvPr>
          <p:cNvSpPr txBox="1"/>
          <p:nvPr/>
        </p:nvSpPr>
        <p:spPr>
          <a:xfrm>
            <a:off x="8289696" y="1608667"/>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Markus Gorges</a:t>
            </a:r>
          </a:p>
          <a:p>
            <a:pPr indent="-228600">
              <a:lnSpc>
                <a:spcPct val="90000"/>
              </a:lnSpc>
              <a:spcAft>
                <a:spcPts val="600"/>
              </a:spcAft>
              <a:buFont typeface="Arial" panose="020B0604020202020204" pitchFamily="34" charset="0"/>
              <a:buChar char="•"/>
            </a:pPr>
            <a:r>
              <a:rPr lang="en-US" sz="2000" dirty="0"/>
              <a:t>November 12, 2020</a:t>
            </a:r>
          </a:p>
        </p:txBody>
      </p:sp>
    </p:spTree>
    <p:extLst>
      <p:ext uri="{BB962C8B-B14F-4D97-AF65-F5344CB8AC3E}">
        <p14:creationId xmlns:p14="http://schemas.microsoft.com/office/powerpoint/2010/main" val="19482719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C79DE-9F26-422B-BB88-0C840DE1DB77}"/>
              </a:ext>
            </a:extLst>
          </p:cNvPr>
          <p:cNvSpPr>
            <a:spLocks noGrp="1"/>
          </p:cNvSpPr>
          <p:nvPr>
            <p:ph type="title"/>
          </p:nvPr>
        </p:nvSpPr>
        <p:spPr>
          <a:xfrm>
            <a:off x="838200" y="18255"/>
            <a:ext cx="10515600" cy="1325563"/>
          </a:xfrm>
        </p:spPr>
        <p:txBody>
          <a:bodyPr/>
          <a:lstStyle/>
          <a:p>
            <a:r>
              <a:rPr lang="en-GB" dirty="0"/>
              <a:t>Comparison</a:t>
            </a:r>
            <a:r>
              <a:rPr lang="de-DE" dirty="0"/>
              <a:t> </a:t>
            </a:r>
            <a:r>
              <a:rPr lang="de-DE" dirty="0" err="1"/>
              <a:t>of</a:t>
            </a:r>
            <a:r>
              <a:rPr lang="de-DE" dirty="0"/>
              <a:t> </a:t>
            </a:r>
            <a:r>
              <a:rPr lang="de-DE" dirty="0" err="1"/>
              <a:t>Neighborhoods</a:t>
            </a:r>
            <a:endParaRPr lang="de-DE" dirty="0"/>
          </a:p>
        </p:txBody>
      </p:sp>
      <p:sp>
        <p:nvSpPr>
          <p:cNvPr id="3" name="Inhaltsplatzhalter 2">
            <a:extLst>
              <a:ext uri="{FF2B5EF4-FFF2-40B4-BE49-F238E27FC236}">
                <a16:creationId xmlns:a16="http://schemas.microsoft.com/office/drawing/2014/main" id="{DA0D514A-1D45-4557-90F5-8BAFB3FF80CD}"/>
              </a:ext>
            </a:extLst>
          </p:cNvPr>
          <p:cNvSpPr>
            <a:spLocks noGrp="1"/>
          </p:cNvSpPr>
          <p:nvPr>
            <p:ph idx="1"/>
          </p:nvPr>
        </p:nvSpPr>
        <p:spPr/>
        <p:txBody>
          <a:bodyPr/>
          <a:lstStyle/>
          <a:p>
            <a:r>
              <a:rPr lang="de-DE" dirty="0" err="1"/>
              <a:t>Comparison</a:t>
            </a:r>
            <a:r>
              <a:rPr lang="de-DE" dirty="0"/>
              <a:t> </a:t>
            </a:r>
            <a:r>
              <a:rPr lang="de-DE" dirty="0" err="1"/>
              <a:t>of</a:t>
            </a:r>
            <a:r>
              <a:rPr lang="de-DE" dirty="0"/>
              <a:t> </a:t>
            </a:r>
            <a:r>
              <a:rPr lang="de-DE" dirty="0" err="1"/>
              <a:t>neighborhoods</a:t>
            </a:r>
            <a:r>
              <a:rPr lang="de-DE" dirty="0"/>
              <a:t> </a:t>
            </a:r>
            <a:r>
              <a:rPr lang="de-DE" dirty="0" err="1"/>
              <a:t>of</a:t>
            </a:r>
            <a:r>
              <a:rPr lang="de-DE" dirty="0"/>
              <a:t> </a:t>
            </a:r>
            <a:r>
              <a:rPr lang="de-DE" dirty="0" err="1"/>
              <a:t>three</a:t>
            </a:r>
            <a:r>
              <a:rPr lang="de-DE" dirty="0"/>
              <a:t> different </a:t>
            </a:r>
            <a:r>
              <a:rPr lang="de-DE" dirty="0" err="1"/>
              <a:t>citys</a:t>
            </a:r>
            <a:endParaRPr lang="de-DE" dirty="0"/>
          </a:p>
          <a:p>
            <a:pPr lvl="1"/>
            <a:r>
              <a:rPr lang="de-DE" dirty="0"/>
              <a:t>Berlin</a:t>
            </a:r>
          </a:p>
          <a:p>
            <a:pPr lvl="1"/>
            <a:r>
              <a:rPr lang="de-DE" dirty="0"/>
              <a:t>London</a:t>
            </a:r>
          </a:p>
          <a:p>
            <a:pPr lvl="1"/>
            <a:r>
              <a:rPr lang="de-DE" dirty="0"/>
              <a:t>New York</a:t>
            </a:r>
          </a:p>
          <a:p>
            <a:r>
              <a:rPr lang="de-DE" dirty="0" err="1"/>
              <a:t>Which</a:t>
            </a:r>
            <a:r>
              <a:rPr lang="de-DE" dirty="0"/>
              <a:t> </a:t>
            </a:r>
            <a:r>
              <a:rPr lang="de-DE" dirty="0" err="1"/>
              <a:t>city</a:t>
            </a:r>
            <a:r>
              <a:rPr lang="de-DE" dirty="0"/>
              <a:t> </a:t>
            </a:r>
            <a:r>
              <a:rPr lang="de-DE" dirty="0" err="1"/>
              <a:t>fits</a:t>
            </a:r>
            <a:r>
              <a:rPr lang="de-DE" dirty="0"/>
              <a:t> </a:t>
            </a:r>
            <a:r>
              <a:rPr lang="de-DE" dirty="0" err="1"/>
              <a:t>most</a:t>
            </a:r>
            <a:r>
              <a:rPr lang="de-DE" dirty="0"/>
              <a:t> </a:t>
            </a:r>
            <a:r>
              <a:rPr lang="de-DE" dirty="0" err="1"/>
              <a:t>the</a:t>
            </a:r>
            <a:r>
              <a:rPr lang="de-DE" dirty="0"/>
              <a:t> </a:t>
            </a:r>
            <a:r>
              <a:rPr lang="de-DE" dirty="0" err="1"/>
              <a:t>given</a:t>
            </a:r>
            <a:r>
              <a:rPr lang="de-DE" dirty="0"/>
              <a:t> </a:t>
            </a:r>
            <a:r>
              <a:rPr lang="de-DE" dirty="0" err="1"/>
              <a:t>interests</a:t>
            </a:r>
            <a:r>
              <a:rPr lang="de-DE" dirty="0"/>
              <a:t>?</a:t>
            </a:r>
          </a:p>
          <a:p>
            <a:r>
              <a:rPr lang="de-DE" dirty="0" err="1"/>
              <a:t>Would</a:t>
            </a:r>
            <a:r>
              <a:rPr lang="de-DE" dirty="0"/>
              <a:t> </a:t>
            </a:r>
            <a:r>
              <a:rPr lang="de-DE" dirty="0" err="1"/>
              <a:t>would</a:t>
            </a:r>
            <a:r>
              <a:rPr lang="de-DE" dirty="0"/>
              <a:t> a </a:t>
            </a:r>
            <a:r>
              <a:rPr lang="de-DE" dirty="0" err="1"/>
              <a:t>ranking</a:t>
            </a:r>
            <a:r>
              <a:rPr lang="de-DE" dirty="0"/>
              <a:t> </a:t>
            </a:r>
            <a:r>
              <a:rPr lang="de-DE" dirty="0" err="1"/>
              <a:t>of</a:t>
            </a:r>
            <a:r>
              <a:rPr lang="de-DE" dirty="0"/>
              <a:t> </a:t>
            </a:r>
            <a:r>
              <a:rPr lang="de-DE" dirty="0" err="1"/>
              <a:t>neighborhoods</a:t>
            </a:r>
            <a:r>
              <a:rPr lang="de-DE" dirty="0"/>
              <a:t> </a:t>
            </a:r>
            <a:r>
              <a:rPr lang="de-DE" dirty="0" err="1"/>
              <a:t>look</a:t>
            </a:r>
            <a:r>
              <a:rPr lang="de-DE" dirty="0"/>
              <a:t> like?</a:t>
            </a:r>
          </a:p>
        </p:txBody>
      </p:sp>
      <p:sp>
        <p:nvSpPr>
          <p:cNvPr id="4" name="Titel 1">
            <a:extLst>
              <a:ext uri="{FF2B5EF4-FFF2-40B4-BE49-F238E27FC236}">
                <a16:creationId xmlns:a16="http://schemas.microsoft.com/office/drawing/2014/main" id="{685CE62A-4446-42AA-AC48-C583C76DD02F}"/>
              </a:ext>
            </a:extLst>
          </p:cNvPr>
          <p:cNvSpPr txBox="1">
            <a:spLocks/>
          </p:cNvSpPr>
          <p:nvPr/>
        </p:nvSpPr>
        <p:spPr>
          <a:xfrm>
            <a:off x="838200" y="883286"/>
            <a:ext cx="10515600" cy="66248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Problem</a:t>
            </a:r>
          </a:p>
        </p:txBody>
      </p:sp>
    </p:spTree>
    <p:extLst>
      <p:ext uri="{BB962C8B-B14F-4D97-AF65-F5344CB8AC3E}">
        <p14:creationId xmlns:p14="http://schemas.microsoft.com/office/powerpoint/2010/main" val="345865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DEAFC-F39E-4713-A33F-D6CE58FA42DC}"/>
              </a:ext>
            </a:extLst>
          </p:cNvPr>
          <p:cNvSpPr>
            <a:spLocks noGrp="1"/>
          </p:cNvSpPr>
          <p:nvPr>
            <p:ph type="title"/>
          </p:nvPr>
        </p:nvSpPr>
        <p:spPr>
          <a:xfrm>
            <a:off x="838200" y="365126"/>
            <a:ext cx="10515600" cy="662486"/>
          </a:xfrm>
        </p:spPr>
        <p:txBody>
          <a:bodyPr>
            <a:normAutofit fontScale="90000"/>
          </a:bodyPr>
          <a:lstStyle/>
          <a:p>
            <a:r>
              <a:rPr lang="de-DE" dirty="0" err="1"/>
              <a:t>Comparison</a:t>
            </a:r>
            <a:r>
              <a:rPr lang="de-DE" dirty="0"/>
              <a:t> </a:t>
            </a:r>
            <a:r>
              <a:rPr lang="de-DE" dirty="0" err="1"/>
              <a:t>of</a:t>
            </a:r>
            <a:r>
              <a:rPr lang="de-DE" dirty="0"/>
              <a:t> </a:t>
            </a:r>
            <a:r>
              <a:rPr lang="de-DE" dirty="0" err="1"/>
              <a:t>Neighborhoods</a:t>
            </a:r>
            <a:endParaRPr lang="de-DE" dirty="0"/>
          </a:p>
        </p:txBody>
      </p:sp>
      <p:sp>
        <p:nvSpPr>
          <p:cNvPr id="3" name="Inhaltsplatzhalter 2">
            <a:extLst>
              <a:ext uri="{FF2B5EF4-FFF2-40B4-BE49-F238E27FC236}">
                <a16:creationId xmlns:a16="http://schemas.microsoft.com/office/drawing/2014/main" id="{F8CE4DC0-4880-4D83-9301-279B0C380015}"/>
              </a:ext>
            </a:extLst>
          </p:cNvPr>
          <p:cNvSpPr>
            <a:spLocks noGrp="1"/>
          </p:cNvSpPr>
          <p:nvPr>
            <p:ph idx="1"/>
          </p:nvPr>
        </p:nvSpPr>
        <p:spPr/>
        <p:txBody>
          <a:bodyPr/>
          <a:lstStyle/>
          <a:p>
            <a:r>
              <a:rPr lang="de-DE" dirty="0"/>
              <a:t>Boroughs and </a:t>
            </a:r>
            <a:r>
              <a:rPr lang="de-DE" dirty="0" err="1"/>
              <a:t>neighborhoods</a:t>
            </a:r>
            <a:r>
              <a:rPr lang="de-DE" dirty="0"/>
              <a:t> </a:t>
            </a:r>
            <a:r>
              <a:rPr lang="de-DE" dirty="0" err="1"/>
              <a:t>from</a:t>
            </a:r>
            <a:r>
              <a:rPr lang="de-DE" dirty="0"/>
              <a:t> different web </a:t>
            </a:r>
            <a:r>
              <a:rPr lang="de-DE" dirty="0" err="1"/>
              <a:t>sources</a:t>
            </a:r>
            <a:endParaRPr lang="de-DE" dirty="0"/>
          </a:p>
          <a:p>
            <a:pPr lvl="1"/>
            <a:r>
              <a:rPr lang="de-DE" dirty="0"/>
              <a:t>Berlin: </a:t>
            </a:r>
            <a:r>
              <a:rPr lang="de-DE" dirty="0" err="1"/>
              <a:t>scrapping</a:t>
            </a:r>
            <a:r>
              <a:rPr lang="de-DE" dirty="0"/>
              <a:t> web </a:t>
            </a:r>
            <a:r>
              <a:rPr lang="de-DE" dirty="0" err="1"/>
              <a:t>page</a:t>
            </a:r>
            <a:endParaRPr lang="de-DE" dirty="0"/>
          </a:p>
          <a:p>
            <a:pPr lvl="1"/>
            <a:r>
              <a:rPr lang="de-DE" dirty="0"/>
              <a:t>London: </a:t>
            </a:r>
            <a:r>
              <a:rPr lang="de-DE" dirty="0" err="1"/>
              <a:t>import</a:t>
            </a:r>
            <a:r>
              <a:rPr lang="de-DE" dirty="0"/>
              <a:t> Excel-File</a:t>
            </a:r>
          </a:p>
          <a:p>
            <a:pPr lvl="1"/>
            <a:r>
              <a:rPr lang="de-DE" dirty="0"/>
              <a:t>New York: </a:t>
            </a:r>
            <a:r>
              <a:rPr lang="de-DE" dirty="0" err="1"/>
              <a:t>import</a:t>
            </a:r>
            <a:r>
              <a:rPr lang="de-DE" dirty="0"/>
              <a:t> JSON</a:t>
            </a:r>
          </a:p>
          <a:p>
            <a:r>
              <a:rPr lang="de-DE" dirty="0" err="1"/>
              <a:t>Combining</a:t>
            </a:r>
            <a:r>
              <a:rPr lang="de-DE" dirty="0"/>
              <a:t> </a:t>
            </a:r>
            <a:r>
              <a:rPr lang="de-DE" dirty="0" err="1"/>
              <a:t>with</a:t>
            </a:r>
            <a:r>
              <a:rPr lang="de-DE" dirty="0"/>
              <a:t> Data </a:t>
            </a:r>
            <a:r>
              <a:rPr lang="de-DE" dirty="0" err="1"/>
              <a:t>from</a:t>
            </a:r>
            <a:r>
              <a:rPr lang="de-DE" dirty="0"/>
              <a:t> </a:t>
            </a:r>
            <a:r>
              <a:rPr lang="de-DE" dirty="0" err="1"/>
              <a:t>Geolocator</a:t>
            </a:r>
            <a:r>
              <a:rPr lang="de-DE" dirty="0"/>
              <a:t> </a:t>
            </a:r>
            <a:r>
              <a:rPr lang="de-DE" dirty="0" err="1"/>
              <a:t>Nominatim</a:t>
            </a:r>
            <a:endParaRPr lang="de-DE" dirty="0"/>
          </a:p>
          <a:p>
            <a:pPr lvl="1"/>
            <a:r>
              <a:rPr lang="de-DE" dirty="0"/>
              <a:t>Latitude</a:t>
            </a:r>
          </a:p>
          <a:p>
            <a:pPr lvl="1"/>
            <a:r>
              <a:rPr lang="de-DE" dirty="0" err="1"/>
              <a:t>Longitude</a:t>
            </a:r>
            <a:endParaRPr lang="de-DE" dirty="0"/>
          </a:p>
          <a:p>
            <a:r>
              <a:rPr lang="de-DE" dirty="0" err="1"/>
              <a:t>Combining</a:t>
            </a:r>
            <a:r>
              <a:rPr lang="de-DE" dirty="0"/>
              <a:t> </a:t>
            </a:r>
            <a:r>
              <a:rPr lang="de-DE" dirty="0" err="1"/>
              <a:t>with</a:t>
            </a:r>
            <a:r>
              <a:rPr lang="de-DE" dirty="0"/>
              <a:t> </a:t>
            </a:r>
            <a:r>
              <a:rPr lang="de-DE" dirty="0" err="1"/>
              <a:t>Venue</a:t>
            </a:r>
            <a:r>
              <a:rPr lang="de-DE" dirty="0"/>
              <a:t> Data </a:t>
            </a:r>
            <a:r>
              <a:rPr lang="de-DE" dirty="0" err="1"/>
              <a:t>from</a:t>
            </a:r>
            <a:r>
              <a:rPr lang="de-DE" dirty="0"/>
              <a:t> Foursquare</a:t>
            </a:r>
          </a:p>
          <a:p>
            <a:pPr lvl="1"/>
            <a:r>
              <a:rPr lang="de-DE" dirty="0"/>
              <a:t>All </a:t>
            </a:r>
            <a:r>
              <a:rPr lang="de-DE" dirty="0" err="1"/>
              <a:t>venues</a:t>
            </a:r>
            <a:r>
              <a:rPr lang="de-DE" dirty="0"/>
              <a:t> in a </a:t>
            </a:r>
            <a:r>
              <a:rPr lang="de-DE" dirty="0" err="1"/>
              <a:t>given</a:t>
            </a:r>
            <a:r>
              <a:rPr lang="de-DE" dirty="0"/>
              <a:t> </a:t>
            </a:r>
            <a:r>
              <a:rPr lang="de-DE" dirty="0" err="1"/>
              <a:t>area</a:t>
            </a:r>
            <a:endParaRPr lang="de-DE" dirty="0"/>
          </a:p>
          <a:p>
            <a:pPr lvl="1"/>
            <a:r>
              <a:rPr lang="de-DE" dirty="0" err="1"/>
              <a:t>Comparison</a:t>
            </a:r>
            <a:r>
              <a:rPr lang="de-DE" dirty="0"/>
              <a:t> </a:t>
            </a:r>
            <a:r>
              <a:rPr lang="de-DE" dirty="0" err="1"/>
              <a:t>with</a:t>
            </a:r>
            <a:r>
              <a:rPr lang="de-DE" dirty="0"/>
              <a:t> </a:t>
            </a:r>
            <a:r>
              <a:rPr lang="de-DE" dirty="0" err="1"/>
              <a:t>interests</a:t>
            </a:r>
            <a:endParaRPr lang="de-DE" dirty="0"/>
          </a:p>
        </p:txBody>
      </p:sp>
      <p:sp>
        <p:nvSpPr>
          <p:cNvPr id="4" name="Titel 1">
            <a:extLst>
              <a:ext uri="{FF2B5EF4-FFF2-40B4-BE49-F238E27FC236}">
                <a16:creationId xmlns:a16="http://schemas.microsoft.com/office/drawing/2014/main" id="{4B3993AC-6319-4A02-A8C8-1872BAB3FA9C}"/>
              </a:ext>
            </a:extLst>
          </p:cNvPr>
          <p:cNvSpPr txBox="1">
            <a:spLocks/>
          </p:cNvSpPr>
          <p:nvPr/>
        </p:nvSpPr>
        <p:spPr>
          <a:xfrm>
            <a:off x="838200" y="883286"/>
            <a:ext cx="10515600" cy="66248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Data</a:t>
            </a:r>
          </a:p>
        </p:txBody>
      </p:sp>
    </p:spTree>
    <p:extLst>
      <p:ext uri="{BB962C8B-B14F-4D97-AF65-F5344CB8AC3E}">
        <p14:creationId xmlns:p14="http://schemas.microsoft.com/office/powerpoint/2010/main" val="248257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11CD1C3-5141-4F51-87FC-4B4EC467C4A9}"/>
              </a:ext>
            </a:extLst>
          </p:cNvPr>
          <p:cNvSpPr>
            <a:spLocks noGrp="1"/>
          </p:cNvSpPr>
          <p:nvPr>
            <p:ph type="title"/>
          </p:nvPr>
        </p:nvSpPr>
        <p:spPr>
          <a:xfrm>
            <a:off x="838200" y="365126"/>
            <a:ext cx="10515600" cy="662486"/>
          </a:xfrm>
        </p:spPr>
        <p:txBody>
          <a:bodyPr>
            <a:normAutofit fontScale="90000"/>
          </a:bodyPr>
          <a:lstStyle/>
          <a:p>
            <a:r>
              <a:rPr lang="de-DE" dirty="0" err="1"/>
              <a:t>Comparison</a:t>
            </a:r>
            <a:r>
              <a:rPr lang="de-DE" dirty="0"/>
              <a:t> </a:t>
            </a:r>
            <a:r>
              <a:rPr lang="de-DE" dirty="0" err="1"/>
              <a:t>of</a:t>
            </a:r>
            <a:r>
              <a:rPr lang="de-DE" dirty="0"/>
              <a:t> </a:t>
            </a:r>
            <a:r>
              <a:rPr lang="de-DE" dirty="0" err="1"/>
              <a:t>Neighborhoods</a:t>
            </a:r>
            <a:endParaRPr lang="de-DE" dirty="0"/>
          </a:p>
        </p:txBody>
      </p:sp>
      <p:sp>
        <p:nvSpPr>
          <p:cNvPr id="5" name="Titel 1">
            <a:extLst>
              <a:ext uri="{FF2B5EF4-FFF2-40B4-BE49-F238E27FC236}">
                <a16:creationId xmlns:a16="http://schemas.microsoft.com/office/drawing/2014/main" id="{921587CA-C1DE-46F7-9B55-730A106500D4}"/>
              </a:ext>
            </a:extLst>
          </p:cNvPr>
          <p:cNvSpPr txBox="1">
            <a:spLocks/>
          </p:cNvSpPr>
          <p:nvPr/>
        </p:nvSpPr>
        <p:spPr>
          <a:xfrm>
            <a:off x="838200" y="883286"/>
            <a:ext cx="10515600" cy="66248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Data </a:t>
            </a:r>
            <a:r>
              <a:rPr lang="de-DE" dirty="0" err="1"/>
              <a:t>analysis</a:t>
            </a:r>
            <a:endParaRPr lang="de-DE" dirty="0"/>
          </a:p>
        </p:txBody>
      </p:sp>
      <p:pic>
        <p:nvPicPr>
          <p:cNvPr id="6" name="Grafik 5">
            <a:extLst>
              <a:ext uri="{FF2B5EF4-FFF2-40B4-BE49-F238E27FC236}">
                <a16:creationId xmlns:a16="http://schemas.microsoft.com/office/drawing/2014/main" id="{9573F3E1-9519-4C1D-9A1F-32064B9A23CF}"/>
              </a:ext>
            </a:extLst>
          </p:cNvPr>
          <p:cNvPicPr>
            <a:picLocks noChangeAspect="1"/>
          </p:cNvPicPr>
          <p:nvPr/>
        </p:nvPicPr>
        <p:blipFill>
          <a:blip r:embed="rId2"/>
          <a:stretch>
            <a:fillRect/>
          </a:stretch>
        </p:blipFill>
        <p:spPr>
          <a:xfrm>
            <a:off x="4443590" y="1214529"/>
            <a:ext cx="4071216" cy="4045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 6">
            <a:extLst>
              <a:ext uri="{FF2B5EF4-FFF2-40B4-BE49-F238E27FC236}">
                <a16:creationId xmlns:a16="http://schemas.microsoft.com/office/drawing/2014/main" id="{D3B9A5A3-CB65-4B56-8416-0D3E53F400AB}"/>
              </a:ext>
            </a:extLst>
          </p:cNvPr>
          <p:cNvPicPr>
            <a:picLocks noChangeAspect="1"/>
          </p:cNvPicPr>
          <p:nvPr/>
        </p:nvPicPr>
        <p:blipFill>
          <a:blip r:embed="rId3"/>
          <a:stretch>
            <a:fillRect/>
          </a:stretch>
        </p:blipFill>
        <p:spPr>
          <a:xfrm>
            <a:off x="7626366" y="2733674"/>
            <a:ext cx="4084566" cy="3854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feld 7">
            <a:extLst>
              <a:ext uri="{FF2B5EF4-FFF2-40B4-BE49-F238E27FC236}">
                <a16:creationId xmlns:a16="http://schemas.microsoft.com/office/drawing/2014/main" id="{94E438BE-A449-4FCA-84D8-175AE64C45F1}"/>
              </a:ext>
            </a:extLst>
          </p:cNvPr>
          <p:cNvSpPr txBox="1"/>
          <p:nvPr/>
        </p:nvSpPr>
        <p:spPr>
          <a:xfrm>
            <a:off x="481068" y="2063932"/>
            <a:ext cx="3862332" cy="1477328"/>
          </a:xfrm>
          <a:prstGeom prst="rect">
            <a:avLst/>
          </a:prstGeom>
          <a:noFill/>
        </p:spPr>
        <p:txBody>
          <a:bodyPr wrap="square" rtlCol="0">
            <a:spAutoFit/>
          </a:bodyPr>
          <a:lstStyle/>
          <a:p>
            <a:pPr marL="285750" indent="-285750">
              <a:buFont typeface="Arial" panose="020B0604020202020204" pitchFamily="34" charset="0"/>
              <a:buChar char="•"/>
            </a:pPr>
            <a:r>
              <a:rPr lang="de-DE" dirty="0"/>
              <a:t>Generating Clusters </a:t>
            </a:r>
            <a:r>
              <a:rPr lang="de-DE" dirty="0" err="1"/>
              <a:t>with</a:t>
            </a:r>
            <a:r>
              <a:rPr lang="de-DE" dirty="0"/>
              <a:t> </a:t>
            </a:r>
            <a:r>
              <a:rPr lang="de-DE" dirty="0" err="1"/>
              <a:t>Kmeans</a:t>
            </a:r>
            <a:endParaRPr lang="de-DE" dirty="0"/>
          </a:p>
          <a:p>
            <a:pPr marL="285750" indent="-285750">
              <a:buFont typeface="Arial" panose="020B0604020202020204" pitchFamily="34" charset="0"/>
              <a:buChar char="•"/>
            </a:pPr>
            <a:r>
              <a:rPr lang="de-DE" dirty="0"/>
              <a:t>Understanding </a:t>
            </a:r>
            <a:r>
              <a:rPr lang="de-DE" dirty="0" err="1"/>
              <a:t>which</a:t>
            </a:r>
            <a:r>
              <a:rPr lang="de-DE" dirty="0"/>
              <a:t> </a:t>
            </a:r>
            <a:r>
              <a:rPr lang="de-DE" dirty="0" err="1"/>
              <a:t>areas</a:t>
            </a:r>
            <a:r>
              <a:rPr lang="de-DE" dirty="0"/>
              <a:t> </a:t>
            </a:r>
            <a:r>
              <a:rPr lang="de-DE" dirty="0" err="1"/>
              <a:t>are</a:t>
            </a:r>
            <a:r>
              <a:rPr lang="de-DE" dirty="0"/>
              <a:t> </a:t>
            </a:r>
            <a:r>
              <a:rPr lang="de-DE" dirty="0" err="1"/>
              <a:t>the</a:t>
            </a:r>
            <a:r>
              <a:rPr lang="de-DE" dirty="0"/>
              <a:t> </a:t>
            </a:r>
            <a:r>
              <a:rPr lang="de-DE" dirty="0" err="1"/>
              <a:t>most</a:t>
            </a:r>
            <a:r>
              <a:rPr lang="de-DE" dirty="0"/>
              <a:t> </a:t>
            </a:r>
            <a:r>
              <a:rPr lang="de-DE" dirty="0" err="1"/>
              <a:t>likely</a:t>
            </a:r>
            <a:r>
              <a:rPr lang="de-DE" dirty="0"/>
              <a:t> </a:t>
            </a:r>
            <a:r>
              <a:rPr lang="de-DE" dirty="0" err="1"/>
              <a:t>to</a:t>
            </a:r>
            <a:r>
              <a:rPr lang="de-DE" dirty="0"/>
              <a:t> live</a:t>
            </a:r>
          </a:p>
          <a:p>
            <a:pPr marL="285750" indent="-285750">
              <a:buFont typeface="Arial" panose="020B0604020202020204" pitchFamily="34" charset="0"/>
              <a:buChar char="•"/>
            </a:pPr>
            <a:r>
              <a:rPr lang="de-DE" dirty="0"/>
              <a:t>Understanding </a:t>
            </a:r>
            <a:r>
              <a:rPr lang="de-DE" dirty="0" err="1"/>
              <a:t>diversity</a:t>
            </a:r>
            <a:r>
              <a:rPr lang="de-DE" dirty="0"/>
              <a:t> </a:t>
            </a:r>
            <a:r>
              <a:rPr lang="de-DE" dirty="0" err="1"/>
              <a:t>of</a:t>
            </a:r>
            <a:r>
              <a:rPr lang="de-DE" dirty="0"/>
              <a:t> different </a:t>
            </a:r>
            <a:r>
              <a:rPr lang="de-DE" dirty="0" err="1"/>
              <a:t>citys</a:t>
            </a:r>
            <a:endParaRPr lang="de-DE" dirty="0"/>
          </a:p>
        </p:txBody>
      </p:sp>
    </p:spTree>
    <p:extLst>
      <p:ext uri="{BB962C8B-B14F-4D97-AF65-F5344CB8AC3E}">
        <p14:creationId xmlns:p14="http://schemas.microsoft.com/office/powerpoint/2010/main" val="241699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3862C991-F773-41FD-A4E7-D42D55C52B0A}"/>
              </a:ext>
            </a:extLst>
          </p:cNvPr>
          <p:cNvSpPr>
            <a:spLocks noGrp="1"/>
          </p:cNvSpPr>
          <p:nvPr>
            <p:ph type="title"/>
          </p:nvPr>
        </p:nvSpPr>
        <p:spPr>
          <a:xfrm>
            <a:off x="838200" y="21525"/>
            <a:ext cx="10515600" cy="1325563"/>
          </a:xfrm>
        </p:spPr>
        <p:txBody>
          <a:bodyPr/>
          <a:lstStyle/>
          <a:p>
            <a:r>
              <a:rPr lang="en-US" dirty="0"/>
              <a:t>Comparison of Neighborhoods</a:t>
            </a:r>
          </a:p>
        </p:txBody>
      </p:sp>
      <p:sp>
        <p:nvSpPr>
          <p:cNvPr id="5" name="Titel 1">
            <a:extLst>
              <a:ext uri="{FF2B5EF4-FFF2-40B4-BE49-F238E27FC236}">
                <a16:creationId xmlns:a16="http://schemas.microsoft.com/office/drawing/2014/main" id="{E9C910F1-CB8D-4924-BF22-3513D6E11FC8}"/>
              </a:ext>
            </a:extLst>
          </p:cNvPr>
          <p:cNvSpPr txBox="1">
            <a:spLocks/>
          </p:cNvSpPr>
          <p:nvPr/>
        </p:nvSpPr>
        <p:spPr>
          <a:xfrm>
            <a:off x="726057" y="2032347"/>
            <a:ext cx="3658053" cy="9551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1800" kern="1200">
                <a:solidFill>
                  <a:srgbClr val="FFFFFF"/>
                </a:solidFill>
                <a:latin typeface="+mn-lt"/>
                <a:ea typeface="+mn-ea"/>
                <a:cs typeface="+mn-cs"/>
              </a:rPr>
              <a:t>Data analysis</a:t>
            </a:r>
          </a:p>
        </p:txBody>
      </p:sp>
      <p:pic>
        <p:nvPicPr>
          <p:cNvPr id="6" name="Grafik 5">
            <a:extLst>
              <a:ext uri="{FF2B5EF4-FFF2-40B4-BE49-F238E27FC236}">
                <a16:creationId xmlns:a16="http://schemas.microsoft.com/office/drawing/2014/main" id="{BB7B22F2-C0B5-4758-9D9D-4B48FF07294D}"/>
              </a:ext>
            </a:extLst>
          </p:cNvPr>
          <p:cNvPicPr>
            <a:picLocks noChangeAspect="1"/>
          </p:cNvPicPr>
          <p:nvPr/>
        </p:nvPicPr>
        <p:blipFill>
          <a:blip r:embed="rId2"/>
          <a:stretch>
            <a:fillRect/>
          </a:stretch>
        </p:blipFill>
        <p:spPr>
          <a:xfrm>
            <a:off x="1240542" y="3086464"/>
            <a:ext cx="3288150" cy="3247177"/>
          </a:xfrm>
          <a:custGeom>
            <a:avLst/>
            <a:gdLst/>
            <a:ahLst/>
            <a:cxnLst/>
            <a:rect l="l" t="t" r="r" b="b"/>
            <a:pathLst>
              <a:path w="5017317" h="5380277">
                <a:moveTo>
                  <a:pt x="0" y="0"/>
                </a:moveTo>
                <a:lnTo>
                  <a:pt x="5017317" y="0"/>
                </a:lnTo>
                <a:lnTo>
                  <a:pt x="5017317" y="5380277"/>
                </a:lnTo>
                <a:lnTo>
                  <a:pt x="0" y="5380277"/>
                </a:lnTo>
                <a:close/>
              </a:path>
            </a:pathLst>
          </a:custGeom>
        </p:spPr>
      </p:pic>
      <p:sp>
        <p:nvSpPr>
          <p:cNvPr id="10" name="Titel 1">
            <a:extLst>
              <a:ext uri="{FF2B5EF4-FFF2-40B4-BE49-F238E27FC236}">
                <a16:creationId xmlns:a16="http://schemas.microsoft.com/office/drawing/2014/main" id="{3E935B69-1AD7-48A5-9928-4AA6EF1F3EE0}"/>
              </a:ext>
            </a:extLst>
          </p:cNvPr>
          <p:cNvSpPr txBox="1">
            <a:spLocks/>
          </p:cNvSpPr>
          <p:nvPr/>
        </p:nvSpPr>
        <p:spPr>
          <a:xfrm>
            <a:off x="726056" y="4908216"/>
            <a:ext cx="3658053" cy="17865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Top 10 ranking</a:t>
            </a:r>
          </a:p>
        </p:txBody>
      </p:sp>
      <p:sp>
        <p:nvSpPr>
          <p:cNvPr id="14" name="Titel 1">
            <a:extLst>
              <a:ext uri="{FF2B5EF4-FFF2-40B4-BE49-F238E27FC236}">
                <a16:creationId xmlns:a16="http://schemas.microsoft.com/office/drawing/2014/main" id="{867A724E-B9B2-4DA3-AB3D-AED6C43D76ED}"/>
              </a:ext>
            </a:extLst>
          </p:cNvPr>
          <p:cNvSpPr txBox="1">
            <a:spLocks/>
          </p:cNvSpPr>
          <p:nvPr/>
        </p:nvSpPr>
        <p:spPr>
          <a:xfrm>
            <a:off x="838200" y="883286"/>
            <a:ext cx="10515600" cy="66248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Data </a:t>
            </a:r>
            <a:r>
              <a:rPr lang="de-DE" dirty="0" err="1"/>
              <a:t>analysis</a:t>
            </a:r>
            <a:endParaRPr lang="de-DE" dirty="0"/>
          </a:p>
        </p:txBody>
      </p:sp>
      <p:sp>
        <p:nvSpPr>
          <p:cNvPr id="9" name="Textfeld 8">
            <a:extLst>
              <a:ext uri="{FF2B5EF4-FFF2-40B4-BE49-F238E27FC236}">
                <a16:creationId xmlns:a16="http://schemas.microsoft.com/office/drawing/2014/main" id="{0537EDAE-8E0D-4AA2-B6AC-3F823C1005CC}"/>
              </a:ext>
            </a:extLst>
          </p:cNvPr>
          <p:cNvSpPr txBox="1"/>
          <p:nvPr/>
        </p:nvSpPr>
        <p:spPr>
          <a:xfrm>
            <a:off x="792278" y="2032347"/>
            <a:ext cx="5267325" cy="646331"/>
          </a:xfrm>
          <a:prstGeom prst="rect">
            <a:avLst/>
          </a:prstGeom>
          <a:noFill/>
        </p:spPr>
        <p:txBody>
          <a:bodyPr wrap="square" rtlCol="0">
            <a:spAutoFit/>
          </a:bodyPr>
          <a:lstStyle/>
          <a:p>
            <a:pPr marL="285750" indent="-285750">
              <a:buFont typeface="Arial" panose="020B0604020202020204" pitchFamily="34" charset="0"/>
              <a:buChar char="•"/>
            </a:pPr>
            <a:r>
              <a:rPr lang="de-DE" dirty="0"/>
              <a:t>Generating a </a:t>
            </a:r>
            <a:r>
              <a:rPr lang="de-DE" dirty="0" err="1"/>
              <a:t>ranking</a:t>
            </a:r>
            <a:r>
              <a:rPr lang="de-DE" dirty="0"/>
              <a:t> </a:t>
            </a:r>
            <a:r>
              <a:rPr lang="de-DE" dirty="0" err="1"/>
              <a:t>of</a:t>
            </a:r>
            <a:r>
              <a:rPr lang="de-DE" dirty="0"/>
              <a:t> </a:t>
            </a:r>
            <a:r>
              <a:rPr lang="de-DE" dirty="0" err="1"/>
              <a:t>each</a:t>
            </a:r>
            <a:r>
              <a:rPr lang="de-DE" dirty="0"/>
              <a:t> </a:t>
            </a:r>
            <a:r>
              <a:rPr lang="de-DE" dirty="0" err="1"/>
              <a:t>city</a:t>
            </a:r>
            <a:endParaRPr lang="de-DE" dirty="0"/>
          </a:p>
          <a:p>
            <a:pPr marL="285750" indent="-285750">
              <a:buFont typeface="Arial" panose="020B0604020202020204" pitchFamily="34" charset="0"/>
              <a:buChar char="•"/>
            </a:pPr>
            <a:r>
              <a:rPr lang="de-DE" dirty="0" err="1"/>
              <a:t>Regard</a:t>
            </a:r>
            <a:r>
              <a:rPr lang="de-DE" dirty="0"/>
              <a:t> </a:t>
            </a:r>
            <a:r>
              <a:rPr lang="de-DE" dirty="0" err="1"/>
              <a:t>of</a:t>
            </a:r>
            <a:r>
              <a:rPr lang="de-DE" dirty="0"/>
              <a:t> </a:t>
            </a:r>
            <a:r>
              <a:rPr lang="de-DE" dirty="0" err="1"/>
              <a:t>personel</a:t>
            </a:r>
            <a:r>
              <a:rPr lang="de-DE" dirty="0"/>
              <a:t> </a:t>
            </a:r>
            <a:r>
              <a:rPr lang="de-DE" dirty="0" err="1"/>
              <a:t>interests</a:t>
            </a:r>
            <a:endParaRPr lang="de-DE" dirty="0"/>
          </a:p>
        </p:txBody>
      </p:sp>
      <p:pic>
        <p:nvPicPr>
          <p:cNvPr id="12" name="Grafik 11">
            <a:extLst>
              <a:ext uri="{FF2B5EF4-FFF2-40B4-BE49-F238E27FC236}">
                <a16:creationId xmlns:a16="http://schemas.microsoft.com/office/drawing/2014/main" id="{CF714E8C-39E9-44E3-BF47-DC39F246E928}"/>
              </a:ext>
            </a:extLst>
          </p:cNvPr>
          <p:cNvPicPr>
            <a:picLocks noChangeAspect="1"/>
          </p:cNvPicPr>
          <p:nvPr/>
        </p:nvPicPr>
        <p:blipFill>
          <a:blip r:embed="rId3"/>
          <a:stretch>
            <a:fillRect/>
          </a:stretch>
        </p:blipFill>
        <p:spPr>
          <a:xfrm>
            <a:off x="8690488" y="751442"/>
            <a:ext cx="3212073" cy="3088165"/>
          </a:xfrm>
          <a:prstGeom prst="rect">
            <a:avLst/>
          </a:prstGeom>
        </p:spPr>
      </p:pic>
      <p:pic>
        <p:nvPicPr>
          <p:cNvPr id="18" name="Grafik 17">
            <a:extLst>
              <a:ext uri="{FF2B5EF4-FFF2-40B4-BE49-F238E27FC236}">
                <a16:creationId xmlns:a16="http://schemas.microsoft.com/office/drawing/2014/main" id="{E2DB57A7-A597-4380-97FA-39D57C0455CA}"/>
              </a:ext>
            </a:extLst>
          </p:cNvPr>
          <p:cNvPicPr>
            <a:picLocks noChangeAspect="1"/>
          </p:cNvPicPr>
          <p:nvPr/>
        </p:nvPicPr>
        <p:blipFill>
          <a:blip r:embed="rId4"/>
          <a:stretch>
            <a:fillRect/>
          </a:stretch>
        </p:blipFill>
        <p:spPr>
          <a:xfrm>
            <a:off x="5145203" y="1576812"/>
            <a:ext cx="3078634" cy="3736299"/>
          </a:xfrm>
          <a:prstGeom prst="rect">
            <a:avLst/>
          </a:prstGeom>
        </p:spPr>
      </p:pic>
    </p:spTree>
    <p:extLst>
      <p:ext uri="{BB962C8B-B14F-4D97-AF65-F5344CB8AC3E}">
        <p14:creationId xmlns:p14="http://schemas.microsoft.com/office/powerpoint/2010/main" val="70710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22DC8A25-7F20-4D54-B498-478496F2CB08}"/>
              </a:ext>
            </a:extLst>
          </p:cNvPr>
          <p:cNvSpPr>
            <a:spLocks noGrp="1"/>
          </p:cNvSpPr>
          <p:nvPr>
            <p:ph type="title"/>
          </p:nvPr>
        </p:nvSpPr>
        <p:spPr>
          <a:xfrm>
            <a:off x="838200" y="21525"/>
            <a:ext cx="10515600" cy="1325563"/>
          </a:xfrm>
        </p:spPr>
        <p:txBody>
          <a:bodyPr/>
          <a:lstStyle/>
          <a:p>
            <a:r>
              <a:rPr lang="en-US" dirty="0"/>
              <a:t>Comparison of Neighborhoods</a:t>
            </a:r>
          </a:p>
        </p:txBody>
      </p:sp>
      <p:sp>
        <p:nvSpPr>
          <p:cNvPr id="5" name="Titel 1">
            <a:extLst>
              <a:ext uri="{FF2B5EF4-FFF2-40B4-BE49-F238E27FC236}">
                <a16:creationId xmlns:a16="http://schemas.microsoft.com/office/drawing/2014/main" id="{4CC1EA25-8F06-4F25-89EE-9ED4F15FA234}"/>
              </a:ext>
            </a:extLst>
          </p:cNvPr>
          <p:cNvSpPr txBox="1">
            <a:spLocks/>
          </p:cNvSpPr>
          <p:nvPr/>
        </p:nvSpPr>
        <p:spPr>
          <a:xfrm>
            <a:off x="838200" y="883286"/>
            <a:ext cx="10515600" cy="66248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err="1"/>
              <a:t>Conclusion</a:t>
            </a:r>
            <a:endParaRPr lang="de-DE" dirty="0"/>
          </a:p>
        </p:txBody>
      </p:sp>
      <p:sp>
        <p:nvSpPr>
          <p:cNvPr id="6" name="Rechteck 5">
            <a:extLst>
              <a:ext uri="{FF2B5EF4-FFF2-40B4-BE49-F238E27FC236}">
                <a16:creationId xmlns:a16="http://schemas.microsoft.com/office/drawing/2014/main" id="{2408FB92-48DD-4049-9AFA-473A3792A29C}"/>
              </a:ext>
            </a:extLst>
          </p:cNvPr>
          <p:cNvSpPr/>
          <p:nvPr/>
        </p:nvSpPr>
        <p:spPr>
          <a:xfrm>
            <a:off x="1349829" y="2208849"/>
            <a:ext cx="9492342" cy="2829814"/>
          </a:xfrm>
          <a:prstGeom prst="rect">
            <a:avLst/>
          </a:prstGeom>
        </p:spPr>
        <p:txBody>
          <a:bodyPr wrap="square">
            <a:spAutoFit/>
          </a:bodyPr>
          <a:lstStyle/>
          <a:p>
            <a:pPr algn="ctr">
              <a:lnSpc>
                <a:spcPct val="107000"/>
              </a:lnSpc>
              <a:spcAft>
                <a:spcPts val="800"/>
              </a:spcAft>
            </a:pPr>
            <a:r>
              <a:rPr lang="en-US" sz="2400" dirty="0">
                <a:latin typeface="Arial" panose="020B0604020202020204" pitchFamily="34" charset="0"/>
                <a:ea typeface="Calibri" panose="020F0502020204030204" pitchFamily="34" charset="0"/>
              </a:rPr>
              <a:t>With the given data and results I would recommend my friend to go to New York. And go for one of the top ten neighborhoods examined through the data analysis. Here he will find the biggest amount of diversity in his interests and has lots of venues to explore. As a second recommendation I would give him the advice to have a look at Berlin. Regarding the data it is more likely to live in Berlin than London.</a:t>
            </a:r>
            <a:endParaRPr lang="de-DE" sz="240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8875520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Breitbild</PresentationFormat>
  <Paragraphs>38</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Comparison of Neighborhoods</vt:lpstr>
      <vt:lpstr>Comparison of Neighborhoods</vt:lpstr>
      <vt:lpstr>Comparison of Neighborhoods</vt:lpstr>
      <vt:lpstr>Comparison of Neighborhoods</vt:lpstr>
      <vt:lpstr>Comparison of Neighborhoods</vt:lpstr>
      <vt:lpstr>Comparison of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Neighborhoods</dc:title>
  <dc:creator>Gorges Markus (HoP1/MSE1-GA)</dc:creator>
  <cp:lastModifiedBy>Gorges Markus (HoP1/MSE1-GA)</cp:lastModifiedBy>
  <cp:revision>2</cp:revision>
  <dcterms:created xsi:type="dcterms:W3CDTF">2020-11-12T10:31:57Z</dcterms:created>
  <dcterms:modified xsi:type="dcterms:W3CDTF">2020-11-12T10:38:23Z</dcterms:modified>
</cp:coreProperties>
</file>