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b4261e1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b4261e1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b4261e1a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b4261e1a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b4261e1a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b4261e1a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b4261e1a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b4261e1a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b4261e1a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b4261e1a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b4261e1a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b4261e1a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These are the three given nodes</a:t>
            </a:r>
            <a:endParaRPr/>
          </a:p>
        </p:txBody>
      </p:sp>
      <p:sp>
        <p:nvSpPr>
          <p:cNvPr id="55" name="Google Shape;55;p13"/>
          <p:cNvSpPr/>
          <p:nvPr/>
        </p:nvSpPr>
        <p:spPr>
          <a:xfrm>
            <a:off x="0" y="1046663"/>
            <a:ext cx="1202400" cy="11655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0"/>
              <a:t>A</a:t>
            </a:r>
            <a:endParaRPr sz="5000"/>
          </a:p>
        </p:txBody>
      </p:sp>
      <p:sp>
        <p:nvSpPr>
          <p:cNvPr id="56" name="Google Shape;56;p13"/>
          <p:cNvSpPr/>
          <p:nvPr/>
        </p:nvSpPr>
        <p:spPr>
          <a:xfrm>
            <a:off x="0" y="2351300"/>
            <a:ext cx="1202400" cy="11655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0"/>
              <a:t>B</a:t>
            </a:r>
            <a:endParaRPr sz="5000"/>
          </a:p>
        </p:txBody>
      </p:sp>
      <p:sp>
        <p:nvSpPr>
          <p:cNvPr id="57" name="Google Shape;57;p13"/>
          <p:cNvSpPr/>
          <p:nvPr/>
        </p:nvSpPr>
        <p:spPr>
          <a:xfrm>
            <a:off x="0" y="3655925"/>
            <a:ext cx="1202400" cy="1165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0"/>
              <a:t>C</a:t>
            </a:r>
            <a:endParaRPr sz="5000"/>
          </a:p>
        </p:txBody>
      </p:sp>
      <p:sp>
        <p:nvSpPr>
          <p:cNvPr id="58" name="Google Shape;58;p13"/>
          <p:cNvSpPr txBox="1"/>
          <p:nvPr/>
        </p:nvSpPr>
        <p:spPr>
          <a:xfrm>
            <a:off x="1292550" y="969725"/>
            <a:ext cx="7364700" cy="9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Node resources = [cpu=100, ram=200, Physical buffer size=500]</a:t>
            </a:r>
            <a:endParaRPr sz="1600"/>
          </a:p>
          <a:p>
            <a:pPr indent="0" lvl="0" marL="0" rtl="0" algn="l">
              <a:spcBef>
                <a:spcPts val="0"/>
              </a:spcBef>
              <a:spcAft>
                <a:spcPts val="0"/>
              </a:spcAft>
              <a:buNone/>
            </a:pPr>
            <a:r>
              <a:rPr lang="en" sz="1600"/>
              <a:t>Processing delay = +10</a:t>
            </a:r>
            <a:endParaRPr sz="1600"/>
          </a:p>
          <a:p>
            <a:pPr indent="0" lvl="0" marL="0" rtl="0" algn="l">
              <a:spcBef>
                <a:spcPts val="0"/>
              </a:spcBef>
              <a:spcAft>
                <a:spcPts val="0"/>
              </a:spcAft>
              <a:buNone/>
            </a:pPr>
            <a:r>
              <a:rPr lang="en" sz="1600"/>
              <a:t>Node cost = +15</a:t>
            </a:r>
            <a:endParaRPr sz="1600"/>
          </a:p>
        </p:txBody>
      </p:sp>
      <p:sp>
        <p:nvSpPr>
          <p:cNvPr id="59" name="Google Shape;59;p13"/>
          <p:cNvSpPr txBox="1"/>
          <p:nvPr/>
        </p:nvSpPr>
        <p:spPr>
          <a:xfrm>
            <a:off x="1361450" y="2473700"/>
            <a:ext cx="7364700" cy="9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Node resources = [cpu=100, ram=350, Physical buffer size=600]</a:t>
            </a:r>
            <a:endParaRPr sz="1600"/>
          </a:p>
          <a:p>
            <a:pPr indent="0" lvl="0" marL="0" rtl="0" algn="l">
              <a:spcBef>
                <a:spcPts val="0"/>
              </a:spcBef>
              <a:spcAft>
                <a:spcPts val="0"/>
              </a:spcAft>
              <a:buNone/>
            </a:pPr>
            <a:r>
              <a:rPr lang="en" sz="1600"/>
              <a:t>Processing delay = +15</a:t>
            </a:r>
            <a:endParaRPr sz="1600"/>
          </a:p>
          <a:p>
            <a:pPr indent="0" lvl="0" marL="0" rtl="0" algn="l">
              <a:spcBef>
                <a:spcPts val="0"/>
              </a:spcBef>
              <a:spcAft>
                <a:spcPts val="0"/>
              </a:spcAft>
              <a:buNone/>
            </a:pPr>
            <a:r>
              <a:rPr lang="en" sz="1600"/>
              <a:t>Node cost = +20</a:t>
            </a:r>
            <a:endParaRPr sz="1600"/>
          </a:p>
        </p:txBody>
      </p:sp>
      <p:sp>
        <p:nvSpPr>
          <p:cNvPr id="60" name="Google Shape;60;p13"/>
          <p:cNvSpPr txBox="1"/>
          <p:nvPr/>
        </p:nvSpPr>
        <p:spPr>
          <a:xfrm>
            <a:off x="1361450" y="3778325"/>
            <a:ext cx="7364700" cy="9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Node resources = [cpu=100, ram=150, Physical buffer size=300]</a:t>
            </a:r>
            <a:endParaRPr sz="1600"/>
          </a:p>
          <a:p>
            <a:pPr indent="0" lvl="0" marL="0" rtl="0" algn="l">
              <a:spcBef>
                <a:spcPts val="0"/>
              </a:spcBef>
              <a:spcAft>
                <a:spcPts val="0"/>
              </a:spcAft>
              <a:buNone/>
            </a:pPr>
            <a:r>
              <a:rPr lang="en" sz="1600"/>
              <a:t>Processing delay = +5</a:t>
            </a:r>
            <a:endParaRPr sz="1600"/>
          </a:p>
          <a:p>
            <a:pPr indent="0" lvl="0" marL="0" rtl="0" algn="l">
              <a:spcBef>
                <a:spcPts val="0"/>
              </a:spcBef>
              <a:spcAft>
                <a:spcPts val="0"/>
              </a:spcAft>
              <a:buNone/>
            </a:pPr>
            <a:r>
              <a:rPr lang="en" sz="1600"/>
              <a:t>Node cost = +10</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0" y="0"/>
            <a:ext cx="9144000" cy="57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The given links between the nodes</a:t>
            </a:r>
            <a:endParaRPr/>
          </a:p>
        </p:txBody>
      </p:sp>
      <p:sp>
        <p:nvSpPr>
          <p:cNvPr id="66" name="Google Shape;66;p14"/>
          <p:cNvSpPr/>
          <p:nvPr/>
        </p:nvSpPr>
        <p:spPr>
          <a:xfrm>
            <a:off x="835000" y="1017713"/>
            <a:ext cx="1202400" cy="11655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0"/>
              <a:t>A</a:t>
            </a:r>
            <a:endParaRPr sz="5000"/>
          </a:p>
        </p:txBody>
      </p:sp>
      <p:sp>
        <p:nvSpPr>
          <p:cNvPr id="67" name="Google Shape;67;p14"/>
          <p:cNvSpPr/>
          <p:nvPr/>
        </p:nvSpPr>
        <p:spPr>
          <a:xfrm>
            <a:off x="3369600" y="1017725"/>
            <a:ext cx="1202400" cy="11655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0"/>
              <a:t>B</a:t>
            </a:r>
            <a:endParaRPr sz="5000"/>
          </a:p>
        </p:txBody>
      </p:sp>
      <p:sp>
        <p:nvSpPr>
          <p:cNvPr id="68" name="Google Shape;68;p14"/>
          <p:cNvSpPr/>
          <p:nvPr/>
        </p:nvSpPr>
        <p:spPr>
          <a:xfrm>
            <a:off x="5904200" y="1017725"/>
            <a:ext cx="1202400" cy="1165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0"/>
              <a:t>C</a:t>
            </a:r>
            <a:endParaRPr sz="5000"/>
          </a:p>
        </p:txBody>
      </p:sp>
      <p:cxnSp>
        <p:nvCxnSpPr>
          <p:cNvPr id="69" name="Google Shape;69;p14"/>
          <p:cNvCxnSpPr>
            <a:stCxn id="66" idx="6"/>
            <a:endCxn id="67" idx="2"/>
          </p:cNvCxnSpPr>
          <p:nvPr/>
        </p:nvCxnSpPr>
        <p:spPr>
          <a:xfrm>
            <a:off x="2037400" y="1600463"/>
            <a:ext cx="1332300" cy="0"/>
          </a:xfrm>
          <a:prstGeom prst="straightConnector1">
            <a:avLst/>
          </a:prstGeom>
          <a:noFill/>
          <a:ln cap="flat" cmpd="sng" w="76200">
            <a:solidFill>
              <a:srgbClr val="CC0000"/>
            </a:solidFill>
            <a:prstDash val="solid"/>
            <a:round/>
            <a:headEnd len="med" w="med" type="none"/>
            <a:tailEnd len="med" w="med" type="triangle"/>
          </a:ln>
        </p:spPr>
      </p:cxnSp>
      <p:cxnSp>
        <p:nvCxnSpPr>
          <p:cNvPr id="70" name="Google Shape;70;p14"/>
          <p:cNvCxnSpPr>
            <a:stCxn id="67" idx="6"/>
            <a:endCxn id="68" idx="2"/>
          </p:cNvCxnSpPr>
          <p:nvPr/>
        </p:nvCxnSpPr>
        <p:spPr>
          <a:xfrm>
            <a:off x="4572000" y="1600475"/>
            <a:ext cx="1332300" cy="0"/>
          </a:xfrm>
          <a:prstGeom prst="straightConnector1">
            <a:avLst/>
          </a:prstGeom>
          <a:noFill/>
          <a:ln cap="flat" cmpd="sng" w="76200">
            <a:solidFill>
              <a:srgbClr val="9900FF"/>
            </a:solidFill>
            <a:prstDash val="solid"/>
            <a:round/>
            <a:headEnd len="med" w="med" type="none"/>
            <a:tailEnd len="med" w="med" type="triangle"/>
          </a:ln>
        </p:spPr>
      </p:cxnSp>
      <p:sp>
        <p:nvSpPr>
          <p:cNvPr id="71" name="Google Shape;71;p14"/>
          <p:cNvSpPr txBox="1"/>
          <p:nvPr/>
        </p:nvSpPr>
        <p:spPr>
          <a:xfrm>
            <a:off x="208750" y="2410200"/>
            <a:ext cx="3727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Link A to B = </a:t>
            </a:r>
            <a:r>
              <a:rPr b="1" lang="en" sz="1600">
                <a:solidFill>
                  <a:srgbClr val="CC0000"/>
                </a:solidFill>
              </a:rPr>
              <a:t>Red</a:t>
            </a:r>
            <a:endParaRPr b="1" sz="1600">
              <a:solidFill>
                <a:srgbClr val="CC0000"/>
              </a:solidFill>
            </a:endParaRPr>
          </a:p>
          <a:p>
            <a:pPr indent="0" lvl="0" marL="0" rtl="0" algn="l">
              <a:spcBef>
                <a:spcPts val="0"/>
              </a:spcBef>
              <a:spcAft>
                <a:spcPts val="0"/>
              </a:spcAft>
              <a:buNone/>
            </a:pPr>
            <a:r>
              <a:rPr lang="en" sz="1600">
                <a:solidFill>
                  <a:schemeClr val="dk1"/>
                </a:solidFill>
              </a:rPr>
              <a:t>Link </a:t>
            </a:r>
            <a:r>
              <a:rPr lang="en" sz="1600">
                <a:solidFill>
                  <a:schemeClr val="dk1"/>
                </a:solidFill>
              </a:rPr>
              <a:t>bandwidth</a:t>
            </a:r>
            <a:r>
              <a:rPr lang="en" sz="1600">
                <a:solidFill>
                  <a:schemeClr val="dk1"/>
                </a:solidFill>
              </a:rPr>
              <a:t> = 20</a:t>
            </a:r>
            <a:endParaRPr sz="1600">
              <a:solidFill>
                <a:schemeClr val="dk1"/>
              </a:solidFill>
            </a:endParaRPr>
          </a:p>
          <a:p>
            <a:pPr indent="0" lvl="0" marL="0" rtl="0" algn="l">
              <a:spcBef>
                <a:spcPts val="0"/>
              </a:spcBef>
              <a:spcAft>
                <a:spcPts val="0"/>
              </a:spcAft>
              <a:buNone/>
            </a:pPr>
            <a:r>
              <a:rPr lang="en" sz="1600">
                <a:solidFill>
                  <a:schemeClr val="dk1"/>
                </a:solidFill>
              </a:rPr>
              <a:t>Link Edge Delay = 10</a:t>
            </a:r>
            <a:endParaRPr sz="1600">
              <a:solidFill>
                <a:schemeClr val="dk1"/>
              </a:solidFill>
            </a:endParaRPr>
          </a:p>
          <a:p>
            <a:pPr indent="0" lvl="0" marL="0" rtl="0" algn="l">
              <a:spcBef>
                <a:spcPts val="0"/>
              </a:spcBef>
              <a:spcAft>
                <a:spcPts val="0"/>
              </a:spcAft>
              <a:buNone/>
            </a:pPr>
            <a:r>
              <a:rPr lang="en" sz="1600">
                <a:solidFill>
                  <a:schemeClr val="dk1"/>
                </a:solidFill>
              </a:rPr>
              <a:t>Link Edge Cost = 10</a:t>
            </a:r>
            <a:endParaRPr sz="1600">
              <a:solidFill>
                <a:schemeClr val="dk1"/>
              </a:solidFill>
            </a:endParaRPr>
          </a:p>
          <a:p>
            <a:pPr indent="0" lvl="0" marL="0" rtl="0" algn="l">
              <a:spcBef>
                <a:spcPts val="0"/>
              </a:spcBef>
              <a:spcAft>
                <a:spcPts val="0"/>
              </a:spcAft>
              <a:buNone/>
            </a:pPr>
            <a:r>
              <a:rPr lang="en" sz="1600">
                <a:solidFill>
                  <a:schemeClr val="dk1"/>
                </a:solidFill>
              </a:rPr>
              <a:t>Link Weight = 5</a:t>
            </a:r>
            <a:endParaRPr sz="1600">
              <a:solidFill>
                <a:schemeClr val="dk1"/>
              </a:solidFill>
            </a:endParaRPr>
          </a:p>
          <a:p>
            <a:pPr indent="0" lvl="0" marL="0" rtl="0" algn="l">
              <a:spcBef>
                <a:spcPts val="0"/>
              </a:spcBef>
              <a:spcAft>
                <a:spcPts val="0"/>
              </a:spcAft>
              <a:buNone/>
            </a:pPr>
            <a:r>
              <a:t/>
            </a:r>
            <a:endParaRPr sz="1600"/>
          </a:p>
        </p:txBody>
      </p:sp>
      <p:sp>
        <p:nvSpPr>
          <p:cNvPr id="72" name="Google Shape;72;p14"/>
          <p:cNvSpPr txBox="1"/>
          <p:nvPr/>
        </p:nvSpPr>
        <p:spPr>
          <a:xfrm>
            <a:off x="4641500" y="2410200"/>
            <a:ext cx="3727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Link B to C = </a:t>
            </a:r>
            <a:r>
              <a:rPr b="1" lang="en" sz="1600">
                <a:solidFill>
                  <a:srgbClr val="9900FF"/>
                </a:solidFill>
              </a:rPr>
              <a:t>Purple</a:t>
            </a:r>
            <a:endParaRPr b="1" sz="1600">
              <a:solidFill>
                <a:srgbClr val="9900FF"/>
              </a:solidFill>
            </a:endParaRPr>
          </a:p>
          <a:p>
            <a:pPr indent="0" lvl="0" marL="0" rtl="0" algn="l">
              <a:spcBef>
                <a:spcPts val="0"/>
              </a:spcBef>
              <a:spcAft>
                <a:spcPts val="0"/>
              </a:spcAft>
              <a:buNone/>
            </a:pPr>
            <a:r>
              <a:rPr lang="en" sz="1600">
                <a:solidFill>
                  <a:schemeClr val="dk1"/>
                </a:solidFill>
              </a:rPr>
              <a:t>Link bandwidth = 20</a:t>
            </a:r>
            <a:endParaRPr sz="1600">
              <a:solidFill>
                <a:schemeClr val="dk1"/>
              </a:solidFill>
            </a:endParaRPr>
          </a:p>
          <a:p>
            <a:pPr indent="0" lvl="0" marL="0" rtl="0" algn="l">
              <a:spcBef>
                <a:spcPts val="0"/>
              </a:spcBef>
              <a:spcAft>
                <a:spcPts val="0"/>
              </a:spcAft>
              <a:buNone/>
            </a:pPr>
            <a:r>
              <a:rPr lang="en" sz="1600">
                <a:solidFill>
                  <a:schemeClr val="dk1"/>
                </a:solidFill>
              </a:rPr>
              <a:t>Link Edge Delay = 10</a:t>
            </a:r>
            <a:endParaRPr sz="1600">
              <a:solidFill>
                <a:schemeClr val="dk1"/>
              </a:solidFill>
            </a:endParaRPr>
          </a:p>
          <a:p>
            <a:pPr indent="0" lvl="0" marL="0" rtl="0" algn="l">
              <a:spcBef>
                <a:spcPts val="0"/>
              </a:spcBef>
              <a:spcAft>
                <a:spcPts val="0"/>
              </a:spcAft>
              <a:buNone/>
            </a:pPr>
            <a:r>
              <a:rPr lang="en" sz="1600">
                <a:solidFill>
                  <a:schemeClr val="dk1"/>
                </a:solidFill>
              </a:rPr>
              <a:t>Link Edge Cost = 10</a:t>
            </a:r>
            <a:endParaRPr sz="1600">
              <a:solidFill>
                <a:schemeClr val="dk1"/>
              </a:solidFill>
            </a:endParaRPr>
          </a:p>
          <a:p>
            <a:pPr indent="0" lvl="0" marL="0" rtl="0" algn="l">
              <a:spcBef>
                <a:spcPts val="0"/>
              </a:spcBef>
              <a:spcAft>
                <a:spcPts val="0"/>
              </a:spcAft>
              <a:buNone/>
            </a:pPr>
            <a:r>
              <a:rPr lang="en" sz="1600">
                <a:solidFill>
                  <a:schemeClr val="dk1"/>
                </a:solidFill>
              </a:rPr>
              <a:t>Link Weight = 5</a:t>
            </a:r>
            <a:endParaRPr sz="1600">
              <a:solidFill>
                <a:schemeClr val="dk1"/>
              </a:solidFill>
            </a:endParaRPr>
          </a:p>
          <a:p>
            <a:pPr indent="0" lvl="0" marL="0" rtl="0" algn="l">
              <a:spcBef>
                <a:spcPts val="0"/>
              </a:spcBef>
              <a:spcAft>
                <a:spcPts val="0"/>
              </a:spcAft>
              <a:buNone/>
            </a:pPr>
            <a:r>
              <a:t/>
            </a:r>
            <a:endParaRPr sz="1600"/>
          </a:p>
        </p:txBody>
      </p:sp>
      <p:sp>
        <p:nvSpPr>
          <p:cNvPr id="73" name="Google Shape;73;p14"/>
          <p:cNvSpPr/>
          <p:nvPr/>
        </p:nvSpPr>
        <p:spPr>
          <a:xfrm>
            <a:off x="3369600" y="2907000"/>
            <a:ext cx="1202400" cy="11655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0"/>
              <a:t>1</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0" y="0"/>
            <a:ext cx="9144000" cy="55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request</a:t>
            </a:r>
            <a:endParaRPr/>
          </a:p>
        </p:txBody>
      </p:sp>
      <p:sp>
        <p:nvSpPr>
          <p:cNvPr id="79" name="Google Shape;79;p15"/>
          <p:cNvSpPr txBox="1"/>
          <p:nvPr>
            <p:ph idx="1" type="body"/>
          </p:nvPr>
        </p:nvSpPr>
        <p:spPr>
          <a:xfrm>
            <a:off x="0" y="554400"/>
            <a:ext cx="3814200" cy="41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Request 1:</a:t>
            </a:r>
            <a:endParaRPr b="1">
              <a:solidFill>
                <a:schemeClr val="dk1"/>
              </a:solidFill>
            </a:endParaRPr>
          </a:p>
          <a:p>
            <a:pPr indent="0" lvl="0" marL="0" rtl="0" algn="l">
              <a:spcBef>
                <a:spcPts val="1200"/>
              </a:spcBef>
              <a:spcAft>
                <a:spcPts val="0"/>
              </a:spcAft>
              <a:buNone/>
            </a:pPr>
            <a:r>
              <a:rPr lang="en">
                <a:solidFill>
                  <a:schemeClr val="dk1"/>
                </a:solidFill>
              </a:rPr>
              <a:t>Source: node A</a:t>
            </a:r>
            <a:endParaRPr>
              <a:solidFill>
                <a:schemeClr val="dk1"/>
              </a:solidFill>
            </a:endParaRPr>
          </a:p>
          <a:p>
            <a:pPr indent="0" lvl="0" marL="0" rtl="0" algn="l">
              <a:spcBef>
                <a:spcPts val="1200"/>
              </a:spcBef>
              <a:spcAft>
                <a:spcPts val="0"/>
              </a:spcAft>
              <a:buNone/>
            </a:pPr>
            <a:r>
              <a:rPr lang="en">
                <a:solidFill>
                  <a:schemeClr val="dk1"/>
                </a:solidFill>
              </a:rPr>
              <a:t>Destination: node C</a:t>
            </a:r>
            <a:endParaRPr>
              <a:solidFill>
                <a:schemeClr val="dk1"/>
              </a:solidFill>
            </a:endParaRPr>
          </a:p>
          <a:p>
            <a:pPr indent="0" lvl="0" marL="0" rtl="0" algn="l">
              <a:spcBef>
                <a:spcPts val="1200"/>
              </a:spcBef>
              <a:spcAft>
                <a:spcPts val="0"/>
              </a:spcAft>
              <a:buNone/>
            </a:pPr>
            <a:r>
              <a:rPr lang="en">
                <a:solidFill>
                  <a:schemeClr val="dk1"/>
                </a:solidFill>
              </a:rPr>
              <a:t>Requested Functions: [F3, F4, F6]</a:t>
            </a:r>
            <a:endParaRPr>
              <a:solidFill>
                <a:schemeClr val="dk1"/>
              </a:solidFill>
            </a:endParaRPr>
          </a:p>
          <a:p>
            <a:pPr indent="0" lvl="0" marL="0" rtl="0" algn="l">
              <a:spcBef>
                <a:spcPts val="1200"/>
              </a:spcBef>
              <a:spcAft>
                <a:spcPts val="0"/>
              </a:spcAft>
              <a:buNone/>
            </a:pPr>
            <a:r>
              <a:rPr lang="en">
                <a:solidFill>
                  <a:schemeClr val="dk1"/>
                </a:solidFill>
              </a:rPr>
              <a:t>Requested Bandwidth: 5</a:t>
            </a:r>
            <a:endParaRPr>
              <a:solidFill>
                <a:schemeClr val="dk1"/>
              </a:solidFill>
            </a:endParaRPr>
          </a:p>
          <a:p>
            <a:pPr indent="0" lvl="0" marL="0" rtl="0" algn="l">
              <a:spcBef>
                <a:spcPts val="1200"/>
              </a:spcBef>
              <a:spcAft>
                <a:spcPts val="0"/>
              </a:spcAft>
              <a:buNone/>
            </a:pPr>
            <a:r>
              <a:rPr lang="en">
                <a:solidFill>
                  <a:schemeClr val="dk1"/>
                </a:solidFill>
              </a:rPr>
              <a:t>Request Lifetime: (Essentially how much time has passed since the request has began being processed.)</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sp>
        <p:nvSpPr>
          <p:cNvPr id="80" name="Google Shape;80;p15"/>
          <p:cNvSpPr txBox="1"/>
          <p:nvPr>
            <p:ph idx="1" type="body"/>
          </p:nvPr>
        </p:nvSpPr>
        <p:spPr>
          <a:xfrm>
            <a:off x="4572000" y="673400"/>
            <a:ext cx="3814200" cy="25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Request 2:</a:t>
            </a:r>
            <a:endParaRPr b="1">
              <a:solidFill>
                <a:schemeClr val="dk1"/>
              </a:solidFill>
            </a:endParaRPr>
          </a:p>
          <a:p>
            <a:pPr indent="0" lvl="0" marL="0" rtl="0" algn="l">
              <a:spcBef>
                <a:spcPts val="1200"/>
              </a:spcBef>
              <a:spcAft>
                <a:spcPts val="0"/>
              </a:spcAft>
              <a:buNone/>
            </a:pPr>
            <a:r>
              <a:rPr lang="en">
                <a:solidFill>
                  <a:schemeClr val="dk1"/>
                </a:solidFill>
              </a:rPr>
              <a:t>Source: node A</a:t>
            </a:r>
            <a:endParaRPr>
              <a:solidFill>
                <a:schemeClr val="dk1"/>
              </a:solidFill>
            </a:endParaRPr>
          </a:p>
          <a:p>
            <a:pPr indent="0" lvl="0" marL="0" rtl="0" algn="l">
              <a:spcBef>
                <a:spcPts val="1200"/>
              </a:spcBef>
              <a:spcAft>
                <a:spcPts val="0"/>
              </a:spcAft>
              <a:buNone/>
            </a:pPr>
            <a:r>
              <a:rPr lang="en">
                <a:solidFill>
                  <a:schemeClr val="dk1"/>
                </a:solidFill>
              </a:rPr>
              <a:t>Destination: node B</a:t>
            </a:r>
            <a:endParaRPr>
              <a:solidFill>
                <a:schemeClr val="dk1"/>
              </a:solidFill>
            </a:endParaRPr>
          </a:p>
          <a:p>
            <a:pPr indent="0" lvl="0" marL="0" rtl="0" algn="l">
              <a:spcBef>
                <a:spcPts val="1200"/>
              </a:spcBef>
              <a:spcAft>
                <a:spcPts val="0"/>
              </a:spcAft>
              <a:buNone/>
            </a:pPr>
            <a:r>
              <a:rPr lang="en">
                <a:solidFill>
                  <a:schemeClr val="dk1"/>
                </a:solidFill>
              </a:rPr>
              <a:t>Requested Functions: [F2, F4]</a:t>
            </a:r>
            <a:endParaRPr>
              <a:solidFill>
                <a:schemeClr val="dk1"/>
              </a:solidFill>
            </a:endParaRPr>
          </a:p>
          <a:p>
            <a:pPr indent="0" lvl="0" marL="0" rtl="0" algn="l">
              <a:spcBef>
                <a:spcPts val="1200"/>
              </a:spcBef>
              <a:spcAft>
                <a:spcPts val="0"/>
              </a:spcAft>
              <a:buNone/>
            </a:pPr>
            <a:r>
              <a:rPr lang="en">
                <a:solidFill>
                  <a:schemeClr val="dk1"/>
                </a:solidFill>
              </a:rPr>
              <a:t>Requested Bandwidth: 5</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86" name="Google Shape;86;p16"/>
          <p:cNvSpPr txBox="1"/>
          <p:nvPr>
            <p:ph idx="1" type="body"/>
          </p:nvPr>
        </p:nvSpPr>
        <p:spPr>
          <a:xfrm>
            <a:off x="0" y="572700"/>
            <a:ext cx="6636600" cy="355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Function example = F# = [cpu usage, Ram usage, Bandwidth]</a:t>
            </a:r>
            <a:endParaRPr>
              <a:solidFill>
                <a:schemeClr val="dk1"/>
              </a:solidFill>
            </a:endParaRPr>
          </a:p>
          <a:p>
            <a:pPr indent="0" lvl="0" marL="0" rtl="0" algn="l">
              <a:spcBef>
                <a:spcPts val="1200"/>
              </a:spcBef>
              <a:spcAft>
                <a:spcPts val="0"/>
              </a:spcAft>
              <a:buNone/>
            </a:pPr>
            <a:r>
              <a:rPr lang="en">
                <a:solidFill>
                  <a:schemeClr val="dk1"/>
                </a:solidFill>
              </a:rPr>
              <a:t>Function one = F1 = [1, 1, 1]</a:t>
            </a:r>
            <a:endParaRPr>
              <a:solidFill>
                <a:schemeClr val="dk1"/>
              </a:solidFill>
            </a:endParaRPr>
          </a:p>
          <a:p>
            <a:pPr indent="0" lvl="0" marL="0" rtl="0" algn="l">
              <a:spcBef>
                <a:spcPts val="1200"/>
              </a:spcBef>
              <a:spcAft>
                <a:spcPts val="0"/>
              </a:spcAft>
              <a:buNone/>
            </a:pPr>
            <a:r>
              <a:rPr lang="en">
                <a:solidFill>
                  <a:schemeClr val="dk1"/>
                </a:solidFill>
              </a:rPr>
              <a:t>Function two = F2 = [2, 2, 2]</a:t>
            </a:r>
            <a:endParaRPr>
              <a:solidFill>
                <a:schemeClr val="dk1"/>
              </a:solidFill>
            </a:endParaRPr>
          </a:p>
          <a:p>
            <a:pPr indent="0" lvl="0" marL="0" rtl="0" algn="l">
              <a:spcBef>
                <a:spcPts val="1200"/>
              </a:spcBef>
              <a:spcAft>
                <a:spcPts val="0"/>
              </a:spcAft>
              <a:buNone/>
            </a:pPr>
            <a:r>
              <a:rPr lang="en">
                <a:solidFill>
                  <a:schemeClr val="dk1"/>
                </a:solidFill>
              </a:rPr>
              <a:t>Function three = F3 = [3,3,3]</a:t>
            </a:r>
            <a:endParaRPr>
              <a:solidFill>
                <a:schemeClr val="dk1"/>
              </a:solidFill>
            </a:endParaRPr>
          </a:p>
          <a:p>
            <a:pPr indent="0" lvl="0" marL="0" rtl="0" algn="l">
              <a:spcBef>
                <a:spcPts val="1200"/>
              </a:spcBef>
              <a:spcAft>
                <a:spcPts val="0"/>
              </a:spcAft>
              <a:buNone/>
            </a:pPr>
            <a:r>
              <a:rPr lang="en">
                <a:solidFill>
                  <a:schemeClr val="dk1"/>
                </a:solidFill>
              </a:rPr>
              <a:t>Function four = F4 = [4, 4, 4]</a:t>
            </a:r>
            <a:endParaRPr>
              <a:solidFill>
                <a:schemeClr val="dk1"/>
              </a:solidFill>
            </a:endParaRPr>
          </a:p>
          <a:p>
            <a:pPr indent="0" lvl="0" marL="0" rtl="0" algn="l">
              <a:spcBef>
                <a:spcPts val="1200"/>
              </a:spcBef>
              <a:spcAft>
                <a:spcPts val="0"/>
              </a:spcAft>
              <a:buNone/>
            </a:pPr>
            <a:r>
              <a:rPr lang="en">
                <a:solidFill>
                  <a:schemeClr val="dk1"/>
                </a:solidFill>
              </a:rPr>
              <a:t>Function five = F5 = [5, 5, 5]</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chemeClr val="dk1"/>
                </a:solidFill>
              </a:rPr>
              <a:t>Function six = F6 = [6, 6, 6]</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Problem</a:t>
            </a:r>
            <a:endParaRPr/>
          </a:p>
        </p:txBody>
      </p:sp>
      <p:sp>
        <p:nvSpPr>
          <p:cNvPr id="92" name="Google Shape;92;p17"/>
          <p:cNvSpPr txBox="1"/>
          <p:nvPr>
            <p:ph idx="1" type="body"/>
          </p:nvPr>
        </p:nvSpPr>
        <p:spPr>
          <a:xfrm>
            <a:off x="0" y="572700"/>
            <a:ext cx="9144000" cy="45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For the sake of simplicity and this example I am going to assume that each node is available and has not been used.</a:t>
            </a:r>
            <a:endParaRPr>
              <a:solidFill>
                <a:schemeClr val="dk1"/>
              </a:solidFill>
            </a:endParaRPr>
          </a:p>
          <a:p>
            <a:pPr indent="0" lvl="0" marL="0" rtl="0" algn="l">
              <a:spcBef>
                <a:spcPts val="1200"/>
              </a:spcBef>
              <a:spcAft>
                <a:spcPts val="0"/>
              </a:spcAft>
              <a:buNone/>
            </a:pPr>
            <a:r>
              <a:rPr b="1" lang="en">
                <a:solidFill>
                  <a:schemeClr val="dk1"/>
                </a:solidFill>
              </a:rPr>
              <a:t>Need to process request 1 which uses functions F3, F4 and F6. Going from Node A to Node C.</a:t>
            </a:r>
            <a:endParaRPr b="1">
              <a:solidFill>
                <a:schemeClr val="dk1"/>
              </a:solidFill>
            </a:endParaRPr>
          </a:p>
          <a:p>
            <a:pPr indent="-342900" lvl="0" marL="457200" rtl="0" algn="l">
              <a:spcBef>
                <a:spcPts val="1200"/>
              </a:spcBef>
              <a:spcAft>
                <a:spcPts val="0"/>
              </a:spcAft>
              <a:buClr>
                <a:schemeClr val="dk1"/>
              </a:buClr>
              <a:buSzPts val="1800"/>
              <a:buAutoNum type="arabicParenR"/>
            </a:pPr>
            <a:r>
              <a:rPr lang="en">
                <a:solidFill>
                  <a:schemeClr val="dk1"/>
                </a:solidFill>
              </a:rPr>
              <a:t>Calculate if functions can be processed at node A. If yes then, subtract from node A’s available resources the amount needed to calculate the functions that can be processed. If no then, move to step 2.</a:t>
            </a:r>
            <a:endParaRPr>
              <a:solidFill>
                <a:schemeClr val="dk1"/>
              </a:solidFill>
            </a:endParaRPr>
          </a:p>
          <a:p>
            <a:pPr indent="-342900" lvl="0" marL="457200" rtl="0" algn="l">
              <a:spcBef>
                <a:spcPts val="0"/>
              </a:spcBef>
              <a:spcAft>
                <a:spcPts val="0"/>
              </a:spcAft>
              <a:buClr>
                <a:schemeClr val="dk1"/>
              </a:buClr>
              <a:buSzPts val="1800"/>
              <a:buAutoNum type="arabicParenR"/>
            </a:pPr>
            <a:r>
              <a:rPr lang="en">
                <a:solidFill>
                  <a:schemeClr val="dk1"/>
                </a:solidFill>
              </a:rPr>
              <a:t>Calculate if Link has resources required to traverse. If yes then traverse onto next node. If not then deny request.</a:t>
            </a:r>
            <a:endParaRPr>
              <a:solidFill>
                <a:schemeClr val="dk1"/>
              </a:solidFill>
            </a:endParaRPr>
          </a:p>
          <a:p>
            <a:pPr indent="-342900" lvl="0" marL="457200" rtl="0" algn="l">
              <a:spcBef>
                <a:spcPts val="0"/>
              </a:spcBef>
              <a:spcAft>
                <a:spcPts val="0"/>
              </a:spcAft>
              <a:buClr>
                <a:schemeClr val="dk1"/>
              </a:buClr>
              <a:buSzPts val="1800"/>
              <a:buAutoNum type="arabicParenR"/>
            </a:pPr>
            <a:r>
              <a:rPr lang="en">
                <a:solidFill>
                  <a:schemeClr val="dk1"/>
                </a:solidFill>
              </a:rPr>
              <a:t>Repeat step 1 for node B then move onto step 2.</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0" y="0"/>
            <a:ext cx="3780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by step calculations</a:t>
            </a:r>
            <a:endParaRPr/>
          </a:p>
        </p:txBody>
      </p:sp>
      <p:sp>
        <p:nvSpPr>
          <p:cNvPr id="98" name="Google Shape;98;p18"/>
          <p:cNvSpPr/>
          <p:nvPr/>
        </p:nvSpPr>
        <p:spPr>
          <a:xfrm>
            <a:off x="3970800" y="-12"/>
            <a:ext cx="1202400" cy="11655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0"/>
              <a:t>A</a:t>
            </a:r>
            <a:endParaRPr sz="5000"/>
          </a:p>
        </p:txBody>
      </p:sp>
      <p:sp>
        <p:nvSpPr>
          <p:cNvPr id="99" name="Google Shape;99;p18"/>
          <p:cNvSpPr/>
          <p:nvPr/>
        </p:nvSpPr>
        <p:spPr>
          <a:xfrm>
            <a:off x="6438625" y="0"/>
            <a:ext cx="1202400" cy="11655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0"/>
              <a:t>B</a:t>
            </a:r>
            <a:endParaRPr sz="5000"/>
          </a:p>
        </p:txBody>
      </p:sp>
      <p:cxnSp>
        <p:nvCxnSpPr>
          <p:cNvPr id="100" name="Google Shape;100;p18"/>
          <p:cNvCxnSpPr>
            <a:stCxn id="98" idx="6"/>
            <a:endCxn id="99" idx="2"/>
          </p:cNvCxnSpPr>
          <p:nvPr/>
        </p:nvCxnSpPr>
        <p:spPr>
          <a:xfrm>
            <a:off x="5173200" y="582738"/>
            <a:ext cx="1265400" cy="0"/>
          </a:xfrm>
          <a:prstGeom prst="straightConnector1">
            <a:avLst/>
          </a:prstGeom>
          <a:noFill/>
          <a:ln cap="flat" cmpd="sng" w="76200">
            <a:solidFill>
              <a:srgbClr val="CC0000"/>
            </a:solidFill>
            <a:prstDash val="solid"/>
            <a:round/>
            <a:headEnd len="med" w="med" type="none"/>
            <a:tailEnd len="med" w="med" type="triangle"/>
          </a:ln>
        </p:spPr>
      </p:cxnSp>
      <p:sp>
        <p:nvSpPr>
          <p:cNvPr id="101" name="Google Shape;101;p18"/>
          <p:cNvSpPr txBox="1"/>
          <p:nvPr/>
        </p:nvSpPr>
        <p:spPr>
          <a:xfrm>
            <a:off x="173675" y="1255825"/>
            <a:ext cx="8784000" cy="1235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arenR"/>
            </a:pPr>
            <a:r>
              <a:rPr lang="en" sz="1500"/>
              <a:t>Find out if node A has enough </a:t>
            </a:r>
            <a:r>
              <a:rPr lang="en" sz="1500"/>
              <a:t>resources to calculate the first function. If yes subtract needed amount from node As pool of resources. </a:t>
            </a:r>
            <a:endParaRPr sz="1500"/>
          </a:p>
          <a:p>
            <a:pPr indent="-323850" lvl="0" marL="457200" rtl="0" algn="l">
              <a:spcBef>
                <a:spcPts val="0"/>
              </a:spcBef>
              <a:spcAft>
                <a:spcPts val="0"/>
              </a:spcAft>
              <a:buSzPts val="1500"/>
              <a:buAutoNum type="arabicParenR"/>
            </a:pPr>
            <a:r>
              <a:rPr lang="en" sz="1500"/>
              <a:t>Find out if node A has enough resources to calculate the next function. If not then calculate if traversal to node B using the link is possible.</a:t>
            </a:r>
            <a:endParaRPr sz="1500"/>
          </a:p>
          <a:p>
            <a:pPr indent="-323850" lvl="0" marL="457200" rtl="0" algn="l">
              <a:spcBef>
                <a:spcPts val="0"/>
              </a:spcBef>
              <a:spcAft>
                <a:spcPts val="0"/>
              </a:spcAft>
              <a:buSzPts val="1500"/>
              <a:buAutoNum type="arabicParenR"/>
            </a:pPr>
            <a:r>
              <a:rPr lang="en" sz="1500"/>
              <a:t>Use link A to B to traverse to node B.</a:t>
            </a:r>
            <a:endParaRPr sz="1500"/>
          </a:p>
          <a:p>
            <a:pPr indent="-323850" lvl="0" marL="457200" rtl="0" algn="l">
              <a:spcBef>
                <a:spcPts val="0"/>
              </a:spcBef>
              <a:spcAft>
                <a:spcPts val="0"/>
              </a:spcAft>
              <a:buSzPts val="1500"/>
              <a:buAutoNum type="arabicParenR"/>
            </a:pPr>
            <a:r>
              <a:rPr lang="en" sz="1500"/>
              <a:t>Repeat step 1 using node B.</a:t>
            </a:r>
            <a:endParaRPr sz="1500"/>
          </a:p>
        </p:txBody>
      </p:sp>
      <p:sp>
        <p:nvSpPr>
          <p:cNvPr id="102" name="Google Shape;102;p18"/>
          <p:cNvSpPr txBox="1"/>
          <p:nvPr/>
        </p:nvSpPr>
        <p:spPr>
          <a:xfrm>
            <a:off x="131700" y="2836000"/>
            <a:ext cx="2337900" cy="2072100"/>
          </a:xfrm>
          <a:prstGeom prst="rect">
            <a:avLst/>
          </a:prstGeom>
          <a:no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1155CC"/>
                </a:solidFill>
              </a:rPr>
              <a:t>Node A resources:</a:t>
            </a:r>
            <a:endParaRPr sz="1500"/>
          </a:p>
          <a:p>
            <a:pPr indent="0" lvl="0" marL="0" rtl="0" algn="l">
              <a:spcBef>
                <a:spcPts val="0"/>
              </a:spcBef>
              <a:spcAft>
                <a:spcPts val="0"/>
              </a:spcAft>
              <a:buNone/>
            </a:pPr>
            <a:r>
              <a:rPr b="1" lang="en" sz="1500">
                <a:solidFill>
                  <a:srgbClr val="1155CC"/>
                </a:solidFill>
              </a:rPr>
              <a:t>CPU</a:t>
            </a:r>
            <a:r>
              <a:rPr lang="en" sz="1500"/>
              <a:t> - F3.CPU </a:t>
            </a:r>
            <a:endParaRPr sz="1500"/>
          </a:p>
          <a:p>
            <a:pPr indent="0" lvl="0" marL="0" rtl="0" algn="l">
              <a:spcBef>
                <a:spcPts val="0"/>
              </a:spcBef>
              <a:spcAft>
                <a:spcPts val="0"/>
              </a:spcAft>
              <a:buNone/>
            </a:pPr>
            <a:r>
              <a:rPr b="1" lang="en" sz="1500">
                <a:solidFill>
                  <a:srgbClr val="1155CC"/>
                </a:solidFill>
              </a:rPr>
              <a:t>RAM</a:t>
            </a:r>
            <a:r>
              <a:rPr lang="en" sz="1500"/>
              <a:t> - F3.RAM</a:t>
            </a:r>
            <a:endParaRPr sz="1500"/>
          </a:p>
          <a:p>
            <a:pPr indent="0" lvl="0" marL="0" rtl="0" algn="l">
              <a:spcBef>
                <a:spcPts val="0"/>
              </a:spcBef>
              <a:spcAft>
                <a:spcPts val="0"/>
              </a:spcAft>
              <a:buNone/>
            </a:pPr>
            <a:r>
              <a:t/>
            </a:r>
            <a:endParaRPr sz="1500">
              <a:solidFill>
                <a:schemeClr val="dk1"/>
              </a:solidFill>
            </a:endParaRPr>
          </a:p>
        </p:txBody>
      </p:sp>
      <p:cxnSp>
        <p:nvCxnSpPr>
          <p:cNvPr id="103" name="Google Shape;103;p18"/>
          <p:cNvCxnSpPr>
            <a:stCxn id="102" idx="3"/>
          </p:cNvCxnSpPr>
          <p:nvPr/>
        </p:nvCxnSpPr>
        <p:spPr>
          <a:xfrm flipH="1" rot="10800000">
            <a:off x="2469600" y="3866050"/>
            <a:ext cx="565500" cy="6000"/>
          </a:xfrm>
          <a:prstGeom prst="straightConnector1">
            <a:avLst/>
          </a:prstGeom>
          <a:noFill/>
          <a:ln cap="flat" cmpd="sng" w="28575">
            <a:solidFill>
              <a:schemeClr val="dk1"/>
            </a:solidFill>
            <a:prstDash val="solid"/>
            <a:round/>
            <a:headEnd len="med" w="med" type="none"/>
            <a:tailEnd len="med" w="med" type="triangle"/>
          </a:ln>
        </p:spPr>
      </p:cxnSp>
      <p:sp>
        <p:nvSpPr>
          <p:cNvPr id="104" name="Google Shape;104;p18"/>
          <p:cNvSpPr txBox="1"/>
          <p:nvPr/>
        </p:nvSpPr>
        <p:spPr>
          <a:xfrm>
            <a:off x="3035100" y="2833000"/>
            <a:ext cx="2818500" cy="2072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8761D"/>
                </a:solidFill>
              </a:rPr>
              <a:t>Request Status: Ongoing</a:t>
            </a:r>
            <a:endParaRPr b="1" sz="1500">
              <a:solidFill>
                <a:srgbClr val="38761D"/>
              </a:solidFill>
            </a:endParaRPr>
          </a:p>
          <a:p>
            <a:pPr indent="0" lvl="0" marL="0" rtl="0" algn="l">
              <a:spcBef>
                <a:spcPts val="0"/>
              </a:spcBef>
              <a:spcAft>
                <a:spcPts val="0"/>
              </a:spcAft>
              <a:buNone/>
            </a:pPr>
            <a:r>
              <a:rPr b="1" lang="en" sz="1500">
                <a:solidFill>
                  <a:srgbClr val="38761D"/>
                </a:solidFill>
              </a:rPr>
              <a:t>Functions =</a:t>
            </a:r>
            <a:r>
              <a:rPr b="1" lang="en" sz="1600">
                <a:solidFill>
                  <a:srgbClr val="38761D"/>
                </a:solidFill>
              </a:rPr>
              <a:t> [</a:t>
            </a:r>
            <a:r>
              <a:rPr b="1" lang="en" sz="1600">
                <a:solidFill>
                  <a:srgbClr val="CC0000"/>
                </a:solidFill>
              </a:rPr>
              <a:t>-F3</a:t>
            </a:r>
            <a:r>
              <a:rPr b="1" lang="en" sz="1600">
                <a:solidFill>
                  <a:srgbClr val="38761D"/>
                </a:solidFill>
              </a:rPr>
              <a:t>, F4, F6] ↴</a:t>
            </a:r>
            <a:endParaRPr b="1" sz="1600">
              <a:solidFill>
                <a:srgbClr val="38761D"/>
              </a:solidFill>
            </a:endParaRPr>
          </a:p>
          <a:p>
            <a:pPr indent="0" lvl="0" marL="0" rtl="0" algn="l">
              <a:spcBef>
                <a:spcPts val="0"/>
              </a:spcBef>
              <a:spcAft>
                <a:spcPts val="0"/>
              </a:spcAft>
              <a:buNone/>
            </a:pPr>
            <a:r>
              <a:rPr b="1" lang="en" sz="1600">
                <a:solidFill>
                  <a:srgbClr val="38761D"/>
                </a:solidFill>
              </a:rPr>
              <a:t>Functions = [F4, F6]</a:t>
            </a:r>
            <a:endParaRPr b="1" sz="1600">
              <a:solidFill>
                <a:srgbClr val="38761D"/>
              </a:solidFill>
            </a:endParaRPr>
          </a:p>
          <a:p>
            <a:pPr indent="0" lvl="0" marL="0" rtl="0" algn="l">
              <a:spcBef>
                <a:spcPts val="0"/>
              </a:spcBef>
              <a:spcAft>
                <a:spcPts val="0"/>
              </a:spcAft>
              <a:buNone/>
            </a:pPr>
            <a:r>
              <a:rPr b="1" lang="en" sz="1500">
                <a:solidFill>
                  <a:srgbClr val="38761D"/>
                </a:solidFill>
              </a:rPr>
              <a:t>Req Cost</a:t>
            </a:r>
            <a:r>
              <a:rPr lang="en" sz="1500">
                <a:solidFill>
                  <a:srgbClr val="1155CC"/>
                </a:solidFill>
              </a:rPr>
              <a:t> </a:t>
            </a:r>
            <a:r>
              <a:rPr lang="en" sz="1500">
                <a:solidFill>
                  <a:schemeClr val="dk1"/>
                </a:solidFill>
              </a:rPr>
              <a:t>+=</a:t>
            </a:r>
            <a:r>
              <a:rPr lang="en" sz="1500">
                <a:solidFill>
                  <a:srgbClr val="1155CC"/>
                </a:solidFill>
              </a:rPr>
              <a:t> </a:t>
            </a:r>
            <a:r>
              <a:rPr b="1" lang="en" sz="1500">
                <a:solidFill>
                  <a:srgbClr val="1155CC"/>
                </a:solidFill>
              </a:rPr>
              <a:t>Node Cost</a:t>
            </a:r>
            <a:endParaRPr b="1" sz="1500">
              <a:solidFill>
                <a:srgbClr val="1155CC"/>
              </a:solidFill>
            </a:endParaRPr>
          </a:p>
          <a:p>
            <a:pPr indent="0" lvl="0" marL="0" rtl="0" algn="l">
              <a:spcBef>
                <a:spcPts val="0"/>
              </a:spcBef>
              <a:spcAft>
                <a:spcPts val="0"/>
              </a:spcAft>
              <a:buNone/>
            </a:pPr>
            <a:r>
              <a:rPr b="1" lang="en" sz="1500">
                <a:solidFill>
                  <a:srgbClr val="38761D"/>
                </a:solidFill>
              </a:rPr>
              <a:t>Req Delay</a:t>
            </a:r>
            <a:r>
              <a:rPr b="1" lang="en" sz="1500">
                <a:solidFill>
                  <a:schemeClr val="dk1"/>
                </a:solidFill>
              </a:rPr>
              <a:t> </a:t>
            </a:r>
            <a:r>
              <a:rPr lang="en" sz="1500">
                <a:solidFill>
                  <a:schemeClr val="dk1"/>
                </a:solidFill>
              </a:rPr>
              <a:t>+= </a:t>
            </a:r>
            <a:r>
              <a:rPr b="1" lang="en" sz="1500">
                <a:solidFill>
                  <a:srgbClr val="1155CC"/>
                </a:solidFill>
              </a:rPr>
              <a:t>N.P.D.</a:t>
            </a:r>
            <a:endParaRPr b="1" sz="1500">
              <a:solidFill>
                <a:srgbClr val="1155CC"/>
              </a:solidFill>
            </a:endParaRPr>
          </a:p>
          <a:p>
            <a:pPr indent="0" lvl="0" marL="0" rtl="0" algn="l">
              <a:spcBef>
                <a:spcPts val="0"/>
              </a:spcBef>
              <a:spcAft>
                <a:spcPts val="0"/>
              </a:spcAft>
              <a:buNone/>
            </a:pPr>
            <a:r>
              <a:t/>
            </a:r>
            <a:endParaRPr sz="1500">
              <a:solidFill>
                <a:srgbClr val="38761D"/>
              </a:solidFill>
            </a:endParaRPr>
          </a:p>
          <a:p>
            <a:pPr indent="0" lvl="0" marL="0" rtl="0" algn="l">
              <a:spcBef>
                <a:spcPts val="0"/>
              </a:spcBef>
              <a:spcAft>
                <a:spcPts val="0"/>
              </a:spcAft>
              <a:buNone/>
            </a:pPr>
            <a:r>
              <a:rPr lang="en" sz="1500">
                <a:solidFill>
                  <a:schemeClr val="dk1"/>
                </a:solidFill>
              </a:rPr>
              <a:t>(N.P.D. = node processing delay)</a:t>
            </a:r>
            <a:endParaRPr b="1" sz="1500">
              <a:solidFill>
                <a:srgbClr val="1155CC"/>
              </a:solidFill>
            </a:endParaRPr>
          </a:p>
        </p:txBody>
      </p:sp>
      <p:sp>
        <p:nvSpPr>
          <p:cNvPr id="105" name="Google Shape;105;p18"/>
          <p:cNvSpPr txBox="1"/>
          <p:nvPr/>
        </p:nvSpPr>
        <p:spPr>
          <a:xfrm>
            <a:off x="173675" y="84032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1155CC"/>
                </a:solidFill>
              </a:rPr>
              <a:t>Physical buffer size++</a:t>
            </a:r>
            <a:endParaRPr/>
          </a:p>
        </p:txBody>
      </p:sp>
      <p:cxnSp>
        <p:nvCxnSpPr>
          <p:cNvPr id="106" name="Google Shape;106;p18"/>
          <p:cNvCxnSpPr>
            <a:stCxn id="104" idx="3"/>
            <a:endCxn id="107" idx="1"/>
          </p:cNvCxnSpPr>
          <p:nvPr/>
        </p:nvCxnSpPr>
        <p:spPr>
          <a:xfrm flipH="1" rot="10800000">
            <a:off x="5853600" y="3864250"/>
            <a:ext cx="373500" cy="4800"/>
          </a:xfrm>
          <a:prstGeom prst="straightConnector1">
            <a:avLst/>
          </a:prstGeom>
          <a:noFill/>
          <a:ln cap="flat" cmpd="sng" w="28575">
            <a:solidFill>
              <a:schemeClr val="dk1"/>
            </a:solidFill>
            <a:prstDash val="solid"/>
            <a:round/>
            <a:headEnd len="med" w="med" type="none"/>
            <a:tailEnd len="med" w="med" type="triangle"/>
          </a:ln>
        </p:spPr>
      </p:cxnSp>
      <p:sp>
        <p:nvSpPr>
          <p:cNvPr id="107" name="Google Shape;107;p18"/>
          <p:cNvSpPr txBox="1"/>
          <p:nvPr/>
        </p:nvSpPr>
        <p:spPr>
          <a:xfrm>
            <a:off x="6227100" y="2828200"/>
            <a:ext cx="2785200" cy="2072100"/>
          </a:xfrm>
          <a:prstGeom prst="rect">
            <a:avLst/>
          </a:prstGeom>
          <a:no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990000"/>
                </a:solidFill>
              </a:rPr>
              <a:t>Link A to B:</a:t>
            </a:r>
            <a:endParaRPr b="1" sz="1500">
              <a:solidFill>
                <a:srgbClr val="990000"/>
              </a:solidFill>
            </a:endParaRPr>
          </a:p>
          <a:p>
            <a:pPr indent="0" lvl="0" marL="0" rtl="0" algn="l">
              <a:spcBef>
                <a:spcPts val="0"/>
              </a:spcBef>
              <a:spcAft>
                <a:spcPts val="0"/>
              </a:spcAft>
              <a:buNone/>
            </a:pPr>
            <a:r>
              <a:t/>
            </a:r>
            <a:endParaRPr sz="1500"/>
          </a:p>
          <a:p>
            <a:pPr indent="0" lvl="0" marL="0" rtl="0" algn="l">
              <a:spcBef>
                <a:spcPts val="0"/>
              </a:spcBef>
              <a:spcAft>
                <a:spcPts val="0"/>
              </a:spcAft>
              <a:buNone/>
            </a:pPr>
            <a:r>
              <a:rPr b="1" lang="en" sz="1500">
                <a:solidFill>
                  <a:srgbClr val="990000"/>
                </a:solidFill>
              </a:rPr>
              <a:t>Link Bandwidth</a:t>
            </a:r>
            <a:r>
              <a:rPr lang="en" sz="1500"/>
              <a:t> -= </a:t>
            </a:r>
            <a:r>
              <a:rPr b="1" lang="en" sz="1500">
                <a:solidFill>
                  <a:srgbClr val="38761D"/>
                </a:solidFill>
              </a:rPr>
              <a:t>req.BW</a:t>
            </a:r>
            <a:endParaRPr b="1" sz="1500">
              <a:solidFill>
                <a:srgbClr val="38761D"/>
              </a:solidFill>
            </a:endParaRPr>
          </a:p>
          <a:p>
            <a:pPr indent="0" lvl="0" marL="0" rtl="0" algn="l">
              <a:spcBef>
                <a:spcPts val="0"/>
              </a:spcBef>
              <a:spcAft>
                <a:spcPts val="0"/>
              </a:spcAft>
              <a:buNone/>
            </a:pPr>
            <a:r>
              <a:rPr b="1" lang="en" sz="1500">
                <a:solidFill>
                  <a:srgbClr val="990000"/>
                </a:solidFill>
              </a:rPr>
              <a:t>Link E.D.</a:t>
            </a:r>
            <a:r>
              <a:rPr b="1" lang="en" sz="1500">
                <a:solidFill>
                  <a:srgbClr val="38761D"/>
                </a:solidFill>
              </a:rPr>
              <a:t> </a:t>
            </a:r>
            <a:r>
              <a:rPr lang="en" sz="1500">
                <a:solidFill>
                  <a:schemeClr val="dk1"/>
                </a:solidFill>
              </a:rPr>
              <a:t>+= </a:t>
            </a:r>
            <a:r>
              <a:rPr b="1" lang="en" sz="1500">
                <a:solidFill>
                  <a:srgbClr val="38761D"/>
                </a:solidFill>
              </a:rPr>
              <a:t>req.Delay</a:t>
            </a:r>
            <a:endParaRPr b="1" sz="1500">
              <a:solidFill>
                <a:srgbClr val="38761D"/>
              </a:solidFill>
            </a:endParaRPr>
          </a:p>
          <a:p>
            <a:pPr indent="0" lvl="0" marL="0" rtl="0" algn="l">
              <a:spcBef>
                <a:spcPts val="0"/>
              </a:spcBef>
              <a:spcAft>
                <a:spcPts val="0"/>
              </a:spcAft>
              <a:buNone/>
            </a:pPr>
            <a:r>
              <a:rPr b="1" lang="en" sz="1500">
                <a:solidFill>
                  <a:srgbClr val="990000"/>
                </a:solidFill>
              </a:rPr>
              <a:t>Link E.C. </a:t>
            </a:r>
            <a:r>
              <a:rPr lang="en" sz="1500">
                <a:solidFill>
                  <a:schemeClr val="dk1"/>
                </a:solidFill>
              </a:rPr>
              <a:t>+= </a:t>
            </a:r>
            <a:r>
              <a:rPr b="1" lang="en" sz="1500">
                <a:solidFill>
                  <a:srgbClr val="38761D"/>
                </a:solidFill>
              </a:rPr>
              <a:t>req.Cost</a:t>
            </a:r>
            <a:endParaRPr b="1" sz="1500">
              <a:solidFill>
                <a:srgbClr val="38761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