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8" r:id="rId4"/>
    <p:sldId id="278" r:id="rId5"/>
    <p:sldId id="279" r:id="rId6"/>
    <p:sldId id="281" r:id="rId7"/>
    <p:sldId id="285" r:id="rId8"/>
    <p:sldId id="287" r:id="rId9"/>
    <p:sldId id="286" r:id="rId10"/>
    <p:sldId id="288" r:id="rId11"/>
    <p:sldId id="289" r:id="rId12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425" y="1957070"/>
            <a:ext cx="898525" cy="33553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36955" y="1956435"/>
            <a:ext cx="3564890" cy="634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35050" y="3342005"/>
            <a:ext cx="3566795" cy="6108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  <a:r>
              <a:rPr lang="zh-CN" altLang="en-US" dirty="0"/>
              <a:t>（</a:t>
            </a:r>
            <a:r>
              <a:rPr lang="en-GB" altLang="zh-CN" dirty="0"/>
              <a:t>RTOS</a:t>
            </a:r>
            <a:r>
              <a:rPr lang="zh-CN" altLang="en-US" dirty="0"/>
              <a:t>）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5050" y="623693"/>
            <a:ext cx="4533900" cy="610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35050" y="2656205"/>
            <a:ext cx="3566795" cy="634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</a:t>
            </a:r>
            <a:endParaRPr lang="en-US" altLang="zh-CN" dirty="0"/>
          </a:p>
          <a:p>
            <a:pPr algn="ctr"/>
            <a:r>
              <a:rPr lang="en-US" dirty="0"/>
              <a:t>(OS Aware Service)</a:t>
            </a:r>
            <a:endParaRPr lang="en-GB" dirty="0"/>
          </a:p>
        </p:txBody>
      </p:sp>
      <p:sp>
        <p:nvSpPr>
          <p:cNvPr id="2" name="Rectangle 13"/>
          <p:cNvSpPr/>
          <p:nvPr/>
        </p:nvSpPr>
        <p:spPr>
          <a:xfrm>
            <a:off x="1036320" y="1286019"/>
            <a:ext cx="4532630" cy="6107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Shell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26160" y="4008120"/>
            <a:ext cx="3576320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036955" y="5380312"/>
            <a:ext cx="4533900" cy="610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Utilities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02868" y="5380572"/>
            <a:ext cx="5774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编译器相关、或者硬件无关的软件基础设施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包括对编译器的抽象、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语言的扩展（比如支持面向对象）、基础数据结构的支持（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list, queue, bitmap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等等）、</a:t>
            </a:r>
            <a:r>
              <a:rPr lang="en-US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自定义的类型、常数等等、对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语言底层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I/O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的最基础支持（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stdio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868" y="4175263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硬件无关的软件基础服务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比如、池、堆、流等。这些基础服务是上层各类模块的积木。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868" y="3514020"/>
            <a:ext cx="57742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多任务内核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抢占式任务调度器，支持多种不同的任务形式，比如用于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switch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状态机的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vsf_task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ProtoThread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vsf_pt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、用于传统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等等。可裁剪为合作式调度器。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2868" y="270552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依赖内核的各类软件基础服务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当一个纯软件服务依赖了任何来自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的信息时，应该被放置在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OSA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_Service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里，这里的依赖包括但不限于：依赖了某种任务形式、使用了任务间通信（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），使用了来自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的数据结构等等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2868" y="2313971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具有某一类完整功能的协议栈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2868" y="1806901"/>
            <a:ext cx="57742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：尽可能只依赖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以及以下的模块。部分驱动，根据实际情况，可以依赖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Component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及以下的模块。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2868" y="1285923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“皮肤”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模拟其他系统或者平台，用于使用基于其他环境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比如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的应用代码。比如，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子系统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可以编译一些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图像库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4138" y="790459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用户应用层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6159" y="6170456"/>
            <a:ext cx="106747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注意：虽然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处于平级关系，但是由于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本身的定义要求硬件无关，因此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并不允许产生任何对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的平级依赖。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则可以根据平级调用原则使用和依赖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层中的各类模块和服务。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Rectangle 15"/>
          <p:cNvSpPr/>
          <p:nvPr/>
        </p:nvSpPr>
        <p:spPr>
          <a:xfrm>
            <a:off x="1025525" y="4700905"/>
            <a:ext cx="3576320" cy="6108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Arch</a:t>
            </a:r>
            <a:endParaRPr lang="en-US" altLang="en-GB" dirty="0"/>
          </a:p>
        </p:txBody>
      </p:sp>
      <p:sp>
        <p:nvSpPr>
          <p:cNvPr id="6" name="TextBox 17"/>
          <p:cNvSpPr txBox="1"/>
          <p:nvPr/>
        </p:nvSpPr>
        <p:spPr>
          <a:xfrm>
            <a:off x="6002868" y="4868683"/>
            <a:ext cx="577426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芯片架构驱动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kenel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移植、中断保护等芯片架构相关代码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6131138" y="229754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整体框架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61035" y="697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altLang="en-GB" dirty="0"/>
              <a:t>LV2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41095" y="764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Arduino HAL</a:t>
            </a:r>
            <a:endParaRPr lang="en-US" alt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94638" y="959533"/>
            <a:ext cx="577426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核驱动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核驱动不指定任何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标准，由开发人员自己指定。一般推荐根据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 LV0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另外，一般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核驱动无法处理时钟、复位、中断、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DMA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，这些需要在芯片系列的驱动里实现。芯片系列驱动调用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核驱动的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来实现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LV0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6131138" y="229754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764790" y="776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ST HAL</a:t>
            </a:r>
            <a:endParaRPr lang="en-US" altLang="en-GB" dirty="0"/>
          </a:p>
        </p:txBody>
      </p:sp>
      <p:sp>
        <p:nvSpPr>
          <p:cNvPr id="8" name="Rectangle 15"/>
          <p:cNvSpPr/>
          <p:nvPr/>
        </p:nvSpPr>
        <p:spPr>
          <a:xfrm>
            <a:off x="114109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RTT HAL</a:t>
            </a:r>
            <a:endParaRPr lang="en-US" altLang="en-GB" dirty="0"/>
          </a:p>
        </p:txBody>
      </p:sp>
      <p:sp>
        <p:nvSpPr>
          <p:cNvPr id="10" name="Rectangle 15"/>
          <p:cNvSpPr/>
          <p:nvPr/>
        </p:nvSpPr>
        <p:spPr>
          <a:xfrm>
            <a:off x="438848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 HAL</a:t>
            </a:r>
            <a:endParaRPr lang="en-US" altLang="en-GB" dirty="0"/>
          </a:p>
        </p:txBody>
      </p:sp>
      <p:sp>
        <p:nvSpPr>
          <p:cNvPr id="14" name="Rectangle 15"/>
          <p:cNvSpPr/>
          <p:nvPr/>
        </p:nvSpPr>
        <p:spPr>
          <a:xfrm>
            <a:off x="4388485" y="788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linux HAL</a:t>
            </a:r>
            <a:endParaRPr lang="en-US" altLang="en-GB" dirty="0"/>
          </a:p>
        </p:txBody>
      </p:sp>
      <p:sp>
        <p:nvSpPr>
          <p:cNvPr id="19" name="Rectangle 15"/>
          <p:cNvSpPr/>
          <p:nvPr/>
        </p:nvSpPr>
        <p:spPr>
          <a:xfrm>
            <a:off x="2764790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Alios HAL</a:t>
            </a:r>
            <a:endParaRPr lang="en-US" altLang="en-GB" dirty="0"/>
          </a:p>
        </p:txBody>
      </p:sp>
      <p:sp>
        <p:nvSpPr>
          <p:cNvPr id="27" name="Rectangle 14"/>
          <p:cNvSpPr/>
          <p:nvPr/>
        </p:nvSpPr>
        <p:spPr>
          <a:xfrm>
            <a:off x="660400" y="2348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LV0</a:t>
            </a:r>
            <a:endParaRPr lang="en-US" altLang="en-GB" dirty="0"/>
          </a:p>
        </p:txBody>
      </p:sp>
      <p:sp>
        <p:nvSpPr>
          <p:cNvPr id="28" name="Rectangle 15"/>
          <p:cNvSpPr/>
          <p:nvPr/>
        </p:nvSpPr>
        <p:spPr>
          <a:xfrm>
            <a:off x="1140460" y="2415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IO</a:t>
            </a:r>
            <a:endParaRPr lang="en-US" altLang="en-GB" dirty="0"/>
          </a:p>
        </p:txBody>
      </p:sp>
      <p:sp>
        <p:nvSpPr>
          <p:cNvPr id="29" name="Rectangle 15"/>
          <p:cNvSpPr/>
          <p:nvPr/>
        </p:nvSpPr>
        <p:spPr>
          <a:xfrm>
            <a:off x="2764155" y="2427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GPIO</a:t>
            </a:r>
            <a:endParaRPr lang="en-US" altLang="en-GB" dirty="0"/>
          </a:p>
        </p:txBody>
      </p:sp>
      <p:sp>
        <p:nvSpPr>
          <p:cNvPr id="30" name="Rectangle 15"/>
          <p:cNvSpPr/>
          <p:nvPr/>
        </p:nvSpPr>
        <p:spPr>
          <a:xfrm>
            <a:off x="114046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SPI</a:t>
            </a:r>
            <a:endParaRPr lang="en-US" altLang="en-GB" dirty="0"/>
          </a:p>
        </p:txBody>
      </p:sp>
      <p:sp>
        <p:nvSpPr>
          <p:cNvPr id="31" name="Rectangle 15"/>
          <p:cNvSpPr/>
          <p:nvPr/>
        </p:nvSpPr>
        <p:spPr>
          <a:xfrm>
            <a:off x="438785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32" name="Rectangle 15"/>
          <p:cNvSpPr/>
          <p:nvPr/>
        </p:nvSpPr>
        <p:spPr>
          <a:xfrm>
            <a:off x="4387850" y="2439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USART</a:t>
            </a:r>
            <a:endParaRPr lang="en-US" altLang="en-GB" dirty="0"/>
          </a:p>
        </p:txBody>
      </p:sp>
      <p:sp>
        <p:nvSpPr>
          <p:cNvPr id="33" name="Rectangle 15"/>
          <p:cNvSpPr/>
          <p:nvPr/>
        </p:nvSpPr>
        <p:spPr>
          <a:xfrm>
            <a:off x="2764155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I2C</a:t>
            </a:r>
            <a:endParaRPr lang="en-US" altLang="en-GB" dirty="0"/>
          </a:p>
        </p:txBody>
      </p:sp>
      <p:sp>
        <p:nvSpPr>
          <p:cNvPr id="36" name="Rectangle 14"/>
          <p:cNvSpPr/>
          <p:nvPr/>
        </p:nvSpPr>
        <p:spPr>
          <a:xfrm>
            <a:off x="660400" y="4066540"/>
            <a:ext cx="5342255" cy="149415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IP</a:t>
            </a:r>
            <a:endParaRPr lang="en-US" altLang="en-GB" dirty="0"/>
          </a:p>
        </p:txBody>
      </p:sp>
      <p:sp>
        <p:nvSpPr>
          <p:cNvPr id="37" name="Rectangle 15"/>
          <p:cNvSpPr/>
          <p:nvPr/>
        </p:nvSpPr>
        <p:spPr>
          <a:xfrm>
            <a:off x="1140460" y="413385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Synopsys.</a:t>
            </a:r>
            <a:endParaRPr lang="en-US" altLang="en-GB" dirty="0"/>
          </a:p>
          <a:p>
            <a:pPr algn="ctr"/>
            <a:r>
              <a:rPr lang="en-US" altLang="en-GB" dirty="0"/>
              <a:t>dwc_apb_i2c</a:t>
            </a:r>
            <a:endParaRPr lang="en-US" altLang="en-GB" dirty="0"/>
          </a:p>
        </p:txBody>
      </p:sp>
      <p:sp>
        <p:nvSpPr>
          <p:cNvPr id="38" name="Rectangle 15"/>
          <p:cNvSpPr/>
          <p:nvPr/>
        </p:nvSpPr>
        <p:spPr>
          <a:xfrm>
            <a:off x="2764155" y="414591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ARM.PL001</a:t>
            </a:r>
            <a:endParaRPr lang="en-US" altLang="en-GB" dirty="0"/>
          </a:p>
        </p:txBody>
      </p:sp>
      <p:sp>
        <p:nvSpPr>
          <p:cNvPr id="39" name="Rectangle 15"/>
          <p:cNvSpPr/>
          <p:nvPr/>
        </p:nvSpPr>
        <p:spPr>
          <a:xfrm>
            <a:off x="114046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0" name="Rectangle 15"/>
          <p:cNvSpPr/>
          <p:nvPr/>
        </p:nvSpPr>
        <p:spPr>
          <a:xfrm>
            <a:off x="438785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1" name="Rectangle 15"/>
          <p:cNvSpPr/>
          <p:nvPr/>
        </p:nvSpPr>
        <p:spPr>
          <a:xfrm>
            <a:off x="4387850" y="415798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42" name="Rectangle 15"/>
          <p:cNvSpPr/>
          <p:nvPr/>
        </p:nvSpPr>
        <p:spPr>
          <a:xfrm>
            <a:off x="2764155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面向用户解困的设计思路</a:t>
            </a:r>
            <a:endParaRPr lang="en-GB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0000" lnSpcReduction="2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事件驱动微内核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针对小资源硬件，任务不需要独立堆栈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标准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，中断里可以直接调用部分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 API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可扩展独立堆栈任务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类似普通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RTOS)</a:t>
            </a:r>
            <a:endParaRPr lang="en-US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可扩展状态机框架(类似QP)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可以在其他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或者框架里，使用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为产品而生的方案阶梯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VSF提供完整而丰富的协议栈支持：USB主从机、网络、蓝牙、文件系统等等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对移植第三方模块高度友好的开发环境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GB" sz="1500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种的标准接口，一次性移植，全平台使用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(VSF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支持的芯片，硬件资源满足要求就可以使用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通过“皮肤”对用户基于其他平台开发的历史应用代码提供支持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支持posix，可以直接编译一些linux的应用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支持SDL/SDL2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支持FreeRTOS等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应用层开发体验统一，多个模块支持声明式的开发方式，不需要了解太多细节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行业领先的优化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相同功能下，比其它主流RTOS更小——适合选取成本更低的芯片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高度可裁剪，覆盖从8051、Cortex-M、Cortex-A到PC的完整开发生态</a:t>
            </a:r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altLang="zh-CN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芯片厂家，简化软件支持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lnSpcReduction="1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多层次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系统，满足用户的不同需求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直接访问硬件的最底层驱动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Level1: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驱动基础上进行二次封装的驱动，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1310" dirty="0">
                <a:latin typeface="幼圆" panose="02010509060101010101" pitchFamily="49" charset="-122"/>
                <a:ea typeface="幼圆" panose="02010509060101010101" pitchFamily="49" charset="-122"/>
              </a:rPr>
              <a:t>封装后功能有所增强，对用户更为友好，使用更为简单</a:t>
            </a:r>
            <a:endParaRPr lang="zh-CN" altLang="en-GB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 err="1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面向特定协议栈的外设驱动接口（包含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Level2 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Level2: 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面向具体应用或者客户进行高度定制的驱动接口，可能更友好、尺寸更小或者更强大</a:t>
            </a:r>
            <a:endParaRPr lang="zh-CN" altLang="en-US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一次移植，多种生态支持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对于新的芯片，只需要移植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以及极少部分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的外设驱动，就可以使用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中的大部分模块和应用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会提供一些基于其他平台的扩展，使得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支持的芯片，可以直接在其他平台上使用。</a:t>
            </a:r>
            <a:endParaRPr lang="en-GB" altLang="zh-CN" sz="12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也会在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皮肤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里，提供其他平台的支持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可定制针对某些市场的应用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IDH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，提高开发效率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2500" lnSpcReduction="20000"/>
          </a:bodyPr>
          <a:lstStyle/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统一应用开发体验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x86/x64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，应用代码一致，只是更换不同的芯片驱动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完善的流接口，应用更具通用性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第三方软件一次性移植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PC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开发调试，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直接使用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visual studio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做应用开发调试，应用代码直接在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的环境里编译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各种PC上的驱动(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接口和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中的驱动一致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主机控制器驱动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usbip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usb_dcd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设备控制器驱动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winfs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模拟文件系统驱动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winsound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模拟音频设备驱动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模拟屏幕驱动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winpcap(npcap)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模拟网络设备驱动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H2 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蓝牙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dongle(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模拟的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4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快速芯片切换</a:t>
            </a:r>
            <a:endParaRPr 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通过标准统一的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支持不同的芯片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61035" y="697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altLang="en-GB" dirty="0"/>
              <a:t>LV2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41095" y="764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Arduino HAL</a:t>
            </a:r>
            <a:endParaRPr lang="en-US" alt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94638" y="959533"/>
            <a:ext cx="57742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LV2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：按照具体使用场景封装的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接口，由实际应用场景决定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接口。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O(1)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的开发维护复杂度。可以按需依赖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里的所有需要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的内容。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6131138" y="229754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764790" y="776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ST HAL</a:t>
            </a:r>
            <a:endParaRPr lang="en-US" altLang="en-GB" dirty="0"/>
          </a:p>
        </p:txBody>
      </p:sp>
      <p:sp>
        <p:nvSpPr>
          <p:cNvPr id="8" name="Rectangle 15"/>
          <p:cNvSpPr/>
          <p:nvPr/>
        </p:nvSpPr>
        <p:spPr>
          <a:xfrm>
            <a:off x="114109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RTT HAL</a:t>
            </a:r>
            <a:endParaRPr lang="en-US" altLang="en-GB" dirty="0"/>
          </a:p>
        </p:txBody>
      </p:sp>
      <p:sp>
        <p:nvSpPr>
          <p:cNvPr id="10" name="Rectangle 15"/>
          <p:cNvSpPr/>
          <p:nvPr/>
        </p:nvSpPr>
        <p:spPr>
          <a:xfrm>
            <a:off x="438848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 HAL</a:t>
            </a:r>
            <a:endParaRPr lang="en-US" altLang="en-GB" dirty="0"/>
          </a:p>
        </p:txBody>
      </p:sp>
      <p:sp>
        <p:nvSpPr>
          <p:cNvPr id="14" name="Rectangle 15"/>
          <p:cNvSpPr/>
          <p:nvPr/>
        </p:nvSpPr>
        <p:spPr>
          <a:xfrm>
            <a:off x="4388485" y="788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linux HAL</a:t>
            </a:r>
            <a:endParaRPr lang="en-US" altLang="en-GB" dirty="0"/>
          </a:p>
        </p:txBody>
      </p:sp>
      <p:sp>
        <p:nvSpPr>
          <p:cNvPr id="19" name="Rectangle 15"/>
          <p:cNvSpPr/>
          <p:nvPr/>
        </p:nvSpPr>
        <p:spPr>
          <a:xfrm>
            <a:off x="2764790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Alios HAL</a:t>
            </a:r>
            <a:endParaRPr lang="en-US" altLang="en-GB" dirty="0"/>
          </a:p>
        </p:txBody>
      </p:sp>
      <p:sp>
        <p:nvSpPr>
          <p:cNvPr id="27" name="Rectangle 14"/>
          <p:cNvSpPr/>
          <p:nvPr/>
        </p:nvSpPr>
        <p:spPr>
          <a:xfrm>
            <a:off x="660400" y="2348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LV0</a:t>
            </a:r>
            <a:endParaRPr lang="en-US" altLang="en-GB" dirty="0"/>
          </a:p>
        </p:txBody>
      </p:sp>
      <p:sp>
        <p:nvSpPr>
          <p:cNvPr id="28" name="Rectangle 15"/>
          <p:cNvSpPr/>
          <p:nvPr/>
        </p:nvSpPr>
        <p:spPr>
          <a:xfrm>
            <a:off x="1140460" y="2415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IO</a:t>
            </a:r>
            <a:endParaRPr lang="en-US" altLang="en-GB" dirty="0"/>
          </a:p>
        </p:txBody>
      </p:sp>
      <p:sp>
        <p:nvSpPr>
          <p:cNvPr id="29" name="Rectangle 15"/>
          <p:cNvSpPr/>
          <p:nvPr/>
        </p:nvSpPr>
        <p:spPr>
          <a:xfrm>
            <a:off x="2764155" y="2427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GPIO</a:t>
            </a:r>
            <a:endParaRPr lang="en-US" altLang="en-GB" dirty="0"/>
          </a:p>
        </p:txBody>
      </p:sp>
      <p:sp>
        <p:nvSpPr>
          <p:cNvPr id="30" name="Rectangle 15"/>
          <p:cNvSpPr/>
          <p:nvPr/>
        </p:nvSpPr>
        <p:spPr>
          <a:xfrm>
            <a:off x="114046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SPI</a:t>
            </a:r>
            <a:endParaRPr lang="en-US" altLang="en-GB" dirty="0"/>
          </a:p>
        </p:txBody>
      </p:sp>
      <p:sp>
        <p:nvSpPr>
          <p:cNvPr id="31" name="Rectangle 15"/>
          <p:cNvSpPr/>
          <p:nvPr/>
        </p:nvSpPr>
        <p:spPr>
          <a:xfrm>
            <a:off x="438785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32" name="Rectangle 15"/>
          <p:cNvSpPr/>
          <p:nvPr/>
        </p:nvSpPr>
        <p:spPr>
          <a:xfrm>
            <a:off x="4387850" y="2439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USART</a:t>
            </a:r>
            <a:endParaRPr lang="en-US" altLang="en-GB" dirty="0"/>
          </a:p>
        </p:txBody>
      </p:sp>
      <p:sp>
        <p:nvSpPr>
          <p:cNvPr id="33" name="Rectangle 15"/>
          <p:cNvSpPr/>
          <p:nvPr/>
        </p:nvSpPr>
        <p:spPr>
          <a:xfrm>
            <a:off x="2764155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I2C</a:t>
            </a:r>
            <a:endParaRPr lang="en-US" altLang="en-GB" dirty="0"/>
          </a:p>
        </p:txBody>
      </p:sp>
      <p:sp>
        <p:nvSpPr>
          <p:cNvPr id="34" name="TextBox 23"/>
          <p:cNvSpPr txBox="1"/>
          <p:nvPr/>
        </p:nvSpPr>
        <p:spPr>
          <a:xfrm>
            <a:off x="6196543" y="2587673"/>
            <a:ext cx="577426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</a:t>
            </a:r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：简化移植的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层，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定义了统一的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接口。可以依赖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核驱动来实现，也可以自己控制寄存器来实现。只能依赖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ARCH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Utilities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层。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一般每个芯片系列，需要实现一份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LV0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驱动。芯片系列中，各个具体芯片型号仅仅需要提供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定义外设的数量和配置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参数即可。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Rectangle 14"/>
          <p:cNvSpPr/>
          <p:nvPr/>
        </p:nvSpPr>
        <p:spPr>
          <a:xfrm>
            <a:off x="660400" y="406654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IP</a:t>
            </a:r>
            <a:endParaRPr lang="en-US" altLang="en-GB" dirty="0"/>
          </a:p>
        </p:txBody>
      </p:sp>
      <p:sp>
        <p:nvSpPr>
          <p:cNvPr id="37" name="Rectangle 15"/>
          <p:cNvSpPr/>
          <p:nvPr/>
        </p:nvSpPr>
        <p:spPr>
          <a:xfrm>
            <a:off x="1140460" y="413385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Synopsys.</a:t>
            </a:r>
            <a:endParaRPr lang="en-US" altLang="en-GB" dirty="0"/>
          </a:p>
          <a:p>
            <a:pPr algn="ctr"/>
            <a:r>
              <a:rPr lang="en-US" altLang="en-GB" dirty="0"/>
              <a:t>dwc_apb_i2c</a:t>
            </a:r>
            <a:endParaRPr lang="en-US" altLang="en-GB" dirty="0"/>
          </a:p>
        </p:txBody>
      </p:sp>
      <p:sp>
        <p:nvSpPr>
          <p:cNvPr id="38" name="Rectangle 15"/>
          <p:cNvSpPr/>
          <p:nvPr/>
        </p:nvSpPr>
        <p:spPr>
          <a:xfrm>
            <a:off x="2764155" y="414591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ARM.PL001</a:t>
            </a:r>
            <a:endParaRPr lang="en-US" altLang="en-GB" dirty="0"/>
          </a:p>
        </p:txBody>
      </p:sp>
      <p:sp>
        <p:nvSpPr>
          <p:cNvPr id="39" name="Rectangle 15"/>
          <p:cNvSpPr/>
          <p:nvPr/>
        </p:nvSpPr>
        <p:spPr>
          <a:xfrm>
            <a:off x="114046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0" name="Rectangle 15"/>
          <p:cNvSpPr/>
          <p:nvPr/>
        </p:nvSpPr>
        <p:spPr>
          <a:xfrm>
            <a:off x="438785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1" name="Rectangle 15"/>
          <p:cNvSpPr/>
          <p:nvPr/>
        </p:nvSpPr>
        <p:spPr>
          <a:xfrm>
            <a:off x="4387850" y="415798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42" name="Rectangle 15"/>
          <p:cNvSpPr/>
          <p:nvPr/>
        </p:nvSpPr>
        <p:spPr>
          <a:xfrm>
            <a:off x="2764155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3" name="TextBox 23"/>
          <p:cNvSpPr txBox="1"/>
          <p:nvPr/>
        </p:nvSpPr>
        <p:spPr>
          <a:xfrm>
            <a:off x="6195908" y="4583478"/>
            <a:ext cx="57742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IP核驱动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：针对特定的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核实现的驱动，可以通过这个实现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LV0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驱动，不规定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接口。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61035" y="697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altLang="en-GB" dirty="0"/>
              <a:t>LV2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41095" y="764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Arduino HAL</a:t>
            </a:r>
            <a:endParaRPr lang="en-US" alt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94638" y="959533"/>
            <a:ext cx="5774266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</a:t>
            </a:r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ST</a:t>
            </a:r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HAL</a:t>
            </a:r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SPI 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：位于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vsf/source/shell/hal/sthal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下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HAL_SPI_Init(SPI_HandleTypeDef *hspi)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HAL_SPI_DeInit(SPI_HandleTypeDef *hspi);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HAL_SPI_Transmit(SPI_HandleTypeDef *hspi, uint8_t *pData, uint16_t Size, uint32_t Timeout);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HAL_SPI_Receive(SPI_HandleTypeDef *hspi, uint8_t *pData, uint16_t Size, uint32_t Timeout);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HAL_SPI_TransmitReceive(SPI_HandleTypeDef *hspi, uint8_t *pTxData, uint8_t *pRxData, uint16_t Size, uint32_t Timeout);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HAL_SPI_Transmit_IT(SPI_HandleTypeDef *hspi, uint8_t *pData, uint16_t Size);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HAL_SPI_Receive_IT(SPI_HandleTypeDef *hspi, uint8_t *pData, uint16_t Size);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HAL_SPI_TransmitReceive_IT(SPI_HandleTypeDef *hspi, uint8_t *pTxData, uint8_t *pRxData, uint16_t Size);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HAL_SPI_Transmit_DMA(SPI_HandleTypeDef *hspi, uint8_t *pData, uint16_t Size);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HAL_SPI_Receive_DMA(SPI_HandleTypeDef *hspi, uint8_t *pData, uint16_t Size);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HAL_SPI_TransmitReceive_DMA(SPI_HandleTypeDef *hspi, uint8_t *pTxData, uint8_t *pRxData, uint16_t Size);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HAL_SPI_DMAResume(SPI_HandleTypeDef *hspi);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HAL_StatusTypeDef HAL_SPI_DMAStop(SPI_HandleTypeDef *hspi);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HAL_SPI_IRQHandler(SPI_HandleTypeDef *hspi);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HAL_SPI_StateTypeDef HAL_SPI_GetState(SPI_HandleTypeDef *hspi);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uint32_t HAL_SPI_GetError(SPI_HandleTypeDef *hspi);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具体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的功能，参考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ST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文档。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6131138" y="229754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 HAL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SPI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框架示例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764790" y="776605"/>
            <a:ext cx="1496695" cy="61087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ST HAL</a:t>
            </a:r>
            <a:endParaRPr lang="en-US" altLang="en-GB" dirty="0"/>
          </a:p>
        </p:txBody>
      </p:sp>
      <p:sp>
        <p:nvSpPr>
          <p:cNvPr id="8" name="Rectangle 15"/>
          <p:cNvSpPr/>
          <p:nvPr/>
        </p:nvSpPr>
        <p:spPr>
          <a:xfrm>
            <a:off x="114109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RTT HAL</a:t>
            </a:r>
            <a:endParaRPr lang="en-US" altLang="en-GB" dirty="0"/>
          </a:p>
        </p:txBody>
      </p:sp>
      <p:sp>
        <p:nvSpPr>
          <p:cNvPr id="10" name="Rectangle 15"/>
          <p:cNvSpPr/>
          <p:nvPr/>
        </p:nvSpPr>
        <p:spPr>
          <a:xfrm>
            <a:off x="438848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 HAL</a:t>
            </a:r>
            <a:endParaRPr lang="en-US" altLang="en-GB" dirty="0"/>
          </a:p>
        </p:txBody>
      </p:sp>
      <p:sp>
        <p:nvSpPr>
          <p:cNvPr id="14" name="Rectangle 15"/>
          <p:cNvSpPr/>
          <p:nvPr/>
        </p:nvSpPr>
        <p:spPr>
          <a:xfrm>
            <a:off x="4388485" y="788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linux HAL</a:t>
            </a:r>
            <a:endParaRPr lang="en-US" altLang="en-GB" dirty="0"/>
          </a:p>
        </p:txBody>
      </p:sp>
      <p:sp>
        <p:nvSpPr>
          <p:cNvPr id="19" name="Rectangle 15"/>
          <p:cNvSpPr/>
          <p:nvPr/>
        </p:nvSpPr>
        <p:spPr>
          <a:xfrm>
            <a:off x="2764790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Alios HAL</a:t>
            </a:r>
            <a:endParaRPr lang="en-US" altLang="en-GB" dirty="0"/>
          </a:p>
        </p:txBody>
      </p:sp>
      <p:sp>
        <p:nvSpPr>
          <p:cNvPr id="27" name="Rectangle 14"/>
          <p:cNvSpPr/>
          <p:nvPr/>
        </p:nvSpPr>
        <p:spPr>
          <a:xfrm>
            <a:off x="660400" y="2348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LV0</a:t>
            </a:r>
            <a:endParaRPr lang="en-US" altLang="en-GB" dirty="0"/>
          </a:p>
        </p:txBody>
      </p:sp>
      <p:sp>
        <p:nvSpPr>
          <p:cNvPr id="28" name="Rectangle 15"/>
          <p:cNvSpPr/>
          <p:nvPr/>
        </p:nvSpPr>
        <p:spPr>
          <a:xfrm>
            <a:off x="1140460" y="2415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IO</a:t>
            </a:r>
            <a:endParaRPr lang="en-US" altLang="en-GB" dirty="0"/>
          </a:p>
        </p:txBody>
      </p:sp>
      <p:sp>
        <p:nvSpPr>
          <p:cNvPr id="29" name="Rectangle 15"/>
          <p:cNvSpPr/>
          <p:nvPr/>
        </p:nvSpPr>
        <p:spPr>
          <a:xfrm>
            <a:off x="2764155" y="2427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GPIO</a:t>
            </a:r>
            <a:endParaRPr lang="en-US" altLang="en-GB" dirty="0"/>
          </a:p>
        </p:txBody>
      </p:sp>
      <p:sp>
        <p:nvSpPr>
          <p:cNvPr id="30" name="Rectangle 15"/>
          <p:cNvSpPr/>
          <p:nvPr/>
        </p:nvSpPr>
        <p:spPr>
          <a:xfrm>
            <a:off x="114046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SPI</a:t>
            </a:r>
            <a:endParaRPr lang="en-US" altLang="en-GB" dirty="0"/>
          </a:p>
        </p:txBody>
      </p:sp>
      <p:sp>
        <p:nvSpPr>
          <p:cNvPr id="31" name="Rectangle 15"/>
          <p:cNvSpPr/>
          <p:nvPr/>
        </p:nvSpPr>
        <p:spPr>
          <a:xfrm>
            <a:off x="438785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32" name="Rectangle 15"/>
          <p:cNvSpPr/>
          <p:nvPr/>
        </p:nvSpPr>
        <p:spPr>
          <a:xfrm>
            <a:off x="4387850" y="2439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USART</a:t>
            </a:r>
            <a:endParaRPr lang="en-US" altLang="en-GB" dirty="0"/>
          </a:p>
        </p:txBody>
      </p:sp>
      <p:sp>
        <p:nvSpPr>
          <p:cNvPr id="33" name="Rectangle 15"/>
          <p:cNvSpPr/>
          <p:nvPr/>
        </p:nvSpPr>
        <p:spPr>
          <a:xfrm>
            <a:off x="2764155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I2C</a:t>
            </a:r>
            <a:endParaRPr lang="en-US" altLang="en-GB" dirty="0"/>
          </a:p>
        </p:txBody>
      </p:sp>
      <p:sp>
        <p:nvSpPr>
          <p:cNvPr id="36" name="Rectangle 14"/>
          <p:cNvSpPr/>
          <p:nvPr/>
        </p:nvSpPr>
        <p:spPr>
          <a:xfrm>
            <a:off x="660400" y="406654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IP</a:t>
            </a:r>
            <a:endParaRPr lang="en-US" altLang="en-GB" dirty="0"/>
          </a:p>
        </p:txBody>
      </p:sp>
      <p:sp>
        <p:nvSpPr>
          <p:cNvPr id="37" name="Rectangle 15"/>
          <p:cNvSpPr/>
          <p:nvPr/>
        </p:nvSpPr>
        <p:spPr>
          <a:xfrm>
            <a:off x="1140460" y="413385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Synopsys.</a:t>
            </a:r>
            <a:endParaRPr lang="en-US" altLang="en-GB" dirty="0"/>
          </a:p>
          <a:p>
            <a:pPr algn="ctr"/>
            <a:r>
              <a:rPr lang="en-US" altLang="en-GB" dirty="0"/>
              <a:t>dwc_apb_i2c</a:t>
            </a:r>
            <a:endParaRPr lang="en-US" altLang="en-GB" dirty="0"/>
          </a:p>
        </p:txBody>
      </p:sp>
      <p:sp>
        <p:nvSpPr>
          <p:cNvPr id="38" name="Rectangle 15"/>
          <p:cNvSpPr/>
          <p:nvPr/>
        </p:nvSpPr>
        <p:spPr>
          <a:xfrm>
            <a:off x="2764155" y="414591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ARM.PL001</a:t>
            </a:r>
            <a:endParaRPr lang="en-US" altLang="en-GB" dirty="0"/>
          </a:p>
        </p:txBody>
      </p:sp>
      <p:sp>
        <p:nvSpPr>
          <p:cNvPr id="39" name="Rectangle 15"/>
          <p:cNvSpPr/>
          <p:nvPr/>
        </p:nvSpPr>
        <p:spPr>
          <a:xfrm>
            <a:off x="114046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0" name="Rectangle 15"/>
          <p:cNvSpPr/>
          <p:nvPr/>
        </p:nvSpPr>
        <p:spPr>
          <a:xfrm>
            <a:off x="438785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1" name="Rectangle 15"/>
          <p:cNvSpPr/>
          <p:nvPr/>
        </p:nvSpPr>
        <p:spPr>
          <a:xfrm>
            <a:off x="4387850" y="415798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42" name="Rectangle 15"/>
          <p:cNvSpPr/>
          <p:nvPr/>
        </p:nvSpPr>
        <p:spPr>
          <a:xfrm>
            <a:off x="2764155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61035" y="697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altLang="en-GB" dirty="0"/>
              <a:t>LV2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41095" y="764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Arduino HAL</a:t>
            </a:r>
            <a:endParaRPr lang="en-US" alt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85113" y="959533"/>
            <a:ext cx="577426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LV0 </a:t>
            </a:r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SPI 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：位于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vsf/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source/hal/driver/common/template/vsf_template_spi.h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vsf_err_t vsf_spi_init(vsf_spi_t *spi_ptr, vsf_spi_cfg_t *cfg_ptr);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vsf_spi_fini(vsf_spi_t *spi_ptr);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fsm_rt_t vsf_spi_enable(vsf_spi_t *spi_ptr);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fsm_rt_t vsf_spi_disable(vsf_spi_t *spi_ptr);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vsf_spi_irq_enable(vsf_spi_t *spi_ptr, vsf_spi_irq_mask_t irq_mask);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vsf_spi_irq_disable(vsf_spi_t *spi_ptr, vsf_spi_irq_mask_t irq_mask);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vsf_spi_cs_active(vsf_spi_t *spi_ptr, uint_fast8_t index);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vsf_spi_cs_inactive(vsf_spi_t *spi_ptr, uint_fast8_t index);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vsf_spi_status_t vsf_spi_status(vsf_spi_t *spi_ptr);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vsf_spi_capability_t vsf_spi_capability(vsf_spi_t *spi_ptr);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vsf_spi_fifo_transfer(vsf_spi_t *spi_ptr, void *out_buffer_ptr, uint_fast32_t* out_offset_ptr, void *in_buffer_ptr, uint_fast32_t* in_offset_ptr, uint_fast32_t count);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vsf_err_t vsf_spi_request_transfer(vsf_spi_t *spi_ptr, void *out_buffer_ptr, void *in_buffer_ptr, uint_fast32_t count);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vsf_err_t vsf_spi_cancel_transfer(vsf_spi_t *spi_ptr);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void vsf_spi_get_transferred_count(vsf_spi_t *spi_ptr, uint_fast32_t * sent_count, uint_fast32_t *received_count);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芯片外设驱动会自动按照芯片的外设配置信息，生成外设实例。比如：芯片支持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SPI0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SPI2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，则会自动生成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vsf_hw_spi0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vsf_hw_spi2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具体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的功能，参考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doxygen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生成的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文档种的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部分。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6131138" y="229754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 HAL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SPI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框架示例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114109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RTT HAL</a:t>
            </a:r>
            <a:endParaRPr lang="en-US" altLang="en-GB" dirty="0"/>
          </a:p>
        </p:txBody>
      </p:sp>
      <p:sp>
        <p:nvSpPr>
          <p:cNvPr id="10" name="Rectangle 15"/>
          <p:cNvSpPr/>
          <p:nvPr/>
        </p:nvSpPr>
        <p:spPr>
          <a:xfrm>
            <a:off x="438848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 HAL</a:t>
            </a:r>
            <a:endParaRPr lang="en-US" altLang="en-GB" dirty="0"/>
          </a:p>
        </p:txBody>
      </p:sp>
      <p:sp>
        <p:nvSpPr>
          <p:cNvPr id="14" name="Rectangle 15"/>
          <p:cNvSpPr/>
          <p:nvPr/>
        </p:nvSpPr>
        <p:spPr>
          <a:xfrm>
            <a:off x="4388485" y="788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linux HAL</a:t>
            </a:r>
            <a:endParaRPr lang="en-US" altLang="en-GB" dirty="0"/>
          </a:p>
        </p:txBody>
      </p:sp>
      <p:sp>
        <p:nvSpPr>
          <p:cNvPr id="19" name="Rectangle 15"/>
          <p:cNvSpPr/>
          <p:nvPr/>
        </p:nvSpPr>
        <p:spPr>
          <a:xfrm>
            <a:off x="2764790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Alios HAL</a:t>
            </a:r>
            <a:endParaRPr lang="en-US" altLang="en-GB" dirty="0"/>
          </a:p>
        </p:txBody>
      </p:sp>
      <p:sp>
        <p:nvSpPr>
          <p:cNvPr id="27" name="Rectangle 14"/>
          <p:cNvSpPr/>
          <p:nvPr/>
        </p:nvSpPr>
        <p:spPr>
          <a:xfrm>
            <a:off x="660400" y="2348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LV0</a:t>
            </a:r>
            <a:endParaRPr lang="en-US" altLang="en-GB" dirty="0"/>
          </a:p>
        </p:txBody>
      </p:sp>
      <p:sp>
        <p:nvSpPr>
          <p:cNvPr id="28" name="Rectangle 15"/>
          <p:cNvSpPr/>
          <p:nvPr/>
        </p:nvSpPr>
        <p:spPr>
          <a:xfrm>
            <a:off x="1140460" y="2415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IO</a:t>
            </a:r>
            <a:endParaRPr lang="en-US" altLang="en-GB" dirty="0"/>
          </a:p>
        </p:txBody>
      </p:sp>
      <p:sp>
        <p:nvSpPr>
          <p:cNvPr id="29" name="Rectangle 15"/>
          <p:cNvSpPr/>
          <p:nvPr/>
        </p:nvSpPr>
        <p:spPr>
          <a:xfrm>
            <a:off x="2764155" y="2427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GPIO</a:t>
            </a:r>
            <a:endParaRPr lang="en-US" altLang="en-GB" dirty="0"/>
          </a:p>
        </p:txBody>
      </p:sp>
      <p:sp>
        <p:nvSpPr>
          <p:cNvPr id="30" name="Rectangle 15"/>
          <p:cNvSpPr/>
          <p:nvPr/>
        </p:nvSpPr>
        <p:spPr>
          <a:xfrm>
            <a:off x="1140460" y="3140075"/>
            <a:ext cx="1496695" cy="61087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SPI</a:t>
            </a:r>
            <a:endParaRPr lang="en-US" altLang="en-GB" dirty="0"/>
          </a:p>
        </p:txBody>
      </p:sp>
      <p:sp>
        <p:nvSpPr>
          <p:cNvPr id="31" name="Rectangle 15"/>
          <p:cNvSpPr/>
          <p:nvPr/>
        </p:nvSpPr>
        <p:spPr>
          <a:xfrm>
            <a:off x="438785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32" name="Rectangle 15"/>
          <p:cNvSpPr/>
          <p:nvPr/>
        </p:nvSpPr>
        <p:spPr>
          <a:xfrm>
            <a:off x="4387850" y="2439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USART</a:t>
            </a:r>
            <a:endParaRPr lang="en-US" altLang="en-GB" dirty="0"/>
          </a:p>
        </p:txBody>
      </p:sp>
      <p:sp>
        <p:nvSpPr>
          <p:cNvPr id="33" name="Rectangle 15"/>
          <p:cNvSpPr/>
          <p:nvPr/>
        </p:nvSpPr>
        <p:spPr>
          <a:xfrm>
            <a:off x="2764155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I2C</a:t>
            </a:r>
            <a:endParaRPr lang="en-US" altLang="en-GB" dirty="0"/>
          </a:p>
        </p:txBody>
      </p:sp>
      <p:sp>
        <p:nvSpPr>
          <p:cNvPr id="36" name="Rectangle 14"/>
          <p:cNvSpPr/>
          <p:nvPr/>
        </p:nvSpPr>
        <p:spPr>
          <a:xfrm>
            <a:off x="660400" y="406654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IP</a:t>
            </a:r>
            <a:endParaRPr lang="en-US" altLang="en-GB" dirty="0"/>
          </a:p>
        </p:txBody>
      </p:sp>
      <p:sp>
        <p:nvSpPr>
          <p:cNvPr id="37" name="Rectangle 15"/>
          <p:cNvSpPr/>
          <p:nvPr/>
        </p:nvSpPr>
        <p:spPr>
          <a:xfrm>
            <a:off x="1140460" y="413385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Synopsys.</a:t>
            </a:r>
            <a:endParaRPr lang="en-US" altLang="en-GB" dirty="0"/>
          </a:p>
          <a:p>
            <a:pPr algn="ctr"/>
            <a:r>
              <a:rPr lang="en-US" altLang="en-GB" dirty="0"/>
              <a:t>dwc_apb_i2c</a:t>
            </a:r>
            <a:endParaRPr lang="en-US" altLang="en-GB" dirty="0"/>
          </a:p>
        </p:txBody>
      </p:sp>
      <p:sp>
        <p:nvSpPr>
          <p:cNvPr id="38" name="Rectangle 15"/>
          <p:cNvSpPr/>
          <p:nvPr/>
        </p:nvSpPr>
        <p:spPr>
          <a:xfrm>
            <a:off x="2764155" y="414591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ARM.PL001</a:t>
            </a:r>
            <a:endParaRPr lang="en-US" altLang="en-GB" dirty="0"/>
          </a:p>
        </p:txBody>
      </p:sp>
      <p:sp>
        <p:nvSpPr>
          <p:cNvPr id="39" name="Rectangle 15"/>
          <p:cNvSpPr/>
          <p:nvPr/>
        </p:nvSpPr>
        <p:spPr>
          <a:xfrm>
            <a:off x="114046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0" name="Rectangle 15"/>
          <p:cNvSpPr/>
          <p:nvPr/>
        </p:nvSpPr>
        <p:spPr>
          <a:xfrm>
            <a:off x="438785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1" name="Rectangle 15"/>
          <p:cNvSpPr/>
          <p:nvPr/>
        </p:nvSpPr>
        <p:spPr>
          <a:xfrm>
            <a:off x="4387850" y="415798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42" name="Rectangle 15"/>
          <p:cNvSpPr/>
          <p:nvPr/>
        </p:nvSpPr>
        <p:spPr>
          <a:xfrm>
            <a:off x="2764155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2" name="Rectangle 15"/>
          <p:cNvSpPr/>
          <p:nvPr/>
        </p:nvSpPr>
        <p:spPr>
          <a:xfrm>
            <a:off x="2764155" y="788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ST HAL</a:t>
            </a:r>
            <a:endParaRPr lang="en-US" alt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61035" y="697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altLang="en-GB" dirty="0"/>
              <a:t>LV2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41095" y="764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Arduino HAL</a:t>
            </a:r>
            <a:endParaRPr lang="en-US" alt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94638" y="959533"/>
            <a:ext cx="577426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实现：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ST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，都是通过底层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LV0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驱动实现的，可以理解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为仅仅是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LV0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的接口封装。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比如：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HAL_StatusTypeDef HAL_SPI_Init(SPI_HandleTypeDef *hspi)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;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就是通过调用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vsf_spi_init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来实现的。只需要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LV0 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的粒度足够细，那理论上是可以实现各种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封装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如果对于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LV0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的功能需要增加的话，可以增加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LV0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，以满足粒度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要求。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ST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实现中，可以使用的资源：</a:t>
            </a:r>
            <a:b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</a:b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1. LV0 HAL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层，通过包含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“hal/vsf_hal.h”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引入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2. VSF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框架中，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Service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层以下的内容。包括：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Service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中的软件模块（比如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fifo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模块、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pool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内存池模块、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stream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流模块、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trace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追踪模块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等等，但是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注意不包括依赖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heap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模块）、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arch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驱动、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utilities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（包含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compiler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抽象层、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list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等等基本代码工具）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6131138" y="229754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 HAL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SPI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框架示例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764790" y="776605"/>
            <a:ext cx="1496695" cy="61087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ST HAL</a:t>
            </a:r>
            <a:endParaRPr lang="en-US" altLang="en-GB" dirty="0"/>
          </a:p>
        </p:txBody>
      </p:sp>
      <p:sp>
        <p:nvSpPr>
          <p:cNvPr id="8" name="Rectangle 15"/>
          <p:cNvSpPr/>
          <p:nvPr/>
        </p:nvSpPr>
        <p:spPr>
          <a:xfrm>
            <a:off x="114109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RTT HAL</a:t>
            </a:r>
            <a:endParaRPr lang="en-US" altLang="en-GB" dirty="0"/>
          </a:p>
        </p:txBody>
      </p:sp>
      <p:sp>
        <p:nvSpPr>
          <p:cNvPr id="10" name="Rectangle 15"/>
          <p:cNvSpPr/>
          <p:nvPr/>
        </p:nvSpPr>
        <p:spPr>
          <a:xfrm>
            <a:off x="4388485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 HAL</a:t>
            </a:r>
            <a:endParaRPr lang="en-US" altLang="en-GB" dirty="0"/>
          </a:p>
        </p:txBody>
      </p:sp>
      <p:sp>
        <p:nvSpPr>
          <p:cNvPr id="14" name="Rectangle 15"/>
          <p:cNvSpPr/>
          <p:nvPr/>
        </p:nvSpPr>
        <p:spPr>
          <a:xfrm>
            <a:off x="4388485" y="788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linux HAL</a:t>
            </a:r>
            <a:endParaRPr lang="en-US" altLang="en-GB" dirty="0"/>
          </a:p>
        </p:txBody>
      </p:sp>
      <p:sp>
        <p:nvSpPr>
          <p:cNvPr id="19" name="Rectangle 15"/>
          <p:cNvSpPr/>
          <p:nvPr/>
        </p:nvSpPr>
        <p:spPr>
          <a:xfrm>
            <a:off x="2764790" y="1489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Alios HAL</a:t>
            </a:r>
            <a:endParaRPr lang="en-US" altLang="en-GB" dirty="0"/>
          </a:p>
        </p:txBody>
      </p:sp>
      <p:sp>
        <p:nvSpPr>
          <p:cNvPr id="27" name="Rectangle 14"/>
          <p:cNvSpPr/>
          <p:nvPr/>
        </p:nvSpPr>
        <p:spPr>
          <a:xfrm>
            <a:off x="660400" y="234823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LV0</a:t>
            </a:r>
            <a:endParaRPr lang="en-US" altLang="en-GB" dirty="0"/>
          </a:p>
        </p:txBody>
      </p:sp>
      <p:sp>
        <p:nvSpPr>
          <p:cNvPr id="28" name="Rectangle 15"/>
          <p:cNvSpPr/>
          <p:nvPr/>
        </p:nvSpPr>
        <p:spPr>
          <a:xfrm>
            <a:off x="1140460" y="241554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IO</a:t>
            </a:r>
            <a:endParaRPr lang="en-US" altLang="en-GB" dirty="0"/>
          </a:p>
        </p:txBody>
      </p:sp>
      <p:sp>
        <p:nvSpPr>
          <p:cNvPr id="29" name="Rectangle 15"/>
          <p:cNvSpPr/>
          <p:nvPr/>
        </p:nvSpPr>
        <p:spPr>
          <a:xfrm>
            <a:off x="2764155" y="242760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GPIO</a:t>
            </a:r>
            <a:endParaRPr lang="en-US" altLang="en-GB" dirty="0"/>
          </a:p>
        </p:txBody>
      </p:sp>
      <p:sp>
        <p:nvSpPr>
          <p:cNvPr id="30" name="Rectangle 15"/>
          <p:cNvSpPr/>
          <p:nvPr/>
        </p:nvSpPr>
        <p:spPr>
          <a:xfrm>
            <a:off x="1140460" y="3140075"/>
            <a:ext cx="1496695" cy="61087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SPI</a:t>
            </a:r>
            <a:endParaRPr lang="en-US" altLang="en-GB" dirty="0"/>
          </a:p>
        </p:txBody>
      </p:sp>
      <p:sp>
        <p:nvSpPr>
          <p:cNvPr id="31" name="Rectangle 15"/>
          <p:cNvSpPr/>
          <p:nvPr/>
        </p:nvSpPr>
        <p:spPr>
          <a:xfrm>
            <a:off x="4387850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32" name="Rectangle 15"/>
          <p:cNvSpPr/>
          <p:nvPr/>
        </p:nvSpPr>
        <p:spPr>
          <a:xfrm>
            <a:off x="4387850" y="2439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USART</a:t>
            </a:r>
            <a:endParaRPr lang="en-US" altLang="en-GB" dirty="0"/>
          </a:p>
        </p:txBody>
      </p:sp>
      <p:sp>
        <p:nvSpPr>
          <p:cNvPr id="33" name="Rectangle 15"/>
          <p:cNvSpPr/>
          <p:nvPr/>
        </p:nvSpPr>
        <p:spPr>
          <a:xfrm>
            <a:off x="2764155" y="314007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I2C</a:t>
            </a:r>
            <a:endParaRPr lang="en-US" altLang="en-GB" dirty="0"/>
          </a:p>
        </p:txBody>
      </p:sp>
      <p:sp>
        <p:nvSpPr>
          <p:cNvPr id="36" name="Rectangle 14"/>
          <p:cNvSpPr/>
          <p:nvPr/>
        </p:nvSpPr>
        <p:spPr>
          <a:xfrm>
            <a:off x="660400" y="4066540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IP</a:t>
            </a:r>
            <a:endParaRPr lang="en-US" altLang="en-GB" dirty="0"/>
          </a:p>
        </p:txBody>
      </p:sp>
      <p:sp>
        <p:nvSpPr>
          <p:cNvPr id="37" name="Rectangle 15"/>
          <p:cNvSpPr/>
          <p:nvPr/>
        </p:nvSpPr>
        <p:spPr>
          <a:xfrm>
            <a:off x="1140460" y="413385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Synopsys.</a:t>
            </a:r>
            <a:endParaRPr lang="en-US" altLang="en-GB" dirty="0"/>
          </a:p>
          <a:p>
            <a:pPr algn="ctr"/>
            <a:r>
              <a:rPr lang="en-US" altLang="en-GB" dirty="0"/>
              <a:t>dwc_apb_i2c</a:t>
            </a:r>
            <a:endParaRPr lang="en-US" altLang="en-GB" dirty="0"/>
          </a:p>
        </p:txBody>
      </p:sp>
      <p:sp>
        <p:nvSpPr>
          <p:cNvPr id="38" name="Rectangle 15"/>
          <p:cNvSpPr/>
          <p:nvPr/>
        </p:nvSpPr>
        <p:spPr>
          <a:xfrm>
            <a:off x="2764155" y="414591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ARM.PL001</a:t>
            </a:r>
            <a:endParaRPr lang="en-US" altLang="en-GB" dirty="0"/>
          </a:p>
        </p:txBody>
      </p:sp>
      <p:sp>
        <p:nvSpPr>
          <p:cNvPr id="39" name="Rectangle 15"/>
          <p:cNvSpPr/>
          <p:nvPr/>
        </p:nvSpPr>
        <p:spPr>
          <a:xfrm>
            <a:off x="114046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0" name="Rectangle 15"/>
          <p:cNvSpPr/>
          <p:nvPr/>
        </p:nvSpPr>
        <p:spPr>
          <a:xfrm>
            <a:off x="4387850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1" name="Rectangle 15"/>
          <p:cNvSpPr/>
          <p:nvPr/>
        </p:nvSpPr>
        <p:spPr>
          <a:xfrm>
            <a:off x="4387850" y="415798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42" name="Rectangle 15"/>
          <p:cNvSpPr/>
          <p:nvPr/>
        </p:nvSpPr>
        <p:spPr>
          <a:xfrm>
            <a:off x="2764155" y="485838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3050" y="691515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altLang="en-GB" dirty="0"/>
              <a:t>LV2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753110" y="75882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Arduino HAL</a:t>
            </a:r>
            <a:endParaRPr lang="en-US" alt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06440" y="953770"/>
            <a:ext cx="620966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</a:t>
            </a:r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HAL</a:t>
            </a:r>
            <a:r>
              <a:rPr lang="en-US" altLang="zh-CN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内部框架，位于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vsf/source/hal/driver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下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基本说明</a:t>
            </a:r>
            <a:b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芯片系列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：指使用同一晶圆封装出来的所有具体芯片型号的总和。这些芯片的外设驱动代码都是兼容的，所以只需要实现一份外设驱动，然后配合具体型号的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外设配置信息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，即可自动实现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外设实例化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外设配置信息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芯片系列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下的每个具体芯片型号，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都需要定义一个对应的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外设配置信息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，该信息也可以通过设备树文件来生成。并且由具体的外设驱动来决定需要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哪些配置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外设实例化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：生成具体芯片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型号的外设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实例。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根据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外设配置信息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自动静态实例化，根据设备树实现动态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实例化。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推荐的目录结构：参考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vsf/source/hal/driver/template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驱动模板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厂家目录（比如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template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driver.h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：根据当前选择的具体芯片型号，包含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芯片具体型号的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driver.h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头文件</a:t>
            </a:r>
            <a:b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芯片系列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__device.h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：根据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配置的芯片具体型号，包含具体芯片型号的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头文件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common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目录：存放系列通用的外设驱动代码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    spi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目录：存放通用的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SPI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，通过包含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../__device.h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来得到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外设配置信息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    i2c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目录：存放通用的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I2C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驱动，通过包含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../__device.h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来得到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外设配置信息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具体型号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目录，不使用设备树的情况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《《</a:t>
            </a: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== 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目前都使用这种方式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    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：具体型号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对应的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外设配置信息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    driver.h/driver.c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具体型号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目录，使用设备树，并且设备树仅用于生成芯片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外设配置信息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dts.json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：设备树文件，用于生成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dts.h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device.h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：需要包含设备树生成的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dts.h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driver.h/driver.c</a:t>
            </a:r>
            <a:endParaRPr lang="en-US" altLang="zh-CN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具体型号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目录，使用设备树，并且设备树用于动态实例化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dts.json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：设备树文件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driver.h/driver.c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：包含并且解析</a:t>
            </a:r>
            <a:r>
              <a:rPr lang="en-US" altLang="zh-CN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dts.json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，动态实例化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外设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5743153" y="224039"/>
            <a:ext cx="577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</a:t>
            </a:r>
            <a:endParaRPr lang="zh-CN" altLang="en-US" sz="2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376805" y="77089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ST HAL</a:t>
            </a:r>
            <a:endParaRPr lang="en-US" altLang="en-GB" dirty="0"/>
          </a:p>
        </p:txBody>
      </p:sp>
      <p:sp>
        <p:nvSpPr>
          <p:cNvPr id="8" name="Rectangle 15"/>
          <p:cNvSpPr/>
          <p:nvPr/>
        </p:nvSpPr>
        <p:spPr>
          <a:xfrm>
            <a:off x="753110" y="148336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RTT HAL</a:t>
            </a:r>
            <a:endParaRPr lang="en-US" altLang="en-GB" dirty="0"/>
          </a:p>
        </p:txBody>
      </p:sp>
      <p:sp>
        <p:nvSpPr>
          <p:cNvPr id="10" name="Rectangle 15"/>
          <p:cNvSpPr/>
          <p:nvPr/>
        </p:nvSpPr>
        <p:spPr>
          <a:xfrm>
            <a:off x="4000500" y="148336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 HAL</a:t>
            </a:r>
            <a:endParaRPr lang="en-US" altLang="en-GB" dirty="0"/>
          </a:p>
        </p:txBody>
      </p:sp>
      <p:sp>
        <p:nvSpPr>
          <p:cNvPr id="14" name="Rectangle 15"/>
          <p:cNvSpPr/>
          <p:nvPr/>
        </p:nvSpPr>
        <p:spPr>
          <a:xfrm>
            <a:off x="4000500" y="78295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linux HAL</a:t>
            </a:r>
            <a:endParaRPr lang="en-US" altLang="en-GB" dirty="0"/>
          </a:p>
        </p:txBody>
      </p:sp>
      <p:sp>
        <p:nvSpPr>
          <p:cNvPr id="19" name="Rectangle 15"/>
          <p:cNvSpPr/>
          <p:nvPr/>
        </p:nvSpPr>
        <p:spPr>
          <a:xfrm>
            <a:off x="2376805" y="148336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Alios HAL</a:t>
            </a:r>
            <a:endParaRPr lang="en-US" altLang="en-GB" dirty="0"/>
          </a:p>
        </p:txBody>
      </p:sp>
      <p:sp>
        <p:nvSpPr>
          <p:cNvPr id="27" name="Rectangle 14"/>
          <p:cNvSpPr/>
          <p:nvPr/>
        </p:nvSpPr>
        <p:spPr>
          <a:xfrm>
            <a:off x="272415" y="2342515"/>
            <a:ext cx="5342255" cy="149415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LV0</a:t>
            </a:r>
            <a:endParaRPr lang="en-US" altLang="en-GB" dirty="0"/>
          </a:p>
        </p:txBody>
      </p:sp>
      <p:sp>
        <p:nvSpPr>
          <p:cNvPr id="28" name="Rectangle 15"/>
          <p:cNvSpPr/>
          <p:nvPr/>
        </p:nvSpPr>
        <p:spPr>
          <a:xfrm>
            <a:off x="752475" y="240982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IO</a:t>
            </a:r>
            <a:endParaRPr lang="en-US" altLang="en-GB" dirty="0"/>
          </a:p>
        </p:txBody>
      </p:sp>
      <p:sp>
        <p:nvSpPr>
          <p:cNvPr id="29" name="Rectangle 15"/>
          <p:cNvSpPr/>
          <p:nvPr/>
        </p:nvSpPr>
        <p:spPr>
          <a:xfrm>
            <a:off x="2376170" y="242189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GPIO</a:t>
            </a:r>
            <a:endParaRPr lang="en-US" altLang="en-GB" dirty="0"/>
          </a:p>
        </p:txBody>
      </p:sp>
      <p:sp>
        <p:nvSpPr>
          <p:cNvPr id="30" name="Rectangle 15"/>
          <p:cNvSpPr/>
          <p:nvPr/>
        </p:nvSpPr>
        <p:spPr>
          <a:xfrm>
            <a:off x="752475" y="313436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SPI</a:t>
            </a:r>
            <a:endParaRPr lang="en-US" altLang="en-GB" dirty="0"/>
          </a:p>
        </p:txBody>
      </p:sp>
      <p:sp>
        <p:nvSpPr>
          <p:cNvPr id="31" name="Rectangle 15"/>
          <p:cNvSpPr/>
          <p:nvPr/>
        </p:nvSpPr>
        <p:spPr>
          <a:xfrm>
            <a:off x="3999865" y="313436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32" name="Rectangle 15"/>
          <p:cNvSpPr/>
          <p:nvPr/>
        </p:nvSpPr>
        <p:spPr>
          <a:xfrm>
            <a:off x="3999865" y="243395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USART</a:t>
            </a:r>
            <a:endParaRPr lang="en-US" altLang="en-GB" dirty="0"/>
          </a:p>
        </p:txBody>
      </p:sp>
      <p:sp>
        <p:nvSpPr>
          <p:cNvPr id="33" name="Rectangle 15"/>
          <p:cNvSpPr/>
          <p:nvPr/>
        </p:nvSpPr>
        <p:spPr>
          <a:xfrm>
            <a:off x="2376170" y="313436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I2C</a:t>
            </a:r>
            <a:endParaRPr lang="en-US" altLang="en-GB" dirty="0"/>
          </a:p>
        </p:txBody>
      </p:sp>
      <p:sp>
        <p:nvSpPr>
          <p:cNvPr id="36" name="Rectangle 14"/>
          <p:cNvSpPr/>
          <p:nvPr/>
        </p:nvSpPr>
        <p:spPr>
          <a:xfrm>
            <a:off x="272415" y="4060825"/>
            <a:ext cx="5342255" cy="1494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 fontAlgn="ctr"/>
            <a:r>
              <a:rPr lang="en-US" altLang="en-GB" dirty="0"/>
              <a:t>IP</a:t>
            </a:r>
            <a:endParaRPr lang="en-US" altLang="en-GB" dirty="0"/>
          </a:p>
        </p:txBody>
      </p:sp>
      <p:sp>
        <p:nvSpPr>
          <p:cNvPr id="37" name="Rectangle 15"/>
          <p:cNvSpPr/>
          <p:nvPr/>
        </p:nvSpPr>
        <p:spPr>
          <a:xfrm>
            <a:off x="752475" y="412813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Synopsys.</a:t>
            </a:r>
            <a:endParaRPr lang="en-US" altLang="en-GB" dirty="0"/>
          </a:p>
          <a:p>
            <a:pPr algn="ctr"/>
            <a:r>
              <a:rPr lang="en-US" altLang="en-GB" dirty="0"/>
              <a:t>dwc_apb_i2c</a:t>
            </a:r>
            <a:endParaRPr lang="en-US" altLang="en-GB" dirty="0"/>
          </a:p>
        </p:txBody>
      </p:sp>
      <p:sp>
        <p:nvSpPr>
          <p:cNvPr id="38" name="Rectangle 15"/>
          <p:cNvSpPr/>
          <p:nvPr/>
        </p:nvSpPr>
        <p:spPr>
          <a:xfrm>
            <a:off x="2376170" y="414020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ARM.PL001</a:t>
            </a:r>
            <a:endParaRPr lang="en-US" altLang="en-GB" dirty="0"/>
          </a:p>
        </p:txBody>
      </p:sp>
      <p:sp>
        <p:nvSpPr>
          <p:cNvPr id="39" name="Rectangle 15"/>
          <p:cNvSpPr/>
          <p:nvPr/>
        </p:nvSpPr>
        <p:spPr>
          <a:xfrm>
            <a:off x="752475" y="4852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0" name="Rectangle 15"/>
          <p:cNvSpPr/>
          <p:nvPr/>
        </p:nvSpPr>
        <p:spPr>
          <a:xfrm>
            <a:off x="3999865" y="4852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  <p:sp>
        <p:nvSpPr>
          <p:cNvPr id="41" name="Rectangle 15"/>
          <p:cNvSpPr/>
          <p:nvPr/>
        </p:nvSpPr>
        <p:spPr>
          <a:xfrm>
            <a:off x="3999865" y="4152265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42" name="Rectangle 15"/>
          <p:cNvSpPr/>
          <p:nvPr/>
        </p:nvSpPr>
        <p:spPr>
          <a:xfrm>
            <a:off x="2376170" y="4852670"/>
            <a:ext cx="1496695" cy="610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dirty="0"/>
              <a:t>...</a:t>
            </a:r>
            <a:endParaRPr lang="en-US" altLang="en-GB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Y3ODg0NGRmODQwMDc4YzNlOTRiNzEyYWUxNzQyN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7049</Words>
  <Application>WPS 演示</Application>
  <PresentationFormat>Widescreen</PresentationFormat>
  <Paragraphs>466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幼圆</vt:lpstr>
      <vt:lpstr>Calibri</vt:lpstr>
      <vt:lpstr>等线</vt:lpstr>
      <vt:lpstr>微软雅黑</vt:lpstr>
      <vt:lpstr>Arial Unicode MS</vt:lpstr>
      <vt:lpstr>Calibri Light</vt:lpstr>
      <vt:lpstr>Office Theme</vt:lpstr>
      <vt:lpstr>PowerPoint 演示文稿</vt:lpstr>
      <vt:lpstr>面向用户解困的设计思路</vt:lpstr>
      <vt:lpstr>面向MCU芯片厂家，简化软件支持</vt:lpstr>
      <vt:lpstr>面向IDH，提高开发效率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多多'妈咪</cp:lastModifiedBy>
  <cp:revision>577</cp:revision>
  <dcterms:created xsi:type="dcterms:W3CDTF">2019-03-25T12:27:00Z</dcterms:created>
  <dcterms:modified xsi:type="dcterms:W3CDTF">2024-05-28T15:07:43Z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3494E241E34347EAB069F894646ABEB1_12</vt:lpwstr>
  </property>
</Properties>
</file>