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8"/>
  </p:sldMasterIdLst>
  <p:notesMasterIdLst>
    <p:notesMasterId r:id="rId30"/>
  </p:notesMasterIdLst>
  <p:sldIdLst>
    <p:sldId id="256" r:id="rId9"/>
    <p:sldId id="257" r:id="rId10"/>
    <p:sldId id="264" r:id="rId11"/>
    <p:sldId id="279" r:id="rId12"/>
    <p:sldId id="258" r:id="rId13"/>
    <p:sldId id="260" r:id="rId14"/>
    <p:sldId id="265" r:id="rId15"/>
    <p:sldId id="266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61" r:id="rId24"/>
    <p:sldId id="267" r:id="rId25"/>
    <p:sldId id="268" r:id="rId26"/>
    <p:sldId id="262" r:id="rId27"/>
    <p:sldId id="269" r:id="rId28"/>
    <p:sldId id="28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5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160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F4050-C91C-4F31-A6EB-9588BE0E4273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B5070-147E-453A-9D66-845762D79E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807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-Sehr abstrakte Sprache, wenn es etwas nicht gibt kann man es dazu schreiben</a:t>
            </a:r>
          </a:p>
          <a:p>
            <a:r>
              <a:rPr lang="de-DE" dirty="0"/>
              <a:t>-Hardware direkt ansprechbar</a:t>
            </a:r>
          </a:p>
          <a:p>
            <a:r>
              <a:rPr lang="de-DE" dirty="0"/>
              <a:t>-Viele verschiedene Sprachkonzepte enthalten (</a:t>
            </a:r>
            <a:r>
              <a:rPr lang="de-DE" dirty="0" err="1"/>
              <a:t>Templates,preprocessor,etc</a:t>
            </a:r>
            <a:r>
              <a:rPr lang="de-DE" dirty="0"/>
              <a:t>.)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5070-147E-453A-9D66-845762D79ED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4697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</a:t>
            </a:r>
            <a:r>
              <a:rPr lang="de-DE" dirty="0" err="1"/>
              <a:t>Hanging</a:t>
            </a:r>
            <a:r>
              <a:rPr lang="de-DE" dirty="0"/>
              <a:t> Pointer</a:t>
            </a:r>
          </a:p>
          <a:p>
            <a:r>
              <a:rPr lang="de-DE" dirty="0"/>
              <a:t>-Memory </a:t>
            </a:r>
            <a:r>
              <a:rPr lang="de-DE" dirty="0" err="1"/>
              <a:t>Leak</a:t>
            </a:r>
            <a:endParaRPr lang="de-DE" dirty="0"/>
          </a:p>
          <a:p>
            <a:r>
              <a:rPr lang="de-DE" dirty="0"/>
              <a:t>-impliziertes </a:t>
            </a:r>
            <a:r>
              <a:rPr lang="de-DE" dirty="0" err="1"/>
              <a:t>casten</a:t>
            </a:r>
            <a:endParaRPr lang="de-DE" dirty="0"/>
          </a:p>
          <a:p>
            <a:r>
              <a:rPr lang="de-DE" dirty="0"/>
              <a:t>-keine </a:t>
            </a:r>
            <a:r>
              <a:rPr lang="de-DE" dirty="0" err="1"/>
              <a:t>übeprüfung</a:t>
            </a:r>
            <a:r>
              <a:rPr lang="de-DE" dirty="0"/>
              <a:t> ob auf </a:t>
            </a:r>
            <a:r>
              <a:rPr lang="de-DE" dirty="0" err="1"/>
              <a:t>größe</a:t>
            </a:r>
            <a:r>
              <a:rPr lang="de-DE" dirty="0"/>
              <a:t> von </a:t>
            </a:r>
            <a:r>
              <a:rPr lang="de-DE" dirty="0" err="1"/>
              <a:t>containern</a:t>
            </a:r>
            <a:r>
              <a:rPr lang="de-DE" dirty="0"/>
              <a:t> etc.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5070-147E-453A-9D66-845762D79ED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674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Pointer zu variable von typ type, </a:t>
            </a:r>
            <a:r>
              <a:rPr lang="de-DE" dirty="0" err="1"/>
              <a:t>pointer</a:t>
            </a:r>
            <a:r>
              <a:rPr lang="de-DE" dirty="0"/>
              <a:t> ans ende der variable</a:t>
            </a:r>
          </a:p>
          <a:p>
            <a:pPr marL="228600" indent="-228600">
              <a:buAutoNum type="arabicPeriod"/>
            </a:pPr>
            <a:r>
              <a:rPr lang="de-DE" dirty="0"/>
              <a:t>Schnelle inverse Wurzel (Wurde im Spiel Quake 3 verwendet)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5070-147E-453A-9D66-845762D79ED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79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C++ ist hat grade durch seine Vielzahl an Bibliotheken Vorteile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Boost</a:t>
            </a:r>
            <a:r>
              <a:rPr lang="de-DE" dirty="0"/>
              <a:t> für: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Funktionale Programmierung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Datenstrukturen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Algorithmen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Zeitangaben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Generische Programmierung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Etc.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5070-147E-453A-9D66-845762D79ED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63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5070-147E-453A-9D66-845762D79ED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822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5070-147E-453A-9D66-845762D79ED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384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5070-147E-453A-9D66-845762D79ED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75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44B2-A953-44F1-AE90-5A31D6264D28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984-71BC-4F33-9BB9-7026C0F518CD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4" y="5869094"/>
            <a:ext cx="880532" cy="8805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1098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44B2-A953-44F1-AE90-5A31D6264D28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984-71BC-4F33-9BB9-7026C0F518CD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4" y="5869094"/>
            <a:ext cx="880532" cy="8805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1151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44B2-A953-44F1-AE90-5A31D6264D28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984-71BC-4F33-9BB9-7026C0F518CD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4" y="5869094"/>
            <a:ext cx="880532" cy="8805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7554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44B2-A953-44F1-AE90-5A31D6264D28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984-71BC-4F33-9BB9-7026C0F518CD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4" y="5869094"/>
            <a:ext cx="880532" cy="8805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1498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44B2-A953-44F1-AE90-5A31D6264D28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984-71BC-4F33-9BB9-7026C0F518CD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4" y="5869094"/>
            <a:ext cx="880532" cy="8805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9367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44B2-A953-44F1-AE90-5A31D6264D28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984-71BC-4F33-9BB9-7026C0F518CD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4" y="5869094"/>
            <a:ext cx="880532" cy="8805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1858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44B2-A953-44F1-AE90-5A31D6264D28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984-71BC-4F33-9BB9-7026C0F518CD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4" y="5869094"/>
            <a:ext cx="880532" cy="8805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1261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44B2-A953-44F1-AE90-5A31D6264D28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984-71BC-4F33-9BB9-7026C0F518CD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4" y="5869094"/>
            <a:ext cx="880532" cy="8805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780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44B2-A953-44F1-AE90-5A31D6264D28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984-71BC-4F33-9BB9-7026C0F518CD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4" y="5869094"/>
            <a:ext cx="880532" cy="8805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5412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99044B2-A953-44F1-AE90-5A31D6264D28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2D7984-71BC-4F33-9BB9-7026C0F518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90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44B2-A953-44F1-AE90-5A31D6264D28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984-71BC-4F33-9BB9-7026C0F518CD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4" y="5869094"/>
            <a:ext cx="880532" cy="8805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388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9044B2-A953-44F1-AE90-5A31D6264D28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2D7984-71BC-4F33-9BB9-7026C0F518CD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97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.xml"/><Relationship Id="rId6" Type="http://schemas.openxmlformats.org/officeDocument/2006/relationships/image" Target="../media/image10.jpe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6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../customXml/item4.xml"/><Relationship Id="rId7" Type="http://schemas.openxmlformats.org/officeDocument/2006/relationships/image" Target="../media/image11.png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2.xml"/><Relationship Id="rId6" Type="http://schemas.openxmlformats.org/officeDocument/2006/relationships/image" Target="../media/image5.jpg"/><Relationship Id="rId11" Type="http://schemas.openxmlformats.org/officeDocument/2006/relationships/image" Target="../media/image1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.png"/><Relationship Id="rId4" Type="http://schemas.openxmlformats.org/officeDocument/2006/relationships/customXml" Target="../../customXml/item5.xml"/><Relationship Id="rId9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.xml"/><Relationship Id="rId5" Type="http://schemas.openxmlformats.org/officeDocument/2006/relationships/image" Target="../media/image17.pn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804668" cy="3566160"/>
          </a:xfrm>
        </p:spPr>
        <p:txBody>
          <a:bodyPr/>
          <a:lstStyle/>
          <a:p>
            <a:r>
              <a:rPr lang="de-DE" dirty="0"/>
              <a:t>Das Weihnachtsmannproblem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Multithreading mit C++/</a:t>
            </a:r>
            <a:r>
              <a:rPr lang="de-DE" dirty="0" err="1"/>
              <a:t>Boost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1495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Boost.Mutex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2743200"/>
            <a:ext cx="10058400" cy="4023360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boost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lock_guard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de-D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boost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mutex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lock{</a:t>
            </a:r>
            <a:r>
              <a:rPr lang="de-D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mutex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CA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CA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cout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&lt;&lt; </a:t>
            </a:r>
            <a:r>
              <a:rPr lang="en-CA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"Thread "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&lt;&lt; </a:t>
            </a:r>
            <a:r>
              <a:rPr lang="en-C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get_id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&lt;&lt; </a:t>
            </a:r>
            <a:r>
              <a:rPr lang="en-CA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"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&lt;&lt; </a:t>
            </a:r>
            <a:r>
              <a:rPr lang="en-C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&lt;&lt; </a:t>
            </a:r>
            <a:r>
              <a:rPr lang="en-CA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CA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endl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de-DE" sz="2400" dirty="0">
              <a:effectLst/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dirty="0">
                <a:solidFill>
                  <a:schemeClr val="accent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</a:t>
            </a:r>
            <a:r>
              <a:rPr lang="en-CA" dirty="0" err="1">
                <a:solidFill>
                  <a:schemeClr val="accent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mutex.unlock</a:t>
            </a:r>
            <a:r>
              <a:rPr lang="en-CA" dirty="0">
                <a:solidFill>
                  <a:schemeClr val="accent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de-DE" sz="2400" dirty="0">
              <a:solidFill>
                <a:schemeClr val="accent6"/>
              </a:solidFill>
              <a:effectLst/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584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Boost.Mutex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boost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unique_lock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&lt;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boost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timed_mutex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&gt;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lock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{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mutex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,</a:t>
            </a:r>
            <a:endParaRPr lang="de-DE" sz="3600" dirty="0">
              <a:effectLst/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   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boost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try_to_lock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};</a:t>
            </a:r>
            <a:endParaRPr lang="de-DE" sz="3600" dirty="0">
              <a:effectLst/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   </a:t>
            </a:r>
            <a:r>
              <a:rPr lang="de-DE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if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lock</a:t>
            </a:r>
            <a:r>
              <a:rPr lang="de-DE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owns_lock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()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||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lock</a:t>
            </a:r>
            <a:r>
              <a:rPr lang="de-DE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try_lock_for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boost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chrono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seconds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{</a:t>
            </a:r>
            <a:r>
              <a:rPr lang="de-DE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1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}))</a:t>
            </a:r>
            <a:endParaRPr lang="de-DE" sz="3600" dirty="0">
              <a:effectLst/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  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{</a:t>
            </a:r>
            <a:endParaRPr lang="de-DE" sz="3600" dirty="0">
              <a:effectLst/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   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std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&lt;&lt;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"Thread "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&lt;&lt;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get_id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()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&lt;&lt;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": "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&lt;&lt;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i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&lt;&lt;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std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endl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;</a:t>
            </a:r>
            <a:endParaRPr lang="de-DE" sz="3600" dirty="0">
              <a:effectLst/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  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}</a:t>
            </a:r>
            <a:endParaRPr lang="de-DE" sz="3600" dirty="0">
              <a:effectLst/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6395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Boost.Mutex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8198" y="2101091"/>
            <a:ext cx="2312597" cy="1919406"/>
          </a:xfrm>
        </p:spPr>
      </p:pic>
      <p:pic>
        <p:nvPicPr>
          <p:cNvPr id="5" name="Picture 2" descr="C:\Users\t-dantay\Documents\Placeholders\Save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585" y="2654591"/>
            <a:ext cx="1211356" cy="120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38864" y="4218667"/>
            <a:ext cx="1911930" cy="1627449"/>
          </a:xfrm>
          <a:prstGeom prst="rect">
            <a:avLst/>
          </a:prstGeom>
        </p:spPr>
      </p:pic>
      <p:cxnSp>
        <p:nvCxnSpPr>
          <p:cNvPr id="10" name="Gerade Verbindung mit Pfeil 9"/>
          <p:cNvCxnSpPr>
            <a:stCxn id="8" idx="1"/>
            <a:endCxn id="5" idx="1"/>
          </p:cNvCxnSpPr>
          <p:nvPr/>
        </p:nvCxnSpPr>
        <p:spPr>
          <a:xfrm>
            <a:off x="3150795" y="3060794"/>
            <a:ext cx="2002790" cy="1939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3150795" y="3854936"/>
            <a:ext cx="1905299" cy="10397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11987" y="2487707"/>
            <a:ext cx="2841812" cy="2286000"/>
          </a:xfrm>
          <a:prstGeom prst="rect">
            <a:avLst/>
          </a:prstGeom>
        </p:spPr>
      </p:pic>
      <p:cxnSp>
        <p:nvCxnSpPr>
          <p:cNvPr id="27" name="Gerade Verbindung mit Pfeil 26"/>
          <p:cNvCxnSpPr/>
          <p:nvPr/>
        </p:nvCxnSpPr>
        <p:spPr>
          <a:xfrm flipH="1" flipV="1">
            <a:off x="6852397" y="3254763"/>
            <a:ext cx="2049555" cy="3759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7624540" y="2610573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33" name="Rechteck 32"/>
          <p:cNvSpPr/>
          <p:nvPr/>
        </p:nvSpPr>
        <p:spPr>
          <a:xfrm>
            <a:off x="3352422" y="1731261"/>
            <a:ext cx="1457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</a:t>
            </a:r>
            <a:endParaRPr lang="de-DE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7117039" y="1684312"/>
            <a:ext cx="1650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</a:t>
            </a:r>
            <a:endParaRPr lang="de-DE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4777066" y="5460113"/>
            <a:ext cx="6200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boost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boost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shared_mutex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lock{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346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Boost.Mutex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1766176" cy="4351338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de-DE" dirty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int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main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()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{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boost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promise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&lt;</a:t>
            </a:r>
            <a:r>
              <a:rPr lang="de-DE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int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&gt;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p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;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boost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future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&lt;</a:t>
            </a:r>
            <a:r>
              <a:rPr lang="de-DE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int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&gt;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f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p</a:t>
            </a:r>
            <a:r>
              <a:rPr lang="de-DE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get_future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();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boost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thread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{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aFunction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,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std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ref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p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)};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std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cout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&lt;&lt;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f</a:t>
            </a:r>
            <a:r>
              <a:rPr lang="de-DE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get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()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&lt;&lt;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'\n'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;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}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6408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Boost.Mutex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2079521"/>
            <a:ext cx="10897496" cy="4274421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int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main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()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{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boost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packaged_task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&lt;</a:t>
            </a:r>
            <a:r>
              <a:rPr lang="de-DE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int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&gt;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task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{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accumulate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};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boost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future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&lt;</a:t>
            </a:r>
            <a:r>
              <a:rPr lang="de-DE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int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&gt;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f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task</a:t>
            </a:r>
            <a:r>
              <a:rPr lang="de-DE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get_future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();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boost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thread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{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std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move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task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)};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std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cout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&lt;&lt;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f</a:t>
            </a:r>
            <a:r>
              <a:rPr lang="de-DE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get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()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&lt;&lt;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'\n'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;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}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0929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Boost.Mutex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2209083"/>
            <a:ext cx="11766176" cy="4351338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int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main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()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{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boost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future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&lt;</a:t>
            </a:r>
            <a:r>
              <a:rPr lang="de-DE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int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&gt;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f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boost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async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accumulate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);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std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cout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&lt;&lt;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f</a:t>
            </a:r>
            <a:r>
              <a:rPr lang="de-DE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get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()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&lt;&lt;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'\n'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;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}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2952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Boost.Atomic</a:t>
            </a:r>
            <a:endParaRPr lang="de-DE" dirty="0"/>
          </a:p>
        </p:txBody>
      </p:sp>
      <p:pic>
        <p:nvPicPr>
          <p:cNvPr id="39" name="Inhaltsplatzhalter 3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192" y="2116509"/>
            <a:ext cx="1423947" cy="1213203"/>
          </a:xfrm>
        </p:spPr>
      </p:pic>
      <p:pic>
        <p:nvPicPr>
          <p:cNvPr id="38" name="Picture 2" descr="C:\Users\t-dantay\Documents\First24\folder1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1579" r="35741"/>
          <a:stretch/>
        </p:blipFill>
        <p:spPr bwMode="auto">
          <a:xfrm>
            <a:off x="4294094" y="4348616"/>
            <a:ext cx="930933" cy="73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154" y="1882653"/>
            <a:ext cx="1476917" cy="1922930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866" y="4590678"/>
            <a:ext cx="2052339" cy="1539254"/>
          </a:xfrm>
          <a:prstGeom prst="rect">
            <a:avLst/>
          </a:prstGeom>
        </p:spPr>
      </p:pic>
      <p:cxnSp>
        <p:nvCxnSpPr>
          <p:cNvPr id="43" name="Gerade Verbindung mit Pfeil 42"/>
          <p:cNvCxnSpPr/>
          <p:nvPr/>
        </p:nvCxnSpPr>
        <p:spPr>
          <a:xfrm>
            <a:off x="3066139" y="3119718"/>
            <a:ext cx="1227955" cy="122889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V="1">
            <a:off x="3139993" y="4961965"/>
            <a:ext cx="1080247" cy="59985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H="1">
            <a:off x="5225027" y="3119718"/>
            <a:ext cx="1457127" cy="133125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fik 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93" y="4518776"/>
            <a:ext cx="565534" cy="56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5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Boost.Atomic</a:t>
            </a:r>
            <a:endParaRPr lang="de-DE" dirty="0"/>
          </a:p>
        </p:txBody>
      </p:sp>
      <p:pic>
        <p:nvPicPr>
          <p:cNvPr id="39" name="Inhaltsplatzhalter 38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256" y="2067056"/>
            <a:ext cx="1423947" cy="1213203"/>
          </a:xfrm>
        </p:spPr>
      </p:pic>
      <p:pic>
        <p:nvPicPr>
          <p:cNvPr id="38" name="Picture 2" descr="C:\Users\t-dantay\Documents\First24\folder1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1579" r="35741"/>
          <a:stretch/>
        </p:blipFill>
        <p:spPr bwMode="auto">
          <a:xfrm>
            <a:off x="4428564" y="4526198"/>
            <a:ext cx="930933" cy="73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680" y="1902085"/>
            <a:ext cx="1476917" cy="1922930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29" y="4175915"/>
            <a:ext cx="2219261" cy="1664446"/>
          </a:xfrm>
          <a:prstGeom prst="rect">
            <a:avLst/>
          </a:prstGeom>
        </p:spPr>
      </p:pic>
      <p:cxnSp>
        <p:nvCxnSpPr>
          <p:cNvPr id="43" name="Gerade Verbindung mit Pfeil 42"/>
          <p:cNvCxnSpPr/>
          <p:nvPr/>
        </p:nvCxnSpPr>
        <p:spPr>
          <a:xfrm>
            <a:off x="2664837" y="2934929"/>
            <a:ext cx="1122696" cy="89008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V="1">
            <a:off x="2256503" y="5341115"/>
            <a:ext cx="1359883" cy="37769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H="1">
            <a:off x="6199351" y="3306487"/>
            <a:ext cx="1758836" cy="82365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t-dantay\Documents\Placeholders\lock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898" y="4103935"/>
            <a:ext cx="601987" cy="79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"/>
          <p:cNvPicPr>
            <a:picLocks noChangeAspect="1"/>
          </p:cNvPicPr>
          <p:nvPr>
            <p:custDataLst>
              <p:custData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908" y="4823160"/>
            <a:ext cx="753255" cy="753255"/>
          </a:xfrm>
          <a:prstGeom prst="rect">
            <a:avLst/>
          </a:prstGeom>
        </p:spPr>
      </p:pic>
      <p:pic>
        <p:nvPicPr>
          <p:cNvPr id="16" name="Picture 2" descr="C:\Users\t-dantay\Documents\Placeholders\lock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964" y="3735090"/>
            <a:ext cx="601987" cy="79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263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Boost.Atomic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2032328"/>
            <a:ext cx="10058400" cy="402336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de-DE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0" i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endParaRPr lang="de-DE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.setf</a:t>
            </a:r>
            <a:endParaRPr lang="de-D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boolalpha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lnSpc>
                <a:spcPct val="100000"/>
              </a:lnSpc>
              <a:buNone/>
            </a:pPr>
            <a:endParaRPr lang="de-DE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boost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atomic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s;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s.is_lock_free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de-DE" b="0" i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boost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atomic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i;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i.is_lock_free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de-DE" b="0" i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boost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atomic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l;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l.is_lock_free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de-DE" b="0" i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55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Boost.Lockfree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546" y="3159771"/>
            <a:ext cx="3915486" cy="2609305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25644" y="3449462"/>
            <a:ext cx="2633151" cy="207162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036632" y="2042207"/>
            <a:ext cx="1741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Producer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491367" y="2042207"/>
            <a:ext cx="174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Consumer</a:t>
            </a:r>
            <a:endParaRPr lang="de-DE" dirty="0"/>
          </a:p>
        </p:txBody>
      </p:sp>
      <p:pic>
        <p:nvPicPr>
          <p:cNvPr id="8" name="Picture 2" descr="C:\Users\t-dantay\Documents\Placeholders\table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649" y="2855391"/>
            <a:ext cx="1362354" cy="14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4809111" y="1976720"/>
            <a:ext cx="2113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Stack/Queue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4158795" y="3832412"/>
            <a:ext cx="881610" cy="5378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6669741" y="3832412"/>
            <a:ext cx="954741" cy="6320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1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4" b="1"/>
          <a:stretch/>
        </p:blipFill>
        <p:spPr>
          <a:xfrm>
            <a:off x="7191776" y="2001521"/>
            <a:ext cx="4337608" cy="34981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09367" y="0"/>
            <a:ext cx="3667039" cy="167660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de-DE" sz="3700" dirty="0"/>
              <a:t>C++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8930" y="2438400"/>
            <a:ext cx="6658455" cy="37854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Entwickelt von Bjarne </a:t>
            </a:r>
            <a:r>
              <a:rPr lang="de-DE" sz="2000" dirty="0" err="1"/>
              <a:t>Stroustrup</a:t>
            </a:r>
            <a:r>
              <a:rPr lang="de-DE" sz="2000" dirty="0"/>
              <a:t> im Jahr 1979 als „C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Classes</a:t>
            </a:r>
            <a:r>
              <a:rPr lang="de-DE" sz="2000" dirty="0"/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Erster kommerzieller Release 1985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Low-Level Programmierung: C++ -&gt; Maschinencode.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Keine Interpretierung oder Run Time </a:t>
            </a:r>
            <a:r>
              <a:rPr lang="de-DE" sz="2000" dirty="0" err="1"/>
              <a:t>Enviroment</a:t>
            </a:r>
            <a:r>
              <a:rPr lang="de-DE" sz="2000" dirty="0"/>
              <a:t> nötig</a:t>
            </a:r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640121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Boost.Lockfree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70095"/>
            <a:ext cx="10256520" cy="4291781"/>
          </a:xfrm>
        </p:spPr>
        <p:txBody>
          <a:bodyPr numCol="2">
            <a:normAutofit fontScale="25000" lnSpcReduction="20000"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boost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lockfree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queue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&lt;</a:t>
            </a:r>
            <a:r>
              <a:rPr lang="de-DE" sz="8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int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&gt;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q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{</a:t>
            </a:r>
            <a:r>
              <a:rPr lang="de-DE" sz="8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100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};</a:t>
            </a:r>
            <a:endParaRPr lang="de-DE" sz="1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std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atomic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&lt;</a:t>
            </a:r>
            <a:r>
              <a:rPr lang="de-DE" sz="8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int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&gt;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sum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{</a:t>
            </a:r>
            <a:r>
              <a:rPr lang="de-DE" sz="8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0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};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de-DE" sz="1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void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produce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()</a:t>
            </a:r>
            <a:endParaRPr lang="de-DE" sz="1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{</a:t>
            </a:r>
            <a:endParaRPr lang="de-DE" sz="1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de-DE" sz="8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for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de-DE" sz="8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int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i 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=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sz="8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1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;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i 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&lt;=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sz="8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10000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;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++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i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)</a:t>
            </a:r>
            <a:endParaRPr lang="de-DE" sz="1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   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q</a:t>
            </a:r>
            <a:r>
              <a:rPr lang="de-DE" sz="8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push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i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);</a:t>
            </a:r>
            <a:endParaRPr lang="de-DE" sz="1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}</a:t>
            </a:r>
            <a:endParaRPr lang="de-DE" sz="12800" dirty="0">
              <a:highlight>
                <a:srgbClr val="FFFFFF"/>
              </a:highlight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de-DE" sz="12800" dirty="0">
              <a:solidFill>
                <a:srgbClr val="8000FF"/>
              </a:solidFill>
              <a:highlight>
                <a:srgbClr val="FFFFFF"/>
              </a:highlight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de-DE" sz="8000" dirty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void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consume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()</a:t>
            </a:r>
            <a:endParaRPr lang="de-DE" sz="1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{</a:t>
            </a:r>
            <a:r>
              <a:rPr lang="de-DE" sz="12800" dirty="0">
                <a:highlight>
                  <a:srgbClr val="FFFFFF"/>
                </a:highlight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de-DE" sz="8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int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i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;</a:t>
            </a:r>
            <a:endParaRPr lang="de-DE" sz="1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de-DE" sz="8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while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q</a:t>
            </a:r>
            <a:r>
              <a:rPr lang="de-DE" sz="8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pop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i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))</a:t>
            </a:r>
            <a:endParaRPr lang="de-DE" sz="1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   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sum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+=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i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}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 </a:t>
            </a:r>
            <a:endParaRPr lang="de-DE" sz="1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int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main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()</a:t>
            </a:r>
            <a:endParaRPr lang="de-DE" sz="1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{ 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std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thread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t1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{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produce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};</a:t>
            </a:r>
            <a:endParaRPr lang="de-DE" sz="1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std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thread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t2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{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consume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};</a:t>
            </a:r>
            <a:endParaRPr lang="de-DE" sz="1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std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thread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t3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{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consume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};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}</a:t>
            </a:r>
            <a:endParaRPr lang="de-DE" sz="1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7999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Weihnachtsmannproblem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4800" dirty="0"/>
          </a:p>
          <a:p>
            <a:pPr marL="0" indent="0" algn="ctr">
              <a:buNone/>
            </a:pPr>
            <a:r>
              <a:rPr lang="de-DE" sz="4800" dirty="0"/>
              <a:t>Demo Zeit!</a:t>
            </a:r>
          </a:p>
        </p:txBody>
      </p:sp>
    </p:spTree>
    <p:extLst>
      <p:ext uri="{BB962C8B-B14F-4D97-AF65-F5344CB8AC3E}">
        <p14:creationId xmlns:p14="http://schemas.microsoft.com/office/powerpoint/2010/main" val="131548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65429" y="0"/>
            <a:ext cx="6586491" cy="1676603"/>
          </a:xfrm>
        </p:spPr>
        <p:txBody>
          <a:bodyPr>
            <a:normAutofit/>
          </a:bodyPr>
          <a:lstStyle/>
          <a:p>
            <a:r>
              <a:rPr lang="de-DE" dirty="0"/>
              <a:t>C++…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“In C++ it’s harder to shoot yourself in the foot, but when you do, you blow off your whole leg.”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Kein</a:t>
            </a:r>
            <a:r>
              <a:rPr lang="en-US" sz="2400" dirty="0"/>
              <a:t> Garbage Collector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Unsichtbare</a:t>
            </a:r>
            <a:r>
              <a:rPr lang="en-US" sz="2400" dirty="0"/>
              <a:t> </a:t>
            </a:r>
            <a:r>
              <a:rPr lang="en-US" sz="2400" dirty="0" err="1"/>
              <a:t>Nebeneffekte</a:t>
            </a:r>
            <a:endParaRPr lang="en-US" sz="24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57518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638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C++…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08703" y="1825625"/>
            <a:ext cx="5589494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GET_VAL(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type ) 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{                                                   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ASSERT( (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(type) ) &lt;= 			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pMethodEnd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); 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( *((type *&amp;)(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))++ );                  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066428" y="1825625"/>
            <a:ext cx="4625789" cy="2740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float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InvSqrt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(</a:t>
            </a:r>
            <a:r>
              <a:rPr lang="de-DE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float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x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){</a:t>
            </a:r>
            <a:endParaRPr lang="de-DE" sz="2400" dirty="0">
              <a:effectLst/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   </a:t>
            </a:r>
            <a:r>
              <a:rPr lang="de-DE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float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xhalf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0.5f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*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x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;</a:t>
            </a:r>
            <a:endParaRPr lang="de-DE" sz="2400" dirty="0">
              <a:effectLst/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   </a:t>
            </a:r>
            <a:r>
              <a:rPr lang="de-DE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i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*(</a:t>
            </a:r>
            <a:r>
              <a:rPr lang="de-DE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int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*)&amp;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x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;</a:t>
            </a:r>
            <a:endParaRPr lang="de-DE" sz="2400" dirty="0">
              <a:effectLst/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   i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0x5f3759df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-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(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i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&gt;&gt;</a:t>
            </a:r>
            <a:r>
              <a:rPr lang="de-DE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1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);</a:t>
            </a:r>
            <a:endParaRPr lang="de-DE" sz="2400" dirty="0">
              <a:effectLst/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   x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*(</a:t>
            </a:r>
            <a:r>
              <a:rPr lang="de-DE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float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*)&amp;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i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;</a:t>
            </a:r>
            <a:endParaRPr lang="de-DE" sz="2400" dirty="0">
              <a:effectLst/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   x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x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*(</a:t>
            </a:r>
            <a:r>
              <a:rPr lang="de-DE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1.5f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-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xhalf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*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x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*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x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);</a:t>
            </a:r>
            <a:endParaRPr lang="de-DE" sz="2400" dirty="0">
              <a:effectLst/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   </a:t>
            </a:r>
            <a:r>
              <a:rPr lang="de-DE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x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;</a:t>
            </a:r>
            <a:endParaRPr lang="de-DE" sz="2400" dirty="0">
              <a:effectLst/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}</a:t>
            </a:r>
            <a:endParaRPr lang="de-DE" sz="2400" dirty="0">
              <a:effectLst/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247964" y="4430925"/>
            <a:ext cx="4262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http://www.lomont.org/Math/Papers/2003/InvSqrt.pdf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527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Besser mit </a:t>
            </a:r>
            <a:r>
              <a:rPr lang="de-DE" dirty="0" err="1"/>
              <a:t>Boost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255" y="1954622"/>
            <a:ext cx="2638425" cy="819150"/>
          </a:xfrm>
        </p:spPr>
      </p:pic>
      <p:sp>
        <p:nvSpPr>
          <p:cNvPr id="5" name="Textfeld 4"/>
          <p:cNvSpPr txBox="1"/>
          <p:nvPr/>
        </p:nvSpPr>
        <p:spPr>
          <a:xfrm>
            <a:off x="1097280" y="1954622"/>
            <a:ext cx="71554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Freie C++ Bibliothek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Trägt regelmäßig zu Verbesserungen in der Standard Library bei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Vielzahl an unterschiedlichen Anwendungsgebieten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615028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Boost.Thread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Funktional auch in C++-11 enthalten</a:t>
            </a:r>
          </a:p>
          <a:p>
            <a:r>
              <a:rPr lang="de-DE" dirty="0"/>
              <a:t>Bis auf: Thread Interruption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295" y="3172749"/>
            <a:ext cx="2187185" cy="186348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480" y="3323003"/>
            <a:ext cx="2187185" cy="1863482"/>
          </a:xfrm>
          <a:prstGeom prst="rect">
            <a:avLst/>
          </a:prstGeom>
        </p:spPr>
      </p:pic>
      <p:cxnSp>
        <p:nvCxnSpPr>
          <p:cNvPr id="11" name="Gekrümmter Verbinder 10"/>
          <p:cNvCxnSpPr>
            <a:stCxn id="5" idx="1"/>
            <a:endCxn id="6" idx="3"/>
          </p:cNvCxnSpPr>
          <p:nvPr/>
        </p:nvCxnSpPr>
        <p:spPr>
          <a:xfrm rot="10800000" flipH="1" flipV="1">
            <a:off x="2216295" y="4104490"/>
            <a:ext cx="4374370" cy="150254"/>
          </a:xfrm>
          <a:prstGeom prst="curvedConnector5">
            <a:avLst>
              <a:gd name="adj1" fmla="val -14338"/>
              <a:gd name="adj2" fmla="val 1017894"/>
              <a:gd name="adj3" fmla="val 11791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938" y="3486900"/>
            <a:ext cx="3510062" cy="2632546"/>
          </a:xfrm>
          <a:prstGeom prst="rect">
            <a:avLst/>
          </a:prstGeom>
        </p:spPr>
      </p:pic>
      <p:cxnSp>
        <p:nvCxnSpPr>
          <p:cNvPr id="21" name="Gerade Verbindung mit Pfeil 20"/>
          <p:cNvCxnSpPr>
            <a:stCxn id="13" idx="1"/>
          </p:cNvCxnSpPr>
          <p:nvPr/>
        </p:nvCxnSpPr>
        <p:spPr>
          <a:xfrm flipH="1">
            <a:off x="7416800" y="4803173"/>
            <a:ext cx="1265138" cy="328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4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Boost.Thread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963722"/>
            <a:ext cx="10058400" cy="402336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de-DE" sz="18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n-NO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n-NO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n-NO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boost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thread_interrupted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&amp;)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boost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interrupt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841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Boost.Thread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	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boost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scoped_thread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&lt;&gt;{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boost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the_number_incer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}};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064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Boost.Mutex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2834640"/>
            <a:ext cx="10058400" cy="4023360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mutex.lock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de-DE" sz="2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CA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"Thread 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get_id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&lt;&lt; </a:t>
            </a:r>
            <a:r>
              <a:rPr lang="en-CA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2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mutex.unlock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de-DE" sz="2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115463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System.Storyboarding.Icons.Folder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Icons.Folder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Lock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Icons.Unlock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Icons.Lock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Icons.Save" Revision="1" Stencil="System.Storyboarding.Icons" StencilVersion="0.1"/>
</Control>
</file>

<file path=customXml/itemProps1.xml><?xml version="1.0" encoding="utf-8"?>
<ds:datastoreItem xmlns:ds="http://schemas.openxmlformats.org/officeDocument/2006/customXml" ds:itemID="{B74AF1E7-2A5B-4AC1-A15A-42139C01883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E565FCE-AC4E-459F-BBFD-5D3B455C037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62F0191-B3EB-4F95-9F79-528CA11EF01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A742BCD-AB30-454C-92C2-28C72506F871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EDF1A85-3B81-4653-9613-1174FEB21AA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07F0AD2-7B07-42A3-A732-87F21F3C74F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80D81CB-4C14-4113-8B2B-4CD0C096962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721</Words>
  <Application>Microsoft Office PowerPoint</Application>
  <PresentationFormat>Breitbild</PresentationFormat>
  <Paragraphs>175</Paragraphs>
  <Slides>21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9" baseType="lpstr">
      <vt:lpstr>Yu Mincho</vt:lpstr>
      <vt:lpstr>Arial</vt:lpstr>
      <vt:lpstr>Calibri</vt:lpstr>
      <vt:lpstr>Calibri Light</vt:lpstr>
      <vt:lpstr>Consolas</vt:lpstr>
      <vt:lpstr>Courier New</vt:lpstr>
      <vt:lpstr>Times New Roman</vt:lpstr>
      <vt:lpstr>Rückblick</vt:lpstr>
      <vt:lpstr>Das Weihnachtsmannproblem</vt:lpstr>
      <vt:lpstr>C++</vt:lpstr>
      <vt:lpstr>C++…</vt:lpstr>
      <vt:lpstr>C++…</vt:lpstr>
      <vt:lpstr>Besser mit Boost</vt:lpstr>
      <vt:lpstr>Boost.Thread</vt:lpstr>
      <vt:lpstr>Boost.Thread</vt:lpstr>
      <vt:lpstr>Boost.Thread</vt:lpstr>
      <vt:lpstr>Boost.Mutex</vt:lpstr>
      <vt:lpstr>Boost.Mutex</vt:lpstr>
      <vt:lpstr>Boost.Mutex</vt:lpstr>
      <vt:lpstr>Boost.Mutex</vt:lpstr>
      <vt:lpstr>Boost.Mutex</vt:lpstr>
      <vt:lpstr>Boost.Mutex</vt:lpstr>
      <vt:lpstr>Boost.Mutex</vt:lpstr>
      <vt:lpstr>Boost.Atomic</vt:lpstr>
      <vt:lpstr>Boost.Atomic</vt:lpstr>
      <vt:lpstr>Boost.Atomic</vt:lpstr>
      <vt:lpstr>Boost.Lockfree</vt:lpstr>
      <vt:lpstr>Boost.Lockfree</vt:lpstr>
      <vt:lpstr>Das Weihnachtsmannproblem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 Weihnachtsmannproblem</dc:title>
  <dc:creator>Chris B</dc:creator>
  <cp:lastModifiedBy>Chris B</cp:lastModifiedBy>
  <cp:revision>42</cp:revision>
  <dcterms:created xsi:type="dcterms:W3CDTF">2017-02-05T01:16:04Z</dcterms:created>
  <dcterms:modified xsi:type="dcterms:W3CDTF">2017-02-07T02:35:19Z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