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60" r:id="rId5"/>
    <p:sldId id="261" r:id="rId6"/>
    <p:sldId id="262" r:id="rId7"/>
    <p:sldId id="263" r:id="rId8"/>
    <p:sldId id="265" r:id="rId9"/>
    <p:sldId id="264" r:id="rId10"/>
    <p:sldId id="267" r:id="rId11"/>
    <p:sldId id="268" r:id="rId12"/>
    <p:sldId id="269" r:id="rId13"/>
    <p:sldId id="270" r:id="rId14"/>
    <p:sldId id="266"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 id="286" r:id="rId32"/>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585" autoAdjust="0"/>
  </p:normalViewPr>
  <p:slideViewPr>
    <p:cSldViewPr>
      <p:cViewPr>
        <p:scale>
          <a:sx n="75" d="100"/>
          <a:sy n="75" d="100"/>
        </p:scale>
        <p:origin x="-125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C6DD3B-3C7C-485B-980B-FF8D4C5E3BB0}" type="datetimeFigureOut">
              <a:rPr lang="it-IT" smtClean="0"/>
              <a:pPr/>
              <a:t>25/10/2018</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FCE802-C01B-4C55-964B-1BAA421B8A56}" type="slidenum">
              <a:rPr lang="it-IT" smtClean="0"/>
              <a:pPr/>
              <a:t>‹N›</a:t>
            </a:fld>
            <a:endParaRPr lang="it-I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B9FCE802-C01B-4C55-964B-1BAA421B8A56}" type="slidenum">
              <a:rPr lang="it-IT" smtClean="0"/>
              <a:pPr/>
              <a:t>9</a:t>
            </a:fld>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B9FCE802-C01B-4C55-964B-1BAA421B8A56}" type="slidenum">
              <a:rPr lang="it-IT" smtClean="0"/>
              <a:pPr/>
              <a:t>18</a:t>
            </a:fld>
            <a:endParaRPr lang="it-I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B9FCE802-C01B-4C55-964B-1BAA421B8A56}" type="slidenum">
              <a:rPr lang="it-IT" smtClean="0"/>
              <a:pPr/>
              <a:t>19</a:t>
            </a:fld>
            <a:endParaRPr lang="it-I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B9FCE802-C01B-4C55-964B-1BAA421B8A56}" type="slidenum">
              <a:rPr lang="it-IT" smtClean="0"/>
              <a:pPr/>
              <a:t>20</a:t>
            </a:fld>
            <a:endParaRPr lang="it-I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B9FCE802-C01B-4C55-964B-1BAA421B8A56}" type="slidenum">
              <a:rPr lang="it-IT" smtClean="0"/>
              <a:pPr/>
              <a:t>21</a:t>
            </a:fld>
            <a:endParaRPr lang="it-I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B9FCE802-C01B-4C55-964B-1BAA421B8A56}" type="slidenum">
              <a:rPr lang="it-IT" smtClean="0"/>
              <a:pPr/>
              <a:t>22</a:t>
            </a:fld>
            <a:endParaRPr lang="it-I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B9FCE802-C01B-4C55-964B-1BAA421B8A56}" type="slidenum">
              <a:rPr lang="it-IT" smtClean="0"/>
              <a:pPr/>
              <a:t>23</a:t>
            </a:fld>
            <a:endParaRPr lang="it-I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B9FCE802-C01B-4C55-964B-1BAA421B8A56}" type="slidenum">
              <a:rPr lang="it-IT" smtClean="0"/>
              <a:pPr/>
              <a:t>24</a:t>
            </a:fld>
            <a:endParaRPr lang="it-IT"/>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B9FCE802-C01B-4C55-964B-1BAA421B8A56}" type="slidenum">
              <a:rPr lang="it-IT" smtClean="0"/>
              <a:pPr/>
              <a:t>25</a:t>
            </a:fld>
            <a:endParaRPr lang="it-I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B9FCE802-C01B-4C55-964B-1BAA421B8A56}" type="slidenum">
              <a:rPr lang="it-IT" smtClean="0"/>
              <a:pPr/>
              <a:t>26</a:t>
            </a:fld>
            <a:endParaRPr lang="it-IT"/>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B9FCE802-C01B-4C55-964B-1BAA421B8A56}" type="slidenum">
              <a:rPr lang="it-IT" smtClean="0"/>
              <a:pPr/>
              <a:t>27</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B9FCE802-C01B-4C55-964B-1BAA421B8A56}" type="slidenum">
              <a:rPr lang="it-IT" smtClean="0"/>
              <a:pPr/>
              <a:t>10</a:t>
            </a:fld>
            <a:endParaRPr lang="it-IT"/>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B9FCE802-C01B-4C55-964B-1BAA421B8A56}" type="slidenum">
              <a:rPr lang="it-IT" smtClean="0"/>
              <a:pPr/>
              <a:t>28</a:t>
            </a:fld>
            <a:endParaRPr lang="it-IT"/>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B9FCE802-C01B-4C55-964B-1BAA421B8A56}" type="slidenum">
              <a:rPr lang="it-IT" smtClean="0"/>
              <a:pPr/>
              <a:t>29</a:t>
            </a:fld>
            <a:endParaRPr lang="it-IT"/>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B9FCE802-C01B-4C55-964B-1BAA421B8A56}" type="slidenum">
              <a:rPr lang="it-IT" smtClean="0"/>
              <a:pPr/>
              <a:t>30</a:t>
            </a:fld>
            <a:endParaRPr lang="it-IT"/>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B9FCE802-C01B-4C55-964B-1BAA421B8A56}" type="slidenum">
              <a:rPr lang="it-IT" smtClean="0"/>
              <a:pPr/>
              <a:t>31</a:t>
            </a:fld>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B9FCE802-C01B-4C55-964B-1BAA421B8A56}" type="slidenum">
              <a:rPr lang="it-IT" smtClean="0"/>
              <a:pPr/>
              <a:t>11</a:t>
            </a:fld>
            <a:endParaRPr 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B9FCE802-C01B-4C55-964B-1BAA421B8A56}" type="slidenum">
              <a:rPr lang="it-IT" smtClean="0"/>
              <a:pPr/>
              <a:t>12</a:t>
            </a:fld>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B9FCE802-C01B-4C55-964B-1BAA421B8A56}" type="slidenum">
              <a:rPr lang="it-IT" smtClean="0"/>
              <a:pPr/>
              <a:t>13</a:t>
            </a:fld>
            <a:endParaRPr 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B9FCE802-C01B-4C55-964B-1BAA421B8A56}" type="slidenum">
              <a:rPr lang="it-IT" smtClean="0"/>
              <a:pPr/>
              <a:t>14</a:t>
            </a:fld>
            <a:endParaRPr 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B9FCE802-C01B-4C55-964B-1BAA421B8A56}" type="slidenum">
              <a:rPr lang="it-IT" smtClean="0"/>
              <a:pPr/>
              <a:t>15</a:t>
            </a:fld>
            <a:endParaRPr 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B9FCE802-C01B-4C55-964B-1BAA421B8A56}" type="slidenum">
              <a:rPr lang="it-IT" smtClean="0"/>
              <a:pPr/>
              <a:t>16</a:t>
            </a:fld>
            <a:endParaRPr 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B9FCE802-C01B-4C55-964B-1BAA421B8A56}" type="slidenum">
              <a:rPr lang="it-IT" smtClean="0"/>
              <a:pPr/>
              <a:t>17</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7B954AA2-CD2D-416F-84F3-88D05F8A112C}" type="datetimeFigureOut">
              <a:rPr lang="it-IT" smtClean="0"/>
              <a:pPr/>
              <a:t>25/10/2018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3C97285-F043-4345-B0D5-CCD0CBC71A93}" type="slidenum">
              <a:rPr lang="it-IT" smtClean="0"/>
              <a:pPr/>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7B954AA2-CD2D-416F-84F3-88D05F8A112C}" type="datetimeFigureOut">
              <a:rPr lang="it-IT" smtClean="0"/>
              <a:pPr/>
              <a:t>25/10/2018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3C97285-F043-4345-B0D5-CCD0CBC71A93}"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7B954AA2-CD2D-416F-84F3-88D05F8A112C}" type="datetimeFigureOut">
              <a:rPr lang="it-IT" smtClean="0"/>
              <a:pPr/>
              <a:t>25/10/2018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3C97285-F043-4345-B0D5-CCD0CBC71A93}"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7B954AA2-CD2D-416F-84F3-88D05F8A112C}" type="datetimeFigureOut">
              <a:rPr lang="it-IT" smtClean="0"/>
              <a:pPr/>
              <a:t>25/10/2018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3C97285-F043-4345-B0D5-CCD0CBC71A93}"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7B954AA2-CD2D-416F-84F3-88D05F8A112C}" type="datetimeFigureOut">
              <a:rPr lang="it-IT" smtClean="0"/>
              <a:pPr/>
              <a:t>25/10/2018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3C97285-F043-4345-B0D5-CCD0CBC71A93}" type="slidenum">
              <a:rPr lang="it-IT" smtClean="0"/>
              <a:pPr/>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7B954AA2-CD2D-416F-84F3-88D05F8A112C}" type="datetimeFigureOut">
              <a:rPr lang="it-IT" smtClean="0"/>
              <a:pPr/>
              <a:t>25/10/2018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3C97285-F043-4345-B0D5-CCD0CBC71A93}"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7B954AA2-CD2D-416F-84F3-88D05F8A112C}" type="datetimeFigureOut">
              <a:rPr lang="it-IT" smtClean="0"/>
              <a:pPr/>
              <a:t>25/10/2018</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53C97285-F043-4345-B0D5-CCD0CBC71A93}"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7B954AA2-CD2D-416F-84F3-88D05F8A112C}" type="datetimeFigureOut">
              <a:rPr lang="it-IT" smtClean="0"/>
              <a:pPr/>
              <a:t>25/10/2018</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3C97285-F043-4345-B0D5-CCD0CBC71A93}"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7B954AA2-CD2D-416F-84F3-88D05F8A112C}" type="datetimeFigureOut">
              <a:rPr lang="it-IT" smtClean="0"/>
              <a:pPr/>
              <a:t>25/10/2018</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53C97285-F043-4345-B0D5-CCD0CBC71A93}"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7B954AA2-CD2D-416F-84F3-88D05F8A112C}" type="datetimeFigureOut">
              <a:rPr lang="it-IT" smtClean="0"/>
              <a:pPr/>
              <a:t>25/10/2018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3C97285-F043-4345-B0D5-CCD0CBC71A93}"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7B954AA2-CD2D-416F-84F3-88D05F8A112C}" type="datetimeFigureOut">
              <a:rPr lang="it-IT" smtClean="0"/>
              <a:pPr/>
              <a:t>25/10/2018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3C97285-F043-4345-B0D5-CCD0CBC71A93}" type="slidenum">
              <a:rPr lang="it-IT" smtClean="0"/>
              <a:pPr/>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54AA2-CD2D-416F-84F3-88D05F8A112C}" type="datetimeFigureOut">
              <a:rPr lang="it-IT" smtClean="0"/>
              <a:pPr/>
              <a:t>25/10/2018</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C97285-F043-4345-B0D5-CCD0CBC71A93}"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83568" y="2492896"/>
            <a:ext cx="7772400" cy="1470025"/>
          </a:xfrm>
        </p:spPr>
        <p:txBody>
          <a:bodyPr/>
          <a:lstStyle/>
          <a:p>
            <a:r>
              <a:rPr lang="it-IT" dirty="0" smtClean="0"/>
              <a:t>Calcolo delle Differenze Finite</a:t>
            </a:r>
            <a:endParaRPr lang="it-IT" dirty="0"/>
          </a:p>
        </p:txBody>
      </p:sp>
      <p:sp>
        <p:nvSpPr>
          <p:cNvPr id="3" name="Sottotitolo 2"/>
          <p:cNvSpPr>
            <a:spLocks noGrp="1"/>
          </p:cNvSpPr>
          <p:nvPr>
            <p:ph type="subTitle" idx="1"/>
          </p:nvPr>
        </p:nvSpPr>
        <p:spPr>
          <a:xfrm>
            <a:off x="1331640" y="548680"/>
            <a:ext cx="6400800" cy="481608"/>
          </a:xfrm>
        </p:spPr>
        <p:txBody>
          <a:bodyPr>
            <a:normAutofit fontScale="92500" lnSpcReduction="20000"/>
          </a:bodyPr>
          <a:lstStyle/>
          <a:p>
            <a:r>
              <a:rPr lang="it-IT" dirty="0" smtClean="0">
                <a:solidFill>
                  <a:schemeClr val="tx1"/>
                </a:solidFill>
              </a:rPr>
              <a:t>Esame di Programmazione a Oggetti</a:t>
            </a:r>
            <a:endParaRPr lang="it-IT" dirty="0">
              <a:solidFill>
                <a:schemeClr val="tx1"/>
              </a:solidFill>
            </a:endParaRPr>
          </a:p>
        </p:txBody>
      </p:sp>
      <p:sp>
        <p:nvSpPr>
          <p:cNvPr id="4" name="CasellaDiTesto 3"/>
          <p:cNvSpPr txBox="1"/>
          <p:nvPr/>
        </p:nvSpPr>
        <p:spPr>
          <a:xfrm>
            <a:off x="827584" y="5733256"/>
            <a:ext cx="5904656" cy="646331"/>
          </a:xfrm>
          <a:prstGeom prst="rect">
            <a:avLst/>
          </a:prstGeom>
          <a:noFill/>
        </p:spPr>
        <p:txBody>
          <a:bodyPr wrap="square" rtlCol="0">
            <a:spAutoFit/>
          </a:bodyPr>
          <a:lstStyle/>
          <a:p>
            <a:r>
              <a:rPr lang="it-IT" dirty="0" smtClean="0"/>
              <a:t>Allegrezza Giuseppe</a:t>
            </a:r>
          </a:p>
          <a:p>
            <a:r>
              <a:rPr lang="it-IT" dirty="0" smtClean="0"/>
              <a:t>Bravi Francesco</a:t>
            </a:r>
            <a:endParaRPr lang="it-IT"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994122"/>
          </a:xfrm>
        </p:spPr>
        <p:txBody>
          <a:bodyPr/>
          <a:lstStyle/>
          <a:p>
            <a:r>
              <a:rPr lang="it-IT" dirty="0" smtClean="0"/>
              <a:t>Import</a:t>
            </a:r>
            <a:endParaRPr lang="it-IT" dirty="0"/>
          </a:p>
        </p:txBody>
      </p:sp>
      <p:sp>
        <p:nvSpPr>
          <p:cNvPr id="10" name="CasellaDiTesto 9"/>
          <p:cNvSpPr txBox="1"/>
          <p:nvPr/>
        </p:nvSpPr>
        <p:spPr>
          <a:xfrm>
            <a:off x="755576" y="1484784"/>
            <a:ext cx="7632848" cy="738664"/>
          </a:xfrm>
          <a:prstGeom prst="rect">
            <a:avLst/>
          </a:prstGeom>
          <a:noFill/>
        </p:spPr>
        <p:txBody>
          <a:bodyPr wrap="square" rtlCol="0">
            <a:spAutoFit/>
          </a:bodyPr>
          <a:lstStyle/>
          <a:p>
            <a:r>
              <a:rPr lang="it-IT" sz="1400" dirty="0" smtClean="0"/>
              <a:t>Una volta sistemato il processo di calcolo dei risultati  decidiamo di risolvere la questione import, sempre tramite classi padre e classi figlie. Il programma può leggere file con estensioni .</a:t>
            </a:r>
            <a:r>
              <a:rPr lang="it-IT" sz="1400" dirty="0" err="1" smtClean="0"/>
              <a:t>csv</a:t>
            </a:r>
            <a:r>
              <a:rPr lang="it-IT" sz="1400" dirty="0" smtClean="0"/>
              <a:t>, .</a:t>
            </a:r>
            <a:r>
              <a:rPr lang="it-IT" sz="1400" dirty="0" err="1" smtClean="0"/>
              <a:t>ini</a:t>
            </a:r>
            <a:r>
              <a:rPr lang="it-IT" sz="1400" dirty="0"/>
              <a:t> </a:t>
            </a:r>
            <a:r>
              <a:rPr lang="it-IT" sz="1400" dirty="0" smtClean="0"/>
              <a:t>e .</a:t>
            </a:r>
            <a:r>
              <a:rPr lang="it-IT" sz="1400" dirty="0" err="1" smtClean="0"/>
              <a:t>txt</a:t>
            </a:r>
            <a:r>
              <a:rPr lang="it-IT" sz="1400" dirty="0" smtClean="0"/>
              <a:t>. Per ognuna delle quali abbiamo una sottoclasse.</a:t>
            </a:r>
            <a:endParaRPr lang="it-IT" sz="1400" dirty="0"/>
          </a:p>
        </p:txBody>
      </p:sp>
      <p:pic>
        <p:nvPicPr>
          <p:cNvPr id="22531" name="Picture 3"/>
          <p:cNvPicPr>
            <a:picLocks noChangeAspect="1" noChangeArrowheads="1"/>
          </p:cNvPicPr>
          <p:nvPr/>
        </p:nvPicPr>
        <p:blipFill>
          <a:blip r:embed="rId3" cstate="print"/>
          <a:srcRect/>
          <a:stretch>
            <a:fillRect/>
          </a:stretch>
        </p:blipFill>
        <p:spPr bwMode="auto">
          <a:xfrm>
            <a:off x="971600" y="2492896"/>
            <a:ext cx="6448425" cy="41719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994122"/>
          </a:xfrm>
        </p:spPr>
        <p:txBody>
          <a:bodyPr/>
          <a:lstStyle/>
          <a:p>
            <a:r>
              <a:rPr lang="it-IT" dirty="0" err="1" smtClean="0"/>
              <a:t>PadreImport</a:t>
            </a:r>
            <a:endParaRPr lang="it-IT" dirty="0"/>
          </a:p>
        </p:txBody>
      </p:sp>
      <p:sp>
        <p:nvSpPr>
          <p:cNvPr id="10" name="CasellaDiTesto 9"/>
          <p:cNvSpPr txBox="1"/>
          <p:nvPr/>
        </p:nvSpPr>
        <p:spPr>
          <a:xfrm>
            <a:off x="4211960" y="1628799"/>
            <a:ext cx="4176464" cy="4617739"/>
          </a:xfrm>
          <a:prstGeom prst="rect">
            <a:avLst/>
          </a:prstGeom>
          <a:noFill/>
        </p:spPr>
        <p:txBody>
          <a:bodyPr wrap="square" tIns="46800" rtlCol="0">
            <a:spAutoFit/>
          </a:bodyPr>
          <a:lstStyle/>
          <a:p>
            <a:r>
              <a:rPr lang="it-IT" sz="1400" dirty="0" smtClean="0"/>
              <a:t>La classe </a:t>
            </a:r>
            <a:r>
              <a:rPr lang="it-IT" sz="1400" dirty="0" err="1" smtClean="0"/>
              <a:t>PadreImport</a:t>
            </a:r>
            <a:r>
              <a:rPr lang="it-IT" sz="1400" dirty="0" smtClean="0"/>
              <a:t> prevede un costruttore: una stringa che sarà il nome del file importato, e dalla quale poi  estrarremo l’estensione per capire il tipo di file. </a:t>
            </a:r>
          </a:p>
          <a:p>
            <a:r>
              <a:rPr lang="it-IT" sz="1400" dirty="0" smtClean="0"/>
              <a:t>Questo passaggio è molto importante poiché a seconda del file che vogliamo aprire cambia la sintassi dei dati in ingresso.</a:t>
            </a:r>
          </a:p>
          <a:p>
            <a:r>
              <a:rPr lang="it-IT" sz="1400" dirty="0" smtClean="0"/>
              <a:t>Infatti per i file .</a:t>
            </a:r>
            <a:r>
              <a:rPr lang="it-IT" sz="1400" dirty="0" err="1" smtClean="0"/>
              <a:t>csv</a:t>
            </a:r>
            <a:r>
              <a:rPr lang="it-IT" sz="1400" dirty="0" smtClean="0"/>
              <a:t> il programma si aspetta di trovare scritte nel file le variabili secondo la seguente regola:</a:t>
            </a:r>
          </a:p>
          <a:p>
            <a:endParaRPr lang="it-IT" sz="1400" dirty="0" smtClean="0"/>
          </a:p>
          <a:p>
            <a:pPr algn="ctr"/>
            <a:endParaRPr lang="it-IT" sz="1400" i="1" dirty="0" smtClean="0"/>
          </a:p>
          <a:p>
            <a:endParaRPr lang="it-IT" sz="1400" dirty="0" smtClean="0"/>
          </a:p>
          <a:p>
            <a:r>
              <a:rPr lang="it-IT" sz="1400" dirty="0" smtClean="0"/>
              <a:t>Per i file .</a:t>
            </a:r>
            <a:r>
              <a:rPr lang="it-IT" sz="1400" dirty="0" err="1" smtClean="0"/>
              <a:t>txt</a:t>
            </a:r>
            <a:r>
              <a:rPr lang="it-IT" sz="1400" dirty="0" smtClean="0"/>
              <a:t> si aspetta le variabili scritte secondo la regola:</a:t>
            </a:r>
          </a:p>
          <a:p>
            <a:endParaRPr lang="it-IT" sz="1400" dirty="0" smtClean="0"/>
          </a:p>
          <a:p>
            <a:pPr algn="ctr"/>
            <a:r>
              <a:rPr lang="it-IT" sz="1400" i="1" dirty="0" smtClean="0"/>
              <a:t>S,K,r,sigma,</a:t>
            </a:r>
            <a:r>
              <a:rPr lang="it-IT" sz="1400" i="1" dirty="0" err="1" smtClean="0"/>
              <a:t>time</a:t>
            </a:r>
            <a:r>
              <a:rPr lang="it-IT" sz="1400" i="1" dirty="0" smtClean="0"/>
              <a:t>,</a:t>
            </a:r>
            <a:r>
              <a:rPr lang="it-IT" sz="1400" i="1" dirty="0" err="1" smtClean="0"/>
              <a:t>S_steps</a:t>
            </a:r>
            <a:r>
              <a:rPr lang="it-IT" sz="1400" i="1" dirty="0" smtClean="0"/>
              <a:t>,</a:t>
            </a:r>
            <a:r>
              <a:rPr lang="it-IT" sz="1400" i="1" dirty="0" err="1" smtClean="0"/>
              <a:t>t_steps</a:t>
            </a:r>
            <a:endParaRPr lang="it-IT" sz="1400" i="1" dirty="0" smtClean="0"/>
          </a:p>
          <a:p>
            <a:pPr algn="ctr"/>
            <a:endParaRPr lang="it-IT" sz="1400" i="1" dirty="0" smtClean="0"/>
          </a:p>
          <a:p>
            <a:r>
              <a:rPr lang="it-IT" sz="1400" dirty="0" smtClean="0"/>
              <a:t>Infine per i file .</a:t>
            </a:r>
            <a:r>
              <a:rPr lang="it-IT" sz="1400" dirty="0" err="1" smtClean="0"/>
              <a:t>ini</a:t>
            </a:r>
            <a:r>
              <a:rPr lang="it-IT" sz="1400" dirty="0" smtClean="0"/>
              <a:t> si segue invece questa regola:</a:t>
            </a:r>
          </a:p>
          <a:p>
            <a:endParaRPr lang="it-IT" sz="1400" dirty="0" smtClean="0"/>
          </a:p>
          <a:p>
            <a:pPr algn="ctr"/>
            <a:r>
              <a:rPr lang="it-IT" sz="1400" i="1" dirty="0" smtClean="0"/>
              <a:t>S K r sigma </a:t>
            </a:r>
            <a:r>
              <a:rPr lang="it-IT" sz="1400" i="1" dirty="0" err="1" smtClean="0"/>
              <a:t>time</a:t>
            </a:r>
            <a:r>
              <a:rPr lang="it-IT" sz="1400" i="1" dirty="0"/>
              <a:t> </a:t>
            </a:r>
            <a:r>
              <a:rPr lang="it-IT" sz="1400" i="1" dirty="0" err="1" smtClean="0"/>
              <a:t>S_steps</a:t>
            </a:r>
            <a:r>
              <a:rPr lang="it-IT" sz="1400" i="1" dirty="0"/>
              <a:t> </a:t>
            </a:r>
            <a:r>
              <a:rPr lang="it-IT" sz="1400" i="1" dirty="0" err="1" smtClean="0"/>
              <a:t>t_steps</a:t>
            </a:r>
            <a:endParaRPr lang="it-IT" sz="1400" dirty="0" smtClean="0"/>
          </a:p>
          <a:p>
            <a:endParaRPr lang="it-IT" sz="1400" dirty="0"/>
          </a:p>
        </p:txBody>
      </p:sp>
      <p:pic>
        <p:nvPicPr>
          <p:cNvPr id="22532" name="Picture 4"/>
          <p:cNvPicPr>
            <a:picLocks noChangeAspect="1" noChangeArrowheads="1"/>
          </p:cNvPicPr>
          <p:nvPr/>
        </p:nvPicPr>
        <p:blipFill>
          <a:blip r:embed="rId3" cstate="print"/>
          <a:srcRect/>
          <a:stretch>
            <a:fillRect/>
          </a:stretch>
        </p:blipFill>
        <p:spPr bwMode="auto">
          <a:xfrm>
            <a:off x="539552" y="1628800"/>
            <a:ext cx="2664296" cy="4592187"/>
          </a:xfrm>
          <a:prstGeom prst="rect">
            <a:avLst/>
          </a:prstGeom>
          <a:noFill/>
          <a:ln w="9525">
            <a:noFill/>
            <a:miter lim="800000"/>
            <a:headEnd/>
            <a:tailEnd/>
          </a:ln>
        </p:spPr>
      </p:pic>
      <p:sp>
        <p:nvSpPr>
          <p:cNvPr id="8" name="Rettangolo 7"/>
          <p:cNvSpPr/>
          <p:nvPr/>
        </p:nvSpPr>
        <p:spPr>
          <a:xfrm>
            <a:off x="3059832" y="2276872"/>
            <a:ext cx="144016"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27" name="Picture 3"/>
          <p:cNvPicPr>
            <a:picLocks noChangeAspect="1" noChangeArrowheads="1"/>
          </p:cNvPicPr>
          <p:nvPr/>
        </p:nvPicPr>
        <p:blipFill>
          <a:blip r:embed="rId4" cstate="print"/>
          <a:srcRect/>
          <a:stretch>
            <a:fillRect/>
          </a:stretch>
        </p:blipFill>
        <p:spPr bwMode="auto">
          <a:xfrm>
            <a:off x="4067944" y="3861048"/>
            <a:ext cx="4276725" cy="2190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02630"/>
            <a:ext cx="8229600" cy="994122"/>
          </a:xfrm>
        </p:spPr>
        <p:txBody>
          <a:bodyPr/>
          <a:lstStyle/>
          <a:p>
            <a:r>
              <a:rPr lang="it-IT" dirty="0" err="1" smtClean="0"/>
              <a:t>PadreImport</a:t>
            </a:r>
            <a:endParaRPr lang="it-IT" dirty="0"/>
          </a:p>
        </p:txBody>
      </p:sp>
      <p:sp>
        <p:nvSpPr>
          <p:cNvPr id="8" name="Rettangolo 7"/>
          <p:cNvSpPr/>
          <p:nvPr/>
        </p:nvSpPr>
        <p:spPr>
          <a:xfrm>
            <a:off x="3059832" y="2276872"/>
            <a:ext cx="144016"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3554" name="Picture 2"/>
          <p:cNvPicPr>
            <a:picLocks noChangeAspect="1" noChangeArrowheads="1"/>
          </p:cNvPicPr>
          <p:nvPr/>
        </p:nvPicPr>
        <p:blipFill>
          <a:blip r:embed="rId3" cstate="print"/>
          <a:srcRect/>
          <a:stretch>
            <a:fillRect/>
          </a:stretch>
        </p:blipFill>
        <p:spPr bwMode="auto">
          <a:xfrm>
            <a:off x="467544" y="3140968"/>
            <a:ext cx="3024336" cy="2981859"/>
          </a:xfrm>
          <a:prstGeom prst="rect">
            <a:avLst/>
          </a:prstGeom>
          <a:noFill/>
          <a:ln w="9525">
            <a:noFill/>
            <a:miter lim="800000"/>
            <a:headEnd/>
            <a:tailEnd/>
          </a:ln>
        </p:spPr>
      </p:pic>
      <p:sp>
        <p:nvSpPr>
          <p:cNvPr id="9" name="CasellaDiTesto 8"/>
          <p:cNvSpPr txBox="1"/>
          <p:nvPr/>
        </p:nvSpPr>
        <p:spPr>
          <a:xfrm>
            <a:off x="539552" y="1340768"/>
            <a:ext cx="8136904" cy="955198"/>
          </a:xfrm>
          <a:prstGeom prst="rect">
            <a:avLst/>
          </a:prstGeom>
          <a:noFill/>
        </p:spPr>
        <p:txBody>
          <a:bodyPr wrap="square" tIns="46800" rtlCol="0">
            <a:spAutoFit/>
          </a:bodyPr>
          <a:lstStyle/>
          <a:p>
            <a:r>
              <a:rPr lang="it-IT" sz="1400" dirty="0" smtClean="0"/>
              <a:t>Nell’</a:t>
            </a:r>
            <a:r>
              <a:rPr lang="it-IT" sz="1400" dirty="0" err="1" smtClean="0"/>
              <a:t>header</a:t>
            </a:r>
            <a:r>
              <a:rPr lang="it-IT" sz="1400" dirty="0" smtClean="0"/>
              <a:t> andiamo inoltre a definire delle variabili di tipo vettore e delle variabili che useremo per contare il numero di righe del file di ingresso. Infatti nel file d’origine(con estensione .</a:t>
            </a:r>
            <a:r>
              <a:rPr lang="it-IT" sz="1400" dirty="0" err="1" smtClean="0"/>
              <a:t>cpp</a:t>
            </a:r>
            <a:r>
              <a:rPr lang="it-IT" sz="1400" dirty="0" smtClean="0"/>
              <a:t>) imposteremo la grandezza di questi vettori uguale al numero di righe del file in ingresso, poiché per ogni riga esisterà una S, una K, ecc. e in questo modo potremo raccogliere ogni S in un vettore, ogni K in un altro e così via.</a:t>
            </a:r>
            <a:endParaRPr lang="it-IT" sz="1400" dirty="0"/>
          </a:p>
        </p:txBody>
      </p:sp>
      <p:pic>
        <p:nvPicPr>
          <p:cNvPr id="23556" name="Picture 4"/>
          <p:cNvPicPr>
            <a:picLocks noChangeAspect="1" noChangeArrowheads="1"/>
          </p:cNvPicPr>
          <p:nvPr/>
        </p:nvPicPr>
        <p:blipFill>
          <a:blip r:embed="rId4" cstate="print"/>
          <a:srcRect/>
          <a:stretch>
            <a:fillRect/>
          </a:stretch>
        </p:blipFill>
        <p:spPr bwMode="auto">
          <a:xfrm>
            <a:off x="4139952" y="3068959"/>
            <a:ext cx="4680520" cy="3667123"/>
          </a:xfrm>
          <a:prstGeom prst="rect">
            <a:avLst/>
          </a:prstGeom>
          <a:noFill/>
          <a:ln w="9525">
            <a:noFill/>
            <a:miter lim="800000"/>
            <a:headEnd/>
            <a:tailEnd/>
          </a:ln>
        </p:spPr>
      </p:pic>
      <p:sp>
        <p:nvSpPr>
          <p:cNvPr id="11" name="CasellaDiTesto 10"/>
          <p:cNvSpPr txBox="1"/>
          <p:nvPr/>
        </p:nvSpPr>
        <p:spPr>
          <a:xfrm>
            <a:off x="611560" y="2708920"/>
            <a:ext cx="1512168" cy="308867"/>
          </a:xfrm>
          <a:prstGeom prst="rect">
            <a:avLst/>
          </a:prstGeom>
          <a:noFill/>
        </p:spPr>
        <p:txBody>
          <a:bodyPr wrap="square" tIns="46800" rtlCol="0">
            <a:spAutoFit/>
          </a:bodyPr>
          <a:lstStyle/>
          <a:p>
            <a:r>
              <a:rPr lang="it-IT" sz="1400" dirty="0" smtClean="0"/>
              <a:t>Nell’</a:t>
            </a:r>
            <a:r>
              <a:rPr lang="it-IT" sz="1400" dirty="0" err="1" smtClean="0"/>
              <a:t>header</a:t>
            </a:r>
            <a:r>
              <a:rPr lang="it-IT" sz="1400" dirty="0" smtClean="0"/>
              <a:t>:</a:t>
            </a:r>
            <a:endParaRPr lang="it-IT" sz="1400" dirty="0"/>
          </a:p>
        </p:txBody>
      </p:sp>
      <p:sp>
        <p:nvSpPr>
          <p:cNvPr id="12" name="CasellaDiTesto 11"/>
          <p:cNvSpPr txBox="1"/>
          <p:nvPr/>
        </p:nvSpPr>
        <p:spPr>
          <a:xfrm>
            <a:off x="4211960" y="2780928"/>
            <a:ext cx="1512168" cy="308867"/>
          </a:xfrm>
          <a:prstGeom prst="rect">
            <a:avLst/>
          </a:prstGeom>
          <a:noFill/>
        </p:spPr>
        <p:txBody>
          <a:bodyPr wrap="square" tIns="46800" rtlCol="0">
            <a:spAutoFit/>
          </a:bodyPr>
          <a:lstStyle/>
          <a:p>
            <a:r>
              <a:rPr lang="it-IT" sz="1400" dirty="0" smtClean="0"/>
              <a:t>Nel file d’origine:</a:t>
            </a:r>
            <a:endParaRPr lang="it-IT"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02630"/>
            <a:ext cx="8229600" cy="994122"/>
          </a:xfrm>
        </p:spPr>
        <p:txBody>
          <a:bodyPr/>
          <a:lstStyle/>
          <a:p>
            <a:r>
              <a:rPr lang="it-IT" dirty="0" err="1" smtClean="0"/>
              <a:t>PadreImport</a:t>
            </a:r>
            <a:endParaRPr lang="it-IT" dirty="0"/>
          </a:p>
        </p:txBody>
      </p:sp>
      <p:sp>
        <p:nvSpPr>
          <p:cNvPr id="8" name="Rettangolo 7"/>
          <p:cNvSpPr/>
          <p:nvPr/>
        </p:nvSpPr>
        <p:spPr>
          <a:xfrm>
            <a:off x="3059832" y="2276872"/>
            <a:ext cx="144016"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p:cNvSpPr txBox="1"/>
          <p:nvPr/>
        </p:nvSpPr>
        <p:spPr>
          <a:xfrm>
            <a:off x="5724128" y="1556792"/>
            <a:ext cx="3024336" cy="3755965"/>
          </a:xfrm>
          <a:prstGeom prst="rect">
            <a:avLst/>
          </a:prstGeom>
          <a:noFill/>
        </p:spPr>
        <p:txBody>
          <a:bodyPr wrap="square" tIns="46800" rtlCol="0">
            <a:spAutoFit/>
          </a:bodyPr>
          <a:lstStyle/>
          <a:p>
            <a:endParaRPr lang="it-IT" sz="1400" dirty="0"/>
          </a:p>
          <a:p>
            <a:r>
              <a:rPr lang="it-IT" sz="1400" dirty="0" smtClean="0"/>
              <a:t>Prendiamo in esempio come ingresso un file .</a:t>
            </a:r>
            <a:r>
              <a:rPr lang="it-IT" sz="1400" dirty="0" err="1" smtClean="0"/>
              <a:t>csv</a:t>
            </a:r>
            <a:r>
              <a:rPr lang="it-IT" sz="1400" dirty="0" smtClean="0"/>
              <a:t> con tre righe.</a:t>
            </a:r>
          </a:p>
          <a:p>
            <a:endParaRPr lang="it-IT" sz="1400" dirty="0" smtClean="0"/>
          </a:p>
          <a:p>
            <a:endParaRPr lang="it-IT" sz="1400" dirty="0"/>
          </a:p>
          <a:p>
            <a:endParaRPr lang="it-IT" sz="1400" dirty="0" smtClean="0"/>
          </a:p>
          <a:p>
            <a:endParaRPr lang="it-IT" sz="1400" dirty="0" smtClean="0"/>
          </a:p>
          <a:p>
            <a:endParaRPr lang="it-IT" sz="1400" dirty="0"/>
          </a:p>
          <a:p>
            <a:endParaRPr lang="it-IT" sz="1400" dirty="0" smtClean="0"/>
          </a:p>
          <a:p>
            <a:endParaRPr lang="it-IT" sz="1400" dirty="0"/>
          </a:p>
          <a:p>
            <a:r>
              <a:rPr lang="it-IT" sz="1400" dirty="0" smtClean="0"/>
              <a:t>Prima il nostro programma conterà il numero di righe, che in questo caso è appunto 3, poi creerà 7 vettori ognuno di grandezza 3. A ognuno di questi vettori  saranno assegnate tutte le incognite del file di ingesso, ma questo avviene nelle varie classi figlie.</a:t>
            </a:r>
            <a:endParaRPr lang="it-IT" sz="1400" dirty="0"/>
          </a:p>
        </p:txBody>
      </p:sp>
      <p:pic>
        <p:nvPicPr>
          <p:cNvPr id="24579" name="Picture 3"/>
          <p:cNvPicPr>
            <a:picLocks noChangeAspect="1" noChangeArrowheads="1"/>
          </p:cNvPicPr>
          <p:nvPr/>
        </p:nvPicPr>
        <p:blipFill>
          <a:blip r:embed="rId3" cstate="print"/>
          <a:srcRect/>
          <a:stretch>
            <a:fillRect/>
          </a:stretch>
        </p:blipFill>
        <p:spPr bwMode="auto">
          <a:xfrm>
            <a:off x="323528" y="1628800"/>
            <a:ext cx="5267325" cy="895350"/>
          </a:xfrm>
          <a:prstGeom prst="rect">
            <a:avLst/>
          </a:prstGeom>
          <a:noFill/>
          <a:ln w="9525">
            <a:noFill/>
            <a:miter lim="800000"/>
            <a:headEnd/>
            <a:tailEnd/>
          </a:ln>
        </p:spPr>
      </p:pic>
      <p:graphicFrame>
        <p:nvGraphicFramePr>
          <p:cNvPr id="13" name="Tabella 12"/>
          <p:cNvGraphicFramePr>
            <a:graphicFrameLocks noGrp="1"/>
          </p:cNvGraphicFramePr>
          <p:nvPr/>
        </p:nvGraphicFramePr>
        <p:xfrm>
          <a:off x="1547664" y="3429000"/>
          <a:ext cx="2376264" cy="304800"/>
        </p:xfrm>
        <a:graphic>
          <a:graphicData uri="http://schemas.openxmlformats.org/drawingml/2006/table">
            <a:tbl>
              <a:tblPr firstRow="1" bandRow="1">
                <a:tableStyleId>{69CF1AB2-1976-4502-BF36-3FF5EA218861}</a:tableStyleId>
              </a:tblPr>
              <a:tblGrid>
                <a:gridCol w="792088"/>
                <a:gridCol w="792088"/>
                <a:gridCol w="792088"/>
              </a:tblGrid>
              <a:tr h="226824">
                <a:tc>
                  <a:txBody>
                    <a:bodyPr/>
                    <a:lstStyle/>
                    <a:p>
                      <a:pPr algn="ctr"/>
                      <a:r>
                        <a:rPr lang="it-IT" sz="1400" dirty="0" smtClean="0"/>
                        <a:t>S1</a:t>
                      </a:r>
                      <a:endParaRPr lang="it-IT"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400" dirty="0" smtClean="0"/>
                        <a:t>S2</a:t>
                      </a:r>
                      <a:endParaRPr lang="it-IT"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400" dirty="0" smtClean="0"/>
                        <a:t>S3</a:t>
                      </a:r>
                      <a:endParaRPr lang="it-IT"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4" name="Tabella 13"/>
          <p:cNvGraphicFramePr>
            <a:graphicFrameLocks noGrp="1"/>
          </p:cNvGraphicFramePr>
          <p:nvPr/>
        </p:nvGraphicFramePr>
        <p:xfrm>
          <a:off x="1547663" y="3861048"/>
          <a:ext cx="2376264" cy="304800"/>
        </p:xfrm>
        <a:graphic>
          <a:graphicData uri="http://schemas.openxmlformats.org/drawingml/2006/table">
            <a:tbl>
              <a:tblPr firstRow="1" bandRow="1">
                <a:tableStyleId>{69CF1AB2-1976-4502-BF36-3FF5EA218861}</a:tableStyleId>
              </a:tblPr>
              <a:tblGrid>
                <a:gridCol w="792088"/>
                <a:gridCol w="792088"/>
                <a:gridCol w="792088"/>
              </a:tblGrid>
              <a:tr h="226824">
                <a:tc>
                  <a:txBody>
                    <a:bodyPr/>
                    <a:lstStyle/>
                    <a:p>
                      <a:pPr algn="ctr"/>
                      <a:r>
                        <a:rPr lang="it-IT" sz="1400" dirty="0" smtClean="0"/>
                        <a:t>K1</a:t>
                      </a:r>
                      <a:endParaRPr lang="it-IT"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400" dirty="0" smtClean="0"/>
                        <a:t>K2</a:t>
                      </a:r>
                      <a:endParaRPr lang="it-IT"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400" dirty="0" smtClean="0"/>
                        <a:t>K3</a:t>
                      </a:r>
                      <a:endParaRPr lang="it-IT"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5" name="Tabella 14"/>
          <p:cNvGraphicFramePr>
            <a:graphicFrameLocks noGrp="1"/>
          </p:cNvGraphicFramePr>
          <p:nvPr/>
        </p:nvGraphicFramePr>
        <p:xfrm>
          <a:off x="1547663" y="4293096"/>
          <a:ext cx="2376264" cy="304800"/>
        </p:xfrm>
        <a:graphic>
          <a:graphicData uri="http://schemas.openxmlformats.org/drawingml/2006/table">
            <a:tbl>
              <a:tblPr firstRow="1" bandRow="1">
                <a:tableStyleId>{69CF1AB2-1976-4502-BF36-3FF5EA218861}</a:tableStyleId>
              </a:tblPr>
              <a:tblGrid>
                <a:gridCol w="792088"/>
                <a:gridCol w="792088"/>
                <a:gridCol w="792088"/>
              </a:tblGrid>
              <a:tr h="226824">
                <a:tc>
                  <a:txBody>
                    <a:bodyPr/>
                    <a:lstStyle/>
                    <a:p>
                      <a:pPr algn="ctr"/>
                      <a:r>
                        <a:rPr lang="it-IT" sz="1400" dirty="0" smtClean="0"/>
                        <a:t>r1</a:t>
                      </a:r>
                      <a:endParaRPr lang="it-IT"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400" dirty="0" smtClean="0"/>
                        <a:t>r2</a:t>
                      </a:r>
                      <a:endParaRPr lang="it-IT"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400" dirty="0" smtClean="0"/>
                        <a:t>r3</a:t>
                      </a:r>
                      <a:endParaRPr lang="it-IT"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6" name="Tabella 15"/>
          <p:cNvGraphicFramePr>
            <a:graphicFrameLocks noGrp="1"/>
          </p:cNvGraphicFramePr>
          <p:nvPr/>
        </p:nvGraphicFramePr>
        <p:xfrm>
          <a:off x="1547663" y="4725144"/>
          <a:ext cx="2376264" cy="304800"/>
        </p:xfrm>
        <a:graphic>
          <a:graphicData uri="http://schemas.openxmlformats.org/drawingml/2006/table">
            <a:tbl>
              <a:tblPr firstRow="1" bandRow="1">
                <a:tableStyleId>{69CF1AB2-1976-4502-BF36-3FF5EA218861}</a:tableStyleId>
              </a:tblPr>
              <a:tblGrid>
                <a:gridCol w="792088"/>
                <a:gridCol w="792088"/>
                <a:gridCol w="792088"/>
              </a:tblGrid>
              <a:tr h="226824">
                <a:tc>
                  <a:txBody>
                    <a:bodyPr/>
                    <a:lstStyle/>
                    <a:p>
                      <a:pPr algn="ctr"/>
                      <a:r>
                        <a:rPr lang="it-IT" sz="1400" dirty="0" smtClean="0"/>
                        <a:t>sigma1</a:t>
                      </a:r>
                      <a:endParaRPr lang="it-IT"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400" dirty="0" smtClean="0"/>
                        <a:t>sigma2</a:t>
                      </a:r>
                      <a:endParaRPr lang="it-IT"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400" dirty="0" smtClean="0"/>
                        <a:t>sigma3</a:t>
                      </a:r>
                      <a:endParaRPr lang="it-IT"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7" name="Tabella 16"/>
          <p:cNvGraphicFramePr>
            <a:graphicFrameLocks noGrp="1"/>
          </p:cNvGraphicFramePr>
          <p:nvPr/>
        </p:nvGraphicFramePr>
        <p:xfrm>
          <a:off x="1547663" y="5157192"/>
          <a:ext cx="2376264" cy="304800"/>
        </p:xfrm>
        <a:graphic>
          <a:graphicData uri="http://schemas.openxmlformats.org/drawingml/2006/table">
            <a:tbl>
              <a:tblPr firstRow="1" bandRow="1">
                <a:tableStyleId>{69CF1AB2-1976-4502-BF36-3FF5EA218861}</a:tableStyleId>
              </a:tblPr>
              <a:tblGrid>
                <a:gridCol w="792088"/>
                <a:gridCol w="792088"/>
                <a:gridCol w="792088"/>
              </a:tblGrid>
              <a:tr h="226824">
                <a:tc>
                  <a:txBody>
                    <a:bodyPr/>
                    <a:lstStyle/>
                    <a:p>
                      <a:pPr algn="ctr"/>
                      <a:r>
                        <a:rPr lang="it-IT" sz="1400" dirty="0" smtClean="0"/>
                        <a:t>time1</a:t>
                      </a:r>
                      <a:endParaRPr lang="it-IT"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400" dirty="0" smtClean="0"/>
                        <a:t>time2</a:t>
                      </a:r>
                      <a:endParaRPr lang="it-IT"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400" dirty="0" smtClean="0"/>
                        <a:t>time3</a:t>
                      </a:r>
                      <a:endParaRPr lang="it-IT"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8" name="Tabella 17"/>
          <p:cNvGraphicFramePr>
            <a:graphicFrameLocks noGrp="1"/>
          </p:cNvGraphicFramePr>
          <p:nvPr/>
        </p:nvGraphicFramePr>
        <p:xfrm>
          <a:off x="1547663" y="5589240"/>
          <a:ext cx="2376264" cy="304800"/>
        </p:xfrm>
        <a:graphic>
          <a:graphicData uri="http://schemas.openxmlformats.org/drawingml/2006/table">
            <a:tbl>
              <a:tblPr firstRow="1" bandRow="1">
                <a:tableStyleId>{69CF1AB2-1976-4502-BF36-3FF5EA218861}</a:tableStyleId>
              </a:tblPr>
              <a:tblGrid>
                <a:gridCol w="792088"/>
                <a:gridCol w="792088"/>
                <a:gridCol w="792088"/>
              </a:tblGrid>
              <a:tr h="226824">
                <a:tc>
                  <a:txBody>
                    <a:bodyPr/>
                    <a:lstStyle/>
                    <a:p>
                      <a:pPr algn="ctr"/>
                      <a:r>
                        <a:rPr lang="it-IT" sz="1400" dirty="0" smtClean="0"/>
                        <a:t>S_step1</a:t>
                      </a:r>
                      <a:endParaRPr lang="it-IT"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400" dirty="0" smtClean="0"/>
                        <a:t>S_step2</a:t>
                      </a:r>
                      <a:endParaRPr lang="it-IT"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400" dirty="0" smtClean="0"/>
                        <a:t>S_step3</a:t>
                      </a:r>
                      <a:endParaRPr lang="it-IT"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19" name="Tabella 18"/>
          <p:cNvGraphicFramePr>
            <a:graphicFrameLocks noGrp="1"/>
          </p:cNvGraphicFramePr>
          <p:nvPr/>
        </p:nvGraphicFramePr>
        <p:xfrm>
          <a:off x="1547663" y="6021288"/>
          <a:ext cx="2376264" cy="304800"/>
        </p:xfrm>
        <a:graphic>
          <a:graphicData uri="http://schemas.openxmlformats.org/drawingml/2006/table">
            <a:tbl>
              <a:tblPr firstRow="1" bandRow="1">
                <a:tableStyleId>{69CF1AB2-1976-4502-BF36-3FF5EA218861}</a:tableStyleId>
              </a:tblPr>
              <a:tblGrid>
                <a:gridCol w="792088"/>
                <a:gridCol w="792088"/>
                <a:gridCol w="792088"/>
              </a:tblGrid>
              <a:tr h="226824">
                <a:tc>
                  <a:txBody>
                    <a:bodyPr/>
                    <a:lstStyle/>
                    <a:p>
                      <a:pPr algn="ctr"/>
                      <a:r>
                        <a:rPr lang="it-IT" sz="1400" dirty="0" smtClean="0"/>
                        <a:t>t_step1</a:t>
                      </a:r>
                      <a:endParaRPr lang="it-IT"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400" dirty="0" smtClean="0"/>
                        <a:t>t_step2</a:t>
                      </a:r>
                      <a:endParaRPr lang="it-IT"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400" dirty="0" smtClean="0"/>
                        <a:t>t_step3</a:t>
                      </a:r>
                      <a:endParaRPr lang="it-IT"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994122"/>
          </a:xfrm>
        </p:spPr>
        <p:txBody>
          <a:bodyPr/>
          <a:lstStyle/>
          <a:p>
            <a:r>
              <a:rPr lang="it-IT" dirty="0" err="1" smtClean="0"/>
              <a:t>ImportCSV</a:t>
            </a:r>
            <a:endParaRPr lang="it-IT" dirty="0"/>
          </a:p>
        </p:txBody>
      </p:sp>
      <p:sp>
        <p:nvSpPr>
          <p:cNvPr id="10" name="CasellaDiTesto 9"/>
          <p:cNvSpPr txBox="1"/>
          <p:nvPr/>
        </p:nvSpPr>
        <p:spPr>
          <a:xfrm>
            <a:off x="899592" y="2060848"/>
            <a:ext cx="7669360" cy="524311"/>
          </a:xfrm>
          <a:prstGeom prst="rect">
            <a:avLst/>
          </a:prstGeom>
          <a:noFill/>
        </p:spPr>
        <p:txBody>
          <a:bodyPr wrap="square" tIns="46800" rtlCol="0">
            <a:spAutoFit/>
          </a:bodyPr>
          <a:lstStyle/>
          <a:p>
            <a:r>
              <a:rPr lang="it-IT" sz="1400" dirty="0" smtClean="0"/>
              <a:t>Nella sottoclasse </a:t>
            </a:r>
            <a:r>
              <a:rPr lang="it-IT" sz="1400" dirty="0" err="1" smtClean="0"/>
              <a:t>importCSV</a:t>
            </a:r>
            <a:r>
              <a:rPr lang="it-IT" sz="1400" dirty="0" smtClean="0"/>
              <a:t> c’è, come avevamo anticipato, la funzione che “legge” i valori di ingresso e li salva nei vettori.</a:t>
            </a:r>
            <a:endParaRPr lang="it-IT" sz="1400" dirty="0"/>
          </a:p>
        </p:txBody>
      </p:sp>
      <p:sp>
        <p:nvSpPr>
          <p:cNvPr id="8" name="Rettangolo 7"/>
          <p:cNvSpPr/>
          <p:nvPr/>
        </p:nvSpPr>
        <p:spPr>
          <a:xfrm>
            <a:off x="5220072" y="4115916"/>
            <a:ext cx="144016"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2533" name="Picture 5"/>
          <p:cNvPicPr>
            <a:picLocks noChangeAspect="1" noChangeArrowheads="1"/>
          </p:cNvPicPr>
          <p:nvPr/>
        </p:nvPicPr>
        <p:blipFill>
          <a:blip r:embed="rId3" cstate="print"/>
          <a:srcRect/>
          <a:stretch>
            <a:fillRect/>
          </a:stretch>
        </p:blipFill>
        <p:spPr bwMode="auto">
          <a:xfrm>
            <a:off x="2160240" y="3827884"/>
            <a:ext cx="4572000" cy="1257300"/>
          </a:xfrm>
          <a:prstGeom prst="rect">
            <a:avLst/>
          </a:prstGeom>
          <a:noFill/>
          <a:ln w="9525">
            <a:noFill/>
            <a:miter lim="800000"/>
            <a:headEnd/>
            <a:tailEnd/>
          </a:ln>
        </p:spPr>
      </p:pic>
      <p:sp>
        <p:nvSpPr>
          <p:cNvPr id="11" name="CasellaDiTesto 10"/>
          <p:cNvSpPr txBox="1"/>
          <p:nvPr/>
        </p:nvSpPr>
        <p:spPr>
          <a:xfrm>
            <a:off x="2339752" y="3323828"/>
            <a:ext cx="1512168" cy="308867"/>
          </a:xfrm>
          <a:prstGeom prst="rect">
            <a:avLst/>
          </a:prstGeom>
          <a:noFill/>
        </p:spPr>
        <p:txBody>
          <a:bodyPr wrap="square" tIns="46800" rtlCol="0">
            <a:spAutoFit/>
          </a:bodyPr>
          <a:lstStyle/>
          <a:p>
            <a:r>
              <a:rPr lang="it-IT" sz="1400" dirty="0" smtClean="0"/>
              <a:t>Nell’</a:t>
            </a:r>
            <a:r>
              <a:rPr lang="it-IT" sz="1400" dirty="0" err="1" smtClean="0"/>
              <a:t>header</a:t>
            </a:r>
            <a:r>
              <a:rPr lang="it-IT" sz="1400" dirty="0" smtClean="0"/>
              <a:t>:</a:t>
            </a:r>
            <a:endParaRPr lang="it-IT"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994122"/>
          </a:xfrm>
        </p:spPr>
        <p:txBody>
          <a:bodyPr/>
          <a:lstStyle/>
          <a:p>
            <a:r>
              <a:rPr lang="it-IT" dirty="0" err="1" smtClean="0"/>
              <a:t>ImportCSV</a:t>
            </a:r>
            <a:endParaRPr lang="it-IT" dirty="0"/>
          </a:p>
        </p:txBody>
      </p:sp>
      <p:sp>
        <p:nvSpPr>
          <p:cNvPr id="8" name="Rettangolo 7"/>
          <p:cNvSpPr/>
          <p:nvPr/>
        </p:nvSpPr>
        <p:spPr>
          <a:xfrm>
            <a:off x="3059832" y="2276872"/>
            <a:ext cx="144016"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2534" name="Picture 6"/>
          <p:cNvPicPr>
            <a:picLocks noChangeAspect="1" noChangeArrowheads="1"/>
          </p:cNvPicPr>
          <p:nvPr/>
        </p:nvPicPr>
        <p:blipFill>
          <a:blip r:embed="rId3" cstate="print"/>
          <a:srcRect/>
          <a:stretch>
            <a:fillRect/>
          </a:stretch>
        </p:blipFill>
        <p:spPr bwMode="auto">
          <a:xfrm>
            <a:off x="0" y="1772816"/>
            <a:ext cx="6183055" cy="4752528"/>
          </a:xfrm>
          <a:prstGeom prst="rect">
            <a:avLst/>
          </a:prstGeom>
          <a:noFill/>
          <a:ln w="9525">
            <a:noFill/>
            <a:miter lim="800000"/>
            <a:headEnd/>
            <a:tailEnd/>
          </a:ln>
        </p:spPr>
      </p:pic>
      <p:sp>
        <p:nvSpPr>
          <p:cNvPr id="12" name="CasellaDiTesto 11"/>
          <p:cNvSpPr txBox="1"/>
          <p:nvPr/>
        </p:nvSpPr>
        <p:spPr>
          <a:xfrm>
            <a:off x="323528" y="1319933"/>
            <a:ext cx="8280920" cy="308867"/>
          </a:xfrm>
          <a:prstGeom prst="rect">
            <a:avLst/>
          </a:prstGeom>
          <a:noFill/>
        </p:spPr>
        <p:txBody>
          <a:bodyPr wrap="square" tIns="46800" rtlCol="0">
            <a:spAutoFit/>
          </a:bodyPr>
          <a:lstStyle/>
          <a:p>
            <a:r>
              <a:rPr lang="it-IT" sz="1400" dirty="0" smtClean="0"/>
              <a:t>Per capire meglio come funziona vediamo il file d’origine</a:t>
            </a:r>
            <a:endParaRPr lang="it-IT" sz="1400" dirty="0"/>
          </a:p>
        </p:txBody>
      </p:sp>
      <p:sp>
        <p:nvSpPr>
          <p:cNvPr id="9" name="Rettangolo arrotondato 8"/>
          <p:cNvSpPr/>
          <p:nvPr/>
        </p:nvSpPr>
        <p:spPr>
          <a:xfrm>
            <a:off x="323528" y="1988840"/>
            <a:ext cx="4536504" cy="720080"/>
          </a:xfrm>
          <a:prstGeom prst="roundRect">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p:cNvSpPr txBox="1"/>
          <p:nvPr/>
        </p:nvSpPr>
        <p:spPr>
          <a:xfrm>
            <a:off x="5148064" y="2132856"/>
            <a:ext cx="3780928" cy="308867"/>
          </a:xfrm>
          <a:prstGeom prst="rect">
            <a:avLst/>
          </a:prstGeom>
          <a:noFill/>
        </p:spPr>
        <p:txBody>
          <a:bodyPr wrap="square" tIns="46800" rtlCol="0">
            <a:spAutoFit/>
          </a:bodyPr>
          <a:lstStyle/>
          <a:p>
            <a:r>
              <a:rPr lang="it-IT" sz="1400" dirty="0" smtClean="0"/>
              <a:t>Prima apriamo il file e leggiamo il contenuto</a:t>
            </a:r>
            <a:endParaRPr lang="it-IT" sz="1400" dirty="0"/>
          </a:p>
        </p:txBody>
      </p:sp>
      <p:sp>
        <p:nvSpPr>
          <p:cNvPr id="14" name="Rettangolo arrotondato 13"/>
          <p:cNvSpPr/>
          <p:nvPr/>
        </p:nvSpPr>
        <p:spPr>
          <a:xfrm>
            <a:off x="323528" y="2852936"/>
            <a:ext cx="3744416" cy="2304256"/>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arrotondato 14"/>
          <p:cNvSpPr/>
          <p:nvPr/>
        </p:nvSpPr>
        <p:spPr>
          <a:xfrm>
            <a:off x="1115616" y="5229200"/>
            <a:ext cx="4896544" cy="1296144"/>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p:cNvSpPr txBox="1"/>
          <p:nvPr/>
        </p:nvSpPr>
        <p:spPr>
          <a:xfrm>
            <a:off x="4355976" y="3356992"/>
            <a:ext cx="3780928" cy="1386085"/>
          </a:xfrm>
          <a:prstGeom prst="rect">
            <a:avLst/>
          </a:prstGeom>
          <a:noFill/>
        </p:spPr>
        <p:txBody>
          <a:bodyPr wrap="square" tIns="46800" rtlCol="0">
            <a:spAutoFit/>
          </a:bodyPr>
          <a:lstStyle/>
          <a:p>
            <a:r>
              <a:rPr lang="it-IT" sz="1400" dirty="0" smtClean="0"/>
              <a:t>Poi salviamo i caratteri divisi da un “;” nelle varie righe. Non è presente alcun controllo sul valore immesso, perciò è importante che il file importato segua specifiche regole sintattiche per evitare che il programma prenda in ingresso valori errati</a:t>
            </a:r>
            <a:endParaRPr lang="it-IT" sz="1400" dirty="0"/>
          </a:p>
        </p:txBody>
      </p:sp>
      <p:sp>
        <p:nvSpPr>
          <p:cNvPr id="17" name="CasellaDiTesto 16"/>
          <p:cNvSpPr txBox="1"/>
          <p:nvPr/>
        </p:nvSpPr>
        <p:spPr>
          <a:xfrm>
            <a:off x="6156176" y="5229200"/>
            <a:ext cx="2736304" cy="739754"/>
          </a:xfrm>
          <a:prstGeom prst="rect">
            <a:avLst/>
          </a:prstGeom>
          <a:noFill/>
        </p:spPr>
        <p:txBody>
          <a:bodyPr wrap="square" tIns="46800" rtlCol="0">
            <a:spAutoFit/>
          </a:bodyPr>
          <a:lstStyle/>
          <a:p>
            <a:r>
              <a:rPr lang="it-IT" sz="1400" dirty="0" smtClean="0"/>
              <a:t>Infine il tipo di dato viene convertito per poter essere trattato dal resto del programma</a:t>
            </a:r>
            <a:endParaRPr lang="it-IT"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994122"/>
          </a:xfrm>
        </p:spPr>
        <p:txBody>
          <a:bodyPr/>
          <a:lstStyle/>
          <a:p>
            <a:r>
              <a:rPr lang="it-IT" dirty="0" err="1" smtClean="0"/>
              <a:t>ImportINI</a:t>
            </a:r>
            <a:endParaRPr lang="it-IT" dirty="0"/>
          </a:p>
        </p:txBody>
      </p:sp>
      <p:sp>
        <p:nvSpPr>
          <p:cNvPr id="10" name="CasellaDiTesto 9"/>
          <p:cNvSpPr txBox="1"/>
          <p:nvPr/>
        </p:nvSpPr>
        <p:spPr>
          <a:xfrm>
            <a:off x="2051720" y="1700808"/>
            <a:ext cx="3780928" cy="739754"/>
          </a:xfrm>
          <a:prstGeom prst="rect">
            <a:avLst/>
          </a:prstGeom>
          <a:noFill/>
        </p:spPr>
        <p:txBody>
          <a:bodyPr wrap="square" tIns="46800" rtlCol="0">
            <a:spAutoFit/>
          </a:bodyPr>
          <a:lstStyle/>
          <a:p>
            <a:r>
              <a:rPr lang="it-IT" sz="1400" dirty="0" smtClean="0"/>
              <a:t>Per quanto riguarda l’import di file .</a:t>
            </a:r>
            <a:r>
              <a:rPr lang="it-IT" sz="1400" dirty="0" err="1" smtClean="0"/>
              <a:t>ini</a:t>
            </a:r>
            <a:r>
              <a:rPr lang="it-IT" sz="1400" dirty="0" smtClean="0"/>
              <a:t> non cambia molto dal caso .</a:t>
            </a:r>
            <a:r>
              <a:rPr lang="it-IT" sz="1400" dirty="0" err="1" smtClean="0"/>
              <a:t>csv</a:t>
            </a:r>
            <a:r>
              <a:rPr lang="it-IT" sz="1400" dirty="0" smtClean="0"/>
              <a:t>. Infatti se guardiamo l’</a:t>
            </a:r>
            <a:r>
              <a:rPr lang="it-IT" sz="1400" dirty="0" err="1" smtClean="0"/>
              <a:t>header</a:t>
            </a:r>
            <a:r>
              <a:rPr lang="it-IT" sz="1400" dirty="0"/>
              <a:t>:</a:t>
            </a:r>
          </a:p>
        </p:txBody>
      </p:sp>
      <p:sp>
        <p:nvSpPr>
          <p:cNvPr id="8" name="Rettangolo 7"/>
          <p:cNvSpPr/>
          <p:nvPr/>
        </p:nvSpPr>
        <p:spPr>
          <a:xfrm>
            <a:off x="4860032" y="3284984"/>
            <a:ext cx="144016"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5602" name="Picture 2"/>
          <p:cNvPicPr>
            <a:picLocks noChangeAspect="1" noChangeArrowheads="1"/>
          </p:cNvPicPr>
          <p:nvPr/>
        </p:nvPicPr>
        <p:blipFill>
          <a:blip r:embed="rId3" cstate="print"/>
          <a:srcRect/>
          <a:stretch>
            <a:fillRect/>
          </a:stretch>
        </p:blipFill>
        <p:spPr bwMode="auto">
          <a:xfrm>
            <a:off x="1979712" y="3140968"/>
            <a:ext cx="4501333" cy="1156717"/>
          </a:xfrm>
          <a:prstGeom prst="rect">
            <a:avLst/>
          </a:prstGeom>
          <a:noFill/>
          <a:ln w="9525">
            <a:noFill/>
            <a:miter lim="800000"/>
            <a:headEnd/>
            <a:tailEnd/>
          </a:ln>
        </p:spPr>
      </p:pic>
      <p:sp>
        <p:nvSpPr>
          <p:cNvPr id="13" name="Rettangolo 12"/>
          <p:cNvSpPr/>
          <p:nvPr/>
        </p:nvSpPr>
        <p:spPr>
          <a:xfrm>
            <a:off x="4572000" y="3933056"/>
            <a:ext cx="2088232"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p:cNvSpPr/>
          <p:nvPr/>
        </p:nvSpPr>
        <p:spPr>
          <a:xfrm>
            <a:off x="5436096" y="3068960"/>
            <a:ext cx="1071736" cy="224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994122"/>
          </a:xfrm>
        </p:spPr>
        <p:txBody>
          <a:bodyPr/>
          <a:lstStyle/>
          <a:p>
            <a:r>
              <a:rPr lang="it-IT" dirty="0" err="1" smtClean="0"/>
              <a:t>ImportINI</a:t>
            </a:r>
            <a:endParaRPr lang="it-IT" dirty="0"/>
          </a:p>
        </p:txBody>
      </p:sp>
      <p:sp>
        <p:nvSpPr>
          <p:cNvPr id="10" name="CasellaDiTesto 9"/>
          <p:cNvSpPr txBox="1"/>
          <p:nvPr/>
        </p:nvSpPr>
        <p:spPr>
          <a:xfrm>
            <a:off x="1187624" y="1340768"/>
            <a:ext cx="6768752" cy="524311"/>
          </a:xfrm>
          <a:prstGeom prst="rect">
            <a:avLst/>
          </a:prstGeom>
          <a:noFill/>
        </p:spPr>
        <p:txBody>
          <a:bodyPr wrap="square" tIns="46800" rtlCol="0">
            <a:spAutoFit/>
          </a:bodyPr>
          <a:lstStyle/>
          <a:p>
            <a:r>
              <a:rPr lang="it-IT" sz="1400" dirty="0" smtClean="0"/>
              <a:t>E ovviamente anche il file di origine ha poche differenze con quello di </a:t>
            </a:r>
            <a:r>
              <a:rPr lang="it-IT" sz="1400" dirty="0" err="1" smtClean="0"/>
              <a:t>importCSV</a:t>
            </a:r>
            <a:r>
              <a:rPr lang="it-IT" sz="1400" dirty="0" smtClean="0"/>
              <a:t>, ma una cosa che risalta subito all’occhio c’è:</a:t>
            </a:r>
            <a:endParaRPr lang="it-IT" sz="1400" dirty="0"/>
          </a:p>
        </p:txBody>
      </p:sp>
      <p:sp>
        <p:nvSpPr>
          <p:cNvPr id="8" name="Rettangolo 7"/>
          <p:cNvSpPr/>
          <p:nvPr/>
        </p:nvSpPr>
        <p:spPr>
          <a:xfrm>
            <a:off x="4860032" y="3284984"/>
            <a:ext cx="144016"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5602" name="Picture 2"/>
          <p:cNvPicPr>
            <a:picLocks noChangeAspect="1" noChangeArrowheads="1"/>
          </p:cNvPicPr>
          <p:nvPr/>
        </p:nvPicPr>
        <p:blipFill>
          <a:blip r:embed="rId3" cstate="print"/>
          <a:srcRect/>
          <a:stretch>
            <a:fillRect/>
          </a:stretch>
        </p:blipFill>
        <p:spPr bwMode="auto">
          <a:xfrm>
            <a:off x="1979712" y="3140968"/>
            <a:ext cx="4501333" cy="1156717"/>
          </a:xfrm>
          <a:prstGeom prst="rect">
            <a:avLst/>
          </a:prstGeom>
          <a:noFill/>
          <a:ln w="9525">
            <a:noFill/>
            <a:miter lim="800000"/>
            <a:headEnd/>
            <a:tailEnd/>
          </a:ln>
        </p:spPr>
      </p:pic>
      <p:sp>
        <p:nvSpPr>
          <p:cNvPr id="13" name="Rettangolo 12"/>
          <p:cNvSpPr/>
          <p:nvPr/>
        </p:nvSpPr>
        <p:spPr>
          <a:xfrm>
            <a:off x="4572000" y="3933056"/>
            <a:ext cx="2088232"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p:cNvSpPr/>
          <p:nvPr/>
        </p:nvSpPr>
        <p:spPr>
          <a:xfrm>
            <a:off x="5436096" y="3068960"/>
            <a:ext cx="1071736" cy="224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6626" name="Picture 2"/>
          <p:cNvPicPr>
            <a:picLocks noChangeAspect="1" noChangeArrowheads="1"/>
          </p:cNvPicPr>
          <p:nvPr/>
        </p:nvPicPr>
        <p:blipFill>
          <a:blip r:embed="rId4" cstate="print"/>
          <a:srcRect/>
          <a:stretch>
            <a:fillRect/>
          </a:stretch>
        </p:blipFill>
        <p:spPr bwMode="auto">
          <a:xfrm>
            <a:off x="251521" y="1916832"/>
            <a:ext cx="6536368" cy="4747889"/>
          </a:xfrm>
          <a:prstGeom prst="rect">
            <a:avLst/>
          </a:prstGeom>
          <a:noFill/>
          <a:ln w="9525">
            <a:noFill/>
            <a:miter lim="800000"/>
            <a:headEnd/>
            <a:tailEnd/>
          </a:ln>
        </p:spPr>
      </p:pic>
      <p:sp>
        <p:nvSpPr>
          <p:cNvPr id="9" name="Rettangolo 8"/>
          <p:cNvSpPr/>
          <p:nvPr/>
        </p:nvSpPr>
        <p:spPr>
          <a:xfrm>
            <a:off x="5796136" y="2196480"/>
            <a:ext cx="1071736" cy="224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asellaDiTesto 10"/>
          <p:cNvSpPr txBox="1"/>
          <p:nvPr/>
        </p:nvSpPr>
        <p:spPr>
          <a:xfrm>
            <a:off x="5004048" y="3573016"/>
            <a:ext cx="3347864" cy="524311"/>
          </a:xfrm>
          <a:prstGeom prst="rect">
            <a:avLst/>
          </a:prstGeom>
          <a:noFill/>
        </p:spPr>
        <p:txBody>
          <a:bodyPr wrap="square" tIns="46800" rtlCol="0">
            <a:spAutoFit/>
          </a:bodyPr>
          <a:lstStyle/>
          <a:p>
            <a:r>
              <a:rPr lang="it-IT" sz="1400" dirty="0" smtClean="0"/>
              <a:t>I valori di un file .</a:t>
            </a:r>
            <a:r>
              <a:rPr lang="it-IT" sz="1400" dirty="0" err="1" smtClean="0"/>
              <a:t>ini</a:t>
            </a:r>
            <a:r>
              <a:rPr lang="it-IT" sz="1400" dirty="0" smtClean="0"/>
              <a:t> devono essere divisi da uno spazio “ ”.</a:t>
            </a:r>
            <a:endParaRPr lang="it-IT" sz="1400" dirty="0"/>
          </a:p>
        </p:txBody>
      </p:sp>
      <p:sp>
        <p:nvSpPr>
          <p:cNvPr id="12" name="Rettangolo arrotondato 11"/>
          <p:cNvSpPr/>
          <p:nvPr/>
        </p:nvSpPr>
        <p:spPr>
          <a:xfrm>
            <a:off x="1907704" y="3645024"/>
            <a:ext cx="1944216" cy="21602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994122"/>
          </a:xfrm>
        </p:spPr>
        <p:txBody>
          <a:bodyPr/>
          <a:lstStyle/>
          <a:p>
            <a:r>
              <a:rPr lang="it-IT" dirty="0" err="1" smtClean="0"/>
              <a:t>ImportTXT</a:t>
            </a:r>
            <a:endParaRPr lang="it-IT" dirty="0"/>
          </a:p>
        </p:txBody>
      </p:sp>
      <p:sp>
        <p:nvSpPr>
          <p:cNvPr id="10" name="CasellaDiTesto 9"/>
          <p:cNvSpPr txBox="1"/>
          <p:nvPr/>
        </p:nvSpPr>
        <p:spPr>
          <a:xfrm>
            <a:off x="611560" y="1268760"/>
            <a:ext cx="7632848" cy="308867"/>
          </a:xfrm>
          <a:prstGeom prst="rect">
            <a:avLst/>
          </a:prstGeom>
          <a:noFill/>
        </p:spPr>
        <p:txBody>
          <a:bodyPr wrap="square" tIns="46800" rtlCol="0">
            <a:spAutoFit/>
          </a:bodyPr>
          <a:lstStyle/>
          <a:p>
            <a:r>
              <a:rPr lang="it-IT" sz="1400" dirty="0" smtClean="0"/>
              <a:t>Ancora per l’import di file .</a:t>
            </a:r>
            <a:r>
              <a:rPr lang="it-IT" sz="1400" dirty="0" err="1" smtClean="0"/>
              <a:t>txt</a:t>
            </a:r>
            <a:r>
              <a:rPr lang="it-IT" sz="1400" dirty="0" smtClean="0"/>
              <a:t> non troviamo grandi cambiamenti. L’</a:t>
            </a:r>
            <a:r>
              <a:rPr lang="it-IT" sz="1400" dirty="0" err="1" smtClean="0"/>
              <a:t>header</a:t>
            </a:r>
            <a:r>
              <a:rPr lang="it-IT" sz="1400" dirty="0" smtClean="0"/>
              <a:t> risulta essere:</a:t>
            </a:r>
            <a:endParaRPr lang="it-IT" sz="1400" dirty="0"/>
          </a:p>
        </p:txBody>
      </p:sp>
      <p:sp>
        <p:nvSpPr>
          <p:cNvPr id="8" name="Rettangolo 7"/>
          <p:cNvSpPr/>
          <p:nvPr/>
        </p:nvSpPr>
        <p:spPr>
          <a:xfrm>
            <a:off x="4860032" y="3284984"/>
            <a:ext cx="144016"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p:cNvSpPr/>
          <p:nvPr/>
        </p:nvSpPr>
        <p:spPr>
          <a:xfrm>
            <a:off x="4572000" y="3933056"/>
            <a:ext cx="2088232"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p:cNvSpPr/>
          <p:nvPr/>
        </p:nvSpPr>
        <p:spPr>
          <a:xfrm>
            <a:off x="5436096" y="3068960"/>
            <a:ext cx="1071736" cy="224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7650" name="Picture 2"/>
          <p:cNvPicPr>
            <a:picLocks noChangeAspect="1" noChangeArrowheads="1"/>
          </p:cNvPicPr>
          <p:nvPr/>
        </p:nvPicPr>
        <p:blipFill>
          <a:blip r:embed="rId3" cstate="print"/>
          <a:srcRect/>
          <a:stretch>
            <a:fillRect/>
          </a:stretch>
        </p:blipFill>
        <p:spPr bwMode="auto">
          <a:xfrm>
            <a:off x="755576" y="2204864"/>
            <a:ext cx="4467225" cy="14192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994122"/>
          </a:xfrm>
        </p:spPr>
        <p:txBody>
          <a:bodyPr/>
          <a:lstStyle/>
          <a:p>
            <a:r>
              <a:rPr lang="it-IT" dirty="0" err="1" smtClean="0"/>
              <a:t>ImportTXT</a:t>
            </a:r>
            <a:endParaRPr lang="it-IT" dirty="0"/>
          </a:p>
        </p:txBody>
      </p:sp>
      <p:sp>
        <p:nvSpPr>
          <p:cNvPr id="10" name="CasellaDiTesto 9"/>
          <p:cNvSpPr txBox="1"/>
          <p:nvPr/>
        </p:nvSpPr>
        <p:spPr>
          <a:xfrm>
            <a:off x="1187624" y="1340768"/>
            <a:ext cx="6768752" cy="308867"/>
          </a:xfrm>
          <a:prstGeom prst="rect">
            <a:avLst/>
          </a:prstGeom>
          <a:noFill/>
        </p:spPr>
        <p:txBody>
          <a:bodyPr wrap="square" tIns="46800" rtlCol="0">
            <a:spAutoFit/>
          </a:bodyPr>
          <a:lstStyle/>
          <a:p>
            <a:r>
              <a:rPr lang="it-IT" sz="1400" dirty="0" smtClean="0"/>
              <a:t>Anche qui andiamo a vedere la differenza principale del file di origine:</a:t>
            </a:r>
            <a:endParaRPr lang="it-IT" sz="1400" dirty="0"/>
          </a:p>
        </p:txBody>
      </p:sp>
      <p:sp>
        <p:nvSpPr>
          <p:cNvPr id="8" name="Rettangolo 7"/>
          <p:cNvSpPr/>
          <p:nvPr/>
        </p:nvSpPr>
        <p:spPr>
          <a:xfrm>
            <a:off x="4860032" y="3284984"/>
            <a:ext cx="144016"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p:cNvSpPr/>
          <p:nvPr/>
        </p:nvSpPr>
        <p:spPr>
          <a:xfrm>
            <a:off x="4572000" y="3933056"/>
            <a:ext cx="2088232"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p:cNvSpPr/>
          <p:nvPr/>
        </p:nvSpPr>
        <p:spPr>
          <a:xfrm>
            <a:off x="5436096" y="3068960"/>
            <a:ext cx="1071736" cy="224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p:cNvSpPr/>
          <p:nvPr/>
        </p:nvSpPr>
        <p:spPr>
          <a:xfrm>
            <a:off x="5796136" y="2196480"/>
            <a:ext cx="1071736" cy="224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8674" name="Picture 2"/>
          <p:cNvPicPr>
            <a:picLocks noChangeAspect="1" noChangeArrowheads="1"/>
          </p:cNvPicPr>
          <p:nvPr/>
        </p:nvPicPr>
        <p:blipFill>
          <a:blip r:embed="rId3" cstate="print"/>
          <a:srcRect/>
          <a:stretch>
            <a:fillRect/>
          </a:stretch>
        </p:blipFill>
        <p:spPr bwMode="auto">
          <a:xfrm>
            <a:off x="323528" y="1988840"/>
            <a:ext cx="6122537" cy="4698504"/>
          </a:xfrm>
          <a:prstGeom prst="rect">
            <a:avLst/>
          </a:prstGeom>
          <a:noFill/>
          <a:ln w="9525">
            <a:noFill/>
            <a:miter lim="800000"/>
            <a:headEnd/>
            <a:tailEnd/>
          </a:ln>
        </p:spPr>
      </p:pic>
      <p:sp>
        <p:nvSpPr>
          <p:cNvPr id="12" name="Rettangolo arrotondato 11"/>
          <p:cNvSpPr/>
          <p:nvPr/>
        </p:nvSpPr>
        <p:spPr>
          <a:xfrm>
            <a:off x="1547664" y="3573016"/>
            <a:ext cx="1944216" cy="21602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asellaDiTesto 10"/>
          <p:cNvSpPr txBox="1"/>
          <p:nvPr/>
        </p:nvSpPr>
        <p:spPr>
          <a:xfrm>
            <a:off x="5004048" y="3573016"/>
            <a:ext cx="3347864" cy="524311"/>
          </a:xfrm>
          <a:prstGeom prst="rect">
            <a:avLst/>
          </a:prstGeom>
          <a:noFill/>
        </p:spPr>
        <p:txBody>
          <a:bodyPr wrap="square" tIns="46800" rtlCol="0">
            <a:spAutoFit/>
          </a:bodyPr>
          <a:lstStyle/>
          <a:p>
            <a:r>
              <a:rPr lang="it-IT" sz="1400" dirty="0" smtClean="0"/>
              <a:t>I valori di un file .</a:t>
            </a:r>
            <a:r>
              <a:rPr lang="it-IT" sz="1400" dirty="0" err="1" smtClean="0"/>
              <a:t>txt</a:t>
            </a:r>
            <a:r>
              <a:rPr lang="it-IT" sz="1400" dirty="0" smtClean="0"/>
              <a:t> devono essere divisi da una virgola “,”.</a:t>
            </a:r>
            <a:endParaRPr lang="it-IT"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95536" y="0"/>
            <a:ext cx="8229600" cy="1143000"/>
          </a:xfrm>
        </p:spPr>
        <p:txBody>
          <a:bodyPr/>
          <a:lstStyle/>
          <a:p>
            <a:r>
              <a:rPr lang="it-IT" dirty="0" smtClean="0"/>
              <a:t>UML </a:t>
            </a:r>
            <a:r>
              <a:rPr lang="it-IT" dirty="0" err="1" smtClean="0"/>
              <a:t>Use</a:t>
            </a:r>
            <a:r>
              <a:rPr lang="it-IT" dirty="0" smtClean="0"/>
              <a:t> Case</a:t>
            </a:r>
            <a:endParaRPr lang="it-IT" dirty="0"/>
          </a:p>
        </p:txBody>
      </p:sp>
      <p:pic>
        <p:nvPicPr>
          <p:cNvPr id="1026" name="Picture 2" descr="C:\Users\Seven\Downloads\USC Diagram (4).png"/>
          <p:cNvPicPr>
            <a:picLocks noChangeAspect="1" noChangeArrowheads="1"/>
          </p:cNvPicPr>
          <p:nvPr/>
        </p:nvPicPr>
        <p:blipFill>
          <a:blip r:embed="rId2" cstate="print"/>
          <a:srcRect/>
          <a:stretch>
            <a:fillRect/>
          </a:stretch>
        </p:blipFill>
        <p:spPr bwMode="auto">
          <a:xfrm>
            <a:off x="323528" y="1081067"/>
            <a:ext cx="8388424" cy="5776933"/>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994122"/>
          </a:xfrm>
        </p:spPr>
        <p:txBody>
          <a:bodyPr/>
          <a:lstStyle/>
          <a:p>
            <a:r>
              <a:rPr lang="it-IT" dirty="0" smtClean="0"/>
              <a:t>Export</a:t>
            </a:r>
            <a:endParaRPr lang="it-IT" dirty="0"/>
          </a:p>
        </p:txBody>
      </p:sp>
      <p:sp>
        <p:nvSpPr>
          <p:cNvPr id="10" name="CasellaDiTesto 9"/>
          <p:cNvSpPr txBox="1"/>
          <p:nvPr/>
        </p:nvSpPr>
        <p:spPr>
          <a:xfrm>
            <a:off x="755576" y="1484784"/>
            <a:ext cx="7632848" cy="738664"/>
          </a:xfrm>
          <a:prstGeom prst="rect">
            <a:avLst/>
          </a:prstGeom>
          <a:noFill/>
        </p:spPr>
        <p:txBody>
          <a:bodyPr wrap="square" rtlCol="0">
            <a:spAutoFit/>
          </a:bodyPr>
          <a:lstStyle/>
          <a:p>
            <a:r>
              <a:rPr lang="it-IT" sz="1400" dirty="0" smtClean="0"/>
              <a:t>Passiamo ora alla parte riguardante l’export di un file con i risultati. Visto che in ingresso potevamo avere tre tipi diversi di file, abbiamo fatto in modo che l’utente possa scegliere in quale tipo di file possa esportare i risultati tra i tre, ormai canonici, .</a:t>
            </a:r>
            <a:r>
              <a:rPr lang="it-IT" sz="1400" dirty="0" err="1" smtClean="0"/>
              <a:t>csv</a:t>
            </a:r>
            <a:r>
              <a:rPr lang="it-IT" sz="1400" dirty="0" smtClean="0"/>
              <a:t>, .</a:t>
            </a:r>
            <a:r>
              <a:rPr lang="it-IT" sz="1400" dirty="0" err="1" smtClean="0"/>
              <a:t>ini</a:t>
            </a:r>
            <a:r>
              <a:rPr lang="it-IT" sz="1400" dirty="0" smtClean="0"/>
              <a:t> e .</a:t>
            </a:r>
            <a:r>
              <a:rPr lang="it-IT" sz="1400" dirty="0" err="1" smtClean="0"/>
              <a:t>txt</a:t>
            </a:r>
            <a:r>
              <a:rPr lang="it-IT" sz="1400" dirty="0" smtClean="0"/>
              <a:t> sempre attraverso classi padre e figlie.</a:t>
            </a:r>
            <a:endParaRPr lang="it-IT" sz="1400" dirty="0"/>
          </a:p>
        </p:txBody>
      </p:sp>
      <p:pic>
        <p:nvPicPr>
          <p:cNvPr id="29698" name="Picture 2"/>
          <p:cNvPicPr>
            <a:picLocks noChangeAspect="1" noChangeArrowheads="1"/>
          </p:cNvPicPr>
          <p:nvPr/>
        </p:nvPicPr>
        <p:blipFill>
          <a:blip r:embed="rId3" cstate="print"/>
          <a:srcRect/>
          <a:stretch>
            <a:fillRect/>
          </a:stretch>
        </p:blipFill>
        <p:spPr bwMode="auto">
          <a:xfrm>
            <a:off x="1187624" y="2204864"/>
            <a:ext cx="6114256" cy="3309341"/>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994122"/>
          </a:xfrm>
        </p:spPr>
        <p:txBody>
          <a:bodyPr/>
          <a:lstStyle/>
          <a:p>
            <a:r>
              <a:rPr lang="it-IT" dirty="0" smtClean="0"/>
              <a:t>Export</a:t>
            </a:r>
            <a:endParaRPr lang="it-IT" dirty="0"/>
          </a:p>
        </p:txBody>
      </p:sp>
      <p:sp>
        <p:nvSpPr>
          <p:cNvPr id="10" name="CasellaDiTesto 9"/>
          <p:cNvSpPr txBox="1"/>
          <p:nvPr/>
        </p:nvSpPr>
        <p:spPr>
          <a:xfrm>
            <a:off x="755576" y="1484784"/>
            <a:ext cx="7632848" cy="738664"/>
          </a:xfrm>
          <a:prstGeom prst="rect">
            <a:avLst/>
          </a:prstGeom>
          <a:noFill/>
        </p:spPr>
        <p:txBody>
          <a:bodyPr wrap="square" rtlCol="0">
            <a:spAutoFit/>
          </a:bodyPr>
          <a:lstStyle/>
          <a:p>
            <a:r>
              <a:rPr lang="it-IT" sz="1400" dirty="0" smtClean="0"/>
              <a:t>Nella classe padre troviamo solo una funzione che sarà condivisa tra le classi figlie, poiché tutte le variabili che useremo sono già state definite in altre classi. Come si può vedere già dalla classe padre però: le variabili in ingresso sono vettori.</a:t>
            </a:r>
            <a:endParaRPr lang="it-IT" sz="1400" dirty="0"/>
          </a:p>
        </p:txBody>
      </p:sp>
      <p:pic>
        <p:nvPicPr>
          <p:cNvPr id="1026" name="Picture 2"/>
          <p:cNvPicPr>
            <a:picLocks noChangeAspect="1" noChangeArrowheads="1"/>
          </p:cNvPicPr>
          <p:nvPr/>
        </p:nvPicPr>
        <p:blipFill>
          <a:blip r:embed="rId3" cstate="print"/>
          <a:srcRect/>
          <a:stretch>
            <a:fillRect/>
          </a:stretch>
        </p:blipFill>
        <p:spPr bwMode="auto">
          <a:xfrm>
            <a:off x="539552" y="3139596"/>
            <a:ext cx="7488832" cy="1329539"/>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2567558" y="4197449"/>
            <a:ext cx="2076450" cy="124777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994122"/>
          </a:xfrm>
        </p:spPr>
        <p:txBody>
          <a:bodyPr/>
          <a:lstStyle/>
          <a:p>
            <a:r>
              <a:rPr lang="it-IT" dirty="0" err="1" smtClean="0"/>
              <a:t>ExportCSV</a:t>
            </a:r>
            <a:endParaRPr lang="it-IT" dirty="0"/>
          </a:p>
        </p:txBody>
      </p:sp>
      <p:sp>
        <p:nvSpPr>
          <p:cNvPr id="10" name="CasellaDiTesto 9"/>
          <p:cNvSpPr txBox="1"/>
          <p:nvPr/>
        </p:nvSpPr>
        <p:spPr>
          <a:xfrm>
            <a:off x="755576" y="1484784"/>
            <a:ext cx="7632848" cy="1169551"/>
          </a:xfrm>
          <a:prstGeom prst="rect">
            <a:avLst/>
          </a:prstGeom>
          <a:noFill/>
        </p:spPr>
        <p:txBody>
          <a:bodyPr wrap="square" rtlCol="0">
            <a:spAutoFit/>
          </a:bodyPr>
          <a:lstStyle/>
          <a:p>
            <a:r>
              <a:rPr lang="it-IT" sz="1400" dirty="0" smtClean="0"/>
              <a:t>Vediamo ora come esportiamo un file .</a:t>
            </a:r>
            <a:r>
              <a:rPr lang="it-IT" sz="1400" dirty="0" err="1" smtClean="0"/>
              <a:t>csv</a:t>
            </a:r>
            <a:r>
              <a:rPr lang="it-IT" sz="1400" dirty="0" smtClean="0"/>
              <a:t>.</a:t>
            </a:r>
          </a:p>
          <a:p>
            <a:endParaRPr lang="it-IT" sz="1400" dirty="0" smtClean="0"/>
          </a:p>
          <a:p>
            <a:r>
              <a:rPr lang="it-IT" sz="1400" dirty="0" smtClean="0"/>
              <a:t>L’</a:t>
            </a:r>
            <a:r>
              <a:rPr lang="it-IT" sz="1400" dirty="0" err="1" smtClean="0"/>
              <a:t>header</a:t>
            </a:r>
            <a:r>
              <a:rPr lang="it-IT" sz="1400" dirty="0" smtClean="0"/>
              <a:t> è pressoché simile alla classe </a:t>
            </a:r>
            <a:r>
              <a:rPr lang="it-IT" sz="1400" dirty="0" err="1" smtClean="0"/>
              <a:t>PadreExport</a:t>
            </a:r>
            <a:r>
              <a:rPr lang="it-IT" sz="1400" dirty="0" smtClean="0"/>
              <a:t>, infatti oltre a definire questa classe come sua classe figlia, contiene una sola funzione, che è una funzione virtuale:</a:t>
            </a:r>
          </a:p>
          <a:p>
            <a:endParaRPr lang="it-IT" sz="1400" dirty="0"/>
          </a:p>
        </p:txBody>
      </p:sp>
      <p:pic>
        <p:nvPicPr>
          <p:cNvPr id="2050" name="Picture 2"/>
          <p:cNvPicPr>
            <a:picLocks noChangeAspect="1" noChangeArrowheads="1"/>
          </p:cNvPicPr>
          <p:nvPr/>
        </p:nvPicPr>
        <p:blipFill>
          <a:blip r:embed="rId3" cstate="print"/>
          <a:srcRect/>
          <a:stretch>
            <a:fillRect/>
          </a:stretch>
        </p:blipFill>
        <p:spPr bwMode="auto">
          <a:xfrm>
            <a:off x="395536" y="2708920"/>
            <a:ext cx="8286750" cy="10287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2555776" y="3573016"/>
            <a:ext cx="2647950" cy="1200150"/>
          </a:xfrm>
          <a:prstGeom prst="rect">
            <a:avLst/>
          </a:prstGeom>
          <a:noFill/>
          <a:ln w="9525">
            <a:noFill/>
            <a:miter lim="800000"/>
            <a:headEnd/>
            <a:tailEnd/>
          </a:ln>
        </p:spPr>
      </p:pic>
      <p:sp>
        <p:nvSpPr>
          <p:cNvPr id="8" name="Rettangolo 7"/>
          <p:cNvSpPr/>
          <p:nvPr/>
        </p:nvSpPr>
        <p:spPr>
          <a:xfrm>
            <a:off x="4644008" y="2780928"/>
            <a:ext cx="2160240"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994122"/>
          </a:xfrm>
        </p:spPr>
        <p:txBody>
          <a:bodyPr/>
          <a:lstStyle/>
          <a:p>
            <a:r>
              <a:rPr lang="it-IT" dirty="0" err="1" smtClean="0"/>
              <a:t>ExportCSV</a:t>
            </a:r>
            <a:endParaRPr lang="it-IT" dirty="0"/>
          </a:p>
        </p:txBody>
      </p:sp>
      <p:sp>
        <p:nvSpPr>
          <p:cNvPr id="10" name="CasellaDiTesto 9"/>
          <p:cNvSpPr txBox="1"/>
          <p:nvPr/>
        </p:nvSpPr>
        <p:spPr>
          <a:xfrm>
            <a:off x="755576" y="1484784"/>
            <a:ext cx="7632848" cy="954107"/>
          </a:xfrm>
          <a:prstGeom prst="rect">
            <a:avLst/>
          </a:prstGeom>
          <a:noFill/>
        </p:spPr>
        <p:txBody>
          <a:bodyPr wrap="square" rtlCol="0">
            <a:spAutoFit/>
          </a:bodyPr>
          <a:lstStyle/>
          <a:p>
            <a:r>
              <a:rPr lang="it-IT" sz="1400" dirty="0" smtClean="0"/>
              <a:t>Per quanto riguarda invece il file d’origine:</a:t>
            </a:r>
          </a:p>
          <a:p>
            <a:endParaRPr lang="it-IT" sz="1400" dirty="0" smtClean="0"/>
          </a:p>
          <a:p>
            <a:r>
              <a:rPr lang="it-IT" sz="1400" dirty="0" smtClean="0"/>
              <a:t>È presente la definizione della funzione </a:t>
            </a:r>
            <a:r>
              <a:rPr lang="it-IT" sz="1400" i="1" dirty="0" err="1" smtClean="0"/>
              <a:t>exportfile</a:t>
            </a:r>
            <a:r>
              <a:rPr lang="it-IT" sz="1400" dirty="0" smtClean="0"/>
              <a:t> che prevede la scrittura dei risultati per ognuno dei 4 metodi di risoluzione implementati.</a:t>
            </a:r>
          </a:p>
        </p:txBody>
      </p:sp>
      <p:pic>
        <p:nvPicPr>
          <p:cNvPr id="3074" name="Picture 2"/>
          <p:cNvPicPr>
            <a:picLocks noChangeAspect="1" noChangeArrowheads="1"/>
          </p:cNvPicPr>
          <p:nvPr/>
        </p:nvPicPr>
        <p:blipFill>
          <a:blip r:embed="rId3" cstate="print"/>
          <a:srcRect/>
          <a:stretch>
            <a:fillRect/>
          </a:stretch>
        </p:blipFill>
        <p:spPr bwMode="auto">
          <a:xfrm>
            <a:off x="0" y="2852936"/>
            <a:ext cx="6534150" cy="3162300"/>
          </a:xfrm>
          <a:prstGeom prst="rect">
            <a:avLst/>
          </a:prstGeom>
          <a:noFill/>
          <a:ln w="9525">
            <a:noFill/>
            <a:miter lim="800000"/>
            <a:headEnd/>
            <a:tailEnd/>
          </a:ln>
        </p:spPr>
      </p:pic>
      <p:sp>
        <p:nvSpPr>
          <p:cNvPr id="6" name="Rettangolo 5"/>
          <p:cNvSpPr/>
          <p:nvPr/>
        </p:nvSpPr>
        <p:spPr>
          <a:xfrm>
            <a:off x="5940152" y="3068960"/>
            <a:ext cx="648072"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p:cNvSpPr txBox="1"/>
          <p:nvPr/>
        </p:nvSpPr>
        <p:spPr>
          <a:xfrm>
            <a:off x="6588224" y="3068960"/>
            <a:ext cx="2376264" cy="2462213"/>
          </a:xfrm>
          <a:prstGeom prst="rect">
            <a:avLst/>
          </a:prstGeom>
          <a:noFill/>
        </p:spPr>
        <p:txBody>
          <a:bodyPr wrap="square" rtlCol="0">
            <a:spAutoFit/>
          </a:bodyPr>
          <a:lstStyle/>
          <a:p>
            <a:r>
              <a:rPr lang="it-IT" sz="1400" dirty="0" smtClean="0"/>
              <a:t>Infatti dopo aver aperto lo </a:t>
            </a:r>
            <a:r>
              <a:rPr lang="it-IT" sz="1400" dirty="0" err="1" smtClean="0"/>
              <a:t>streamwriter</a:t>
            </a:r>
            <a:r>
              <a:rPr lang="it-IT" sz="1400" dirty="0" smtClean="0"/>
              <a:t>, e controllato che il numero di righe sia diverso da “0”, il programma si troverà davanti a uno </a:t>
            </a:r>
            <a:r>
              <a:rPr lang="it-IT" sz="1400" dirty="0" err="1" smtClean="0"/>
              <a:t>switch</a:t>
            </a:r>
            <a:r>
              <a:rPr lang="it-IT" sz="1400" dirty="0" smtClean="0"/>
              <a:t> case, il quale ci scrive nel file quale metodo di calcolo è selezionato dall’utente.</a:t>
            </a:r>
          </a:p>
          <a:p>
            <a:endParaRPr lang="it-IT" sz="1400" dirty="0" smtClean="0"/>
          </a:p>
          <a:p>
            <a:endParaRPr lang="it-IT" sz="14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994122"/>
          </a:xfrm>
        </p:spPr>
        <p:txBody>
          <a:bodyPr/>
          <a:lstStyle/>
          <a:p>
            <a:r>
              <a:rPr lang="it-IT" dirty="0" err="1" smtClean="0"/>
              <a:t>ExportCSV</a:t>
            </a:r>
            <a:endParaRPr lang="it-IT" dirty="0"/>
          </a:p>
        </p:txBody>
      </p:sp>
      <p:sp>
        <p:nvSpPr>
          <p:cNvPr id="10" name="CasellaDiTesto 9"/>
          <p:cNvSpPr txBox="1"/>
          <p:nvPr/>
        </p:nvSpPr>
        <p:spPr>
          <a:xfrm>
            <a:off x="755576" y="1825660"/>
            <a:ext cx="7632848" cy="307777"/>
          </a:xfrm>
          <a:prstGeom prst="rect">
            <a:avLst/>
          </a:prstGeom>
          <a:noFill/>
        </p:spPr>
        <p:txBody>
          <a:bodyPr wrap="square" rtlCol="0">
            <a:spAutoFit/>
          </a:bodyPr>
          <a:lstStyle/>
          <a:p>
            <a:r>
              <a:rPr lang="it-IT" sz="1400" dirty="0" smtClean="0"/>
              <a:t>infine stampiamo a schermo i risultati, che erano salvati nei vettori, attraverso questo </a:t>
            </a:r>
            <a:r>
              <a:rPr lang="it-IT" sz="1400" i="1" dirty="0" err="1" smtClean="0"/>
              <a:t>for</a:t>
            </a:r>
            <a:r>
              <a:rPr lang="it-IT" sz="1400" i="1" dirty="0" smtClean="0"/>
              <a:t>.</a:t>
            </a:r>
            <a:endParaRPr lang="it-IT" sz="1400" dirty="0" smtClean="0"/>
          </a:p>
        </p:txBody>
      </p:sp>
      <p:pic>
        <p:nvPicPr>
          <p:cNvPr id="4101" name="Picture 5"/>
          <p:cNvPicPr>
            <a:picLocks noChangeAspect="1" noChangeArrowheads="1"/>
          </p:cNvPicPr>
          <p:nvPr/>
        </p:nvPicPr>
        <p:blipFill>
          <a:blip r:embed="rId3" cstate="print"/>
          <a:srcRect/>
          <a:stretch>
            <a:fillRect/>
          </a:stretch>
        </p:blipFill>
        <p:spPr bwMode="auto">
          <a:xfrm>
            <a:off x="0" y="2924944"/>
            <a:ext cx="6492150" cy="2880320"/>
          </a:xfrm>
          <a:prstGeom prst="rect">
            <a:avLst/>
          </a:prstGeom>
          <a:noFill/>
          <a:ln w="9525">
            <a:noFill/>
            <a:miter lim="800000"/>
            <a:headEnd/>
            <a:tailEnd/>
          </a:ln>
        </p:spPr>
      </p:pic>
      <p:sp>
        <p:nvSpPr>
          <p:cNvPr id="12" name="Rettangolo 11"/>
          <p:cNvSpPr/>
          <p:nvPr/>
        </p:nvSpPr>
        <p:spPr>
          <a:xfrm>
            <a:off x="4572000" y="4869160"/>
            <a:ext cx="1368152"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arrotondato 10"/>
          <p:cNvSpPr/>
          <p:nvPr/>
        </p:nvSpPr>
        <p:spPr>
          <a:xfrm>
            <a:off x="1187624" y="4725144"/>
            <a:ext cx="3384376" cy="288032"/>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p:cNvSpPr txBox="1"/>
          <p:nvPr/>
        </p:nvSpPr>
        <p:spPr>
          <a:xfrm>
            <a:off x="6660232" y="3717032"/>
            <a:ext cx="2123728" cy="1384995"/>
          </a:xfrm>
          <a:prstGeom prst="rect">
            <a:avLst/>
          </a:prstGeom>
          <a:noFill/>
        </p:spPr>
        <p:txBody>
          <a:bodyPr wrap="square" rtlCol="0">
            <a:spAutoFit/>
          </a:bodyPr>
          <a:lstStyle/>
          <a:p>
            <a:r>
              <a:rPr lang="it-IT" sz="1400" dirty="0" smtClean="0"/>
              <a:t>Le differenze tra le varie sottoclassi di export non sono diverse, una di esse è che esportando il file in formato </a:t>
            </a:r>
            <a:r>
              <a:rPr lang="it-IT" sz="1400" dirty="0" err="1" smtClean="0"/>
              <a:t>csv</a:t>
            </a:r>
            <a:r>
              <a:rPr lang="it-IT" sz="1400" dirty="0" smtClean="0"/>
              <a:t> i risultati saranno divisi da un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994122"/>
          </a:xfrm>
        </p:spPr>
        <p:txBody>
          <a:bodyPr/>
          <a:lstStyle/>
          <a:p>
            <a:r>
              <a:rPr lang="it-IT" dirty="0" err="1" smtClean="0"/>
              <a:t>ExportINI</a:t>
            </a:r>
            <a:r>
              <a:rPr lang="it-IT" dirty="0" smtClean="0"/>
              <a:t> e </a:t>
            </a:r>
            <a:r>
              <a:rPr lang="it-IT" dirty="0" err="1" smtClean="0"/>
              <a:t>ExportTXT</a:t>
            </a:r>
            <a:endParaRPr lang="it-IT" dirty="0"/>
          </a:p>
        </p:txBody>
      </p:sp>
      <p:sp>
        <p:nvSpPr>
          <p:cNvPr id="10" name="CasellaDiTesto 9"/>
          <p:cNvSpPr txBox="1"/>
          <p:nvPr/>
        </p:nvSpPr>
        <p:spPr>
          <a:xfrm>
            <a:off x="755576" y="1844824"/>
            <a:ext cx="7632848" cy="954107"/>
          </a:xfrm>
          <a:prstGeom prst="rect">
            <a:avLst/>
          </a:prstGeom>
          <a:noFill/>
        </p:spPr>
        <p:txBody>
          <a:bodyPr wrap="square" rtlCol="0">
            <a:spAutoFit/>
          </a:bodyPr>
          <a:lstStyle/>
          <a:p>
            <a:r>
              <a:rPr lang="it-IT" sz="1400" dirty="0" smtClean="0"/>
              <a:t>Come avevamo già anticipato le differenze tra le varie sottoclassi di export sono poche, infatti l’unica cosa che differisce è come i risultati vengono stampati a schermo. Come abbiamo già visto, in un file “.</a:t>
            </a:r>
            <a:r>
              <a:rPr lang="it-IT" sz="1400" dirty="0" err="1" smtClean="0"/>
              <a:t>csv</a:t>
            </a:r>
            <a:r>
              <a:rPr lang="it-IT" sz="1400" dirty="0" smtClean="0"/>
              <a:t>” i risultati sono divisi da un “;” , per i file “.</a:t>
            </a:r>
            <a:r>
              <a:rPr lang="it-IT" sz="1400" dirty="0" err="1" smtClean="0"/>
              <a:t>ini</a:t>
            </a:r>
            <a:r>
              <a:rPr lang="it-IT" sz="1400" dirty="0" smtClean="0"/>
              <a:t>” i risultati sono divisi da uno spazio (“ ”) e infine, nei file “.</a:t>
            </a:r>
            <a:r>
              <a:rPr lang="it-IT" sz="1400" dirty="0" err="1" smtClean="0"/>
              <a:t>txt</a:t>
            </a:r>
            <a:r>
              <a:rPr lang="it-IT" sz="1400" dirty="0" smtClean="0"/>
              <a:t>” , i risultati sono divisi da una virgola (“,”) .</a:t>
            </a:r>
          </a:p>
        </p:txBody>
      </p:sp>
      <p:pic>
        <p:nvPicPr>
          <p:cNvPr id="5122" name="Picture 2"/>
          <p:cNvPicPr>
            <a:picLocks noChangeAspect="1" noChangeArrowheads="1"/>
          </p:cNvPicPr>
          <p:nvPr/>
        </p:nvPicPr>
        <p:blipFill>
          <a:blip r:embed="rId3" cstate="print"/>
          <a:srcRect/>
          <a:stretch>
            <a:fillRect/>
          </a:stretch>
        </p:blipFill>
        <p:spPr bwMode="auto">
          <a:xfrm>
            <a:off x="899592" y="5039841"/>
            <a:ext cx="3476625" cy="333375"/>
          </a:xfrm>
          <a:prstGeom prst="rect">
            <a:avLst/>
          </a:prstGeom>
          <a:noFill/>
          <a:ln w="9525">
            <a:noFill/>
            <a:miter lim="800000"/>
            <a:headEnd/>
            <a:tailEnd/>
          </a:ln>
        </p:spPr>
      </p:pic>
      <p:sp>
        <p:nvSpPr>
          <p:cNvPr id="8" name="CasellaDiTesto 7"/>
          <p:cNvSpPr txBox="1"/>
          <p:nvPr/>
        </p:nvSpPr>
        <p:spPr>
          <a:xfrm>
            <a:off x="899592" y="4725144"/>
            <a:ext cx="2016224" cy="307777"/>
          </a:xfrm>
          <a:prstGeom prst="rect">
            <a:avLst/>
          </a:prstGeom>
          <a:noFill/>
        </p:spPr>
        <p:txBody>
          <a:bodyPr wrap="square" rtlCol="0">
            <a:spAutoFit/>
          </a:bodyPr>
          <a:lstStyle/>
          <a:p>
            <a:r>
              <a:rPr lang="it-IT" sz="1400" dirty="0" smtClean="0"/>
              <a:t>Nella classe </a:t>
            </a:r>
            <a:r>
              <a:rPr lang="it-IT" sz="1400" dirty="0" err="1" smtClean="0"/>
              <a:t>exportTXT</a:t>
            </a:r>
            <a:r>
              <a:rPr lang="it-IT" sz="1400" dirty="0" smtClean="0"/>
              <a:t>:</a:t>
            </a:r>
          </a:p>
        </p:txBody>
      </p:sp>
      <p:pic>
        <p:nvPicPr>
          <p:cNvPr id="5123" name="Picture 3"/>
          <p:cNvPicPr>
            <a:picLocks noChangeAspect="1" noChangeArrowheads="1"/>
          </p:cNvPicPr>
          <p:nvPr/>
        </p:nvPicPr>
        <p:blipFill>
          <a:blip r:embed="rId4" cstate="print"/>
          <a:srcRect/>
          <a:stretch>
            <a:fillRect/>
          </a:stretch>
        </p:blipFill>
        <p:spPr bwMode="auto">
          <a:xfrm>
            <a:off x="899592" y="3933056"/>
            <a:ext cx="3057525" cy="238125"/>
          </a:xfrm>
          <a:prstGeom prst="rect">
            <a:avLst/>
          </a:prstGeom>
          <a:noFill/>
          <a:ln w="9525">
            <a:noFill/>
            <a:miter lim="800000"/>
            <a:headEnd/>
            <a:tailEnd/>
          </a:ln>
        </p:spPr>
      </p:pic>
      <p:sp>
        <p:nvSpPr>
          <p:cNvPr id="11" name="CasellaDiTesto 10"/>
          <p:cNvSpPr txBox="1"/>
          <p:nvPr/>
        </p:nvSpPr>
        <p:spPr>
          <a:xfrm>
            <a:off x="971600" y="3501008"/>
            <a:ext cx="1872208" cy="307777"/>
          </a:xfrm>
          <a:prstGeom prst="rect">
            <a:avLst/>
          </a:prstGeom>
          <a:noFill/>
        </p:spPr>
        <p:txBody>
          <a:bodyPr wrap="square" rtlCol="0">
            <a:spAutoFit/>
          </a:bodyPr>
          <a:lstStyle/>
          <a:p>
            <a:r>
              <a:rPr lang="it-IT" sz="1400" dirty="0" smtClean="0"/>
              <a:t>Nella classe </a:t>
            </a:r>
            <a:r>
              <a:rPr lang="it-IT" sz="1400" dirty="0" err="1" smtClean="0"/>
              <a:t>exportINI</a:t>
            </a:r>
            <a:r>
              <a:rPr lang="it-IT" sz="1400" dirty="0" smtClean="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994122"/>
          </a:xfrm>
        </p:spPr>
        <p:txBody>
          <a:bodyPr/>
          <a:lstStyle/>
          <a:p>
            <a:r>
              <a:rPr lang="it-IT" dirty="0" err="1" smtClean="0"/>
              <a:t>Main</a:t>
            </a:r>
            <a:endParaRPr lang="it-IT" dirty="0"/>
          </a:p>
        </p:txBody>
      </p:sp>
      <p:sp>
        <p:nvSpPr>
          <p:cNvPr id="10" name="CasellaDiTesto 9"/>
          <p:cNvSpPr txBox="1"/>
          <p:nvPr/>
        </p:nvSpPr>
        <p:spPr>
          <a:xfrm>
            <a:off x="755576" y="1268760"/>
            <a:ext cx="7632848" cy="954107"/>
          </a:xfrm>
          <a:prstGeom prst="rect">
            <a:avLst/>
          </a:prstGeom>
          <a:noFill/>
        </p:spPr>
        <p:txBody>
          <a:bodyPr wrap="square" rtlCol="0">
            <a:spAutoFit/>
          </a:bodyPr>
          <a:lstStyle/>
          <a:p>
            <a:r>
              <a:rPr lang="it-IT" sz="1400" dirty="0" smtClean="0"/>
              <a:t>Per rendere il programma più leggibile, invece di lasciare l’interfaccia console, facciamo creare al programma una nuova scheda all’avvio che presenta tasti, spunte e caselle di testo.</a:t>
            </a:r>
          </a:p>
          <a:p>
            <a:r>
              <a:rPr lang="it-IT" sz="1400" dirty="0" smtClean="0"/>
              <a:t>Il programma si presenta così:</a:t>
            </a:r>
          </a:p>
          <a:p>
            <a:endParaRPr lang="it-IT" sz="1400" dirty="0" smtClean="0"/>
          </a:p>
        </p:txBody>
      </p:sp>
      <p:pic>
        <p:nvPicPr>
          <p:cNvPr id="6146" name="Picture 2" descr="C:\Users\Seven\Desktop\scheda diff-fin.png"/>
          <p:cNvPicPr>
            <a:picLocks noChangeAspect="1" noChangeArrowheads="1"/>
          </p:cNvPicPr>
          <p:nvPr/>
        </p:nvPicPr>
        <p:blipFill>
          <a:blip r:embed="rId3" cstate="print"/>
          <a:srcRect/>
          <a:stretch>
            <a:fillRect/>
          </a:stretch>
        </p:blipFill>
        <p:spPr bwMode="auto">
          <a:xfrm>
            <a:off x="2627784" y="2492896"/>
            <a:ext cx="4320480" cy="4056587"/>
          </a:xfrm>
          <a:prstGeom prst="rect">
            <a:avLst/>
          </a:prstGeom>
          <a:noFill/>
        </p:spPr>
      </p:pic>
      <p:sp>
        <p:nvSpPr>
          <p:cNvPr id="7" name="CasellaDiTesto 6"/>
          <p:cNvSpPr txBox="1"/>
          <p:nvPr/>
        </p:nvSpPr>
        <p:spPr>
          <a:xfrm>
            <a:off x="0" y="2348880"/>
            <a:ext cx="2232248" cy="954107"/>
          </a:xfrm>
          <a:prstGeom prst="rect">
            <a:avLst/>
          </a:prstGeom>
          <a:noFill/>
        </p:spPr>
        <p:txBody>
          <a:bodyPr wrap="square" rtlCol="0">
            <a:spAutoFit/>
          </a:bodyPr>
          <a:lstStyle/>
          <a:p>
            <a:pPr algn="r"/>
            <a:r>
              <a:rPr lang="it-IT" sz="1400" dirty="0" smtClean="0"/>
              <a:t>Con questo tasto posso selezionare il file da importare dal PC</a:t>
            </a:r>
          </a:p>
          <a:p>
            <a:endParaRPr lang="it-IT" sz="1400" dirty="0" smtClean="0"/>
          </a:p>
        </p:txBody>
      </p:sp>
      <p:cxnSp>
        <p:nvCxnSpPr>
          <p:cNvPr id="9" name="Connettore 2 8"/>
          <p:cNvCxnSpPr/>
          <p:nvPr/>
        </p:nvCxnSpPr>
        <p:spPr>
          <a:xfrm>
            <a:off x="2195736" y="2636912"/>
            <a:ext cx="504056" cy="1440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CasellaDiTesto 11"/>
          <p:cNvSpPr txBox="1"/>
          <p:nvPr/>
        </p:nvSpPr>
        <p:spPr>
          <a:xfrm>
            <a:off x="179512" y="3284984"/>
            <a:ext cx="2232248" cy="954107"/>
          </a:xfrm>
          <a:prstGeom prst="rect">
            <a:avLst/>
          </a:prstGeom>
          <a:noFill/>
        </p:spPr>
        <p:txBody>
          <a:bodyPr wrap="square" rtlCol="0">
            <a:spAutoFit/>
          </a:bodyPr>
          <a:lstStyle/>
          <a:p>
            <a:pPr algn="r"/>
            <a:r>
              <a:rPr lang="it-IT" sz="1400" dirty="0" smtClean="0"/>
              <a:t>Il tasto “ANNULLA” rimuove il file inserito e riabilita l’inserzione manuale</a:t>
            </a:r>
          </a:p>
          <a:p>
            <a:endParaRPr lang="it-IT" sz="1400" dirty="0" smtClean="0"/>
          </a:p>
        </p:txBody>
      </p:sp>
      <p:sp>
        <p:nvSpPr>
          <p:cNvPr id="13" name="CasellaDiTesto 12"/>
          <p:cNvSpPr txBox="1"/>
          <p:nvPr/>
        </p:nvSpPr>
        <p:spPr>
          <a:xfrm>
            <a:off x="7164288" y="2060849"/>
            <a:ext cx="1979712" cy="1815882"/>
          </a:xfrm>
          <a:prstGeom prst="rect">
            <a:avLst/>
          </a:prstGeom>
          <a:noFill/>
        </p:spPr>
        <p:txBody>
          <a:bodyPr wrap="square" rtlCol="0">
            <a:spAutoFit/>
          </a:bodyPr>
          <a:lstStyle/>
          <a:p>
            <a:r>
              <a:rPr lang="it-IT" sz="1400" dirty="0" smtClean="0"/>
              <a:t>Qui ci viene mostrato il file selezionato e il suo percorso. Una volta scelto il file, la sezione riguardante l’inserimento manuale dei dati viene bloccata</a:t>
            </a:r>
          </a:p>
          <a:p>
            <a:endParaRPr lang="it-IT" sz="1400" dirty="0" smtClean="0"/>
          </a:p>
        </p:txBody>
      </p:sp>
      <p:cxnSp>
        <p:nvCxnSpPr>
          <p:cNvPr id="15" name="Connettore 2 14"/>
          <p:cNvCxnSpPr/>
          <p:nvPr/>
        </p:nvCxnSpPr>
        <p:spPr>
          <a:xfrm flipH="1">
            <a:off x="6732240" y="2708920"/>
            <a:ext cx="432048" cy="1440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ttore 2 20"/>
          <p:cNvCxnSpPr/>
          <p:nvPr/>
        </p:nvCxnSpPr>
        <p:spPr>
          <a:xfrm flipV="1">
            <a:off x="2339752" y="3140968"/>
            <a:ext cx="432048" cy="21602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179512" y="4293096"/>
            <a:ext cx="2232248" cy="1600438"/>
          </a:xfrm>
          <a:prstGeom prst="rect">
            <a:avLst/>
          </a:prstGeom>
          <a:noFill/>
        </p:spPr>
        <p:txBody>
          <a:bodyPr wrap="square" rtlCol="0">
            <a:spAutoFit/>
          </a:bodyPr>
          <a:lstStyle/>
          <a:p>
            <a:pPr algn="r"/>
            <a:r>
              <a:rPr lang="it-IT" sz="1400" dirty="0" smtClean="0"/>
              <a:t>Le spunte per il CALCOLO servono per far sapere al programma quali soluzioni far stampare a schermo tramite i tasti CALCOLA e RISULTATI. </a:t>
            </a:r>
          </a:p>
          <a:p>
            <a:endParaRPr lang="it-IT" sz="1400" dirty="0" smtClean="0"/>
          </a:p>
        </p:txBody>
      </p:sp>
      <p:sp>
        <p:nvSpPr>
          <p:cNvPr id="31" name="CasellaDiTesto 30"/>
          <p:cNvSpPr txBox="1"/>
          <p:nvPr/>
        </p:nvSpPr>
        <p:spPr>
          <a:xfrm>
            <a:off x="7128792" y="3964900"/>
            <a:ext cx="1979712" cy="2893100"/>
          </a:xfrm>
          <a:prstGeom prst="rect">
            <a:avLst/>
          </a:prstGeom>
          <a:noFill/>
        </p:spPr>
        <p:txBody>
          <a:bodyPr wrap="square" rtlCol="0">
            <a:spAutoFit/>
          </a:bodyPr>
          <a:lstStyle/>
          <a:p>
            <a:r>
              <a:rPr lang="it-IT" sz="1400" dirty="0" smtClean="0"/>
              <a:t>Le spunte di Export fa capire al programma quali risultati vuoi mettere nel file da salvare nel computer, questa scelta viene abilitata solo se si inserisce un file, poiché è possibile esportare i risultati in un file solo se le variabili di ingresso vengono da un altro file</a:t>
            </a:r>
          </a:p>
          <a:p>
            <a:endParaRPr lang="it-IT" sz="1400" dirty="0" smtClean="0"/>
          </a:p>
        </p:txBody>
      </p:sp>
      <p:cxnSp>
        <p:nvCxnSpPr>
          <p:cNvPr id="33" name="Connettore 2 32"/>
          <p:cNvCxnSpPr/>
          <p:nvPr/>
        </p:nvCxnSpPr>
        <p:spPr>
          <a:xfrm flipV="1">
            <a:off x="2339752" y="3789040"/>
            <a:ext cx="1152128" cy="57606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Connettore 2 35"/>
          <p:cNvCxnSpPr/>
          <p:nvPr/>
        </p:nvCxnSpPr>
        <p:spPr>
          <a:xfrm flipH="1" flipV="1">
            <a:off x="5940152" y="3573016"/>
            <a:ext cx="1224136" cy="648072"/>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994122"/>
          </a:xfrm>
        </p:spPr>
        <p:txBody>
          <a:bodyPr/>
          <a:lstStyle/>
          <a:p>
            <a:r>
              <a:rPr lang="it-IT" dirty="0" err="1" smtClean="0"/>
              <a:t>Main</a:t>
            </a:r>
            <a:endParaRPr lang="it-IT" dirty="0"/>
          </a:p>
        </p:txBody>
      </p:sp>
      <p:pic>
        <p:nvPicPr>
          <p:cNvPr id="6146" name="Picture 2" descr="C:\Users\Seven\Desktop\scheda diff-fin.png"/>
          <p:cNvPicPr>
            <a:picLocks noChangeAspect="1" noChangeArrowheads="1"/>
          </p:cNvPicPr>
          <p:nvPr/>
        </p:nvPicPr>
        <p:blipFill>
          <a:blip r:embed="rId3" cstate="print"/>
          <a:srcRect/>
          <a:stretch>
            <a:fillRect/>
          </a:stretch>
        </p:blipFill>
        <p:spPr bwMode="auto">
          <a:xfrm>
            <a:off x="2627784" y="1484784"/>
            <a:ext cx="4320480" cy="4056587"/>
          </a:xfrm>
          <a:prstGeom prst="rect">
            <a:avLst/>
          </a:prstGeom>
          <a:noFill/>
        </p:spPr>
      </p:pic>
      <p:sp>
        <p:nvSpPr>
          <p:cNvPr id="7" name="CasellaDiTesto 6"/>
          <p:cNvSpPr txBox="1"/>
          <p:nvPr/>
        </p:nvSpPr>
        <p:spPr>
          <a:xfrm>
            <a:off x="0" y="1340768"/>
            <a:ext cx="2232248" cy="2031325"/>
          </a:xfrm>
          <a:prstGeom prst="rect">
            <a:avLst/>
          </a:prstGeom>
          <a:noFill/>
        </p:spPr>
        <p:txBody>
          <a:bodyPr wrap="square" rtlCol="0">
            <a:spAutoFit/>
          </a:bodyPr>
          <a:lstStyle/>
          <a:p>
            <a:pPr algn="r"/>
            <a:r>
              <a:rPr lang="it-IT" sz="1400" dirty="0" smtClean="0"/>
              <a:t>Questa è l’inserzione manuale per poter inserire i dati direttamente dalla finestra, senza dover selezionare nessun file, da utilizzare in caso l’utente debba calcolare una sola equazione differenziale.</a:t>
            </a:r>
          </a:p>
          <a:p>
            <a:endParaRPr lang="it-IT" sz="1400" dirty="0" smtClean="0"/>
          </a:p>
        </p:txBody>
      </p:sp>
      <p:cxnSp>
        <p:nvCxnSpPr>
          <p:cNvPr id="9" name="Connettore 2 8"/>
          <p:cNvCxnSpPr/>
          <p:nvPr/>
        </p:nvCxnSpPr>
        <p:spPr>
          <a:xfrm>
            <a:off x="2195736" y="2852936"/>
            <a:ext cx="720080" cy="43204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CasellaDiTesto 12"/>
          <p:cNvSpPr txBox="1"/>
          <p:nvPr/>
        </p:nvSpPr>
        <p:spPr>
          <a:xfrm>
            <a:off x="7164288" y="3645024"/>
            <a:ext cx="1979712" cy="738664"/>
          </a:xfrm>
          <a:prstGeom prst="rect">
            <a:avLst/>
          </a:prstGeom>
          <a:noFill/>
        </p:spPr>
        <p:txBody>
          <a:bodyPr wrap="square" rtlCol="0">
            <a:spAutoFit/>
          </a:bodyPr>
          <a:lstStyle/>
          <a:p>
            <a:r>
              <a:rPr lang="it-IT" sz="1400" dirty="0" smtClean="0"/>
              <a:t>Barra di caricamento per il calcolo</a:t>
            </a:r>
          </a:p>
          <a:p>
            <a:endParaRPr lang="it-IT" sz="1400" dirty="0" smtClean="0"/>
          </a:p>
        </p:txBody>
      </p:sp>
      <p:sp>
        <p:nvSpPr>
          <p:cNvPr id="27" name="CasellaDiTesto 26"/>
          <p:cNvSpPr txBox="1"/>
          <p:nvPr/>
        </p:nvSpPr>
        <p:spPr>
          <a:xfrm>
            <a:off x="179512" y="3933056"/>
            <a:ext cx="2232248" cy="2893100"/>
          </a:xfrm>
          <a:prstGeom prst="rect">
            <a:avLst/>
          </a:prstGeom>
          <a:noFill/>
        </p:spPr>
        <p:txBody>
          <a:bodyPr wrap="square" rtlCol="0">
            <a:spAutoFit/>
          </a:bodyPr>
          <a:lstStyle/>
          <a:p>
            <a:pPr algn="r"/>
            <a:r>
              <a:rPr lang="it-IT" sz="1400" dirty="0" smtClean="0"/>
              <a:t>Il tasto CALCOLA fa eseguire al programma le classi per il calcolo della differenza finita. Il risultato, nel caso dell’inserzione manuale, può essere subito visto nell’apposita casella.</a:t>
            </a:r>
          </a:p>
          <a:p>
            <a:pPr algn="r"/>
            <a:r>
              <a:rPr lang="it-IT" sz="1400" dirty="0" smtClean="0"/>
              <a:t>Nel caso sia invece stato inserito un file, bisogna invece premere il tasto RISULTATI che aprirà una nuova finestra con i risultati</a:t>
            </a:r>
          </a:p>
          <a:p>
            <a:endParaRPr lang="it-IT" sz="1400" dirty="0" smtClean="0"/>
          </a:p>
        </p:txBody>
      </p:sp>
      <p:sp>
        <p:nvSpPr>
          <p:cNvPr id="31" name="CasellaDiTesto 30"/>
          <p:cNvSpPr txBox="1"/>
          <p:nvPr/>
        </p:nvSpPr>
        <p:spPr>
          <a:xfrm>
            <a:off x="7128792" y="4566027"/>
            <a:ext cx="1979712" cy="2031325"/>
          </a:xfrm>
          <a:prstGeom prst="rect">
            <a:avLst/>
          </a:prstGeom>
          <a:noFill/>
        </p:spPr>
        <p:txBody>
          <a:bodyPr wrap="square" rtlCol="0">
            <a:spAutoFit/>
          </a:bodyPr>
          <a:lstStyle/>
          <a:p>
            <a:r>
              <a:rPr lang="it-IT" sz="1400" dirty="0" smtClean="0"/>
              <a:t>Il tasto SALVA ci permette di salvare il file con i risultati in un file di estensione a piacimento tra quelli previsti. Non può essere usato però nel caso di inserzione manuale</a:t>
            </a:r>
          </a:p>
          <a:p>
            <a:endParaRPr lang="it-IT" sz="1400" dirty="0" smtClean="0"/>
          </a:p>
        </p:txBody>
      </p:sp>
      <p:sp>
        <p:nvSpPr>
          <p:cNvPr id="16" name="Rettangolo arrotondato 15"/>
          <p:cNvSpPr/>
          <p:nvPr/>
        </p:nvSpPr>
        <p:spPr>
          <a:xfrm>
            <a:off x="2915816" y="3284984"/>
            <a:ext cx="3384376" cy="86409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9" name="Connettore 2 18"/>
          <p:cNvCxnSpPr/>
          <p:nvPr/>
        </p:nvCxnSpPr>
        <p:spPr>
          <a:xfrm>
            <a:off x="2483768" y="5085184"/>
            <a:ext cx="1800200" cy="14401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Connettore 2 22"/>
          <p:cNvCxnSpPr>
            <a:stCxn id="31" idx="1"/>
          </p:cNvCxnSpPr>
          <p:nvPr/>
        </p:nvCxnSpPr>
        <p:spPr>
          <a:xfrm flipH="1" flipV="1">
            <a:off x="6516216" y="5445224"/>
            <a:ext cx="612576" cy="13646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Connettore 2 25"/>
          <p:cNvCxnSpPr>
            <a:stCxn id="13" idx="1"/>
          </p:cNvCxnSpPr>
          <p:nvPr/>
        </p:nvCxnSpPr>
        <p:spPr>
          <a:xfrm flipH="1">
            <a:off x="6156176" y="4014356"/>
            <a:ext cx="1008112" cy="63878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994122"/>
          </a:xfrm>
        </p:spPr>
        <p:txBody>
          <a:bodyPr/>
          <a:lstStyle/>
          <a:p>
            <a:r>
              <a:rPr lang="it-IT" dirty="0" err="1" smtClean="0"/>
              <a:t>Main</a:t>
            </a:r>
            <a:endParaRPr lang="it-IT" dirty="0"/>
          </a:p>
        </p:txBody>
      </p:sp>
      <p:sp>
        <p:nvSpPr>
          <p:cNvPr id="7" name="CasellaDiTesto 6"/>
          <p:cNvSpPr txBox="1"/>
          <p:nvPr/>
        </p:nvSpPr>
        <p:spPr>
          <a:xfrm>
            <a:off x="395536" y="1340768"/>
            <a:ext cx="8208912" cy="2462213"/>
          </a:xfrm>
          <a:prstGeom prst="rect">
            <a:avLst/>
          </a:prstGeom>
          <a:noFill/>
        </p:spPr>
        <p:txBody>
          <a:bodyPr wrap="square" rtlCol="0">
            <a:spAutoFit/>
          </a:bodyPr>
          <a:lstStyle/>
          <a:p>
            <a:r>
              <a:rPr lang="it-IT" sz="1400" dirty="0" smtClean="0"/>
              <a:t>Per cercare di rendere il programma più leggero per la RAM, abbiamo usato </a:t>
            </a:r>
            <a:r>
              <a:rPr lang="it-IT" sz="1400" dirty="0" smtClean="0"/>
              <a:t>il comando </a:t>
            </a:r>
            <a:r>
              <a:rPr lang="it-IT" sz="1400" i="1" dirty="0" err="1" smtClean="0"/>
              <a:t>gcnew</a:t>
            </a:r>
            <a:r>
              <a:rPr lang="it-IT" sz="1400" dirty="0" smtClean="0"/>
              <a:t>. Il quale ci </a:t>
            </a:r>
            <a:r>
              <a:rPr lang="it-IT" sz="1400" dirty="0" smtClean="0"/>
              <a:t>permette di allocare un oggetto dinamicamente, in questo modo, una volta che l’oggetto avrà </a:t>
            </a:r>
            <a:r>
              <a:rPr lang="it-IT" sz="1400" dirty="0" smtClean="0"/>
              <a:t>compiuto </a:t>
            </a:r>
            <a:r>
              <a:rPr lang="it-IT" sz="1400" dirty="0" smtClean="0"/>
              <a:t>il suo compito e quindi non ci servirà più, </a:t>
            </a:r>
            <a:r>
              <a:rPr lang="it-IT" sz="1400" dirty="0" smtClean="0"/>
              <a:t>verrà cancellato dall’utility </a:t>
            </a:r>
            <a:r>
              <a:rPr lang="it-IT" sz="1400" dirty="0" err="1" smtClean="0"/>
              <a:t>garbage</a:t>
            </a:r>
            <a:r>
              <a:rPr lang="it-IT" sz="1400" dirty="0" smtClean="0"/>
              <a:t> </a:t>
            </a:r>
            <a:r>
              <a:rPr lang="it-IT" sz="1400" dirty="0" err="1" smtClean="0"/>
              <a:t>collector</a:t>
            </a:r>
            <a:r>
              <a:rPr lang="it-IT" sz="1400" dirty="0" smtClean="0"/>
              <a:t>, che cancella gli oggetti creati con </a:t>
            </a:r>
            <a:r>
              <a:rPr lang="it-IT" sz="1400" i="1" dirty="0" err="1" smtClean="0"/>
              <a:t>gcnew</a:t>
            </a:r>
            <a:r>
              <a:rPr lang="it-IT" sz="1400" dirty="0" smtClean="0"/>
              <a:t> che non usiamo più, </a:t>
            </a:r>
            <a:r>
              <a:rPr lang="it-IT" sz="1400" dirty="0" smtClean="0"/>
              <a:t>risparmiando </a:t>
            </a:r>
            <a:r>
              <a:rPr lang="it-IT" sz="1400" dirty="0" smtClean="0"/>
              <a:t>così memoria.</a:t>
            </a:r>
          </a:p>
          <a:p>
            <a:r>
              <a:rPr lang="it-IT" sz="1400" dirty="0" smtClean="0"/>
              <a:t>Questo comando </a:t>
            </a:r>
            <a:r>
              <a:rPr lang="it-IT" sz="1400" dirty="0" smtClean="0"/>
              <a:t>però </a:t>
            </a:r>
            <a:r>
              <a:rPr lang="it-IT" sz="1400" dirty="0" smtClean="0"/>
              <a:t>cambia un po’ la sintassi di quando si richiama un attributo o una funziona membro; la regola diventa la seguente:</a:t>
            </a:r>
          </a:p>
          <a:p>
            <a:r>
              <a:rPr lang="it-IT" sz="1400" i="1" dirty="0" smtClean="0"/>
              <a:t>oggetto-&gt;attributo;</a:t>
            </a:r>
            <a:endParaRPr lang="it-IT" sz="1400" dirty="0" smtClean="0"/>
          </a:p>
          <a:p>
            <a:r>
              <a:rPr lang="it-IT" sz="1400" i="1" dirty="0" smtClean="0"/>
              <a:t>Oggetto-&gt;metodo();</a:t>
            </a:r>
          </a:p>
          <a:p>
            <a:endParaRPr lang="it-IT" sz="1400" dirty="0" smtClean="0"/>
          </a:p>
          <a:p>
            <a:r>
              <a:rPr lang="it-IT" sz="1400" dirty="0" smtClean="0"/>
              <a:t> Un esempio:</a:t>
            </a:r>
          </a:p>
          <a:p>
            <a:endParaRPr lang="it-IT" sz="1400" dirty="0" smtClean="0"/>
          </a:p>
        </p:txBody>
      </p:sp>
      <p:pic>
        <p:nvPicPr>
          <p:cNvPr id="7170" name="Picture 2"/>
          <p:cNvPicPr>
            <a:picLocks noChangeAspect="1" noChangeArrowheads="1"/>
          </p:cNvPicPr>
          <p:nvPr/>
        </p:nvPicPr>
        <p:blipFill>
          <a:blip r:embed="rId3" cstate="print"/>
          <a:srcRect/>
          <a:stretch>
            <a:fillRect/>
          </a:stretch>
        </p:blipFill>
        <p:spPr bwMode="auto">
          <a:xfrm>
            <a:off x="323528" y="3789040"/>
            <a:ext cx="7096125" cy="2609850"/>
          </a:xfrm>
          <a:prstGeom prst="rect">
            <a:avLst/>
          </a:prstGeom>
          <a:noFill/>
          <a:ln w="9525">
            <a:noFill/>
            <a:miter lim="800000"/>
            <a:headEnd/>
            <a:tailEnd/>
          </a:ln>
        </p:spPr>
      </p:pic>
      <p:sp>
        <p:nvSpPr>
          <p:cNvPr id="14" name="Rettangolo 13"/>
          <p:cNvSpPr/>
          <p:nvPr/>
        </p:nvSpPr>
        <p:spPr>
          <a:xfrm>
            <a:off x="6156176" y="4293096"/>
            <a:ext cx="1440160"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p:cNvSpPr/>
          <p:nvPr/>
        </p:nvSpPr>
        <p:spPr>
          <a:xfrm>
            <a:off x="6156176" y="2708920"/>
            <a:ext cx="1440160"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p:cNvSpPr/>
          <p:nvPr/>
        </p:nvSpPr>
        <p:spPr>
          <a:xfrm>
            <a:off x="539552" y="6093296"/>
            <a:ext cx="1008112"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8"/>
          <p:cNvSpPr/>
          <p:nvPr/>
        </p:nvSpPr>
        <p:spPr>
          <a:xfrm>
            <a:off x="6444208" y="5157192"/>
            <a:ext cx="1008112"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p:cNvSpPr/>
          <p:nvPr/>
        </p:nvSpPr>
        <p:spPr>
          <a:xfrm>
            <a:off x="6444208" y="3717032"/>
            <a:ext cx="1008112"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994122"/>
          </a:xfrm>
        </p:spPr>
        <p:txBody>
          <a:bodyPr/>
          <a:lstStyle/>
          <a:p>
            <a:r>
              <a:rPr lang="it-IT" dirty="0" err="1" smtClean="0"/>
              <a:t>Main</a:t>
            </a:r>
            <a:endParaRPr lang="it-IT" dirty="0"/>
          </a:p>
        </p:txBody>
      </p:sp>
      <p:sp>
        <p:nvSpPr>
          <p:cNvPr id="7" name="CasellaDiTesto 6"/>
          <p:cNvSpPr txBox="1"/>
          <p:nvPr/>
        </p:nvSpPr>
        <p:spPr>
          <a:xfrm>
            <a:off x="395536" y="1340768"/>
            <a:ext cx="8208912" cy="738664"/>
          </a:xfrm>
          <a:prstGeom prst="rect">
            <a:avLst/>
          </a:prstGeom>
          <a:noFill/>
        </p:spPr>
        <p:txBody>
          <a:bodyPr wrap="square" rtlCol="0">
            <a:spAutoFit/>
          </a:bodyPr>
          <a:lstStyle/>
          <a:p>
            <a:r>
              <a:rPr lang="it-IT" sz="1400" dirty="0" smtClean="0"/>
              <a:t>Un’altra cosa importante, da non dimenticare, è di mettere all’inizio di ogni classe il comando </a:t>
            </a:r>
            <a:r>
              <a:rPr lang="it-IT" sz="1400" i="1" dirty="0" err="1" smtClean="0"/>
              <a:t>#pragma</a:t>
            </a:r>
            <a:r>
              <a:rPr lang="it-IT" sz="1400" i="1" dirty="0" smtClean="0"/>
              <a:t> once. </a:t>
            </a:r>
            <a:r>
              <a:rPr lang="it-IT" sz="1400" dirty="0" smtClean="0"/>
              <a:t>Questo comando fa si che il file sia compilato una sola volta, così, se una classe chiama un’altra classe, e questa classe richiama la classe precedente, il programma evita che le due classi siano compilate all’infinito.</a:t>
            </a:r>
          </a:p>
        </p:txBody>
      </p:sp>
      <p:sp>
        <p:nvSpPr>
          <p:cNvPr id="14" name="Rettangolo 13"/>
          <p:cNvSpPr/>
          <p:nvPr/>
        </p:nvSpPr>
        <p:spPr>
          <a:xfrm>
            <a:off x="6156176" y="4293096"/>
            <a:ext cx="1440160"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p:cNvSpPr/>
          <p:nvPr/>
        </p:nvSpPr>
        <p:spPr>
          <a:xfrm>
            <a:off x="6156176" y="2708920"/>
            <a:ext cx="1440160"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194" name="Picture 2"/>
          <p:cNvPicPr>
            <a:picLocks noChangeAspect="1" noChangeArrowheads="1"/>
          </p:cNvPicPr>
          <p:nvPr/>
        </p:nvPicPr>
        <p:blipFill>
          <a:blip r:embed="rId3" cstate="print"/>
          <a:srcRect/>
          <a:stretch>
            <a:fillRect/>
          </a:stretch>
        </p:blipFill>
        <p:spPr bwMode="auto">
          <a:xfrm>
            <a:off x="2987824" y="2780928"/>
            <a:ext cx="2800350" cy="27432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1196752"/>
            <a:ext cx="8003232" cy="706090"/>
          </a:xfrm>
        </p:spPr>
        <p:txBody>
          <a:bodyPr>
            <a:normAutofit fontScale="90000"/>
          </a:bodyPr>
          <a:lstStyle/>
          <a:p>
            <a:r>
              <a:rPr lang="it-IT" dirty="0" smtClean="0"/>
              <a:t>UML </a:t>
            </a:r>
            <a:r>
              <a:rPr lang="it-IT" dirty="0" err="1" smtClean="0"/>
              <a:t>Use</a:t>
            </a:r>
            <a:r>
              <a:rPr lang="it-IT" dirty="0" smtClean="0"/>
              <a:t> Case</a:t>
            </a:r>
            <a:endParaRPr lang="it-IT" dirty="0"/>
          </a:p>
        </p:txBody>
      </p:sp>
      <p:sp>
        <p:nvSpPr>
          <p:cNvPr id="5" name="CasellaDiTesto 4"/>
          <p:cNvSpPr txBox="1"/>
          <p:nvPr/>
        </p:nvSpPr>
        <p:spPr>
          <a:xfrm>
            <a:off x="251520" y="3068960"/>
            <a:ext cx="8496944" cy="1477328"/>
          </a:xfrm>
          <a:prstGeom prst="rect">
            <a:avLst/>
          </a:prstGeom>
          <a:noFill/>
        </p:spPr>
        <p:txBody>
          <a:bodyPr wrap="square" rtlCol="0">
            <a:spAutoFit/>
          </a:bodyPr>
          <a:lstStyle/>
          <a:p>
            <a:r>
              <a:rPr lang="it-IT" dirty="0" smtClean="0"/>
              <a:t>Lo </a:t>
            </a:r>
            <a:r>
              <a:rPr lang="it-IT" dirty="0" err="1" smtClean="0"/>
              <a:t>Use</a:t>
            </a:r>
            <a:r>
              <a:rPr lang="it-IT" dirty="0" smtClean="0"/>
              <a:t> Case </a:t>
            </a:r>
            <a:r>
              <a:rPr lang="it-IT" dirty="0" err="1" smtClean="0"/>
              <a:t>Diagram</a:t>
            </a:r>
            <a:r>
              <a:rPr lang="it-IT" dirty="0" smtClean="0"/>
              <a:t> rappresenta uno strumento che possiamo usare per spiegare in maniera semplice ragionamenti che a parole risulterebbero difficili da spiegare.</a:t>
            </a:r>
          </a:p>
          <a:p>
            <a:endParaRPr lang="it-IT" dirty="0"/>
          </a:p>
          <a:p>
            <a:r>
              <a:rPr lang="it-IT" dirty="0" smtClean="0"/>
              <a:t>Nel nostro caso abbiamo fatto un UML </a:t>
            </a:r>
            <a:r>
              <a:rPr lang="it-IT" dirty="0" err="1" smtClean="0"/>
              <a:t>Use</a:t>
            </a:r>
            <a:r>
              <a:rPr lang="it-IT" dirty="0" smtClean="0"/>
              <a:t> Case per chiarirci subito le idee su cosa il programma doveva fare e in quali situazioni farlo.</a:t>
            </a:r>
            <a:endParaRPr lang="it-IT"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994122"/>
          </a:xfrm>
        </p:spPr>
        <p:txBody>
          <a:bodyPr/>
          <a:lstStyle/>
          <a:p>
            <a:r>
              <a:rPr lang="it-IT" dirty="0" err="1" smtClean="0"/>
              <a:t>Main</a:t>
            </a:r>
            <a:endParaRPr lang="it-IT" dirty="0"/>
          </a:p>
        </p:txBody>
      </p:sp>
      <p:sp>
        <p:nvSpPr>
          <p:cNvPr id="7" name="CasellaDiTesto 6"/>
          <p:cNvSpPr txBox="1"/>
          <p:nvPr/>
        </p:nvSpPr>
        <p:spPr>
          <a:xfrm>
            <a:off x="395536" y="1340768"/>
            <a:ext cx="8208912" cy="738664"/>
          </a:xfrm>
          <a:prstGeom prst="rect">
            <a:avLst/>
          </a:prstGeom>
          <a:noFill/>
        </p:spPr>
        <p:txBody>
          <a:bodyPr wrap="square" rtlCol="0">
            <a:spAutoFit/>
          </a:bodyPr>
          <a:lstStyle/>
          <a:p>
            <a:r>
              <a:rPr lang="it-IT" sz="1400" dirty="0" smtClean="0"/>
              <a:t>Per regolare gli errori che possono avvenire per un uso sbagliato del programma abbiamo usato lo </a:t>
            </a:r>
            <a:r>
              <a:rPr lang="it-IT" sz="1400" dirty="0" err="1" smtClean="0"/>
              <a:t>exception</a:t>
            </a:r>
            <a:r>
              <a:rPr lang="it-IT" sz="1400" dirty="0" smtClean="0"/>
              <a:t> </a:t>
            </a:r>
            <a:r>
              <a:rPr lang="it-IT" sz="1400" dirty="0" err="1" smtClean="0"/>
              <a:t>handling</a:t>
            </a:r>
            <a:r>
              <a:rPr lang="it-IT" sz="1400" dirty="0" smtClean="0"/>
              <a:t>, in questo modo in caso il programma ci dà un’eccezione possiamo fargli fare qualcosa impostato da noi come riportato in </a:t>
            </a:r>
            <a:r>
              <a:rPr lang="it-IT" sz="1400" dirty="0" smtClean="0"/>
              <a:t>esempio:</a:t>
            </a:r>
            <a:endParaRPr lang="it-IT" sz="1400" dirty="0" smtClean="0"/>
          </a:p>
        </p:txBody>
      </p:sp>
      <p:sp>
        <p:nvSpPr>
          <p:cNvPr id="14" name="Rettangolo 13"/>
          <p:cNvSpPr/>
          <p:nvPr/>
        </p:nvSpPr>
        <p:spPr>
          <a:xfrm>
            <a:off x="6156176" y="4293096"/>
            <a:ext cx="1440160"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p:cNvSpPr/>
          <p:nvPr/>
        </p:nvSpPr>
        <p:spPr>
          <a:xfrm>
            <a:off x="6156176" y="2708920"/>
            <a:ext cx="1440160"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050" name="Picture 2"/>
          <p:cNvPicPr>
            <a:picLocks noChangeAspect="1" noChangeArrowheads="1"/>
          </p:cNvPicPr>
          <p:nvPr/>
        </p:nvPicPr>
        <p:blipFill>
          <a:blip r:embed="rId3" cstate="print"/>
          <a:srcRect/>
          <a:stretch>
            <a:fillRect/>
          </a:stretch>
        </p:blipFill>
        <p:spPr bwMode="auto">
          <a:xfrm>
            <a:off x="1835696" y="2636912"/>
            <a:ext cx="1276350" cy="266700"/>
          </a:xfrm>
          <a:prstGeom prst="rect">
            <a:avLst/>
          </a:prstGeom>
          <a:noFill/>
          <a:ln w="9525">
            <a:noFill/>
            <a:miter lim="800000"/>
            <a:headEnd/>
            <a:tailEnd/>
          </a:ln>
        </p:spPr>
      </p:pic>
      <p:sp>
        <p:nvSpPr>
          <p:cNvPr id="9" name="CasellaDiTesto 8"/>
          <p:cNvSpPr txBox="1"/>
          <p:nvPr/>
        </p:nvSpPr>
        <p:spPr>
          <a:xfrm>
            <a:off x="1835696" y="3068960"/>
            <a:ext cx="2520280" cy="646331"/>
          </a:xfrm>
          <a:prstGeom prst="rect">
            <a:avLst/>
          </a:prstGeom>
          <a:noFill/>
          <a:ln>
            <a:solidFill>
              <a:schemeClr val="tx1"/>
            </a:solidFill>
          </a:ln>
        </p:spPr>
        <p:txBody>
          <a:bodyPr wrap="square" rtlCol="0">
            <a:spAutoFit/>
          </a:bodyPr>
          <a:lstStyle/>
          <a:p>
            <a:r>
              <a:rPr lang="it-IT" dirty="0" smtClean="0"/>
              <a:t>Parte di programma dove cercare l’eccezione</a:t>
            </a:r>
            <a:endParaRPr lang="it-IT" dirty="0"/>
          </a:p>
        </p:txBody>
      </p:sp>
      <p:pic>
        <p:nvPicPr>
          <p:cNvPr id="2051" name="Picture 3"/>
          <p:cNvPicPr>
            <a:picLocks noChangeAspect="1" noChangeArrowheads="1"/>
          </p:cNvPicPr>
          <p:nvPr/>
        </p:nvPicPr>
        <p:blipFill>
          <a:blip r:embed="rId4" cstate="print"/>
          <a:srcRect/>
          <a:stretch>
            <a:fillRect/>
          </a:stretch>
        </p:blipFill>
        <p:spPr bwMode="auto">
          <a:xfrm>
            <a:off x="2051720" y="4077072"/>
            <a:ext cx="2219325" cy="1590675"/>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2123728" y="3933056"/>
            <a:ext cx="228600" cy="18097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994122"/>
          </a:xfrm>
        </p:spPr>
        <p:txBody>
          <a:bodyPr/>
          <a:lstStyle/>
          <a:p>
            <a:r>
              <a:rPr lang="it-IT" dirty="0" err="1" smtClean="0"/>
              <a:t>MyForm</a:t>
            </a:r>
            <a:endParaRPr lang="it-IT" dirty="0"/>
          </a:p>
        </p:txBody>
      </p:sp>
      <p:sp>
        <p:nvSpPr>
          <p:cNvPr id="7" name="CasellaDiTesto 6"/>
          <p:cNvSpPr txBox="1"/>
          <p:nvPr/>
        </p:nvSpPr>
        <p:spPr>
          <a:xfrm>
            <a:off x="395536" y="1538789"/>
            <a:ext cx="8208912" cy="954107"/>
          </a:xfrm>
          <a:prstGeom prst="rect">
            <a:avLst/>
          </a:prstGeom>
          <a:noFill/>
        </p:spPr>
        <p:txBody>
          <a:bodyPr wrap="square" rtlCol="0">
            <a:spAutoFit/>
          </a:bodyPr>
          <a:lstStyle/>
          <a:p>
            <a:r>
              <a:rPr lang="it-IT" sz="1400" dirty="0" smtClean="0"/>
              <a:t>Per mostrare i risultati, di un file importato, senza salvare nessun file sul computer, abbiamo fatto sì che premendo il tasto </a:t>
            </a:r>
            <a:r>
              <a:rPr lang="it-IT" sz="1400" dirty="0" smtClean="0"/>
              <a:t> </a:t>
            </a:r>
            <a:r>
              <a:rPr lang="it-IT" sz="1400" dirty="0" smtClean="0"/>
              <a:t>    </a:t>
            </a:r>
            <a:r>
              <a:rPr lang="it-IT" sz="1400" dirty="0" smtClean="0"/>
              <a:t>            </a:t>
            </a:r>
            <a:r>
              <a:rPr lang="it-IT" sz="1400" dirty="0" smtClean="0"/>
              <a:t>si apra una nuova scheda che ci mostra appunto i risultati a seconda delle spunte attivate sotto CALCOLA.</a:t>
            </a:r>
          </a:p>
          <a:p>
            <a:r>
              <a:rPr lang="it-IT" sz="1400" dirty="0" smtClean="0"/>
              <a:t>Per fare questo abbiamo creato una nuova Forma chiamata </a:t>
            </a:r>
            <a:r>
              <a:rPr lang="it-IT" sz="1400" dirty="0" err="1" smtClean="0"/>
              <a:t>MyForm</a:t>
            </a:r>
            <a:r>
              <a:rPr lang="it-IT" sz="1400" dirty="0" smtClean="0"/>
              <a:t>.</a:t>
            </a:r>
          </a:p>
        </p:txBody>
      </p:sp>
      <p:sp>
        <p:nvSpPr>
          <p:cNvPr id="14" name="Rettangolo 13"/>
          <p:cNvSpPr/>
          <p:nvPr/>
        </p:nvSpPr>
        <p:spPr>
          <a:xfrm>
            <a:off x="6156176" y="4293096"/>
            <a:ext cx="1440160"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p:cNvSpPr/>
          <p:nvPr/>
        </p:nvSpPr>
        <p:spPr>
          <a:xfrm>
            <a:off x="6156176" y="2708920"/>
            <a:ext cx="1440160" cy="4320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9218" name="Picture 2"/>
          <p:cNvPicPr>
            <a:picLocks noChangeAspect="1" noChangeArrowheads="1"/>
          </p:cNvPicPr>
          <p:nvPr/>
        </p:nvPicPr>
        <p:blipFill>
          <a:blip r:embed="rId3" cstate="print"/>
          <a:srcRect/>
          <a:stretch>
            <a:fillRect/>
          </a:stretch>
        </p:blipFill>
        <p:spPr bwMode="auto">
          <a:xfrm>
            <a:off x="1835696" y="1772816"/>
            <a:ext cx="576064" cy="25954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188640"/>
            <a:ext cx="8229600" cy="994122"/>
          </a:xfrm>
        </p:spPr>
        <p:txBody>
          <a:bodyPr/>
          <a:lstStyle/>
          <a:p>
            <a:r>
              <a:rPr lang="it-IT" dirty="0" smtClean="0"/>
              <a:t>UML </a:t>
            </a:r>
            <a:r>
              <a:rPr lang="it-IT" dirty="0" err="1" smtClean="0"/>
              <a:t>Class</a:t>
            </a:r>
            <a:r>
              <a:rPr lang="it-IT" dirty="0" smtClean="0"/>
              <a:t> </a:t>
            </a:r>
            <a:r>
              <a:rPr lang="it-IT" dirty="0" err="1" smtClean="0"/>
              <a:t>Diagram</a:t>
            </a:r>
            <a:endParaRPr lang="it-IT" dirty="0"/>
          </a:p>
        </p:txBody>
      </p:sp>
      <p:sp>
        <p:nvSpPr>
          <p:cNvPr id="4" name="CasellaDiTesto 3"/>
          <p:cNvSpPr txBox="1"/>
          <p:nvPr/>
        </p:nvSpPr>
        <p:spPr>
          <a:xfrm>
            <a:off x="323528" y="1268760"/>
            <a:ext cx="8496944" cy="646331"/>
          </a:xfrm>
          <a:prstGeom prst="rect">
            <a:avLst/>
          </a:prstGeom>
          <a:noFill/>
        </p:spPr>
        <p:txBody>
          <a:bodyPr wrap="square" rtlCol="0">
            <a:spAutoFit/>
          </a:bodyPr>
          <a:lstStyle/>
          <a:p>
            <a:r>
              <a:rPr lang="it-IT" dirty="0" smtClean="0"/>
              <a:t>Stessa cosa per l’UML </a:t>
            </a:r>
            <a:r>
              <a:rPr lang="it-IT" dirty="0" err="1" smtClean="0"/>
              <a:t>Class</a:t>
            </a:r>
            <a:r>
              <a:rPr lang="it-IT" dirty="0" smtClean="0"/>
              <a:t> </a:t>
            </a:r>
            <a:r>
              <a:rPr lang="it-IT" dirty="0" err="1" smtClean="0"/>
              <a:t>Diagram</a:t>
            </a:r>
            <a:r>
              <a:rPr lang="it-IT" dirty="0" smtClean="0"/>
              <a:t> con le quali progettiamo le classi da scrivere in seguito nel codice e raffiguriamo le connessione che pensiamo dovranno avere. </a:t>
            </a:r>
            <a:endParaRPr lang="it-IT" dirty="0"/>
          </a:p>
        </p:txBody>
      </p:sp>
      <p:pic>
        <p:nvPicPr>
          <p:cNvPr id="10243" name="Picture 3" descr="C:\Users\Seven\Downloads\class uml (2).png"/>
          <p:cNvPicPr>
            <a:picLocks noChangeAspect="1" noChangeArrowheads="1"/>
          </p:cNvPicPr>
          <p:nvPr/>
        </p:nvPicPr>
        <p:blipFill>
          <a:blip r:embed="rId2" cstate="print"/>
          <a:srcRect/>
          <a:stretch>
            <a:fillRect/>
          </a:stretch>
        </p:blipFill>
        <p:spPr bwMode="auto">
          <a:xfrm>
            <a:off x="0" y="2132856"/>
            <a:ext cx="9144000" cy="4702628"/>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332656"/>
            <a:ext cx="8229600" cy="778098"/>
          </a:xfrm>
        </p:spPr>
        <p:txBody>
          <a:bodyPr/>
          <a:lstStyle/>
          <a:p>
            <a:r>
              <a:rPr lang="it-IT" dirty="0" smtClean="0"/>
              <a:t>Il Programma</a:t>
            </a:r>
            <a:endParaRPr lang="it-IT" dirty="0"/>
          </a:p>
        </p:txBody>
      </p:sp>
      <p:sp>
        <p:nvSpPr>
          <p:cNvPr id="4" name="CasellaDiTesto 3"/>
          <p:cNvSpPr txBox="1"/>
          <p:nvPr/>
        </p:nvSpPr>
        <p:spPr>
          <a:xfrm>
            <a:off x="323528" y="1412776"/>
            <a:ext cx="8496944" cy="1754326"/>
          </a:xfrm>
          <a:prstGeom prst="rect">
            <a:avLst/>
          </a:prstGeom>
          <a:noFill/>
        </p:spPr>
        <p:txBody>
          <a:bodyPr wrap="square" rtlCol="0">
            <a:spAutoFit/>
          </a:bodyPr>
          <a:lstStyle/>
          <a:p>
            <a:r>
              <a:rPr lang="it-IT" dirty="0" smtClean="0"/>
              <a:t>Avendo quindi ultimato gli UML e aiutandoci con essi iniziamo la stesura del codice.</a:t>
            </a:r>
          </a:p>
          <a:p>
            <a:r>
              <a:rPr lang="it-IT" dirty="0" smtClean="0"/>
              <a:t>Iniziamo trascrivendo la parte di codice presa dal libro </a:t>
            </a:r>
            <a:r>
              <a:rPr lang="it-IT" dirty="0" err="1" smtClean="0"/>
              <a:t>Numerical</a:t>
            </a:r>
            <a:r>
              <a:rPr lang="it-IT" dirty="0" smtClean="0"/>
              <a:t> </a:t>
            </a:r>
            <a:r>
              <a:rPr lang="it-IT" dirty="0" err="1" smtClean="0"/>
              <a:t>Recipies</a:t>
            </a:r>
            <a:r>
              <a:rPr lang="it-IT" dirty="0" smtClean="0"/>
              <a:t> 2nd </a:t>
            </a:r>
            <a:r>
              <a:rPr lang="it-IT" dirty="0" err="1" smtClean="0"/>
              <a:t>edition</a:t>
            </a:r>
            <a:r>
              <a:rPr lang="it-IT" dirty="0" smtClean="0"/>
              <a:t> per il calcolo delle differenze finite. Il libro prevede 4 metodi di calcolo: Europeo Esplicito, Europeo Implicito, Americano Esplicito e Americano Implicito.</a:t>
            </a:r>
            <a:endParaRPr lang="it-IT" dirty="0"/>
          </a:p>
          <a:p>
            <a:r>
              <a:rPr lang="it-IT" dirty="0" smtClean="0"/>
              <a:t>Abbiamo quindi creato una classe padre che abbiamo chiamato </a:t>
            </a:r>
            <a:r>
              <a:rPr lang="it-IT" i="1" dirty="0" err="1" smtClean="0"/>
              <a:t>ClassePadreDifferenze</a:t>
            </a:r>
            <a:r>
              <a:rPr lang="it-IT" i="1" dirty="0" smtClean="0"/>
              <a:t> </a:t>
            </a:r>
            <a:r>
              <a:rPr lang="it-IT" dirty="0" smtClean="0"/>
              <a:t>alla quale abbiamo aggregato due classi figlie: </a:t>
            </a:r>
            <a:r>
              <a:rPr lang="it-IT" i="1" dirty="0" err="1" smtClean="0"/>
              <a:t>Differenze_esplicite</a:t>
            </a:r>
            <a:r>
              <a:rPr lang="it-IT" dirty="0" smtClean="0"/>
              <a:t> e </a:t>
            </a:r>
            <a:r>
              <a:rPr lang="it-IT" i="1" dirty="0" err="1" smtClean="0"/>
              <a:t>Differenze_implicite</a:t>
            </a:r>
            <a:r>
              <a:rPr lang="it-IT" i="1" dirty="0" smtClean="0"/>
              <a:t>.</a:t>
            </a:r>
            <a:endParaRPr lang="it-IT" i="1" dirty="0"/>
          </a:p>
        </p:txBody>
      </p:sp>
      <p:sp>
        <p:nvSpPr>
          <p:cNvPr id="2050" name="AutoShape 2" descr="https://documents.lucidchart.com/documents/6ec64c44-432b-4a7a-a3d3-1c5b4062a4db/pages/0_0?a=2116&amp;x=-1934&amp;y=198&amp;w=1628&amp;h=924&amp;store=1&amp;accept=image%2F*&amp;auth=LCA%20e8183fcb130201fc552987ab6ffb997977e72b73-ts%3D1540294745"/>
          <p:cNvSpPr>
            <a:spLocks noChangeAspect="1" noChangeArrowheads="1"/>
          </p:cNvSpPr>
          <p:nvPr/>
        </p:nvSpPr>
        <p:spPr bwMode="auto">
          <a:xfrm>
            <a:off x="155575" y="-3162300"/>
            <a:ext cx="11630025" cy="6600825"/>
          </a:xfrm>
          <a:prstGeom prst="rect">
            <a:avLst/>
          </a:prstGeom>
          <a:noFill/>
        </p:spPr>
        <p:txBody>
          <a:bodyPr vert="horz" wrap="square" lIns="91440" tIns="45720" rIns="91440" bIns="45720" numCol="1" anchor="t" anchorCtr="0" compatLnSpc="1">
            <a:prstTxWarp prst="textNoShape">
              <a:avLst/>
            </a:prstTxWarp>
          </a:bodyPr>
          <a:lstStyle/>
          <a:p>
            <a:endParaRPr lang="it-IT"/>
          </a:p>
        </p:txBody>
      </p:sp>
      <p:pic>
        <p:nvPicPr>
          <p:cNvPr id="2051" name="Picture 3"/>
          <p:cNvPicPr>
            <a:picLocks noChangeAspect="1" noChangeArrowheads="1"/>
          </p:cNvPicPr>
          <p:nvPr/>
        </p:nvPicPr>
        <p:blipFill>
          <a:blip r:embed="rId2" cstate="print"/>
          <a:srcRect/>
          <a:stretch>
            <a:fillRect/>
          </a:stretch>
        </p:blipFill>
        <p:spPr bwMode="auto">
          <a:xfrm>
            <a:off x="1619672" y="3501008"/>
            <a:ext cx="5292080" cy="2863721"/>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ClassePadreDifferenze</a:t>
            </a:r>
            <a:endParaRPr lang="it-IT" dirty="0"/>
          </a:p>
        </p:txBody>
      </p:sp>
      <p:pic>
        <p:nvPicPr>
          <p:cNvPr id="19458" name="Picture 2"/>
          <p:cNvPicPr>
            <a:picLocks noChangeAspect="1" noChangeArrowheads="1"/>
          </p:cNvPicPr>
          <p:nvPr/>
        </p:nvPicPr>
        <p:blipFill>
          <a:blip r:embed="rId2" cstate="print"/>
          <a:srcRect/>
          <a:stretch>
            <a:fillRect/>
          </a:stretch>
        </p:blipFill>
        <p:spPr bwMode="auto">
          <a:xfrm>
            <a:off x="611560" y="2636912"/>
            <a:ext cx="2962275" cy="2524125"/>
          </a:xfrm>
          <a:prstGeom prst="rect">
            <a:avLst/>
          </a:prstGeom>
          <a:noFill/>
          <a:ln w="9525">
            <a:noFill/>
            <a:miter lim="800000"/>
            <a:headEnd/>
            <a:tailEnd/>
          </a:ln>
        </p:spPr>
      </p:pic>
      <p:sp>
        <p:nvSpPr>
          <p:cNvPr id="5" name="CasellaDiTesto 4"/>
          <p:cNvSpPr txBox="1"/>
          <p:nvPr/>
        </p:nvSpPr>
        <p:spPr>
          <a:xfrm>
            <a:off x="3707904" y="2852936"/>
            <a:ext cx="4680520" cy="1169551"/>
          </a:xfrm>
          <a:prstGeom prst="rect">
            <a:avLst/>
          </a:prstGeom>
          <a:noFill/>
        </p:spPr>
        <p:txBody>
          <a:bodyPr wrap="square" rtlCol="0">
            <a:spAutoFit/>
          </a:bodyPr>
          <a:lstStyle/>
          <a:p>
            <a:r>
              <a:rPr lang="it-IT" sz="1400" dirty="0" smtClean="0"/>
              <a:t>Inizializziamo quindi la nostra classe in un file chiamato </a:t>
            </a:r>
            <a:r>
              <a:rPr lang="it-IT" sz="1400" i="1" dirty="0" err="1" smtClean="0"/>
              <a:t>ClassePadreDifferenze.h</a:t>
            </a:r>
            <a:r>
              <a:rPr lang="it-IT" sz="1400" dirty="0" err="1" smtClean="0"/>
              <a:t>.</a:t>
            </a:r>
            <a:endParaRPr lang="it-IT" sz="1400" dirty="0" smtClean="0"/>
          </a:p>
          <a:p>
            <a:r>
              <a:rPr lang="it-IT" sz="1400" dirty="0" smtClean="0"/>
              <a:t>Per creare la classe utilizziamo il comando </a:t>
            </a:r>
            <a:r>
              <a:rPr lang="it-IT" sz="1400" i="1" dirty="0" err="1" smtClean="0"/>
              <a:t>ref</a:t>
            </a:r>
            <a:r>
              <a:rPr lang="it-IT" sz="1400" i="1" dirty="0" smtClean="0"/>
              <a:t> </a:t>
            </a:r>
            <a:r>
              <a:rPr lang="it-IT" sz="1400" i="1" dirty="0" err="1" smtClean="0"/>
              <a:t>class</a:t>
            </a:r>
            <a:r>
              <a:rPr lang="it-IT" sz="1400" i="1" dirty="0" smtClean="0"/>
              <a:t> </a:t>
            </a:r>
            <a:r>
              <a:rPr lang="it-IT" sz="1400" dirty="0" smtClean="0"/>
              <a:t>seguito dal nome della classe: </a:t>
            </a:r>
            <a:r>
              <a:rPr lang="it-IT" sz="1400" i="1" dirty="0" err="1" smtClean="0"/>
              <a:t>classePadreDifferenze</a:t>
            </a:r>
            <a:r>
              <a:rPr lang="it-IT" sz="1400" dirty="0" smtClean="0"/>
              <a:t> e la prima cosa che facciamo è inizializzare le variabili che ci serviranno in seguito.</a:t>
            </a:r>
            <a:endParaRPr lang="it-IT" sz="1400"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ClassePadreDifferenze</a:t>
            </a:r>
            <a:endParaRPr lang="it-IT" dirty="0"/>
          </a:p>
        </p:txBody>
      </p:sp>
      <p:sp>
        <p:nvSpPr>
          <p:cNvPr id="5" name="CasellaDiTesto 4"/>
          <p:cNvSpPr txBox="1"/>
          <p:nvPr/>
        </p:nvSpPr>
        <p:spPr>
          <a:xfrm>
            <a:off x="3851920" y="2204864"/>
            <a:ext cx="4680520" cy="1169551"/>
          </a:xfrm>
          <a:prstGeom prst="rect">
            <a:avLst/>
          </a:prstGeom>
          <a:noFill/>
        </p:spPr>
        <p:txBody>
          <a:bodyPr wrap="square" rtlCol="0">
            <a:spAutoFit/>
          </a:bodyPr>
          <a:lstStyle/>
          <a:p>
            <a:r>
              <a:rPr lang="it-IT" sz="1400" dirty="0" smtClean="0"/>
              <a:t>Poi definiamo la funzione </a:t>
            </a:r>
            <a:r>
              <a:rPr lang="it-IT" sz="1400" i="1" dirty="0" err="1" smtClean="0"/>
              <a:t>setVariabili</a:t>
            </a:r>
            <a:r>
              <a:rPr lang="it-IT" sz="1400" dirty="0" smtClean="0"/>
              <a:t> come virtuali in modo che possano essere sovrascritte dalle classi figlie.</a:t>
            </a:r>
          </a:p>
          <a:p>
            <a:r>
              <a:rPr lang="it-IT" sz="1400" dirty="0" smtClean="0"/>
              <a:t>Il suo compito sarà quello di far assumere alle variabili globali, S, K,  r, sigma, </a:t>
            </a:r>
            <a:r>
              <a:rPr lang="it-IT" sz="1400" dirty="0" err="1" smtClean="0"/>
              <a:t>time</a:t>
            </a:r>
            <a:r>
              <a:rPr lang="it-IT" sz="1400" dirty="0" smtClean="0"/>
              <a:t>, no_S_step e no_t_step, i valori delle variabili in ingresso.</a:t>
            </a:r>
            <a:endParaRPr lang="it-IT" sz="1400" dirty="0"/>
          </a:p>
        </p:txBody>
      </p:sp>
      <p:pic>
        <p:nvPicPr>
          <p:cNvPr id="20482" name="Picture 2"/>
          <p:cNvPicPr>
            <a:picLocks noChangeAspect="1" noChangeArrowheads="1"/>
          </p:cNvPicPr>
          <p:nvPr/>
        </p:nvPicPr>
        <p:blipFill>
          <a:blip r:embed="rId2" cstate="print"/>
          <a:srcRect/>
          <a:stretch>
            <a:fillRect/>
          </a:stretch>
        </p:blipFill>
        <p:spPr bwMode="auto">
          <a:xfrm>
            <a:off x="251520" y="1772816"/>
            <a:ext cx="2847975" cy="276225"/>
          </a:xfrm>
          <a:prstGeom prst="rect">
            <a:avLst/>
          </a:prstGeom>
          <a:noFill/>
          <a:ln w="9525">
            <a:no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2123728" y="1969393"/>
            <a:ext cx="1352550" cy="1171575"/>
          </a:xfrm>
          <a:prstGeom prst="rect">
            <a:avLst/>
          </a:prstGeom>
          <a:noFill/>
          <a:ln w="9525">
            <a:noFill/>
            <a:miter lim="800000"/>
            <a:headEnd/>
            <a:tailEnd/>
          </a:ln>
        </p:spPr>
      </p:pic>
      <p:pic>
        <p:nvPicPr>
          <p:cNvPr id="20485" name="Picture 5"/>
          <p:cNvPicPr>
            <a:picLocks noChangeAspect="1" noChangeArrowheads="1"/>
          </p:cNvPicPr>
          <p:nvPr/>
        </p:nvPicPr>
        <p:blipFill>
          <a:blip r:embed="rId4" cstate="print"/>
          <a:srcRect/>
          <a:stretch>
            <a:fillRect/>
          </a:stretch>
        </p:blipFill>
        <p:spPr bwMode="auto">
          <a:xfrm>
            <a:off x="251520" y="3573016"/>
            <a:ext cx="2895600" cy="25050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994122"/>
          </a:xfrm>
        </p:spPr>
        <p:txBody>
          <a:bodyPr/>
          <a:lstStyle/>
          <a:p>
            <a:r>
              <a:rPr lang="it-IT" dirty="0" err="1" smtClean="0"/>
              <a:t>DifferenzeEsplicite</a:t>
            </a:r>
            <a:endParaRPr lang="it-IT" dirty="0"/>
          </a:p>
        </p:txBody>
      </p:sp>
      <p:pic>
        <p:nvPicPr>
          <p:cNvPr id="21506" name="Picture 2"/>
          <p:cNvPicPr>
            <a:picLocks noChangeAspect="1" noChangeArrowheads="1"/>
          </p:cNvPicPr>
          <p:nvPr/>
        </p:nvPicPr>
        <p:blipFill>
          <a:blip r:embed="rId2" cstate="print"/>
          <a:srcRect/>
          <a:stretch>
            <a:fillRect/>
          </a:stretch>
        </p:blipFill>
        <p:spPr bwMode="auto">
          <a:xfrm>
            <a:off x="179512" y="2276872"/>
            <a:ext cx="4257675" cy="2571750"/>
          </a:xfrm>
          <a:prstGeom prst="rect">
            <a:avLst/>
          </a:prstGeom>
          <a:noFill/>
          <a:ln w="9525">
            <a:noFill/>
            <a:miter lim="800000"/>
            <a:headEnd/>
            <a:tailEnd/>
          </a:ln>
        </p:spPr>
      </p:pic>
      <p:sp>
        <p:nvSpPr>
          <p:cNvPr id="9" name="Rettangolo 8"/>
          <p:cNvSpPr/>
          <p:nvPr/>
        </p:nvSpPr>
        <p:spPr>
          <a:xfrm>
            <a:off x="3995936" y="2204864"/>
            <a:ext cx="43204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p:cNvSpPr txBox="1"/>
          <p:nvPr/>
        </p:nvSpPr>
        <p:spPr>
          <a:xfrm>
            <a:off x="4644008" y="1916832"/>
            <a:ext cx="4392488" cy="738664"/>
          </a:xfrm>
          <a:prstGeom prst="rect">
            <a:avLst/>
          </a:prstGeom>
          <a:noFill/>
        </p:spPr>
        <p:txBody>
          <a:bodyPr wrap="square" rtlCol="0">
            <a:spAutoFit/>
          </a:bodyPr>
          <a:lstStyle/>
          <a:p>
            <a:r>
              <a:rPr lang="it-IT" sz="1400" dirty="0" smtClean="0"/>
              <a:t>Creiamo la sottoclasse per le differenze esplicite in modo da poter usare tutti gli attributi e i metodi definiti nella classe padre anche nella classe figlia.</a:t>
            </a:r>
            <a:endParaRPr lang="it-IT" sz="1400" dirty="0"/>
          </a:p>
        </p:txBody>
      </p:sp>
      <p:sp>
        <p:nvSpPr>
          <p:cNvPr id="11" name="Rettangolo arrotondato 10"/>
          <p:cNvSpPr/>
          <p:nvPr/>
        </p:nvSpPr>
        <p:spPr>
          <a:xfrm>
            <a:off x="107504" y="2276872"/>
            <a:ext cx="3816424" cy="216024"/>
          </a:xfrm>
          <a:prstGeom prst="roundRect">
            <a:avLst/>
          </a:prstGeom>
          <a:noFill/>
          <a:ln w="158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p:cNvSpPr txBox="1"/>
          <p:nvPr/>
        </p:nvSpPr>
        <p:spPr>
          <a:xfrm>
            <a:off x="4644008" y="3337828"/>
            <a:ext cx="4392488" cy="954107"/>
          </a:xfrm>
          <a:prstGeom prst="rect">
            <a:avLst/>
          </a:prstGeom>
          <a:noFill/>
        </p:spPr>
        <p:txBody>
          <a:bodyPr wrap="square" rtlCol="0">
            <a:spAutoFit/>
          </a:bodyPr>
          <a:lstStyle/>
          <a:p>
            <a:r>
              <a:rPr lang="it-IT" sz="1400" dirty="0" smtClean="0"/>
              <a:t>E definiamo le funzioni per il calcolo delle differenze finite esplicite, sia con il </a:t>
            </a:r>
            <a:r>
              <a:rPr lang="it-IT" sz="1400" smtClean="0"/>
              <a:t>metodo europeo </a:t>
            </a:r>
            <a:r>
              <a:rPr lang="it-IT" sz="1400" dirty="0" smtClean="0"/>
              <a:t>che americano. Il calcolo sarà poi fatto nel file .</a:t>
            </a:r>
            <a:r>
              <a:rPr lang="it-IT" sz="1400" dirty="0" err="1" smtClean="0"/>
              <a:t>cpp</a:t>
            </a:r>
            <a:r>
              <a:rPr lang="it-IT" sz="1400" dirty="0" smtClean="0"/>
              <a:t>, ovvero il file d’origine, e sarà quello fornitoci dal libro.</a:t>
            </a:r>
            <a:endParaRPr lang="it-IT"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994122"/>
          </a:xfrm>
        </p:spPr>
        <p:txBody>
          <a:bodyPr/>
          <a:lstStyle/>
          <a:p>
            <a:r>
              <a:rPr lang="it-IT" dirty="0" err="1" smtClean="0"/>
              <a:t>DifferenzeImplicite</a:t>
            </a:r>
            <a:endParaRPr lang="it-IT" dirty="0"/>
          </a:p>
        </p:txBody>
      </p:sp>
      <p:sp>
        <p:nvSpPr>
          <p:cNvPr id="10" name="CasellaDiTesto 9"/>
          <p:cNvSpPr txBox="1"/>
          <p:nvPr/>
        </p:nvSpPr>
        <p:spPr>
          <a:xfrm>
            <a:off x="4355976" y="2204864"/>
            <a:ext cx="4392488" cy="1169551"/>
          </a:xfrm>
          <a:prstGeom prst="rect">
            <a:avLst/>
          </a:prstGeom>
          <a:noFill/>
        </p:spPr>
        <p:txBody>
          <a:bodyPr wrap="square" rtlCol="0">
            <a:spAutoFit/>
          </a:bodyPr>
          <a:lstStyle/>
          <a:p>
            <a:r>
              <a:rPr lang="it-IT" sz="1400" dirty="0" smtClean="0"/>
              <a:t>Per le differenze implicite il discorso non cambia, prima creiamo la classe figlia e definisco le due funzioni per il calcolo delle differenze implicite nell’</a:t>
            </a:r>
            <a:r>
              <a:rPr lang="it-IT" sz="1400" dirty="0" err="1" smtClean="0"/>
              <a:t>header</a:t>
            </a:r>
            <a:r>
              <a:rPr lang="it-IT" sz="1400" dirty="0" smtClean="0"/>
              <a:t>; poi nel file d’origine mettiamo la parte di codice fornitaci dal libro, con qualche modifica, per il calcolo.</a:t>
            </a:r>
            <a:endParaRPr lang="it-IT" sz="1400" dirty="0"/>
          </a:p>
        </p:txBody>
      </p:sp>
      <p:pic>
        <p:nvPicPr>
          <p:cNvPr id="21508" name="Picture 4"/>
          <p:cNvPicPr>
            <a:picLocks noChangeAspect="1" noChangeArrowheads="1"/>
          </p:cNvPicPr>
          <p:nvPr/>
        </p:nvPicPr>
        <p:blipFill>
          <a:blip r:embed="rId3" cstate="print"/>
          <a:srcRect/>
          <a:stretch>
            <a:fillRect/>
          </a:stretch>
        </p:blipFill>
        <p:spPr bwMode="auto">
          <a:xfrm>
            <a:off x="323528" y="2204864"/>
            <a:ext cx="3600400" cy="2139711"/>
          </a:xfrm>
          <a:prstGeom prst="rect">
            <a:avLst/>
          </a:prstGeom>
          <a:noFill/>
          <a:ln w="9525">
            <a:noFill/>
            <a:miter lim="800000"/>
            <a:headEnd/>
            <a:tailEnd/>
          </a:ln>
        </p:spPr>
      </p:pic>
      <p:sp>
        <p:nvSpPr>
          <p:cNvPr id="5" name="Rettangolo 4"/>
          <p:cNvSpPr/>
          <p:nvPr/>
        </p:nvSpPr>
        <p:spPr>
          <a:xfrm>
            <a:off x="3563888" y="2204864"/>
            <a:ext cx="360040" cy="216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1305</TotalTime>
  <Words>1888</Words>
  <Application>Microsoft Office PowerPoint</Application>
  <PresentationFormat>Presentazione su schermo (4:3)</PresentationFormat>
  <Paragraphs>168</Paragraphs>
  <Slides>31</Slides>
  <Notes>23</Notes>
  <HiddenSlides>0</HiddenSlides>
  <MMClips>0</MMClips>
  <ScaleCrop>false</ScaleCrop>
  <HeadingPairs>
    <vt:vector size="4" baseType="variant">
      <vt:variant>
        <vt:lpstr>Tema</vt:lpstr>
      </vt:variant>
      <vt:variant>
        <vt:i4>1</vt:i4>
      </vt:variant>
      <vt:variant>
        <vt:lpstr>Titoli diapositive</vt:lpstr>
      </vt:variant>
      <vt:variant>
        <vt:i4>31</vt:i4>
      </vt:variant>
    </vt:vector>
  </HeadingPairs>
  <TitlesOfParts>
    <vt:vector size="32" baseType="lpstr">
      <vt:lpstr>Tema di Office</vt:lpstr>
      <vt:lpstr>Calcolo delle Differenze Finite</vt:lpstr>
      <vt:lpstr>UML Use Case</vt:lpstr>
      <vt:lpstr>UML Use Case</vt:lpstr>
      <vt:lpstr>UML Class Diagram</vt:lpstr>
      <vt:lpstr>Il Programma</vt:lpstr>
      <vt:lpstr>ClassePadreDifferenze</vt:lpstr>
      <vt:lpstr>ClassePadreDifferenze</vt:lpstr>
      <vt:lpstr>DifferenzeEsplicite</vt:lpstr>
      <vt:lpstr>DifferenzeImplicite</vt:lpstr>
      <vt:lpstr>Import</vt:lpstr>
      <vt:lpstr>PadreImport</vt:lpstr>
      <vt:lpstr>PadreImport</vt:lpstr>
      <vt:lpstr>PadreImport</vt:lpstr>
      <vt:lpstr>ImportCSV</vt:lpstr>
      <vt:lpstr>ImportCSV</vt:lpstr>
      <vt:lpstr>ImportINI</vt:lpstr>
      <vt:lpstr>ImportINI</vt:lpstr>
      <vt:lpstr>ImportTXT</vt:lpstr>
      <vt:lpstr>ImportTXT</vt:lpstr>
      <vt:lpstr>Export</vt:lpstr>
      <vt:lpstr>Export</vt:lpstr>
      <vt:lpstr>ExportCSV</vt:lpstr>
      <vt:lpstr>ExportCSV</vt:lpstr>
      <vt:lpstr>ExportCSV</vt:lpstr>
      <vt:lpstr>ExportINI e ExportTXT</vt:lpstr>
      <vt:lpstr>Main</vt:lpstr>
      <vt:lpstr>Main</vt:lpstr>
      <vt:lpstr>Main</vt:lpstr>
      <vt:lpstr>Main</vt:lpstr>
      <vt:lpstr>Main</vt:lpstr>
      <vt:lpstr>MyForm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Calcolo delle Differenze Finite</dc:title>
  <dc:creator>Seven</dc:creator>
  <cp:lastModifiedBy>Seven</cp:lastModifiedBy>
  <cp:revision>120</cp:revision>
  <dcterms:created xsi:type="dcterms:W3CDTF">2018-10-23T13:50:17Z</dcterms:created>
  <dcterms:modified xsi:type="dcterms:W3CDTF">2018-10-25T17:00:08Z</dcterms:modified>
</cp:coreProperties>
</file>