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96" r:id="rId2"/>
  </p:sldMasterIdLst>
  <p:notesMasterIdLst>
    <p:notesMasterId r:id="rId63"/>
  </p:notesMasterIdLst>
  <p:sldIdLst>
    <p:sldId id="256" r:id="rId3"/>
    <p:sldId id="424" r:id="rId4"/>
    <p:sldId id="471" r:id="rId5"/>
    <p:sldId id="48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61" r:id="rId22"/>
    <p:sldId id="458" r:id="rId23"/>
    <p:sldId id="459" r:id="rId24"/>
    <p:sldId id="460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70" r:id="rId41"/>
    <p:sldId id="462" r:id="rId42"/>
    <p:sldId id="478" r:id="rId43"/>
    <p:sldId id="463" r:id="rId44"/>
    <p:sldId id="479" r:id="rId45"/>
    <p:sldId id="464" r:id="rId46"/>
    <p:sldId id="480" r:id="rId47"/>
    <p:sldId id="465" r:id="rId48"/>
    <p:sldId id="481" r:id="rId49"/>
    <p:sldId id="466" r:id="rId50"/>
    <p:sldId id="482" r:id="rId51"/>
    <p:sldId id="467" r:id="rId52"/>
    <p:sldId id="468" r:id="rId53"/>
    <p:sldId id="469" r:id="rId54"/>
    <p:sldId id="477" r:id="rId55"/>
    <p:sldId id="483" r:id="rId56"/>
    <p:sldId id="472" r:id="rId57"/>
    <p:sldId id="473" r:id="rId58"/>
    <p:sldId id="474" r:id="rId59"/>
    <p:sldId id="475" r:id="rId60"/>
    <p:sldId id="476" r:id="rId61"/>
    <p:sldId id="42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AE1"/>
    <a:srgbClr val="FFFFFF"/>
    <a:srgbClr val="C9C9C9"/>
    <a:srgbClr val="B97A57"/>
    <a:srgbClr val="000000"/>
    <a:srgbClr val="FF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39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1CCB6-A37E-49C1-9AB5-F089EE7C6C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66604E-10DC-49C0-8EF4-7CB00C69AAD6}">
      <dgm:prSet phldrT="[Text]"/>
      <dgm:spPr/>
      <dgm:t>
        <a:bodyPr/>
        <a:lstStyle/>
        <a:p>
          <a:r>
            <a:rPr lang="en-IN" dirty="0"/>
            <a:t>Concepts</a:t>
          </a:r>
        </a:p>
      </dgm:t>
    </dgm:pt>
    <dgm:pt modelId="{803A8DDB-8DF6-423F-ACDE-0217411057C0}" type="parTrans" cxnId="{1E3C33D4-80B3-4C8A-A308-F379EBD1DF09}">
      <dgm:prSet/>
      <dgm:spPr/>
      <dgm:t>
        <a:bodyPr/>
        <a:lstStyle/>
        <a:p>
          <a:endParaRPr lang="en-IN"/>
        </a:p>
      </dgm:t>
    </dgm:pt>
    <dgm:pt modelId="{F0292E64-AD23-4387-8C88-B908C739E721}" type="sibTrans" cxnId="{1E3C33D4-80B3-4C8A-A308-F379EBD1DF09}">
      <dgm:prSet/>
      <dgm:spPr/>
      <dgm:t>
        <a:bodyPr/>
        <a:lstStyle/>
        <a:p>
          <a:endParaRPr lang="en-IN"/>
        </a:p>
      </dgm:t>
    </dgm:pt>
    <dgm:pt modelId="{A616992D-C586-422D-BD40-C739D0A11B5A}">
      <dgm:prSet phldrT="[Text]"/>
      <dgm:spPr/>
      <dgm:t>
        <a:bodyPr/>
        <a:lstStyle/>
        <a:p>
          <a:r>
            <a:rPr lang="en-IN" dirty="0"/>
            <a:t>Explanation </a:t>
          </a:r>
          <a:r>
            <a:rPr lang="en-IN"/>
            <a:t>of Concept</a:t>
          </a:r>
          <a:endParaRPr lang="en-IN" dirty="0"/>
        </a:p>
      </dgm:t>
    </dgm:pt>
    <dgm:pt modelId="{16B8A293-BD9C-4A4D-B778-53DFAD98B841}" type="parTrans" cxnId="{6CB39632-6964-49F3-A7EA-3F0964DC11F3}">
      <dgm:prSet/>
      <dgm:spPr/>
      <dgm:t>
        <a:bodyPr/>
        <a:lstStyle/>
        <a:p>
          <a:endParaRPr lang="en-IN"/>
        </a:p>
      </dgm:t>
    </dgm:pt>
    <dgm:pt modelId="{9C4C8914-5628-420D-9D99-1B657A4DB752}" type="sibTrans" cxnId="{6CB39632-6964-49F3-A7EA-3F0964DC11F3}">
      <dgm:prSet/>
      <dgm:spPr/>
      <dgm:t>
        <a:bodyPr/>
        <a:lstStyle/>
        <a:p>
          <a:endParaRPr lang="en-IN"/>
        </a:p>
      </dgm:t>
    </dgm:pt>
    <dgm:pt modelId="{FECBB0DE-8528-44A8-AD61-D745AAB65183}">
      <dgm:prSet phldrT="[Text]"/>
      <dgm:spPr/>
      <dgm:t>
        <a:bodyPr/>
        <a:lstStyle/>
        <a:p>
          <a:r>
            <a:rPr lang="en-IN" dirty="0"/>
            <a:t>Class Exercise</a:t>
          </a:r>
        </a:p>
      </dgm:t>
    </dgm:pt>
    <dgm:pt modelId="{8DF709D4-55A5-4583-9848-5C8CEF77F09B}" type="parTrans" cxnId="{29512AE6-5E2D-485D-A395-528987E7E1C1}">
      <dgm:prSet/>
      <dgm:spPr/>
      <dgm:t>
        <a:bodyPr/>
        <a:lstStyle/>
        <a:p>
          <a:endParaRPr lang="en-IN"/>
        </a:p>
      </dgm:t>
    </dgm:pt>
    <dgm:pt modelId="{11661F66-AE3E-41A7-8B35-49D07B3AB788}" type="sibTrans" cxnId="{29512AE6-5E2D-485D-A395-528987E7E1C1}">
      <dgm:prSet/>
      <dgm:spPr/>
      <dgm:t>
        <a:bodyPr/>
        <a:lstStyle/>
        <a:p>
          <a:endParaRPr lang="en-IN"/>
        </a:p>
      </dgm:t>
    </dgm:pt>
    <dgm:pt modelId="{4766808A-C66E-4F9A-8409-7E8A58FF69FA}">
      <dgm:prSet phldrT="[Text]"/>
      <dgm:spPr/>
      <dgm:t>
        <a:bodyPr/>
        <a:lstStyle/>
        <a:p>
          <a:r>
            <a:rPr lang="en-US" dirty="0"/>
            <a:t>Practice, Practice &amp; Practice</a:t>
          </a:r>
          <a:endParaRPr lang="en-IN" dirty="0"/>
        </a:p>
      </dgm:t>
    </dgm:pt>
    <dgm:pt modelId="{8E6FAE71-B79D-4235-8DCA-275DF78F280D}" type="parTrans" cxnId="{F85DF580-127C-4F0C-AE29-DF9B4F897D98}">
      <dgm:prSet/>
      <dgm:spPr/>
      <dgm:t>
        <a:bodyPr/>
        <a:lstStyle/>
        <a:p>
          <a:endParaRPr lang="en-IN"/>
        </a:p>
      </dgm:t>
    </dgm:pt>
    <dgm:pt modelId="{E91B4229-544A-43F8-B9D9-F6D75A66FE91}" type="sibTrans" cxnId="{F85DF580-127C-4F0C-AE29-DF9B4F897D98}">
      <dgm:prSet/>
      <dgm:spPr/>
      <dgm:t>
        <a:bodyPr/>
        <a:lstStyle/>
        <a:p>
          <a:endParaRPr lang="en-IN"/>
        </a:p>
      </dgm:t>
    </dgm:pt>
    <dgm:pt modelId="{9E204370-3DA7-42E1-A772-D0A5DF44434E}">
      <dgm:prSet phldrT="[Text]"/>
      <dgm:spPr/>
      <dgm:t>
        <a:bodyPr/>
        <a:lstStyle/>
        <a:p>
          <a:r>
            <a:rPr lang="en-IN" dirty="0"/>
            <a:t>Class Test/Recap</a:t>
          </a:r>
        </a:p>
      </dgm:t>
    </dgm:pt>
    <dgm:pt modelId="{CB21FB8E-430F-4694-87E9-93C57E9771DB}" type="parTrans" cxnId="{66CA7244-02CF-48FB-9FDE-5DC2B398ED81}">
      <dgm:prSet/>
      <dgm:spPr/>
      <dgm:t>
        <a:bodyPr/>
        <a:lstStyle/>
        <a:p>
          <a:endParaRPr lang="en-IN"/>
        </a:p>
      </dgm:t>
    </dgm:pt>
    <dgm:pt modelId="{2F3AAF32-1C00-4161-82D0-3D7B71F5AD59}" type="sibTrans" cxnId="{66CA7244-02CF-48FB-9FDE-5DC2B398ED81}">
      <dgm:prSet/>
      <dgm:spPr/>
      <dgm:t>
        <a:bodyPr/>
        <a:lstStyle/>
        <a:p>
          <a:endParaRPr lang="en-IN"/>
        </a:p>
      </dgm:t>
    </dgm:pt>
    <dgm:pt modelId="{DF7B990E-8907-4573-8A4F-2E9AAEA6B136}">
      <dgm:prSet phldrT="[Text]"/>
      <dgm:spPr/>
      <dgm:t>
        <a:bodyPr/>
        <a:lstStyle/>
        <a:p>
          <a:r>
            <a:rPr lang="en-IN" dirty="0"/>
            <a:t>Open Discussion</a:t>
          </a:r>
        </a:p>
      </dgm:t>
    </dgm:pt>
    <dgm:pt modelId="{6335DFE5-541A-4B78-B561-C94EDF304809}" type="parTrans" cxnId="{ACEE61DB-785A-408B-9146-6D3659B65279}">
      <dgm:prSet/>
      <dgm:spPr/>
      <dgm:t>
        <a:bodyPr/>
        <a:lstStyle/>
        <a:p>
          <a:endParaRPr lang="en-IN"/>
        </a:p>
      </dgm:t>
    </dgm:pt>
    <dgm:pt modelId="{EB7BA786-0F17-4FAC-B560-45D1BC0E94BD}" type="sibTrans" cxnId="{ACEE61DB-785A-408B-9146-6D3659B65279}">
      <dgm:prSet/>
      <dgm:spPr/>
      <dgm:t>
        <a:bodyPr/>
        <a:lstStyle/>
        <a:p>
          <a:endParaRPr lang="en-IN"/>
        </a:p>
      </dgm:t>
    </dgm:pt>
    <dgm:pt modelId="{1FFA0300-DDFA-418D-A8F3-3C4F7B09BB38}">
      <dgm:prSet phldrT="[Text]"/>
      <dgm:spPr/>
      <dgm:t>
        <a:bodyPr/>
        <a:lstStyle/>
        <a:p>
          <a:r>
            <a:rPr lang="en-US" dirty="0"/>
            <a:t>Different types of questions asked</a:t>
          </a:r>
          <a:endParaRPr lang="en-IN" dirty="0"/>
        </a:p>
      </dgm:t>
    </dgm:pt>
    <dgm:pt modelId="{8A2480AE-5498-4C49-B9D2-94E81A4DDF73}" type="parTrans" cxnId="{DED477E5-424A-4621-8E5B-6FA47BFB6902}">
      <dgm:prSet/>
      <dgm:spPr/>
      <dgm:t>
        <a:bodyPr/>
        <a:lstStyle/>
        <a:p>
          <a:endParaRPr lang="en-IN"/>
        </a:p>
      </dgm:t>
    </dgm:pt>
    <dgm:pt modelId="{F61537F1-6518-400F-9EEF-871617F9D397}" type="sibTrans" cxnId="{DED477E5-424A-4621-8E5B-6FA47BFB6902}">
      <dgm:prSet/>
      <dgm:spPr/>
      <dgm:t>
        <a:bodyPr/>
        <a:lstStyle/>
        <a:p>
          <a:endParaRPr lang="en-IN"/>
        </a:p>
      </dgm:t>
    </dgm:pt>
    <dgm:pt modelId="{3A40C5DB-9AF9-4668-B6F9-D4D7924167B5}" type="pres">
      <dgm:prSet presAssocID="{49A1CCB6-A37E-49C1-9AB5-F089EE7C6C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CE8BE9-E10A-4A47-B142-80EBF326A364}" type="pres">
      <dgm:prSet presAssocID="{9266604E-10DC-49C0-8EF4-7CB00C69AAD6}" presName="composite" presStyleCnt="0"/>
      <dgm:spPr/>
    </dgm:pt>
    <dgm:pt modelId="{8187F04A-9BD8-4F9A-B49B-5CAA9DA424CC}" type="pres">
      <dgm:prSet presAssocID="{9266604E-10DC-49C0-8EF4-7CB00C69AAD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37417-4591-43A5-8813-2B62CC6C99AF}" type="pres">
      <dgm:prSet presAssocID="{9266604E-10DC-49C0-8EF4-7CB00C69AAD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927D6-549E-4FCF-A0F0-2E2267D96947}" type="pres">
      <dgm:prSet presAssocID="{F0292E64-AD23-4387-8C88-B908C739E721}" presName="sp" presStyleCnt="0"/>
      <dgm:spPr/>
    </dgm:pt>
    <dgm:pt modelId="{81564C66-55D0-4033-A0FB-DF6F4D0C9C4E}" type="pres">
      <dgm:prSet presAssocID="{FECBB0DE-8528-44A8-AD61-D745AAB65183}" presName="composite" presStyleCnt="0"/>
      <dgm:spPr/>
    </dgm:pt>
    <dgm:pt modelId="{511B41C6-13FF-43DB-AD21-5BE8545E835E}" type="pres">
      <dgm:prSet presAssocID="{FECBB0DE-8528-44A8-AD61-D745AAB6518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D481D-B2C0-414D-AF3C-512786D8A5DB}" type="pres">
      <dgm:prSet presAssocID="{FECBB0DE-8528-44A8-AD61-D745AAB6518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56543-F54D-4AF6-8FB3-564B840E71EB}" type="pres">
      <dgm:prSet presAssocID="{11661F66-AE3E-41A7-8B35-49D07B3AB788}" presName="sp" presStyleCnt="0"/>
      <dgm:spPr/>
    </dgm:pt>
    <dgm:pt modelId="{8B544FDE-F948-461F-8447-D3A6219A61C9}" type="pres">
      <dgm:prSet presAssocID="{9E204370-3DA7-42E1-A772-D0A5DF44434E}" presName="composite" presStyleCnt="0"/>
      <dgm:spPr/>
    </dgm:pt>
    <dgm:pt modelId="{CBBB9223-97DE-4941-BC88-CC0BDBDFC542}" type="pres">
      <dgm:prSet presAssocID="{9E204370-3DA7-42E1-A772-D0A5DF44434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0A756-8F93-4209-BD11-1ACA1D34F08D}" type="pres">
      <dgm:prSet presAssocID="{9E204370-3DA7-42E1-A772-D0A5DF44434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CA7244-02CF-48FB-9FDE-5DC2B398ED81}" srcId="{49A1CCB6-A37E-49C1-9AB5-F089EE7C6CA7}" destId="{9E204370-3DA7-42E1-A772-D0A5DF44434E}" srcOrd="2" destOrd="0" parTransId="{CB21FB8E-430F-4694-87E9-93C57E9771DB}" sibTransId="{2F3AAF32-1C00-4161-82D0-3D7B71F5AD59}"/>
    <dgm:cxn modelId="{F85DF580-127C-4F0C-AE29-DF9B4F897D98}" srcId="{FECBB0DE-8528-44A8-AD61-D745AAB65183}" destId="{4766808A-C66E-4F9A-8409-7E8A58FF69FA}" srcOrd="0" destOrd="0" parTransId="{8E6FAE71-B79D-4235-8DCA-275DF78F280D}" sibTransId="{E91B4229-544A-43F8-B9D9-F6D75A66FE91}"/>
    <dgm:cxn modelId="{AF546AF9-E23F-4ECE-9CC4-7B8B3A306B88}" type="presOf" srcId="{FECBB0DE-8528-44A8-AD61-D745AAB65183}" destId="{511B41C6-13FF-43DB-AD21-5BE8545E835E}" srcOrd="0" destOrd="0" presId="urn:microsoft.com/office/officeart/2005/8/layout/chevron2"/>
    <dgm:cxn modelId="{DED477E5-424A-4621-8E5B-6FA47BFB6902}" srcId="{9266604E-10DC-49C0-8EF4-7CB00C69AAD6}" destId="{1FFA0300-DDFA-418D-A8F3-3C4F7B09BB38}" srcOrd="1" destOrd="0" parTransId="{8A2480AE-5498-4C49-B9D2-94E81A4DDF73}" sibTransId="{F61537F1-6518-400F-9EEF-871617F9D397}"/>
    <dgm:cxn modelId="{29512AE6-5E2D-485D-A395-528987E7E1C1}" srcId="{49A1CCB6-A37E-49C1-9AB5-F089EE7C6CA7}" destId="{FECBB0DE-8528-44A8-AD61-D745AAB65183}" srcOrd="1" destOrd="0" parTransId="{8DF709D4-55A5-4583-9848-5C8CEF77F09B}" sibTransId="{11661F66-AE3E-41A7-8B35-49D07B3AB788}"/>
    <dgm:cxn modelId="{B8D5793B-5837-4353-B129-88E59630A859}" type="presOf" srcId="{4766808A-C66E-4F9A-8409-7E8A58FF69FA}" destId="{F50D481D-B2C0-414D-AF3C-512786D8A5DB}" srcOrd="0" destOrd="0" presId="urn:microsoft.com/office/officeart/2005/8/layout/chevron2"/>
    <dgm:cxn modelId="{847741AE-E7E3-4CB3-875B-AB6A285E0167}" type="presOf" srcId="{49A1CCB6-A37E-49C1-9AB5-F089EE7C6CA7}" destId="{3A40C5DB-9AF9-4668-B6F9-D4D7924167B5}" srcOrd="0" destOrd="0" presId="urn:microsoft.com/office/officeart/2005/8/layout/chevron2"/>
    <dgm:cxn modelId="{B09404F5-8136-46EE-9DF0-222EAB161418}" type="presOf" srcId="{9266604E-10DC-49C0-8EF4-7CB00C69AAD6}" destId="{8187F04A-9BD8-4F9A-B49B-5CAA9DA424CC}" srcOrd="0" destOrd="0" presId="urn:microsoft.com/office/officeart/2005/8/layout/chevron2"/>
    <dgm:cxn modelId="{1E3C33D4-80B3-4C8A-A308-F379EBD1DF09}" srcId="{49A1CCB6-A37E-49C1-9AB5-F089EE7C6CA7}" destId="{9266604E-10DC-49C0-8EF4-7CB00C69AAD6}" srcOrd="0" destOrd="0" parTransId="{803A8DDB-8DF6-423F-ACDE-0217411057C0}" sibTransId="{F0292E64-AD23-4387-8C88-B908C739E721}"/>
    <dgm:cxn modelId="{098F2A57-2C57-47F0-9F38-9FD924369132}" type="presOf" srcId="{9E204370-3DA7-42E1-A772-D0A5DF44434E}" destId="{CBBB9223-97DE-4941-BC88-CC0BDBDFC542}" srcOrd="0" destOrd="0" presId="urn:microsoft.com/office/officeart/2005/8/layout/chevron2"/>
    <dgm:cxn modelId="{ACEE61DB-785A-408B-9146-6D3659B65279}" srcId="{9E204370-3DA7-42E1-A772-D0A5DF44434E}" destId="{DF7B990E-8907-4573-8A4F-2E9AAEA6B136}" srcOrd="0" destOrd="0" parTransId="{6335DFE5-541A-4B78-B561-C94EDF304809}" sibTransId="{EB7BA786-0F17-4FAC-B560-45D1BC0E94BD}"/>
    <dgm:cxn modelId="{6CB39632-6964-49F3-A7EA-3F0964DC11F3}" srcId="{9266604E-10DC-49C0-8EF4-7CB00C69AAD6}" destId="{A616992D-C586-422D-BD40-C739D0A11B5A}" srcOrd="0" destOrd="0" parTransId="{16B8A293-BD9C-4A4D-B778-53DFAD98B841}" sibTransId="{9C4C8914-5628-420D-9D99-1B657A4DB752}"/>
    <dgm:cxn modelId="{84F3C604-95D6-4121-B0E5-7C9EB30DD550}" type="presOf" srcId="{A616992D-C586-422D-BD40-C739D0A11B5A}" destId="{60437417-4591-43A5-8813-2B62CC6C99AF}" srcOrd="0" destOrd="0" presId="urn:microsoft.com/office/officeart/2005/8/layout/chevron2"/>
    <dgm:cxn modelId="{E07189ED-3768-411C-8E3A-9A635CF90432}" type="presOf" srcId="{1FFA0300-DDFA-418D-A8F3-3C4F7B09BB38}" destId="{60437417-4591-43A5-8813-2B62CC6C99AF}" srcOrd="0" destOrd="1" presId="urn:microsoft.com/office/officeart/2005/8/layout/chevron2"/>
    <dgm:cxn modelId="{2CD882DC-8569-4909-BF57-8C11BE254FE7}" type="presOf" srcId="{DF7B990E-8907-4573-8A4F-2E9AAEA6B136}" destId="{3010A756-8F93-4209-BD11-1ACA1D34F08D}" srcOrd="0" destOrd="0" presId="urn:microsoft.com/office/officeart/2005/8/layout/chevron2"/>
    <dgm:cxn modelId="{F09C633A-CAE5-4F3A-AA17-46041CC16A17}" type="presParOf" srcId="{3A40C5DB-9AF9-4668-B6F9-D4D7924167B5}" destId="{C9CE8BE9-E10A-4A47-B142-80EBF326A364}" srcOrd="0" destOrd="0" presId="urn:microsoft.com/office/officeart/2005/8/layout/chevron2"/>
    <dgm:cxn modelId="{E091D12E-7308-4026-83D5-878E03B3568E}" type="presParOf" srcId="{C9CE8BE9-E10A-4A47-B142-80EBF326A364}" destId="{8187F04A-9BD8-4F9A-B49B-5CAA9DA424CC}" srcOrd="0" destOrd="0" presId="urn:microsoft.com/office/officeart/2005/8/layout/chevron2"/>
    <dgm:cxn modelId="{270BC676-BB9D-4E4D-8AA4-8CF251751EA9}" type="presParOf" srcId="{C9CE8BE9-E10A-4A47-B142-80EBF326A364}" destId="{60437417-4591-43A5-8813-2B62CC6C99AF}" srcOrd="1" destOrd="0" presId="urn:microsoft.com/office/officeart/2005/8/layout/chevron2"/>
    <dgm:cxn modelId="{C8DCDC93-5126-4486-8101-01DA8D34FCE7}" type="presParOf" srcId="{3A40C5DB-9AF9-4668-B6F9-D4D7924167B5}" destId="{BD5927D6-549E-4FCF-A0F0-2E2267D96947}" srcOrd="1" destOrd="0" presId="urn:microsoft.com/office/officeart/2005/8/layout/chevron2"/>
    <dgm:cxn modelId="{8E3D0D8D-98CD-4DF8-A678-FC590D5BD1DF}" type="presParOf" srcId="{3A40C5DB-9AF9-4668-B6F9-D4D7924167B5}" destId="{81564C66-55D0-4033-A0FB-DF6F4D0C9C4E}" srcOrd="2" destOrd="0" presId="urn:microsoft.com/office/officeart/2005/8/layout/chevron2"/>
    <dgm:cxn modelId="{078AE7AC-3BDB-424C-875C-9154BA927DAB}" type="presParOf" srcId="{81564C66-55D0-4033-A0FB-DF6F4D0C9C4E}" destId="{511B41C6-13FF-43DB-AD21-5BE8545E835E}" srcOrd="0" destOrd="0" presId="urn:microsoft.com/office/officeart/2005/8/layout/chevron2"/>
    <dgm:cxn modelId="{19D63BFD-89ED-4125-9B03-A0AECCDFA6E6}" type="presParOf" srcId="{81564C66-55D0-4033-A0FB-DF6F4D0C9C4E}" destId="{F50D481D-B2C0-414D-AF3C-512786D8A5DB}" srcOrd="1" destOrd="0" presId="urn:microsoft.com/office/officeart/2005/8/layout/chevron2"/>
    <dgm:cxn modelId="{5BC3D640-20C9-4D7E-908E-AC0687B3E1C5}" type="presParOf" srcId="{3A40C5DB-9AF9-4668-B6F9-D4D7924167B5}" destId="{E3956543-F54D-4AF6-8FB3-564B840E71EB}" srcOrd="3" destOrd="0" presId="urn:microsoft.com/office/officeart/2005/8/layout/chevron2"/>
    <dgm:cxn modelId="{C32D8ACE-1176-43FC-B850-D9A34E253531}" type="presParOf" srcId="{3A40C5DB-9AF9-4668-B6F9-D4D7924167B5}" destId="{8B544FDE-F948-461F-8447-D3A6219A61C9}" srcOrd="4" destOrd="0" presId="urn:microsoft.com/office/officeart/2005/8/layout/chevron2"/>
    <dgm:cxn modelId="{F11FAEB9-BB6C-43E0-B301-F9C57A5962A7}" type="presParOf" srcId="{8B544FDE-F948-461F-8447-D3A6219A61C9}" destId="{CBBB9223-97DE-4941-BC88-CC0BDBDFC542}" srcOrd="0" destOrd="0" presId="urn:microsoft.com/office/officeart/2005/8/layout/chevron2"/>
    <dgm:cxn modelId="{3C9639AF-447C-48D0-BCD5-3FF6F3905A08}" type="presParOf" srcId="{8B544FDE-F948-461F-8447-D3A6219A61C9}" destId="{3010A756-8F93-4209-BD11-1ACA1D34F0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7F04A-9BD8-4F9A-B49B-5CAA9DA424CC}">
      <dsp:nvSpPr>
        <dsp:cNvPr id="0" name=""/>
        <dsp:cNvSpPr/>
      </dsp:nvSpPr>
      <dsp:spPr>
        <a:xfrm rot="5400000">
          <a:off x="-227641" y="229505"/>
          <a:ext cx="1517610" cy="1062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Concepts</a:t>
          </a:r>
        </a:p>
      </dsp:txBody>
      <dsp:txXfrm rot="-5400000">
        <a:off x="1" y="533028"/>
        <a:ext cx="1062327" cy="455283"/>
      </dsp:txXfrm>
    </dsp:sp>
    <dsp:sp modelId="{60437417-4591-43A5-8813-2B62CC6C99AF}">
      <dsp:nvSpPr>
        <dsp:cNvPr id="0" name=""/>
        <dsp:cNvSpPr/>
      </dsp:nvSpPr>
      <dsp:spPr>
        <a:xfrm rot="5400000">
          <a:off x="4670096" y="-3605904"/>
          <a:ext cx="986446" cy="8201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/>
            <a:t>Explanation </a:t>
          </a:r>
          <a:r>
            <a:rPr lang="en-IN" sz="2800" kern="1200"/>
            <a:t>of Concept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Different types of questions asked</a:t>
          </a:r>
          <a:endParaRPr lang="en-IN" sz="2800" kern="1200" dirty="0"/>
        </a:p>
      </dsp:txBody>
      <dsp:txXfrm rot="-5400000">
        <a:off x="1062327" y="50019"/>
        <a:ext cx="8153830" cy="890138"/>
      </dsp:txXfrm>
    </dsp:sp>
    <dsp:sp modelId="{511B41C6-13FF-43DB-AD21-5BE8545E835E}">
      <dsp:nvSpPr>
        <dsp:cNvPr id="0" name=""/>
        <dsp:cNvSpPr/>
      </dsp:nvSpPr>
      <dsp:spPr>
        <a:xfrm rot="5400000">
          <a:off x="-227641" y="1551990"/>
          <a:ext cx="1517610" cy="1062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Class Exercise</a:t>
          </a:r>
        </a:p>
      </dsp:txBody>
      <dsp:txXfrm rot="-5400000">
        <a:off x="1" y="1855513"/>
        <a:ext cx="1062327" cy="455283"/>
      </dsp:txXfrm>
    </dsp:sp>
    <dsp:sp modelId="{F50D481D-B2C0-414D-AF3C-512786D8A5DB}">
      <dsp:nvSpPr>
        <dsp:cNvPr id="0" name=""/>
        <dsp:cNvSpPr/>
      </dsp:nvSpPr>
      <dsp:spPr>
        <a:xfrm rot="5400000">
          <a:off x="4670096" y="-2283419"/>
          <a:ext cx="986446" cy="8201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Practice, Practice &amp; Practice</a:t>
          </a:r>
          <a:endParaRPr lang="en-IN" sz="2800" kern="1200" dirty="0"/>
        </a:p>
      </dsp:txBody>
      <dsp:txXfrm rot="-5400000">
        <a:off x="1062327" y="1372504"/>
        <a:ext cx="8153830" cy="890138"/>
      </dsp:txXfrm>
    </dsp:sp>
    <dsp:sp modelId="{CBBB9223-97DE-4941-BC88-CC0BDBDFC542}">
      <dsp:nvSpPr>
        <dsp:cNvPr id="0" name=""/>
        <dsp:cNvSpPr/>
      </dsp:nvSpPr>
      <dsp:spPr>
        <a:xfrm rot="5400000">
          <a:off x="-227641" y="2874475"/>
          <a:ext cx="1517610" cy="10623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Class Test/Recap</a:t>
          </a:r>
        </a:p>
      </dsp:txBody>
      <dsp:txXfrm rot="-5400000">
        <a:off x="1" y="3177998"/>
        <a:ext cx="1062327" cy="455283"/>
      </dsp:txXfrm>
    </dsp:sp>
    <dsp:sp modelId="{3010A756-8F93-4209-BD11-1ACA1D34F08D}">
      <dsp:nvSpPr>
        <dsp:cNvPr id="0" name=""/>
        <dsp:cNvSpPr/>
      </dsp:nvSpPr>
      <dsp:spPr>
        <a:xfrm rot="5400000">
          <a:off x="4670096" y="-960934"/>
          <a:ext cx="986446" cy="8201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/>
            <a:t>Open Discussion</a:t>
          </a:r>
        </a:p>
      </dsp:txBody>
      <dsp:txXfrm rot="-5400000">
        <a:off x="1062327" y="2694989"/>
        <a:ext cx="8153830" cy="89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2ADF-4634-412F-B615-95073642C66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C9045-38A8-4485-BC2E-8392E390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6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dthecompetition.in/reasoning/questions-on-relations.html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oppr.com/guides/reasoning-ability/blood-relations/blood-relations-practice-questions/" TargetMode="External"/><Relationship Id="rId4" Type="http://schemas.openxmlformats.org/officeDocument/2006/relationships/hyperlink" Target="https://www.sawaal.com/blood-relations-questions-and-answers/a-is-bs-sister-c-is-bs-mother-d-is-cs-father-e-is-ds-mother-then-how-is-a-related-to-d_415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9955CA-1769-48FB-A678-3C2C440ED2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97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http://www.leadthecompetition.in/reasoning/questions-on-relations.html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https://www.sawaal.com/blood-relations-questions-and-answers/a-is-bs-sister-c-is-bs-mother-d-is-cs-father-e-is-ds-mother-then-how-is-a-related-to-d_4150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https://www.toppr.com/guides/reasoning-ability/blood-relations/blood-relations-practice-questions/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C9045-38A8-4485-BC2E-8392E39052F6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0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370B-7712-4602-AF2E-E0F2C2D18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94F4A-06BB-4F1A-BBD9-F442702C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6962-AC04-491C-9DC6-10DF2F0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FB71-FEFF-4D7E-B952-3E4E9280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7164-04AE-4BE8-B10E-5D3940E0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A6C4-A341-4958-9F2E-C6A3A9A0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4CBA-BE20-4713-8157-0353BC4D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9635-680D-4224-8E6F-A4E77FBF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85FF-8FE4-4BE1-9452-B74E217E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3B7C-45EC-43B2-A4C0-22F00083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B91F2-0B82-4701-A844-B9FEF6526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20F5-E248-435E-A833-4B756FF3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5C7C-69FC-4238-BCFF-62CF35D9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9FF1-9138-4C6D-A2EC-1F03BC00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69A3-18AF-42BD-8CDE-CDBDDA75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1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7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90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89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77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36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564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228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8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EAF3-61CA-4471-8C66-0705F4FE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7F71-D3EF-46EF-9CE2-D7944B78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EE6E-EBA7-4FA3-8CE6-CADB643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0CA6-F4C1-4851-B96E-9F8EE787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5316-4BF4-43A4-B381-9A4E1D86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2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783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104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72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09AA-FEC2-487A-A10E-A1A7B72E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D0C4-24E2-44B8-8F3E-2035F977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9491-0B5C-4CF5-8B98-792C8475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194B-F2EC-4612-A925-843BD74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4E09-11E6-4C76-BEED-A95C529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2D7-4022-4A0B-A45D-6976644E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E593-7BFC-4244-AA0B-65BFB9CF5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950EF-1D40-4B29-AE3E-00799C4E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F68E-1818-47B9-9E95-7C3BBD1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FC59F-2109-4B2E-AFCB-7FB90477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9830-8C11-45EE-8830-27AAABC9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2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5A0-2AB4-4125-B7C4-E958062D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4FB20-86DE-49C9-BD4E-F486F682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51C60-FF40-4D0C-839B-7B579625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0B737-09DB-43B5-8BBD-25B1823F6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A38DC-7E71-4776-AC75-9C79CE799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A4BE1-C3B6-43C5-BA83-5E767F65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5C5E-5D9D-4274-AEC9-71B9181B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EE157-2786-4368-B831-EAAC24B1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3057-70D8-4C85-9859-43770440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7D4D2-29A9-44CE-A992-83539BC1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8F20B-44E0-4813-8024-155F941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2B892-C7E2-4F7D-B11F-85C66D93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E6175-03B6-41CC-9052-8F48A52D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023E0-F79B-4DF6-89EF-BD93B828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59C81-A5CC-4E18-ABB6-C448DCC9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835-61BC-4596-A605-4FD3CBB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D8A9-518F-40D8-BC25-433B8075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1759-2653-46A2-ABC0-A2893944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565C4-E542-4FAC-AFA7-52DB35D9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5A4CF-11BB-4CFC-8B7F-8BFEDA63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7D26-B5F5-4284-A4C2-4C1060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BEE9-8042-4A4F-9007-451BA313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2EDE7-4A3C-4924-8169-955041071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8FDA9-772F-43BC-90F8-E8843AAE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9E2CD-9A36-46A3-990E-06E3CF78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1E5F-6649-4927-B1B0-42969451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5131E-7F7B-41F6-A588-64B0D741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1FC7E-E2B3-4379-9994-17A82358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BA7B-EE57-45C1-ADC5-A725A5A9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E618-D42B-4E95-9F56-00E655726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947F-1CE7-4E27-9310-6D918D6F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E8FE-1FAD-478C-8DE5-8B02E8540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7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terarydevices.com/inference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yllogism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A9EC6-825A-4EAB-994F-11953603C48D}"/>
              </a:ext>
            </a:extLst>
          </p:cNvPr>
          <p:cNvSpPr txBox="1"/>
          <p:nvPr/>
        </p:nvSpPr>
        <p:spPr>
          <a:xfrm>
            <a:off x="8186057" y="4325112"/>
            <a:ext cx="328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PRATYUS PRATYE</a:t>
            </a:r>
            <a:endParaRPr lang="en-IN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24DC-3013-484D-9FCF-A126C430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72756-1EDD-4FEF-9FBA-C4D93EF8F8EC}"/>
              </a:ext>
            </a:extLst>
          </p:cNvPr>
          <p:cNvSpPr txBox="1"/>
          <p:nvPr/>
        </p:nvSpPr>
        <p:spPr>
          <a:xfrm>
            <a:off x="356511" y="1980464"/>
            <a:ext cx="11400060" cy="2913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All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bikes are transport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bikes are home trainers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is: No transports are home trainers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9DF7-3513-4ED2-B27B-780B0E50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Type 2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28010-7AD5-4D5D-9005-696187F7ACDB}"/>
              </a:ext>
            </a:extLst>
          </p:cNvPr>
          <p:cNvSpPr txBox="1"/>
          <p:nvPr/>
        </p:nvSpPr>
        <p:spPr>
          <a:xfrm>
            <a:off x="439619" y="1864312"/>
            <a:ext cx="11312762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each of the following questions two statements are given. Which are followed by four conclusions. Choose the conclusions which logically follow from the given statements.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DD16-6888-4865-80B2-A7B272DA3EC3}"/>
              </a:ext>
            </a:extLst>
          </p:cNvPr>
          <p:cNvSpPr txBox="1"/>
          <p:nvPr/>
        </p:nvSpPr>
        <p:spPr>
          <a:xfrm>
            <a:off x="439619" y="2720957"/>
            <a:ext cx="9923581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7.Statements: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pens are elephants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elephants are cats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pens are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cats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pens are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cats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pens are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cats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DD20-7400-43F6-B6B9-FCF81D33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A68BA-1A5A-4C66-A60A-E3740A9890E7}"/>
              </a:ext>
            </a:extLst>
          </p:cNvPr>
          <p:cNvSpPr txBox="1"/>
          <p:nvPr/>
        </p:nvSpPr>
        <p:spPr>
          <a:xfrm>
            <a:off x="409777" y="1980426"/>
            <a:ext cx="6092890" cy="3811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8.Statements: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green are blue. </a:t>
            </a:r>
            <a:endParaRPr lang="en-IN" sz="32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blue are white</a:t>
            </a:r>
            <a:r>
              <a:rPr lang="en-IN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green are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2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green are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2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green are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endParaRPr lang="en-IN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4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None of the above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74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855A-1835-4B80-883F-9DBE3EC1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600B5-6677-40CB-B97A-9C5C6603DE2F}"/>
              </a:ext>
            </a:extLst>
          </p:cNvPr>
          <p:cNvSpPr txBox="1"/>
          <p:nvPr/>
        </p:nvSpPr>
        <p:spPr>
          <a:xfrm>
            <a:off x="575894" y="1866922"/>
            <a:ext cx="8563441" cy="453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Books are pages.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pages are boxes.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boxes are books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books are boxes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books are boxes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(a) and (b)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1BD4-B25B-4FA6-B1FB-99517450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4F4B7-60B9-4D0D-BC37-424999FEC006}"/>
              </a:ext>
            </a:extLst>
          </p:cNvPr>
          <p:cNvSpPr txBox="1"/>
          <p:nvPr/>
        </p:nvSpPr>
        <p:spPr>
          <a:xfrm>
            <a:off x="418655" y="1882069"/>
            <a:ext cx="6092890" cy="453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monkeys are apes.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apes are chimpanzees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chimpanzees are not monkeys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monkeys are not chimpanzees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(a) and (b)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4182-B0CE-4BBC-B3F5-EAE1492C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8EEFB-EA9C-49B4-A84C-29E90DF4A1D8}"/>
              </a:ext>
            </a:extLst>
          </p:cNvPr>
          <p:cNvSpPr txBox="1"/>
          <p:nvPr/>
        </p:nvSpPr>
        <p:spPr>
          <a:xfrm>
            <a:off x="338755" y="2006524"/>
            <a:ext cx="6092890" cy="453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men are good.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good people are saints.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saints are not men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men are not saints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men are saints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these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D6B0-8258-4BDA-863A-8567C98A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F8FB1-7B0F-488F-B5B7-06BD3555CFF6}"/>
              </a:ext>
            </a:extLst>
          </p:cNvPr>
          <p:cNvSpPr txBox="1"/>
          <p:nvPr/>
        </p:nvSpPr>
        <p:spPr>
          <a:xfrm>
            <a:off x="439619" y="1842093"/>
            <a:ext cx="6092890" cy="4075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scientists are fools. 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fools are literates.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literates are scientists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scientists are literates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scientists are literates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(a) and (b) are correct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066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10AA-987C-4850-9B8F-4022A039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51798-6133-4778-B950-CC23B3D93850}"/>
              </a:ext>
            </a:extLst>
          </p:cNvPr>
          <p:cNvSpPr txBox="1"/>
          <p:nvPr/>
        </p:nvSpPr>
        <p:spPr>
          <a:xfrm>
            <a:off x="439619" y="1862256"/>
            <a:ext cx="6092890" cy="453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apple is an orange. 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bananas are oranges.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apples are oranges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apples are oranges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apple is a banana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None of the above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D876-F150-4C09-BDC5-8AB8A98A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80FAA-55A6-4838-9A69-4DF83D7D0870}"/>
              </a:ext>
            </a:extLst>
          </p:cNvPr>
          <p:cNvSpPr txBox="1"/>
          <p:nvPr/>
        </p:nvSpPr>
        <p:spPr>
          <a:xfrm>
            <a:off x="439619" y="1864312"/>
            <a:ext cx="6092890" cy="462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pens are elephants. 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elephants are cats.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pens are cats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pens are cats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pens are cats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None of the above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9710-3F66-4C8B-B1E6-D52D96FC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BC9C8-9644-4E1F-BB18-D20DD8DCF8E4}"/>
              </a:ext>
            </a:extLst>
          </p:cNvPr>
          <p:cNvSpPr txBox="1"/>
          <p:nvPr/>
        </p:nvSpPr>
        <p:spPr>
          <a:xfrm>
            <a:off x="374266" y="1864312"/>
            <a:ext cx="6092890" cy="449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cities have houses.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lands have cities.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houses have lands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lands have houses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all houses have lands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None of the above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565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D67D-CC1B-44D0-A8A0-5344294B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BAF53-0FF8-4104-B113-1EECEF956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964037"/>
              </p:ext>
            </p:extLst>
          </p:nvPr>
        </p:nvGraphicFramePr>
        <p:xfrm>
          <a:off x="882865" y="2136836"/>
          <a:ext cx="9264312" cy="416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5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D7A4-F0F7-4D97-95F4-19EBE53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464D3-8546-4DB0-A862-74DF21A34A5C}"/>
              </a:ext>
            </a:extLst>
          </p:cNvPr>
          <p:cNvSpPr txBox="1"/>
          <p:nvPr/>
        </p:nvSpPr>
        <p:spPr>
          <a:xfrm>
            <a:off x="454166" y="1930518"/>
            <a:ext cx="6092890" cy="440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kitchens have closets.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closets have shelves.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kitchens have no shelves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shelves have kitchens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kitchens have shelves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D7A4-F0F7-4D97-95F4-19EBE53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34D29-5DF7-4AC9-B744-529713191162}"/>
              </a:ext>
            </a:extLst>
          </p:cNvPr>
          <p:cNvSpPr txBox="1"/>
          <p:nvPr/>
        </p:nvSpPr>
        <p:spPr>
          <a:xfrm>
            <a:off x="365388" y="1895007"/>
            <a:ext cx="6092890" cy="391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ambulances are life savers.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ambulances are bumper cars.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life savers are bumper cars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bumper cars are life savers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life savers are no bumper cars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IN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D7A4-F0F7-4D97-95F4-19EBE53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7DE1F-92BC-4EC4-A926-1DDA3ADB194F}"/>
              </a:ext>
            </a:extLst>
          </p:cNvPr>
          <p:cNvSpPr txBox="1"/>
          <p:nvPr/>
        </p:nvSpPr>
        <p:spPr>
          <a:xfrm>
            <a:off x="303245" y="1877252"/>
            <a:ext cx="6092890" cy="440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dogs are brown.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pit bulls are brown.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pit bulls are dogs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pit bulls are no dogs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pit bulls are dogs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D7A4-F0F7-4D97-95F4-19EBE53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AE326-44B5-4EF5-AE2F-6253DD335884}"/>
              </a:ext>
            </a:extLst>
          </p:cNvPr>
          <p:cNvSpPr txBox="1"/>
          <p:nvPr/>
        </p:nvSpPr>
        <p:spPr>
          <a:xfrm>
            <a:off x="471921" y="1861519"/>
            <a:ext cx="6092890" cy="440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books are no reference books.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books are encyclopaedias.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reference books are no encyclopedias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reference books are encyclopedias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reference books are encyclopedias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CC58-E2A0-4CA2-AEC1-3BCAFDAE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B6DA7-7273-4457-8734-2DBAADFBB043}"/>
              </a:ext>
            </a:extLst>
          </p:cNvPr>
          <p:cNvSpPr txBox="1"/>
          <p:nvPr/>
        </p:nvSpPr>
        <p:spPr>
          <a:xfrm>
            <a:off x="347633" y="1903885"/>
            <a:ext cx="6092890" cy="440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students are nerds.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teachers are nerds.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teachers are no students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students are teachers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student are teachers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4EC4-E0A6-4421-8810-7C281D39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5B1A5-052D-4E81-B8A4-F260E5FA53DF}"/>
              </a:ext>
            </a:extLst>
          </p:cNvPr>
          <p:cNvSpPr txBox="1"/>
          <p:nvPr/>
        </p:nvSpPr>
        <p:spPr>
          <a:xfrm>
            <a:off x="356511" y="1868197"/>
            <a:ext cx="6092890" cy="449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trousers are clothing.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sweaters are trousers.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sweaters are clothing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clothing are sweaters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sweaters are clothing</a:t>
            </a:r>
            <a:endParaRPr lang="en-IN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None of the above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438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5909-B573-4032-A02F-28CC0393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3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ADD0C-C09C-4CB4-B8E2-ADB8D561D536}"/>
              </a:ext>
            </a:extLst>
          </p:cNvPr>
          <p:cNvSpPr txBox="1"/>
          <p:nvPr/>
        </p:nvSpPr>
        <p:spPr>
          <a:xfrm>
            <a:off x="380367" y="2004235"/>
            <a:ext cx="11420669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Statements: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cycles are busses. All cars are buses. Some buses are trains.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Conclusions: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All car are cycles.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Some trains are buses.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Some trains are cars.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None follows 	(2) Only I and II follow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Only l and III follow (4) Only II follow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 None of these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B83D-E841-4052-9CF8-298CBA99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69B47-26A9-434B-BE0C-1806FD970B44}"/>
              </a:ext>
            </a:extLst>
          </p:cNvPr>
          <p:cNvSpPr txBox="1"/>
          <p:nvPr/>
        </p:nvSpPr>
        <p:spPr>
          <a:xfrm>
            <a:off x="347632" y="1893242"/>
            <a:ext cx="11257877" cy="494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Statements: All pencils are sticks. Some sticks are notes. All diaries are notes.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Conclusions: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Some notes are diaries.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Some sticks are pencils.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Some diaries are sticks.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All follow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 Only I follow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Only I and II follow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 Only II follows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 None of these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B989-F683-417B-8001-C4E63AAD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0BCE8-9615-4438-B7CC-40E4D7A4C69A}"/>
              </a:ext>
            </a:extLst>
          </p:cNvPr>
          <p:cNvSpPr txBox="1"/>
          <p:nvPr/>
        </p:nvSpPr>
        <p:spPr>
          <a:xfrm>
            <a:off x="365388" y="1800295"/>
            <a:ext cx="11600189" cy="4967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Statements: Some buds are leaves. No leaf is fruit. Some fruits are buds.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Conclusions: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Some fruits are leaves.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All buds are fruits.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Some leaves are buds.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Only I or II follows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 Only III follows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Only II follows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 None follows</a:t>
            </a:r>
            <a:endParaRPr lang="en-IN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 None of these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F1FC-42BF-434D-B0A9-07DD7554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76205-E4F7-45CF-9C8D-AC3A967B8835}"/>
              </a:ext>
            </a:extLst>
          </p:cNvPr>
          <p:cNvSpPr txBox="1"/>
          <p:nvPr/>
        </p:nvSpPr>
        <p:spPr>
          <a:xfrm>
            <a:off x="452761" y="1901579"/>
            <a:ext cx="11239130" cy="5345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Statements: Some birds are animals. All animals are rivers. Some rivers are lions. Conclusions: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Some lions are animals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Some rivers are birds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No animal is lion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Only II follows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 Only either I or III follows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I and II follows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 Only either II or III follow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 None of these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ACCA-AB17-4B37-A5B9-8753F691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What is Syllogism</a:t>
            </a:r>
            <a:endParaRPr lang="en-IN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DAD82-F3D2-4391-8DA5-948B6FDB6DB6}"/>
              </a:ext>
            </a:extLst>
          </p:cNvPr>
          <p:cNvSpPr txBox="1"/>
          <p:nvPr/>
        </p:nvSpPr>
        <p:spPr>
          <a:xfrm>
            <a:off x="445363" y="1930867"/>
            <a:ext cx="1130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droid sans"/>
              </a:rPr>
              <a:t>The word </a:t>
            </a:r>
            <a:r>
              <a:rPr lang="en-US" b="1" i="0" dirty="0">
                <a:solidFill>
                  <a:srgbClr val="111111"/>
                </a:solidFill>
                <a:effectLst/>
                <a:latin typeface="droid sans"/>
              </a:rPr>
              <a:t>syllogism </a:t>
            </a:r>
            <a:r>
              <a:rPr lang="en-US" b="0" i="0" dirty="0">
                <a:solidFill>
                  <a:srgbClr val="111111"/>
                </a:solidFill>
                <a:effectLst/>
                <a:latin typeface="droid sans"/>
              </a:rPr>
              <a:t>comes from the </a:t>
            </a:r>
            <a:r>
              <a:rPr lang="en-US" b="1" i="0" dirty="0">
                <a:solidFill>
                  <a:srgbClr val="111111"/>
                </a:solidFill>
                <a:effectLst/>
                <a:latin typeface="droid sans"/>
              </a:rPr>
              <a:t>Greek</a:t>
            </a:r>
            <a:r>
              <a:rPr lang="en-US" b="0" i="0" dirty="0">
                <a:solidFill>
                  <a:srgbClr val="111111"/>
                </a:solidFill>
                <a:effectLst/>
                <a:latin typeface="droid sans"/>
              </a:rPr>
              <a:t> word </a:t>
            </a:r>
            <a:r>
              <a:rPr lang="en-US" b="1" i="1" dirty="0">
                <a:solidFill>
                  <a:srgbClr val="111111"/>
                </a:solidFill>
                <a:effectLst/>
                <a:latin typeface="droid sans"/>
              </a:rPr>
              <a:t>syllogisms</a:t>
            </a:r>
            <a:r>
              <a:rPr lang="en-US" b="0" i="0" dirty="0">
                <a:solidFill>
                  <a:srgbClr val="111111"/>
                </a:solidFill>
                <a:effectLst/>
                <a:latin typeface="droid sans"/>
              </a:rPr>
              <a:t>, which means “</a:t>
            </a:r>
            <a:r>
              <a:rPr lang="en-US" b="0" i="0" dirty="0">
                <a:solidFill>
                  <a:srgbClr val="FF0000"/>
                </a:solidFill>
                <a:effectLst/>
                <a:latin typeface="droid sans"/>
              </a:rPr>
              <a:t>a conclusion</a:t>
            </a:r>
            <a:r>
              <a:rPr lang="en-US" b="0" i="0" dirty="0">
                <a:solidFill>
                  <a:srgbClr val="111111"/>
                </a:solidFill>
                <a:effectLst/>
                <a:latin typeface="droid sans"/>
              </a:rPr>
              <a:t>” or “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droid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inference</a:t>
            </a:r>
            <a:r>
              <a:rPr lang="en-US" b="0" i="0" dirty="0">
                <a:solidFill>
                  <a:srgbClr val="FF0000"/>
                </a:solidFill>
                <a:effectLst/>
                <a:latin typeface="droid sans"/>
              </a:rPr>
              <a:t>.”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908F5-CC97-4BDB-83CD-7B9D44D9642A}"/>
              </a:ext>
            </a:extLst>
          </p:cNvPr>
          <p:cNvSpPr txBox="1"/>
          <p:nvPr/>
        </p:nvSpPr>
        <p:spPr>
          <a:xfrm>
            <a:off x="435301" y="2770702"/>
            <a:ext cx="1130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droid sans"/>
              </a:rPr>
              <a:t>A syllogism is a form of logical reasoning that joins two or more premises to arrive at a conclusion.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11FF6-1E91-4ACF-807A-EDB320EEDF24}"/>
              </a:ext>
            </a:extLst>
          </p:cNvPr>
          <p:cNvSpPr txBox="1"/>
          <p:nvPr/>
        </p:nvSpPr>
        <p:spPr>
          <a:xfrm>
            <a:off x="445363" y="3429870"/>
            <a:ext cx="856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droid sans"/>
              </a:rPr>
              <a:t>Example: </a:t>
            </a:r>
            <a:r>
              <a:rPr lang="en-US" b="0" i="0" dirty="0">
                <a:solidFill>
                  <a:srgbClr val="111111"/>
                </a:solidFill>
                <a:effectLst/>
                <a:latin typeface="droid sans"/>
              </a:rPr>
              <a:t>“All birds lay eggs. A swan is a bird. Therefore, a swan lays eggs.”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1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8977-2889-407E-84F0-105B18E0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8432-E9EE-4312-9270-BC9D68B69F9E}"/>
              </a:ext>
            </a:extLst>
          </p:cNvPr>
          <p:cNvSpPr txBox="1"/>
          <p:nvPr/>
        </p:nvSpPr>
        <p:spPr>
          <a:xfrm>
            <a:off x="288199" y="1831637"/>
            <a:ext cx="11327907" cy="472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Statements: All boxes are pans Some boxes are jugs. Some jugs are glasses.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Conclusions: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Some glasses are boxes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No glass is box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Some jugs are pans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IV. No jug is pan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Only I and II follows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 Either I or II and III follows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Only III follows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 Either I or II, and either III or IV follow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 None of these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DE2D-3A86-407F-A00D-CE57F500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C5578-744F-49E7-BE17-DE6412D1DA3E}"/>
              </a:ext>
            </a:extLst>
          </p:cNvPr>
          <p:cNvSpPr txBox="1"/>
          <p:nvPr/>
        </p:nvSpPr>
        <p:spPr>
          <a:xfrm>
            <a:off x="267734" y="1799634"/>
            <a:ext cx="11504056" cy="538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(6-10) In each question, a set of six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given, followed by four answer choices. Each of the answer choices has a combination of three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given set of six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You are required to identify the answer choices in which the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logically related.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A. All cats are goats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All Goats are dogs.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No goats are cows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No goats are dogs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All Cows are dogs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All dogs are cows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FAB 			2. ABE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3.AFB 			4.ABF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Non of these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9D27-6109-430D-A6BE-DB85E54E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FEC3F-59C8-4522-BE3F-8651AA546616}"/>
              </a:ext>
            </a:extLst>
          </p:cNvPr>
          <p:cNvSpPr txBox="1"/>
          <p:nvPr/>
        </p:nvSpPr>
        <p:spPr>
          <a:xfrm>
            <a:off x="399495" y="1850283"/>
            <a:ext cx="11345662" cy="444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A. Some lids are nibs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All hooks are lids.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All hooks are nibs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No lid is a nib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No lid is a hook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No nib is hook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1.EFD 			2. BCA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3.DEA 			4.CDA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Non of these</a:t>
            </a:r>
          </a:p>
        </p:txBody>
      </p:sp>
    </p:spTree>
    <p:extLst>
      <p:ext uri="{BB962C8B-B14F-4D97-AF65-F5344CB8AC3E}">
        <p14:creationId xmlns:p14="http://schemas.microsoft.com/office/powerpoint/2010/main" val="22696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5C9-18FB-44F0-BB15-78F074DB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D21D6-D7ED-4440-91B9-97E62ADF1842}"/>
              </a:ext>
            </a:extLst>
          </p:cNvPr>
          <p:cNvSpPr txBox="1"/>
          <p:nvPr/>
        </p:nvSpPr>
        <p:spPr>
          <a:xfrm>
            <a:off x="365389" y="1872747"/>
            <a:ext cx="6092890" cy="494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A. All MBA’s are logical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Sudhir is rational.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Sudhir is a logical MBA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Sudhir is a man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Some men are MBA’s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All men are rational.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DEC 			2. EAF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BCF 			4.FDB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Non of these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770D-3FDD-48BE-BAFA-A9A6E621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D1EAB-1FE0-4EE7-8E0C-8480D9FFC532}"/>
              </a:ext>
            </a:extLst>
          </p:cNvPr>
          <p:cNvSpPr txBox="1"/>
          <p:nvPr/>
        </p:nvSpPr>
        <p:spPr>
          <a:xfrm>
            <a:off x="400900" y="1973491"/>
            <a:ext cx="11204610" cy="546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A. Competitive examinations are tough to pass.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There is heavy competition in any field.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No student can pass MAT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Very few students can pass MAT.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E.MAT is a competitive examination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MAT is tough to pass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AEF 			2.ABC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3.DFB 			4.CDE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Non of these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B25B-EB4D-45DC-B183-2EDC07B6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14279-A7C1-4D78-87D8-95AA47D13C51}"/>
              </a:ext>
            </a:extLst>
          </p:cNvPr>
          <p:cNvSpPr txBox="1"/>
          <p:nvPr/>
        </p:nvSpPr>
        <p:spPr>
          <a:xfrm>
            <a:off x="356511" y="1973247"/>
            <a:ext cx="6092890" cy="4450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A. All Pens are knives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All knives are spoons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No knives are pens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No knives are spoons.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All pens are spoons.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All spoons are pens.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ABE 			2. ABF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AFE 			4. DBE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Non of these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CD14-1652-44E5-A294-F192A03A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C385-8845-416D-9141-631807A864BC}"/>
              </a:ext>
            </a:extLst>
          </p:cNvPr>
          <p:cNvSpPr txBox="1"/>
          <p:nvPr/>
        </p:nvSpPr>
        <p:spPr>
          <a:xfrm>
            <a:off x="320999" y="1862175"/>
            <a:ext cx="114330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11. Statements: Some papers are pens. All the pencils are pens.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Conclusions: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Some pens are pencils.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Some pens are papers.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Only (1) conclusion follows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B. Only (2) conclusion follows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C. Both (1) and (2) follow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D. Either (1) or (2) follows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 Neither (1) nor (2) follows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97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4292-E0BD-4F50-A32F-97D9A2A1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3C964-86D7-4DBE-9E42-0957CC832EF1}"/>
              </a:ext>
            </a:extLst>
          </p:cNvPr>
          <p:cNvSpPr txBox="1"/>
          <p:nvPr/>
        </p:nvSpPr>
        <p:spPr>
          <a:xfrm>
            <a:off x="417871" y="1848041"/>
            <a:ext cx="11345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12. Statements: Some dogs are bats. Some bats are cats.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Conclusions: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Some dogs are cats.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Some cats are dogs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Only (2) conclusion follows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B. Both (1) and (2) follow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C. Either (1) or (2) follows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D. Only (1) conclusion follows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 Neither (1) nor (2) follows </a:t>
            </a:r>
          </a:p>
        </p:txBody>
      </p:sp>
    </p:spTree>
    <p:extLst>
      <p:ext uri="{BB962C8B-B14F-4D97-AF65-F5344CB8AC3E}">
        <p14:creationId xmlns:p14="http://schemas.microsoft.com/office/powerpoint/2010/main" val="16618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C08E-9A05-4EE8-B285-C4735E18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04ADD-5928-496B-8195-1A479F6650FB}"/>
              </a:ext>
            </a:extLst>
          </p:cNvPr>
          <p:cNvSpPr txBox="1"/>
          <p:nvPr/>
        </p:nvSpPr>
        <p:spPr>
          <a:xfrm>
            <a:off x="401891" y="1903098"/>
            <a:ext cx="112036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13. Statements: All the windows are doors. No door is a wall.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Conclusions: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Some windows are walls.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No wall is a door.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Either (1) or (2) follows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B. Only (2) conclusion follows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C. Both (1) and (2) follow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D. Neither (1) nor (2) follows </a:t>
            </a: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 Only (1) conclusion follows </a:t>
            </a:r>
          </a:p>
          <a:p>
            <a:pPr algn="just"/>
            <a:endParaRPr lang="en-IN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4EF5-7C98-450C-BDD0-EB06E578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9FA17-7D32-4640-BCDF-35D63327BBAF}"/>
              </a:ext>
            </a:extLst>
          </p:cNvPr>
          <p:cNvSpPr txBox="1"/>
          <p:nvPr/>
        </p:nvSpPr>
        <p:spPr>
          <a:xfrm>
            <a:off x="435626" y="1856918"/>
            <a:ext cx="113101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14. Some actors are singers. All the singers are dancers.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Conclusions: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Some actors are dancers.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No singer is actor.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Only (1) conclusion follows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B. Only (2) conclusion follows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C. Either (1) or (2) follows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D. Neither (1) nor (2) follows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 Both (1) and (2) follow </a:t>
            </a:r>
          </a:p>
        </p:txBody>
      </p:sp>
    </p:spTree>
    <p:extLst>
      <p:ext uri="{BB962C8B-B14F-4D97-AF65-F5344CB8AC3E}">
        <p14:creationId xmlns:p14="http://schemas.microsoft.com/office/powerpoint/2010/main" val="22194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F6C8-05F2-4521-9BAD-0C4107CE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E64-62F9-4B4C-A363-34726221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9A12-0985-4FF4-BDA9-E7445066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A31C4-62E6-484C-8CAB-293ECDA1A71D}"/>
              </a:ext>
            </a:extLst>
          </p:cNvPr>
          <p:cNvSpPr txBox="1"/>
          <p:nvPr/>
        </p:nvSpPr>
        <p:spPr>
          <a:xfrm>
            <a:off x="461639" y="2002504"/>
            <a:ext cx="112391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15. Statements: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the pencils are pens. All the pens are inks.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Conclusions: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All the pencils are inks.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Some inks are pencils.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Only (2) conclusion follows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B. Only (1) conclusion follows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C. Either (1) or (2) follows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D. Both (1) and (2) follow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 Neither (1) nor (2) follows 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5425-9DAC-46EC-87A8-5C37B69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Infosys Specific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8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3C73-EEC0-43A5-B382-A826EA94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79D7E-4504-4443-AC99-27EB21295305}"/>
              </a:ext>
            </a:extLst>
          </p:cNvPr>
          <p:cNvSpPr txBox="1"/>
          <p:nvPr/>
        </p:nvSpPr>
        <p:spPr>
          <a:xfrm>
            <a:off x="389698" y="1982699"/>
            <a:ext cx="114020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Statements: Some actors are singers. All the singers are dancers.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Some actors are dancers.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No singer is actor.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(1)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(2)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Either (1) 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Neither (1) nor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Both (1) and (2)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1F9E-E495-447C-AE0F-E7924CA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18D40-6F1D-4374-BBEF-2F36AD59D075}"/>
              </a:ext>
            </a:extLst>
          </p:cNvPr>
          <p:cNvSpPr txBox="1"/>
          <p:nvPr/>
        </p:nvSpPr>
        <p:spPr>
          <a:xfrm>
            <a:off x="488272" y="2002504"/>
            <a:ext cx="112480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 All the harmoniums are instruments. All the instruments are flutes.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All the flutes are instruments.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All the harmoniums are flutes.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(1)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(2)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Either (1) 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Neither (1) nor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Both (1) and (2)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4958-1924-4630-A8A8-EA1F756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5B346-13D2-4B84-9FF5-84820A2C9650}"/>
              </a:ext>
            </a:extLst>
          </p:cNvPr>
          <p:cNvSpPr txBox="1"/>
          <p:nvPr/>
        </p:nvSpPr>
        <p:spPr>
          <a:xfrm>
            <a:off x="400899" y="1817670"/>
            <a:ext cx="60928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Statements: All tubes are handles. All cups are handles.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Conclusions: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All cups are tubes.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Some handles are not cups.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A) Only conclusion I follows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B) Only conclusion II follows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C) Either I or II follows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D) Neither I nor II follows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E) Both I and II follow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0CEA-F6D0-48F8-92D0-E4A63FE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5C65B-117E-4331-B1AC-86684A566E07}"/>
              </a:ext>
            </a:extLst>
          </p:cNvPr>
          <p:cNvSpPr txBox="1"/>
          <p:nvPr/>
        </p:nvSpPr>
        <p:spPr>
          <a:xfrm>
            <a:off x="399495" y="1861559"/>
            <a:ext cx="11206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 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magazine is cap. All caps are cameras.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1.No camera is magazine.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2.Some cameras are magazines.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Only conclusion 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Only conclusion II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 I or II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Neither I nor II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E) Both I and 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29E-F00B-4EB0-A87C-17A0F3BF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2FA69-91D3-4C58-99E5-4196D9C7EF6F}"/>
              </a:ext>
            </a:extLst>
          </p:cNvPr>
          <p:cNvSpPr txBox="1"/>
          <p:nvPr/>
        </p:nvSpPr>
        <p:spPr>
          <a:xfrm>
            <a:off x="347634" y="1859339"/>
            <a:ext cx="112578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 Some mangoes are yellow. Some </a:t>
            </a:r>
            <a:r>
              <a:rPr lang="en-GB" dirty="0" err="1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ixo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mangoes.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mangoes are green.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Tixo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yellow.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(1)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(2)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Either (1) 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Neither (1) nor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Both (1) and (2)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E023-C236-4661-822B-6C7AE523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22A33-FFB8-4E80-8993-4E2CEF0514EE}"/>
              </a:ext>
            </a:extLst>
          </p:cNvPr>
          <p:cNvSpPr txBox="1"/>
          <p:nvPr/>
        </p:nvSpPr>
        <p:spPr>
          <a:xfrm>
            <a:off x="328474" y="1881106"/>
            <a:ext cx="113545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 Some ants are parrots. All the parrots are apples.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apples are parrots.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ants are apples.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(1)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(2)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Either (1) 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Neither (1) nor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51D8-2E23-4870-80F6-956B08A7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32AF4-09AF-43EF-B433-7A8D245B175C}"/>
              </a:ext>
            </a:extLst>
          </p:cNvPr>
          <p:cNvSpPr txBox="1"/>
          <p:nvPr/>
        </p:nvSpPr>
        <p:spPr>
          <a:xfrm>
            <a:off x="347633" y="1888768"/>
            <a:ext cx="1145966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 </a:t>
            </a:r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pens are books. All schools are books. Some colleges are schools.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colleges are pens.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pens are schools.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colleges are books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I and 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II and III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Only I and III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All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None of these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B3F4-2806-47BF-90C8-AD23A587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FF8B3-C3D0-48EA-AC5D-345E9680E4A2}"/>
              </a:ext>
            </a:extLst>
          </p:cNvPr>
          <p:cNvSpPr txBox="1"/>
          <p:nvPr/>
        </p:nvSpPr>
        <p:spPr>
          <a:xfrm>
            <a:off x="435006" y="1861559"/>
            <a:ext cx="112835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18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 </a:t>
            </a:r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blades are hammers. Some hammers are knives. Some knives are axes.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axes are hammers.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knives are blades.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axes are blades.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None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Only II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Only III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None of these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7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9EF-3747-4E85-97A7-074DFB6A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Type1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BD83F-FD63-46B4-99BC-231E8B2831CD}"/>
              </a:ext>
            </a:extLst>
          </p:cNvPr>
          <p:cNvSpPr txBox="1"/>
          <p:nvPr/>
        </p:nvSpPr>
        <p:spPr>
          <a:xfrm>
            <a:off x="575894" y="2006367"/>
            <a:ext cx="10228230" cy="28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 the following statements and select if the conclusion is Correct/ Incorrect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BA517-B67F-4AA0-8453-D78B3818D82E}"/>
              </a:ext>
            </a:extLst>
          </p:cNvPr>
          <p:cNvSpPr txBox="1"/>
          <p:nvPr/>
        </p:nvSpPr>
        <p:spPr>
          <a:xfrm>
            <a:off x="575893" y="2472328"/>
            <a:ext cx="11450643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1.Some travellers are not Caucasian</a:t>
            </a:r>
            <a:r>
              <a:rPr lang="en-IN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tourists are travellers</a:t>
            </a:r>
            <a:r>
              <a:rPr lang="en-IN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is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Some tourists are not Caucasian</a:t>
            </a:r>
            <a:r>
              <a:rPr lang="en-IN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600"/>
              </a:spcAft>
            </a:pPr>
            <a:endParaRPr lang="en-IN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IN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19D0-21C0-4841-A4CA-AFECC264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7019E-671C-417E-B8D2-2DAC160D306C}"/>
              </a:ext>
            </a:extLst>
          </p:cNvPr>
          <p:cNvSpPr txBox="1"/>
          <p:nvPr/>
        </p:nvSpPr>
        <p:spPr>
          <a:xfrm>
            <a:off x="470516" y="1864005"/>
            <a:ext cx="112124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 Some papers are pens. All the pencils are pens.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pens are pencils.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pens are papers.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(1)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(2)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Either (1) 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Neither (1) nor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Both (1) and (2)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FE29-8C6D-4CE8-AAC8-DB5AAAD4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9D825-9BE1-4506-98C5-933E7BC61583}"/>
              </a:ext>
            </a:extLst>
          </p:cNvPr>
          <p:cNvSpPr txBox="1"/>
          <p:nvPr/>
        </p:nvSpPr>
        <p:spPr>
          <a:xfrm>
            <a:off x="435006" y="2002504"/>
            <a:ext cx="87043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 All the actors are girls. All the girls are beautiful.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actors are beautiful.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girls are actors.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(1)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(2)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Either (1) 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Neither (1) nor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Both (1) and (2)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C577-4CD3-45DE-AD5A-4001962E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B7817-16B6-42E0-88C5-64D0B7F7AA77}"/>
              </a:ext>
            </a:extLst>
          </p:cNvPr>
          <p:cNvSpPr txBox="1"/>
          <p:nvPr/>
        </p:nvSpPr>
        <p:spPr>
          <a:xfrm>
            <a:off x="73417" y="1927900"/>
            <a:ext cx="122665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Statements: Some mountains are hillocks. Some mountains are rivers. Some mountains are valleys.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mountains are either hillocks or rivers or valleys.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valley is river.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river are valleys.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None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 Only 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 Only either II or III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 Only III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 None of these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2219-F713-488B-BD27-0EE8B6B3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D9E49-74E4-4BDC-81E7-03E86D7F6E8D}"/>
              </a:ext>
            </a:extLst>
          </p:cNvPr>
          <p:cNvSpPr txBox="1"/>
          <p:nvPr/>
        </p:nvSpPr>
        <p:spPr>
          <a:xfrm>
            <a:off x="392021" y="1890560"/>
            <a:ext cx="103499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 All the windows are doors. No door is a wall.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windows are walls.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wall is a door.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(1)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(2)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Either (1) 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Neither (1) nor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Both (1) and (2)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516C-4D31-4115-8BA3-D2B383E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5BA43-9B63-4791-811F-44B66FFEE3BE}"/>
              </a:ext>
            </a:extLst>
          </p:cNvPr>
          <p:cNvSpPr txBox="1"/>
          <p:nvPr/>
        </p:nvSpPr>
        <p:spPr>
          <a:xfrm>
            <a:off x="304060" y="1902404"/>
            <a:ext cx="103491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Statements: All cups are books. All books are shirts.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cups are not shirts.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shirts are cups.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Only (1)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Only (2) conclusion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Either (1) 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Neither (1) nor (2)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Both (1) and (2)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6D62-F406-448A-A8C7-CFC6B94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C44D9-3966-4D7C-89A8-F66E5129FB5A}"/>
              </a:ext>
            </a:extLst>
          </p:cNvPr>
          <p:cNvSpPr txBox="1"/>
          <p:nvPr/>
        </p:nvSpPr>
        <p:spPr>
          <a:xfrm>
            <a:off x="417870" y="1901307"/>
            <a:ext cx="113456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I. Blue apples cost more than green apples.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Blue apples cost less than red apples.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Red apples cost more than green apples and blue apples.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If the first two statements are true, the third statement is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False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True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Uncertain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221-FE83-41A9-920F-5EA1886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B6069-ED09-4DA2-976A-5F4186204D34}"/>
              </a:ext>
            </a:extLst>
          </p:cNvPr>
          <p:cNvSpPr txBox="1"/>
          <p:nvPr/>
        </p:nvSpPr>
        <p:spPr>
          <a:xfrm>
            <a:off x="383143" y="1885146"/>
            <a:ext cx="60928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Chips are </a:t>
            </a:r>
            <a:r>
              <a:rPr lang="en-GB" sz="18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Kitkats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KitKat is a Mouse.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Munch are Chips.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Some </a:t>
            </a:r>
            <a:r>
              <a:rPr lang="en-GB" sz="18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Kitkats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Chips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All Chips are Mouse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No Mouse is a KitKat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 Some Mouse are KitKat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Only 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Only II and III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Only I and III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Only II follows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04CF-6A28-47CE-A7C9-6265463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0FC28-7848-4FAF-ABD1-11C4CDA41495}"/>
              </a:ext>
            </a:extLst>
          </p:cNvPr>
          <p:cNvSpPr txBox="1"/>
          <p:nvPr/>
        </p:nvSpPr>
        <p:spPr>
          <a:xfrm>
            <a:off x="366204" y="1973387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Sprites are Jam.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Jams are </a:t>
            </a:r>
            <a:r>
              <a:rPr lang="en-GB" sz="18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Tils are Bonda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All Jams are Bonda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All Tils are Sprites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All Sprites are Bonda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 All Bonda are Jam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Only I and 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Only I and III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Only II and III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All follow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7858-E7AF-449E-86CA-BE0B6D57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490A-7B79-4C05-B731-B7AA705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D7A4A6-7C75-4BCD-8347-EE893C3D3C35}"/>
              </a:ext>
            </a:extLst>
          </p:cNvPr>
          <p:cNvSpPr txBox="1"/>
          <p:nvPr/>
        </p:nvSpPr>
        <p:spPr>
          <a:xfrm>
            <a:off x="547315" y="932495"/>
            <a:ext cx="11469949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All Canadians are right handed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right handed are opticians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is: Some opticians are Canadian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2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0E52-3077-4C87-8371-1A4FFC44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84230-6050-47B3-B5A9-F7FF3E8E554F}"/>
              </a:ext>
            </a:extLst>
          </p:cNvPr>
          <p:cNvSpPr txBox="1"/>
          <p:nvPr/>
        </p:nvSpPr>
        <p:spPr>
          <a:xfrm>
            <a:off x="418654" y="2042602"/>
            <a:ext cx="11311792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3.All streets are routes of transportation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No streets are racing tracks.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is: Some racing tracks are not routes of </a:t>
            </a:r>
            <a:endParaRPr lang="en-IN" sz="3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transportation.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ADFF-F2EE-469A-85B2-2972F7E0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2027F-82E6-4187-AD40-127E90D1DB5D}"/>
              </a:ext>
            </a:extLst>
          </p:cNvPr>
          <p:cNvSpPr txBox="1"/>
          <p:nvPr/>
        </p:nvSpPr>
        <p:spPr>
          <a:xfrm>
            <a:off x="320999" y="1954816"/>
            <a:ext cx="10947891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men are brothers.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3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brothers are fathers.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is: Some fathers are men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04ED-6980-4B43-BA49-9EB354C0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762FC-97EF-4386-BF00-A0BE212D6DBC}"/>
              </a:ext>
            </a:extLst>
          </p:cNvPr>
          <p:cNvSpPr txBox="1"/>
          <p:nvPr/>
        </p:nvSpPr>
        <p:spPr>
          <a:xfrm>
            <a:off x="400899" y="1950870"/>
            <a:ext cx="11373089" cy="304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movie stars are comedians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0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0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producers are movie stars.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200"/>
              </a:spcAft>
            </a:pPr>
            <a:endParaRPr lang="en-IN" sz="3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1200"/>
              </a:spcAft>
            </a:pP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is: Some comedians are no producers</a:t>
            </a:r>
            <a:r>
              <a:rPr lang="en-IN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400"/>
              </a:lnSpc>
              <a:spcAft>
                <a:spcPts val="1200"/>
              </a:spcAft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US" sz="3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buFont typeface="+mj-lt"/>
              <a:buAutoNum type="alphaLcPeriod"/>
            </a:pP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IN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19639</TotalTime>
  <Words>2564</Words>
  <Application>Microsoft Office PowerPoint</Application>
  <PresentationFormat>Widescreen</PresentationFormat>
  <Paragraphs>553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Arial Black</vt:lpstr>
      <vt:lpstr>Calibri</vt:lpstr>
      <vt:lpstr>Calibri Light</vt:lpstr>
      <vt:lpstr>droid sans</vt:lpstr>
      <vt:lpstr>Symbol</vt:lpstr>
      <vt:lpstr>Times New Roman</vt:lpstr>
      <vt:lpstr>Verdana</vt:lpstr>
      <vt:lpstr>Office Theme</vt:lpstr>
      <vt:lpstr>Retrospect</vt:lpstr>
      <vt:lpstr>Syllogism</vt:lpstr>
      <vt:lpstr>AGENDA</vt:lpstr>
      <vt:lpstr>What is Syllogism</vt:lpstr>
      <vt:lpstr>PowerPoint Presentation</vt:lpstr>
      <vt:lpstr>Type1</vt:lpstr>
      <vt:lpstr>PowerPoint Presentation</vt:lpstr>
      <vt:lpstr>problems</vt:lpstr>
      <vt:lpstr>problems</vt:lpstr>
      <vt:lpstr>problems</vt:lpstr>
      <vt:lpstr>problems</vt:lpstr>
      <vt:lpstr>Type 2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3</vt:lpstr>
      <vt:lpstr>PowerPoint Presentation</vt:lpstr>
      <vt:lpstr>PowerPoint Presentation</vt:lpstr>
      <vt:lpstr>PowerPoint Presentation</vt:lpstr>
      <vt:lpstr>PowerPoint Presentation</vt:lpstr>
      <vt:lpstr>Type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Infosys Specific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user</cp:lastModifiedBy>
  <cp:revision>310</cp:revision>
  <dcterms:created xsi:type="dcterms:W3CDTF">2019-01-12T09:24:06Z</dcterms:created>
  <dcterms:modified xsi:type="dcterms:W3CDTF">2021-12-20T03:35:45Z</dcterms:modified>
</cp:coreProperties>
</file>