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60"/>
  </p:notesMasterIdLst>
  <p:sldIdLst>
    <p:sldId id="256" r:id="rId2"/>
    <p:sldId id="424" r:id="rId3"/>
    <p:sldId id="427" r:id="rId4"/>
    <p:sldId id="428" r:id="rId5"/>
    <p:sldId id="429" r:id="rId6"/>
    <p:sldId id="430" r:id="rId7"/>
    <p:sldId id="431" r:id="rId8"/>
    <p:sldId id="432" r:id="rId9"/>
    <p:sldId id="433" r:id="rId10"/>
    <p:sldId id="434" r:id="rId11"/>
    <p:sldId id="435" r:id="rId12"/>
    <p:sldId id="436" r:id="rId13"/>
    <p:sldId id="438" r:id="rId14"/>
    <p:sldId id="444" r:id="rId15"/>
    <p:sldId id="446" r:id="rId16"/>
    <p:sldId id="454" r:id="rId17"/>
    <p:sldId id="455" r:id="rId18"/>
    <p:sldId id="456" r:id="rId19"/>
    <p:sldId id="457" r:id="rId20"/>
    <p:sldId id="458" r:id="rId21"/>
    <p:sldId id="460" r:id="rId22"/>
    <p:sldId id="461" r:id="rId23"/>
    <p:sldId id="462" r:id="rId24"/>
    <p:sldId id="463" r:id="rId25"/>
    <p:sldId id="464" r:id="rId26"/>
    <p:sldId id="465" r:id="rId27"/>
    <p:sldId id="466" r:id="rId28"/>
    <p:sldId id="467" r:id="rId29"/>
    <p:sldId id="468" r:id="rId30"/>
    <p:sldId id="469" r:id="rId31"/>
    <p:sldId id="470" r:id="rId32"/>
    <p:sldId id="471" r:id="rId33"/>
    <p:sldId id="472" r:id="rId34"/>
    <p:sldId id="473" r:id="rId35"/>
    <p:sldId id="447" r:id="rId36"/>
    <p:sldId id="448" r:id="rId37"/>
    <p:sldId id="449" r:id="rId38"/>
    <p:sldId id="450" r:id="rId39"/>
    <p:sldId id="451" r:id="rId40"/>
    <p:sldId id="452" r:id="rId41"/>
    <p:sldId id="453" r:id="rId42"/>
    <p:sldId id="439" r:id="rId43"/>
    <p:sldId id="440" r:id="rId44"/>
    <p:sldId id="441" r:id="rId45"/>
    <p:sldId id="474" r:id="rId46"/>
    <p:sldId id="475" r:id="rId47"/>
    <p:sldId id="476" r:id="rId48"/>
    <p:sldId id="477" r:id="rId49"/>
    <p:sldId id="478" r:id="rId50"/>
    <p:sldId id="479" r:id="rId51"/>
    <p:sldId id="480" r:id="rId52"/>
    <p:sldId id="481" r:id="rId53"/>
    <p:sldId id="482" r:id="rId54"/>
    <p:sldId id="483" r:id="rId55"/>
    <p:sldId id="484" r:id="rId56"/>
    <p:sldId id="485" r:id="rId57"/>
    <p:sldId id="486" r:id="rId58"/>
    <p:sldId id="487"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AAE1"/>
    <a:srgbClr val="FFFFFF"/>
    <a:srgbClr val="C9C9C9"/>
    <a:srgbClr val="B97A57"/>
    <a:srgbClr val="000000"/>
    <a:srgbClr val="FFAE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88390" autoAdjust="0"/>
  </p:normalViewPr>
  <p:slideViewPr>
    <p:cSldViewPr snapToGrid="0">
      <p:cViewPr varScale="1">
        <p:scale>
          <a:sx n="81" d="100"/>
          <a:sy n="81" d="100"/>
        </p:scale>
        <p:origin x="98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A1CCB6-A37E-49C1-9AB5-F089EE7C6CA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9266604E-10DC-49C0-8EF4-7CB00C69AAD6}">
      <dgm:prSet phldrT="[Text]"/>
      <dgm:spPr/>
      <dgm:t>
        <a:bodyPr/>
        <a:lstStyle/>
        <a:p>
          <a:r>
            <a:rPr lang="en-IN" dirty="0"/>
            <a:t>Concepts</a:t>
          </a:r>
        </a:p>
      </dgm:t>
    </dgm:pt>
    <dgm:pt modelId="{803A8DDB-8DF6-423F-ACDE-0217411057C0}" type="parTrans" cxnId="{1E3C33D4-80B3-4C8A-A308-F379EBD1DF09}">
      <dgm:prSet/>
      <dgm:spPr/>
      <dgm:t>
        <a:bodyPr/>
        <a:lstStyle/>
        <a:p>
          <a:endParaRPr lang="en-IN"/>
        </a:p>
      </dgm:t>
    </dgm:pt>
    <dgm:pt modelId="{F0292E64-AD23-4387-8C88-B908C739E721}" type="sibTrans" cxnId="{1E3C33D4-80B3-4C8A-A308-F379EBD1DF09}">
      <dgm:prSet/>
      <dgm:spPr/>
      <dgm:t>
        <a:bodyPr/>
        <a:lstStyle/>
        <a:p>
          <a:endParaRPr lang="en-IN"/>
        </a:p>
      </dgm:t>
    </dgm:pt>
    <dgm:pt modelId="{A616992D-C586-422D-BD40-C739D0A11B5A}">
      <dgm:prSet phldrT="[Text]"/>
      <dgm:spPr/>
      <dgm:t>
        <a:bodyPr/>
        <a:lstStyle/>
        <a:p>
          <a:r>
            <a:rPr lang="en-IN" dirty="0"/>
            <a:t>Explanation</a:t>
          </a:r>
        </a:p>
      </dgm:t>
    </dgm:pt>
    <dgm:pt modelId="{16B8A293-BD9C-4A4D-B778-53DFAD98B841}" type="parTrans" cxnId="{6CB39632-6964-49F3-A7EA-3F0964DC11F3}">
      <dgm:prSet/>
      <dgm:spPr/>
      <dgm:t>
        <a:bodyPr/>
        <a:lstStyle/>
        <a:p>
          <a:endParaRPr lang="en-IN"/>
        </a:p>
      </dgm:t>
    </dgm:pt>
    <dgm:pt modelId="{9C4C8914-5628-420D-9D99-1B657A4DB752}" type="sibTrans" cxnId="{6CB39632-6964-49F3-A7EA-3F0964DC11F3}">
      <dgm:prSet/>
      <dgm:spPr/>
      <dgm:t>
        <a:bodyPr/>
        <a:lstStyle/>
        <a:p>
          <a:endParaRPr lang="en-IN"/>
        </a:p>
      </dgm:t>
    </dgm:pt>
    <dgm:pt modelId="{FECBB0DE-8528-44A8-AD61-D745AAB65183}">
      <dgm:prSet phldrT="[Text]"/>
      <dgm:spPr/>
      <dgm:t>
        <a:bodyPr/>
        <a:lstStyle/>
        <a:p>
          <a:r>
            <a:rPr lang="en-IN" dirty="0"/>
            <a:t>Class Exercise</a:t>
          </a:r>
        </a:p>
      </dgm:t>
    </dgm:pt>
    <dgm:pt modelId="{8DF709D4-55A5-4583-9848-5C8CEF77F09B}" type="parTrans" cxnId="{29512AE6-5E2D-485D-A395-528987E7E1C1}">
      <dgm:prSet/>
      <dgm:spPr/>
      <dgm:t>
        <a:bodyPr/>
        <a:lstStyle/>
        <a:p>
          <a:endParaRPr lang="en-IN"/>
        </a:p>
      </dgm:t>
    </dgm:pt>
    <dgm:pt modelId="{11661F66-AE3E-41A7-8B35-49D07B3AB788}" type="sibTrans" cxnId="{29512AE6-5E2D-485D-A395-528987E7E1C1}">
      <dgm:prSet/>
      <dgm:spPr/>
      <dgm:t>
        <a:bodyPr/>
        <a:lstStyle/>
        <a:p>
          <a:endParaRPr lang="en-IN"/>
        </a:p>
      </dgm:t>
    </dgm:pt>
    <dgm:pt modelId="{4766808A-C66E-4F9A-8409-7E8A58FF69FA}">
      <dgm:prSet phldrT="[Text]"/>
      <dgm:spPr/>
      <dgm:t>
        <a:bodyPr/>
        <a:lstStyle/>
        <a:p>
          <a:r>
            <a:rPr lang="en-US" dirty="0"/>
            <a:t>Practice, Practice &amp; Practice</a:t>
          </a:r>
          <a:endParaRPr lang="en-IN" dirty="0"/>
        </a:p>
      </dgm:t>
    </dgm:pt>
    <dgm:pt modelId="{8E6FAE71-B79D-4235-8DCA-275DF78F280D}" type="parTrans" cxnId="{F85DF580-127C-4F0C-AE29-DF9B4F897D98}">
      <dgm:prSet/>
      <dgm:spPr/>
      <dgm:t>
        <a:bodyPr/>
        <a:lstStyle/>
        <a:p>
          <a:endParaRPr lang="en-IN"/>
        </a:p>
      </dgm:t>
    </dgm:pt>
    <dgm:pt modelId="{E91B4229-544A-43F8-B9D9-F6D75A66FE91}" type="sibTrans" cxnId="{F85DF580-127C-4F0C-AE29-DF9B4F897D98}">
      <dgm:prSet/>
      <dgm:spPr/>
      <dgm:t>
        <a:bodyPr/>
        <a:lstStyle/>
        <a:p>
          <a:endParaRPr lang="en-IN"/>
        </a:p>
      </dgm:t>
    </dgm:pt>
    <dgm:pt modelId="{9E204370-3DA7-42E1-A772-D0A5DF44434E}">
      <dgm:prSet phldrT="[Text]"/>
      <dgm:spPr/>
      <dgm:t>
        <a:bodyPr/>
        <a:lstStyle/>
        <a:p>
          <a:r>
            <a:rPr lang="en-IN" dirty="0"/>
            <a:t>Class Test/Recap</a:t>
          </a:r>
        </a:p>
      </dgm:t>
    </dgm:pt>
    <dgm:pt modelId="{CB21FB8E-430F-4694-87E9-93C57E9771DB}" type="parTrans" cxnId="{66CA7244-02CF-48FB-9FDE-5DC2B398ED81}">
      <dgm:prSet/>
      <dgm:spPr/>
      <dgm:t>
        <a:bodyPr/>
        <a:lstStyle/>
        <a:p>
          <a:endParaRPr lang="en-IN"/>
        </a:p>
      </dgm:t>
    </dgm:pt>
    <dgm:pt modelId="{2F3AAF32-1C00-4161-82D0-3D7B71F5AD59}" type="sibTrans" cxnId="{66CA7244-02CF-48FB-9FDE-5DC2B398ED81}">
      <dgm:prSet/>
      <dgm:spPr/>
      <dgm:t>
        <a:bodyPr/>
        <a:lstStyle/>
        <a:p>
          <a:endParaRPr lang="en-IN"/>
        </a:p>
      </dgm:t>
    </dgm:pt>
    <dgm:pt modelId="{DF7B990E-8907-4573-8A4F-2E9AAEA6B136}">
      <dgm:prSet phldrT="[Text]"/>
      <dgm:spPr/>
      <dgm:t>
        <a:bodyPr/>
        <a:lstStyle/>
        <a:p>
          <a:r>
            <a:rPr lang="en-IN" dirty="0"/>
            <a:t>Open Discussion</a:t>
          </a:r>
        </a:p>
      </dgm:t>
    </dgm:pt>
    <dgm:pt modelId="{6335DFE5-541A-4B78-B561-C94EDF304809}" type="parTrans" cxnId="{ACEE61DB-785A-408B-9146-6D3659B65279}">
      <dgm:prSet/>
      <dgm:spPr/>
      <dgm:t>
        <a:bodyPr/>
        <a:lstStyle/>
        <a:p>
          <a:endParaRPr lang="en-IN"/>
        </a:p>
      </dgm:t>
    </dgm:pt>
    <dgm:pt modelId="{EB7BA786-0F17-4FAC-B560-45D1BC0E94BD}" type="sibTrans" cxnId="{ACEE61DB-785A-408B-9146-6D3659B65279}">
      <dgm:prSet/>
      <dgm:spPr/>
      <dgm:t>
        <a:bodyPr/>
        <a:lstStyle/>
        <a:p>
          <a:endParaRPr lang="en-IN"/>
        </a:p>
      </dgm:t>
    </dgm:pt>
    <dgm:pt modelId="{1FFA0300-DDFA-418D-A8F3-3C4F7B09BB38}">
      <dgm:prSet phldrT="[Text]"/>
      <dgm:spPr/>
      <dgm:t>
        <a:bodyPr/>
        <a:lstStyle/>
        <a:p>
          <a:r>
            <a:rPr lang="en-US" dirty="0"/>
            <a:t>Different types of questions asked</a:t>
          </a:r>
          <a:endParaRPr lang="en-IN" dirty="0"/>
        </a:p>
      </dgm:t>
    </dgm:pt>
    <dgm:pt modelId="{8A2480AE-5498-4C49-B9D2-94E81A4DDF73}" type="parTrans" cxnId="{DED477E5-424A-4621-8E5B-6FA47BFB6902}">
      <dgm:prSet/>
      <dgm:spPr/>
      <dgm:t>
        <a:bodyPr/>
        <a:lstStyle/>
        <a:p>
          <a:endParaRPr lang="en-IN"/>
        </a:p>
      </dgm:t>
    </dgm:pt>
    <dgm:pt modelId="{F61537F1-6518-400F-9EEF-871617F9D397}" type="sibTrans" cxnId="{DED477E5-424A-4621-8E5B-6FA47BFB6902}">
      <dgm:prSet/>
      <dgm:spPr/>
      <dgm:t>
        <a:bodyPr/>
        <a:lstStyle/>
        <a:p>
          <a:endParaRPr lang="en-IN"/>
        </a:p>
      </dgm:t>
    </dgm:pt>
    <dgm:pt modelId="{3A40C5DB-9AF9-4668-B6F9-D4D7924167B5}" type="pres">
      <dgm:prSet presAssocID="{49A1CCB6-A37E-49C1-9AB5-F089EE7C6CA7}" presName="linearFlow" presStyleCnt="0">
        <dgm:presLayoutVars>
          <dgm:dir/>
          <dgm:animLvl val="lvl"/>
          <dgm:resizeHandles val="exact"/>
        </dgm:presLayoutVars>
      </dgm:prSet>
      <dgm:spPr/>
    </dgm:pt>
    <dgm:pt modelId="{C9CE8BE9-E10A-4A47-B142-80EBF326A364}" type="pres">
      <dgm:prSet presAssocID="{9266604E-10DC-49C0-8EF4-7CB00C69AAD6}" presName="composite" presStyleCnt="0"/>
      <dgm:spPr/>
    </dgm:pt>
    <dgm:pt modelId="{8187F04A-9BD8-4F9A-B49B-5CAA9DA424CC}" type="pres">
      <dgm:prSet presAssocID="{9266604E-10DC-49C0-8EF4-7CB00C69AAD6}" presName="parentText" presStyleLbl="alignNode1" presStyleIdx="0" presStyleCnt="3">
        <dgm:presLayoutVars>
          <dgm:chMax val="1"/>
          <dgm:bulletEnabled val="1"/>
        </dgm:presLayoutVars>
      </dgm:prSet>
      <dgm:spPr/>
    </dgm:pt>
    <dgm:pt modelId="{60437417-4591-43A5-8813-2B62CC6C99AF}" type="pres">
      <dgm:prSet presAssocID="{9266604E-10DC-49C0-8EF4-7CB00C69AAD6}" presName="descendantText" presStyleLbl="alignAcc1" presStyleIdx="0" presStyleCnt="3">
        <dgm:presLayoutVars>
          <dgm:bulletEnabled val="1"/>
        </dgm:presLayoutVars>
      </dgm:prSet>
      <dgm:spPr/>
    </dgm:pt>
    <dgm:pt modelId="{BD5927D6-549E-4FCF-A0F0-2E2267D96947}" type="pres">
      <dgm:prSet presAssocID="{F0292E64-AD23-4387-8C88-B908C739E721}" presName="sp" presStyleCnt="0"/>
      <dgm:spPr/>
    </dgm:pt>
    <dgm:pt modelId="{81564C66-55D0-4033-A0FB-DF6F4D0C9C4E}" type="pres">
      <dgm:prSet presAssocID="{FECBB0DE-8528-44A8-AD61-D745AAB65183}" presName="composite" presStyleCnt="0"/>
      <dgm:spPr/>
    </dgm:pt>
    <dgm:pt modelId="{511B41C6-13FF-43DB-AD21-5BE8545E835E}" type="pres">
      <dgm:prSet presAssocID="{FECBB0DE-8528-44A8-AD61-D745AAB65183}" presName="parentText" presStyleLbl="alignNode1" presStyleIdx="1" presStyleCnt="3">
        <dgm:presLayoutVars>
          <dgm:chMax val="1"/>
          <dgm:bulletEnabled val="1"/>
        </dgm:presLayoutVars>
      </dgm:prSet>
      <dgm:spPr/>
    </dgm:pt>
    <dgm:pt modelId="{F50D481D-B2C0-414D-AF3C-512786D8A5DB}" type="pres">
      <dgm:prSet presAssocID="{FECBB0DE-8528-44A8-AD61-D745AAB65183}" presName="descendantText" presStyleLbl="alignAcc1" presStyleIdx="1" presStyleCnt="3">
        <dgm:presLayoutVars>
          <dgm:bulletEnabled val="1"/>
        </dgm:presLayoutVars>
      </dgm:prSet>
      <dgm:spPr/>
    </dgm:pt>
    <dgm:pt modelId="{E3956543-F54D-4AF6-8FB3-564B840E71EB}" type="pres">
      <dgm:prSet presAssocID="{11661F66-AE3E-41A7-8B35-49D07B3AB788}" presName="sp" presStyleCnt="0"/>
      <dgm:spPr/>
    </dgm:pt>
    <dgm:pt modelId="{8B544FDE-F948-461F-8447-D3A6219A61C9}" type="pres">
      <dgm:prSet presAssocID="{9E204370-3DA7-42E1-A772-D0A5DF44434E}" presName="composite" presStyleCnt="0"/>
      <dgm:spPr/>
    </dgm:pt>
    <dgm:pt modelId="{CBBB9223-97DE-4941-BC88-CC0BDBDFC542}" type="pres">
      <dgm:prSet presAssocID="{9E204370-3DA7-42E1-A772-D0A5DF44434E}" presName="parentText" presStyleLbl="alignNode1" presStyleIdx="2" presStyleCnt="3">
        <dgm:presLayoutVars>
          <dgm:chMax val="1"/>
          <dgm:bulletEnabled val="1"/>
        </dgm:presLayoutVars>
      </dgm:prSet>
      <dgm:spPr/>
    </dgm:pt>
    <dgm:pt modelId="{3010A756-8F93-4209-BD11-1ACA1D34F08D}" type="pres">
      <dgm:prSet presAssocID="{9E204370-3DA7-42E1-A772-D0A5DF44434E}" presName="descendantText" presStyleLbl="alignAcc1" presStyleIdx="2" presStyleCnt="3">
        <dgm:presLayoutVars>
          <dgm:bulletEnabled val="1"/>
        </dgm:presLayoutVars>
      </dgm:prSet>
      <dgm:spPr/>
    </dgm:pt>
  </dgm:ptLst>
  <dgm:cxnLst>
    <dgm:cxn modelId="{84F3C604-95D6-4121-B0E5-7C9EB30DD550}" type="presOf" srcId="{A616992D-C586-422D-BD40-C739D0A11B5A}" destId="{60437417-4591-43A5-8813-2B62CC6C99AF}" srcOrd="0" destOrd="0" presId="urn:microsoft.com/office/officeart/2005/8/layout/chevron2"/>
    <dgm:cxn modelId="{6CB39632-6964-49F3-A7EA-3F0964DC11F3}" srcId="{9266604E-10DC-49C0-8EF4-7CB00C69AAD6}" destId="{A616992D-C586-422D-BD40-C739D0A11B5A}" srcOrd="0" destOrd="0" parTransId="{16B8A293-BD9C-4A4D-B778-53DFAD98B841}" sibTransId="{9C4C8914-5628-420D-9D99-1B657A4DB752}"/>
    <dgm:cxn modelId="{B8D5793B-5837-4353-B129-88E59630A859}" type="presOf" srcId="{4766808A-C66E-4F9A-8409-7E8A58FF69FA}" destId="{F50D481D-B2C0-414D-AF3C-512786D8A5DB}" srcOrd="0" destOrd="0" presId="urn:microsoft.com/office/officeart/2005/8/layout/chevron2"/>
    <dgm:cxn modelId="{66CA7244-02CF-48FB-9FDE-5DC2B398ED81}" srcId="{49A1CCB6-A37E-49C1-9AB5-F089EE7C6CA7}" destId="{9E204370-3DA7-42E1-A772-D0A5DF44434E}" srcOrd="2" destOrd="0" parTransId="{CB21FB8E-430F-4694-87E9-93C57E9771DB}" sibTransId="{2F3AAF32-1C00-4161-82D0-3D7B71F5AD59}"/>
    <dgm:cxn modelId="{098F2A57-2C57-47F0-9F38-9FD924369132}" type="presOf" srcId="{9E204370-3DA7-42E1-A772-D0A5DF44434E}" destId="{CBBB9223-97DE-4941-BC88-CC0BDBDFC542}" srcOrd="0" destOrd="0" presId="urn:microsoft.com/office/officeart/2005/8/layout/chevron2"/>
    <dgm:cxn modelId="{F85DF580-127C-4F0C-AE29-DF9B4F897D98}" srcId="{FECBB0DE-8528-44A8-AD61-D745AAB65183}" destId="{4766808A-C66E-4F9A-8409-7E8A58FF69FA}" srcOrd="0" destOrd="0" parTransId="{8E6FAE71-B79D-4235-8DCA-275DF78F280D}" sibTransId="{E91B4229-544A-43F8-B9D9-F6D75A66FE91}"/>
    <dgm:cxn modelId="{847741AE-E7E3-4CB3-875B-AB6A285E0167}" type="presOf" srcId="{49A1CCB6-A37E-49C1-9AB5-F089EE7C6CA7}" destId="{3A40C5DB-9AF9-4668-B6F9-D4D7924167B5}" srcOrd="0" destOrd="0" presId="urn:microsoft.com/office/officeart/2005/8/layout/chevron2"/>
    <dgm:cxn modelId="{1E3C33D4-80B3-4C8A-A308-F379EBD1DF09}" srcId="{49A1CCB6-A37E-49C1-9AB5-F089EE7C6CA7}" destId="{9266604E-10DC-49C0-8EF4-7CB00C69AAD6}" srcOrd="0" destOrd="0" parTransId="{803A8DDB-8DF6-423F-ACDE-0217411057C0}" sibTransId="{F0292E64-AD23-4387-8C88-B908C739E721}"/>
    <dgm:cxn modelId="{ACEE61DB-785A-408B-9146-6D3659B65279}" srcId="{9E204370-3DA7-42E1-A772-D0A5DF44434E}" destId="{DF7B990E-8907-4573-8A4F-2E9AAEA6B136}" srcOrd="0" destOrd="0" parTransId="{6335DFE5-541A-4B78-B561-C94EDF304809}" sibTransId="{EB7BA786-0F17-4FAC-B560-45D1BC0E94BD}"/>
    <dgm:cxn modelId="{2CD882DC-8569-4909-BF57-8C11BE254FE7}" type="presOf" srcId="{DF7B990E-8907-4573-8A4F-2E9AAEA6B136}" destId="{3010A756-8F93-4209-BD11-1ACA1D34F08D}" srcOrd="0" destOrd="0" presId="urn:microsoft.com/office/officeart/2005/8/layout/chevron2"/>
    <dgm:cxn modelId="{DED477E5-424A-4621-8E5B-6FA47BFB6902}" srcId="{9266604E-10DC-49C0-8EF4-7CB00C69AAD6}" destId="{1FFA0300-DDFA-418D-A8F3-3C4F7B09BB38}" srcOrd="1" destOrd="0" parTransId="{8A2480AE-5498-4C49-B9D2-94E81A4DDF73}" sibTransId="{F61537F1-6518-400F-9EEF-871617F9D397}"/>
    <dgm:cxn modelId="{29512AE6-5E2D-485D-A395-528987E7E1C1}" srcId="{49A1CCB6-A37E-49C1-9AB5-F089EE7C6CA7}" destId="{FECBB0DE-8528-44A8-AD61-D745AAB65183}" srcOrd="1" destOrd="0" parTransId="{8DF709D4-55A5-4583-9848-5C8CEF77F09B}" sibTransId="{11661F66-AE3E-41A7-8B35-49D07B3AB788}"/>
    <dgm:cxn modelId="{E07189ED-3768-411C-8E3A-9A635CF90432}" type="presOf" srcId="{1FFA0300-DDFA-418D-A8F3-3C4F7B09BB38}" destId="{60437417-4591-43A5-8813-2B62CC6C99AF}" srcOrd="0" destOrd="1" presId="urn:microsoft.com/office/officeart/2005/8/layout/chevron2"/>
    <dgm:cxn modelId="{B09404F5-8136-46EE-9DF0-222EAB161418}" type="presOf" srcId="{9266604E-10DC-49C0-8EF4-7CB00C69AAD6}" destId="{8187F04A-9BD8-4F9A-B49B-5CAA9DA424CC}" srcOrd="0" destOrd="0" presId="urn:microsoft.com/office/officeart/2005/8/layout/chevron2"/>
    <dgm:cxn modelId="{AF546AF9-E23F-4ECE-9CC4-7B8B3A306B88}" type="presOf" srcId="{FECBB0DE-8528-44A8-AD61-D745AAB65183}" destId="{511B41C6-13FF-43DB-AD21-5BE8545E835E}" srcOrd="0" destOrd="0" presId="urn:microsoft.com/office/officeart/2005/8/layout/chevron2"/>
    <dgm:cxn modelId="{F09C633A-CAE5-4F3A-AA17-46041CC16A17}" type="presParOf" srcId="{3A40C5DB-9AF9-4668-B6F9-D4D7924167B5}" destId="{C9CE8BE9-E10A-4A47-B142-80EBF326A364}" srcOrd="0" destOrd="0" presId="urn:microsoft.com/office/officeart/2005/8/layout/chevron2"/>
    <dgm:cxn modelId="{E091D12E-7308-4026-83D5-878E03B3568E}" type="presParOf" srcId="{C9CE8BE9-E10A-4A47-B142-80EBF326A364}" destId="{8187F04A-9BD8-4F9A-B49B-5CAA9DA424CC}" srcOrd="0" destOrd="0" presId="urn:microsoft.com/office/officeart/2005/8/layout/chevron2"/>
    <dgm:cxn modelId="{270BC676-BB9D-4E4D-8AA4-8CF251751EA9}" type="presParOf" srcId="{C9CE8BE9-E10A-4A47-B142-80EBF326A364}" destId="{60437417-4591-43A5-8813-2B62CC6C99AF}" srcOrd="1" destOrd="0" presId="urn:microsoft.com/office/officeart/2005/8/layout/chevron2"/>
    <dgm:cxn modelId="{C8DCDC93-5126-4486-8101-01DA8D34FCE7}" type="presParOf" srcId="{3A40C5DB-9AF9-4668-B6F9-D4D7924167B5}" destId="{BD5927D6-549E-4FCF-A0F0-2E2267D96947}" srcOrd="1" destOrd="0" presId="urn:microsoft.com/office/officeart/2005/8/layout/chevron2"/>
    <dgm:cxn modelId="{8E3D0D8D-98CD-4DF8-A678-FC590D5BD1DF}" type="presParOf" srcId="{3A40C5DB-9AF9-4668-B6F9-D4D7924167B5}" destId="{81564C66-55D0-4033-A0FB-DF6F4D0C9C4E}" srcOrd="2" destOrd="0" presId="urn:microsoft.com/office/officeart/2005/8/layout/chevron2"/>
    <dgm:cxn modelId="{078AE7AC-3BDB-424C-875C-9154BA927DAB}" type="presParOf" srcId="{81564C66-55D0-4033-A0FB-DF6F4D0C9C4E}" destId="{511B41C6-13FF-43DB-AD21-5BE8545E835E}" srcOrd="0" destOrd="0" presId="urn:microsoft.com/office/officeart/2005/8/layout/chevron2"/>
    <dgm:cxn modelId="{19D63BFD-89ED-4125-9B03-A0AECCDFA6E6}" type="presParOf" srcId="{81564C66-55D0-4033-A0FB-DF6F4D0C9C4E}" destId="{F50D481D-B2C0-414D-AF3C-512786D8A5DB}" srcOrd="1" destOrd="0" presId="urn:microsoft.com/office/officeart/2005/8/layout/chevron2"/>
    <dgm:cxn modelId="{5BC3D640-20C9-4D7E-908E-AC0687B3E1C5}" type="presParOf" srcId="{3A40C5DB-9AF9-4668-B6F9-D4D7924167B5}" destId="{E3956543-F54D-4AF6-8FB3-564B840E71EB}" srcOrd="3" destOrd="0" presId="urn:microsoft.com/office/officeart/2005/8/layout/chevron2"/>
    <dgm:cxn modelId="{C32D8ACE-1176-43FC-B850-D9A34E253531}" type="presParOf" srcId="{3A40C5DB-9AF9-4668-B6F9-D4D7924167B5}" destId="{8B544FDE-F948-461F-8447-D3A6219A61C9}" srcOrd="4" destOrd="0" presId="urn:microsoft.com/office/officeart/2005/8/layout/chevron2"/>
    <dgm:cxn modelId="{F11FAEB9-BB6C-43E0-B301-F9C57A5962A7}" type="presParOf" srcId="{8B544FDE-F948-461F-8447-D3A6219A61C9}" destId="{CBBB9223-97DE-4941-BC88-CC0BDBDFC542}" srcOrd="0" destOrd="0" presId="urn:microsoft.com/office/officeart/2005/8/layout/chevron2"/>
    <dgm:cxn modelId="{3C9639AF-447C-48D0-BCD5-3FF6F3905A08}" type="presParOf" srcId="{8B544FDE-F948-461F-8447-D3A6219A61C9}" destId="{3010A756-8F93-4209-BD11-1ACA1D34F08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87F04A-9BD8-4F9A-B49B-5CAA9DA424CC}">
      <dsp:nvSpPr>
        <dsp:cNvPr id="0" name=""/>
        <dsp:cNvSpPr/>
      </dsp:nvSpPr>
      <dsp:spPr>
        <a:xfrm rot="5400000">
          <a:off x="-227641" y="229505"/>
          <a:ext cx="1517610" cy="1062327"/>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Concepts</a:t>
          </a:r>
        </a:p>
      </dsp:txBody>
      <dsp:txXfrm rot="-5400000">
        <a:off x="1" y="533028"/>
        <a:ext cx="1062327" cy="455283"/>
      </dsp:txXfrm>
    </dsp:sp>
    <dsp:sp modelId="{60437417-4591-43A5-8813-2B62CC6C99AF}">
      <dsp:nvSpPr>
        <dsp:cNvPr id="0" name=""/>
        <dsp:cNvSpPr/>
      </dsp:nvSpPr>
      <dsp:spPr>
        <a:xfrm rot="5400000">
          <a:off x="4670096" y="-3605904"/>
          <a:ext cx="986446" cy="8201984"/>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IN" sz="2900" kern="1200" dirty="0"/>
            <a:t>Explanation</a:t>
          </a:r>
        </a:p>
        <a:p>
          <a:pPr marL="285750" lvl="1" indent="-285750" algn="l" defTabSz="1289050">
            <a:lnSpc>
              <a:spcPct val="90000"/>
            </a:lnSpc>
            <a:spcBef>
              <a:spcPct val="0"/>
            </a:spcBef>
            <a:spcAft>
              <a:spcPct val="15000"/>
            </a:spcAft>
            <a:buChar char="•"/>
          </a:pPr>
          <a:r>
            <a:rPr lang="en-US" sz="2900" kern="1200" dirty="0"/>
            <a:t>Different types of questions asked</a:t>
          </a:r>
          <a:endParaRPr lang="en-IN" sz="2900" kern="1200" dirty="0"/>
        </a:p>
      </dsp:txBody>
      <dsp:txXfrm rot="-5400000">
        <a:off x="1062327" y="50019"/>
        <a:ext cx="8153830" cy="890138"/>
      </dsp:txXfrm>
    </dsp:sp>
    <dsp:sp modelId="{511B41C6-13FF-43DB-AD21-5BE8545E835E}">
      <dsp:nvSpPr>
        <dsp:cNvPr id="0" name=""/>
        <dsp:cNvSpPr/>
      </dsp:nvSpPr>
      <dsp:spPr>
        <a:xfrm rot="5400000">
          <a:off x="-227641" y="1551990"/>
          <a:ext cx="1517610" cy="1062327"/>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Class Exercise</a:t>
          </a:r>
        </a:p>
      </dsp:txBody>
      <dsp:txXfrm rot="-5400000">
        <a:off x="1" y="1855513"/>
        <a:ext cx="1062327" cy="455283"/>
      </dsp:txXfrm>
    </dsp:sp>
    <dsp:sp modelId="{F50D481D-B2C0-414D-AF3C-512786D8A5DB}">
      <dsp:nvSpPr>
        <dsp:cNvPr id="0" name=""/>
        <dsp:cNvSpPr/>
      </dsp:nvSpPr>
      <dsp:spPr>
        <a:xfrm rot="5400000">
          <a:off x="4670096" y="-2283419"/>
          <a:ext cx="986446" cy="8201984"/>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Practice, Practice &amp; Practice</a:t>
          </a:r>
          <a:endParaRPr lang="en-IN" sz="2900" kern="1200" dirty="0"/>
        </a:p>
      </dsp:txBody>
      <dsp:txXfrm rot="-5400000">
        <a:off x="1062327" y="1372504"/>
        <a:ext cx="8153830" cy="890138"/>
      </dsp:txXfrm>
    </dsp:sp>
    <dsp:sp modelId="{CBBB9223-97DE-4941-BC88-CC0BDBDFC542}">
      <dsp:nvSpPr>
        <dsp:cNvPr id="0" name=""/>
        <dsp:cNvSpPr/>
      </dsp:nvSpPr>
      <dsp:spPr>
        <a:xfrm rot="5400000">
          <a:off x="-227641" y="2874475"/>
          <a:ext cx="1517610" cy="1062327"/>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Class Test/Recap</a:t>
          </a:r>
        </a:p>
      </dsp:txBody>
      <dsp:txXfrm rot="-5400000">
        <a:off x="1" y="3177998"/>
        <a:ext cx="1062327" cy="455283"/>
      </dsp:txXfrm>
    </dsp:sp>
    <dsp:sp modelId="{3010A756-8F93-4209-BD11-1ACA1D34F08D}">
      <dsp:nvSpPr>
        <dsp:cNvPr id="0" name=""/>
        <dsp:cNvSpPr/>
      </dsp:nvSpPr>
      <dsp:spPr>
        <a:xfrm rot="5400000">
          <a:off x="4670096" y="-960934"/>
          <a:ext cx="986446" cy="8201984"/>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IN" sz="2900" kern="1200" dirty="0"/>
            <a:t>Open Discussion</a:t>
          </a:r>
        </a:p>
      </dsp:txBody>
      <dsp:txXfrm rot="-5400000">
        <a:off x="1062327" y="2694989"/>
        <a:ext cx="8153830" cy="89013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032ADF-4634-412F-B615-95073642C66E}" type="datetimeFigureOut">
              <a:rPr lang="en-IN" smtClean="0"/>
              <a:t>04-08-2023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4C9045-38A8-4485-BC2E-8392E39052F6}" type="slidenum">
              <a:rPr lang="en-IN" smtClean="0"/>
              <a:t>‹#›</a:t>
            </a:fld>
            <a:endParaRPr lang="en-IN"/>
          </a:p>
        </p:txBody>
      </p:sp>
    </p:spTree>
    <p:extLst>
      <p:ext uri="{BB962C8B-B14F-4D97-AF65-F5344CB8AC3E}">
        <p14:creationId xmlns:p14="http://schemas.microsoft.com/office/powerpoint/2010/main" val="551565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39955CA-1769-48FB-A678-3C2C440ED2D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8978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E7A2899-11BB-43A0-8C8B-0096D5FD6D93}" type="datetimeFigureOut">
              <a:rPr lang="en-IN" smtClean="0"/>
              <a:t>04-08-2023</a:t>
            </a:fld>
            <a:endParaRPr lang="en-IN"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93163AA4-57ED-40CD-AA97-0E3F274F0E35}" type="slidenum">
              <a:rPr lang="en-IN" smtClean="0"/>
              <a:t>‹#›</a:t>
            </a:fld>
            <a:endParaRPr lang="en-IN" dirty="0"/>
          </a:p>
        </p:txBody>
      </p:sp>
    </p:spTree>
    <p:extLst>
      <p:ext uri="{BB962C8B-B14F-4D97-AF65-F5344CB8AC3E}">
        <p14:creationId xmlns:p14="http://schemas.microsoft.com/office/powerpoint/2010/main" val="3568573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7A2899-11BB-43A0-8C8B-0096D5FD6D93}" type="datetimeFigureOut">
              <a:rPr lang="en-IN" smtClean="0"/>
              <a:t>04-08-2023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3163AA4-57ED-40CD-AA97-0E3F274F0E35}" type="slidenum">
              <a:rPr lang="en-IN" smtClean="0"/>
              <a:t>‹#›</a:t>
            </a:fld>
            <a:endParaRPr lang="en-IN" dirty="0"/>
          </a:p>
        </p:txBody>
      </p:sp>
    </p:spTree>
    <p:extLst>
      <p:ext uri="{BB962C8B-B14F-4D97-AF65-F5344CB8AC3E}">
        <p14:creationId xmlns:p14="http://schemas.microsoft.com/office/powerpoint/2010/main" val="602287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E7A2899-11BB-43A0-8C8B-0096D5FD6D93}" type="datetimeFigureOut">
              <a:rPr lang="en-IN" smtClean="0"/>
              <a:t>04-08-2023</a:t>
            </a:fld>
            <a:endParaRPr lang="en-IN" dirty="0"/>
          </a:p>
        </p:txBody>
      </p:sp>
      <p:sp>
        <p:nvSpPr>
          <p:cNvPr id="5" name="Footer Placeholder 4"/>
          <p:cNvSpPr>
            <a:spLocks noGrp="1"/>
          </p:cNvSpPr>
          <p:nvPr>
            <p:ph type="ftr" sz="quarter" idx="11"/>
          </p:nvPr>
        </p:nvSpPr>
        <p:spPr>
          <a:xfrm>
            <a:off x="774923" y="5951811"/>
            <a:ext cx="7896279" cy="365125"/>
          </a:xfrm>
        </p:spPr>
        <p:txBody>
          <a:bodyPr/>
          <a:lstStyle/>
          <a:p>
            <a:endParaRPr lang="en-IN"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93163AA4-57ED-40CD-AA97-0E3F274F0E35}" type="slidenum">
              <a:rPr lang="en-IN" smtClean="0"/>
              <a:t>‹#›</a:t>
            </a:fld>
            <a:endParaRPr lang="en-IN" dirty="0"/>
          </a:p>
        </p:txBody>
      </p:sp>
    </p:spTree>
    <p:extLst>
      <p:ext uri="{BB962C8B-B14F-4D97-AF65-F5344CB8AC3E}">
        <p14:creationId xmlns:p14="http://schemas.microsoft.com/office/powerpoint/2010/main" val="57942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7A2899-11BB-43A0-8C8B-0096D5FD6D93}" type="datetimeFigureOut">
              <a:rPr lang="en-IN" smtClean="0"/>
              <a:t>04-08-2023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558300" y="5956137"/>
            <a:ext cx="1052508" cy="365125"/>
          </a:xfrm>
        </p:spPr>
        <p:txBody>
          <a:bodyPr/>
          <a:lstStyle/>
          <a:p>
            <a:fld id="{93163AA4-57ED-40CD-AA97-0E3F274F0E35}" type="slidenum">
              <a:rPr lang="en-IN" smtClean="0"/>
              <a:t>‹#›</a:t>
            </a:fld>
            <a:endParaRPr lang="en-IN" dirty="0"/>
          </a:p>
        </p:txBody>
      </p:sp>
    </p:spTree>
    <p:extLst>
      <p:ext uri="{BB962C8B-B14F-4D97-AF65-F5344CB8AC3E}">
        <p14:creationId xmlns:p14="http://schemas.microsoft.com/office/powerpoint/2010/main" val="664718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E7A2899-11BB-43A0-8C8B-0096D5FD6D93}" type="datetimeFigureOut">
              <a:rPr lang="en-IN" smtClean="0"/>
              <a:t>04-08-2023</a:t>
            </a:fld>
            <a:endParaRPr lang="en-IN"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3163AA4-57ED-40CD-AA97-0E3F274F0E35}" type="slidenum">
              <a:rPr lang="en-IN" smtClean="0"/>
              <a:t>‹#›</a:t>
            </a:fld>
            <a:endParaRPr lang="en-IN" dirty="0"/>
          </a:p>
        </p:txBody>
      </p:sp>
    </p:spTree>
    <p:extLst>
      <p:ext uri="{BB962C8B-B14F-4D97-AF65-F5344CB8AC3E}">
        <p14:creationId xmlns:p14="http://schemas.microsoft.com/office/powerpoint/2010/main" val="3605881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7A2899-11BB-43A0-8C8B-0096D5FD6D93}" type="datetimeFigureOut">
              <a:rPr lang="en-IN" smtClean="0"/>
              <a:t>04-08-2023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3163AA4-57ED-40CD-AA97-0E3F274F0E35}" type="slidenum">
              <a:rPr lang="en-IN" smtClean="0"/>
              <a:t>‹#›</a:t>
            </a:fld>
            <a:endParaRPr lang="en-IN" dirty="0"/>
          </a:p>
        </p:txBody>
      </p:sp>
    </p:spTree>
    <p:extLst>
      <p:ext uri="{BB962C8B-B14F-4D97-AF65-F5344CB8AC3E}">
        <p14:creationId xmlns:p14="http://schemas.microsoft.com/office/powerpoint/2010/main" val="4203741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7A2899-11BB-43A0-8C8B-0096D5FD6D93}" type="datetimeFigureOut">
              <a:rPr lang="en-IN" smtClean="0"/>
              <a:t>04-08-2023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3163AA4-57ED-40CD-AA97-0E3F274F0E35}" type="slidenum">
              <a:rPr lang="en-IN" smtClean="0"/>
              <a:t>‹#›</a:t>
            </a:fld>
            <a:endParaRPr lang="en-IN" dirty="0"/>
          </a:p>
        </p:txBody>
      </p:sp>
    </p:spTree>
    <p:extLst>
      <p:ext uri="{BB962C8B-B14F-4D97-AF65-F5344CB8AC3E}">
        <p14:creationId xmlns:p14="http://schemas.microsoft.com/office/powerpoint/2010/main" val="1765566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7A2899-11BB-43A0-8C8B-0096D5FD6D93}" type="datetimeFigureOut">
              <a:rPr lang="en-IN" smtClean="0"/>
              <a:t>04-08-2023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3163AA4-57ED-40CD-AA97-0E3F274F0E35}" type="slidenum">
              <a:rPr lang="en-IN" smtClean="0"/>
              <a:t>‹#›</a:t>
            </a:fld>
            <a:endParaRPr lang="en-IN" dirty="0"/>
          </a:p>
        </p:txBody>
      </p:sp>
    </p:spTree>
    <p:extLst>
      <p:ext uri="{BB962C8B-B14F-4D97-AF65-F5344CB8AC3E}">
        <p14:creationId xmlns:p14="http://schemas.microsoft.com/office/powerpoint/2010/main" val="4234040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7A2899-11BB-43A0-8C8B-0096D5FD6D93}" type="datetimeFigureOut">
              <a:rPr lang="en-IN" smtClean="0"/>
              <a:t>04-08-2023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3163AA4-57ED-40CD-AA97-0E3F274F0E35}" type="slidenum">
              <a:rPr lang="en-IN" smtClean="0"/>
              <a:t>‹#›</a:t>
            </a:fld>
            <a:endParaRPr lang="en-IN" dirty="0"/>
          </a:p>
        </p:txBody>
      </p:sp>
    </p:spTree>
    <p:extLst>
      <p:ext uri="{BB962C8B-B14F-4D97-AF65-F5344CB8AC3E}">
        <p14:creationId xmlns:p14="http://schemas.microsoft.com/office/powerpoint/2010/main" val="21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E7A2899-11BB-43A0-8C8B-0096D5FD6D93}" type="datetimeFigureOut">
              <a:rPr lang="en-IN" smtClean="0"/>
              <a:t>04-08-2023</a:t>
            </a:fld>
            <a:endParaRPr lang="en-IN"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3163AA4-57ED-40CD-AA97-0E3F274F0E35}" type="slidenum">
              <a:rPr lang="en-IN" smtClean="0"/>
              <a:t>‹#›</a:t>
            </a:fld>
            <a:endParaRPr lang="en-IN" dirty="0"/>
          </a:p>
        </p:txBody>
      </p:sp>
    </p:spTree>
    <p:extLst>
      <p:ext uri="{BB962C8B-B14F-4D97-AF65-F5344CB8AC3E}">
        <p14:creationId xmlns:p14="http://schemas.microsoft.com/office/powerpoint/2010/main" val="1185554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7A2899-11BB-43A0-8C8B-0096D5FD6D93}" type="datetimeFigureOut">
              <a:rPr lang="en-IN" smtClean="0"/>
              <a:t>04-08-2023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3163AA4-57ED-40CD-AA97-0E3F274F0E35}" type="slidenum">
              <a:rPr lang="en-IN" smtClean="0"/>
              <a:t>‹#›</a:t>
            </a:fld>
            <a:endParaRPr lang="en-IN" dirty="0"/>
          </a:p>
        </p:txBody>
      </p:sp>
    </p:spTree>
    <p:extLst>
      <p:ext uri="{BB962C8B-B14F-4D97-AF65-F5344CB8AC3E}">
        <p14:creationId xmlns:p14="http://schemas.microsoft.com/office/powerpoint/2010/main" val="675107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E7A2899-11BB-43A0-8C8B-0096D5FD6D93}" type="datetimeFigureOut">
              <a:rPr lang="en-IN" smtClean="0"/>
              <a:t>04-08-2023</a:t>
            </a:fld>
            <a:endParaRPr lang="en-IN"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93163AA4-57ED-40CD-AA97-0E3F274F0E35}" type="slidenum">
              <a:rPr lang="en-IN" smtClean="0"/>
              <a:t>‹#›</a:t>
            </a:fld>
            <a:endParaRPr lang="en-IN"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624098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solidFill>
                  <a:schemeClr val="tx1"/>
                </a:solidFill>
              </a:rPr>
              <a:t>blood relation &amp; coding decoding</a:t>
            </a:r>
          </a:p>
        </p:txBody>
      </p:sp>
      <p:sp>
        <p:nvSpPr>
          <p:cNvPr id="4" name="TextBox 3">
            <a:extLst>
              <a:ext uri="{FF2B5EF4-FFF2-40B4-BE49-F238E27FC236}">
                <a16:creationId xmlns:a16="http://schemas.microsoft.com/office/drawing/2014/main" id="{1D0CE2A0-C631-4467-9136-3830F8945527}"/>
              </a:ext>
            </a:extLst>
          </p:cNvPr>
          <p:cNvSpPr txBox="1"/>
          <p:nvPr/>
        </p:nvSpPr>
        <p:spPr>
          <a:xfrm>
            <a:off x="9359283" y="5989753"/>
            <a:ext cx="2305975" cy="369332"/>
          </a:xfrm>
          <a:prstGeom prst="rect">
            <a:avLst/>
          </a:prstGeom>
          <a:noFill/>
        </p:spPr>
        <p:txBody>
          <a:bodyPr wrap="square">
            <a:spAutoFit/>
          </a:bodyPr>
          <a:lstStyle/>
          <a:p>
            <a:r>
              <a:rPr lang="en-US" b="1" dirty="0">
                <a:solidFill>
                  <a:srgbClr val="002060"/>
                </a:solidFill>
              </a:rPr>
              <a:t>PRATYUS PRATYE</a:t>
            </a:r>
            <a:endParaRPr lang="en-IN" b="1" dirty="0">
              <a:solidFill>
                <a:srgbClr val="002060"/>
              </a:solidFill>
            </a:endParaRPr>
          </a:p>
        </p:txBody>
      </p:sp>
    </p:spTree>
    <p:extLst>
      <p:ext uri="{BB962C8B-B14F-4D97-AF65-F5344CB8AC3E}">
        <p14:creationId xmlns:p14="http://schemas.microsoft.com/office/powerpoint/2010/main" val="2084322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DD20-7400-43F6-B6B9-FCF81D33A0A6}"/>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6327D473-40BB-495E-850F-1E961B4BC76D}"/>
              </a:ext>
            </a:extLst>
          </p:cNvPr>
          <p:cNvSpPr txBox="1"/>
          <p:nvPr/>
        </p:nvSpPr>
        <p:spPr>
          <a:xfrm>
            <a:off x="449770" y="1956674"/>
            <a:ext cx="11281864" cy="2944652"/>
          </a:xfrm>
          <a:prstGeom prst="rect">
            <a:avLst/>
          </a:prstGeom>
          <a:noFill/>
        </p:spPr>
        <p:txBody>
          <a:bodyPr wrap="square">
            <a:spAutoFit/>
          </a:bodyPr>
          <a:lstStyle/>
          <a:p>
            <a:pPr marL="285750" indent="-285750" algn="just">
              <a:lnSpc>
                <a:spcPct val="115000"/>
              </a:lnSpc>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Q2. If A + B means A is the sister of B; A x B means A is the wife of B, A % B means A is the father of B and A – B means A is the brother of B. Which of the following means T is the daughter of P?</a:t>
            </a:r>
          </a:p>
          <a:p>
            <a:pPr marL="342900" indent="-342900" algn="just">
              <a:lnSpc>
                <a:spcPct val="115000"/>
              </a:lnSpc>
              <a:spcAft>
                <a:spcPts val="1000"/>
              </a:spcAft>
              <a:buAutoNum type="alphaLcPeriod"/>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 x Q % R + S – T</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lnSpc>
                <a:spcPct val="115000"/>
              </a:lnSpc>
              <a:spcAft>
                <a:spcPts val="1000"/>
              </a:spcAft>
              <a:buAutoNum type="alphaLcPeriod"/>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 x Q % R – T + 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    P x Q % R + T – 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    P x Q % R + S + 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ct val="115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4461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855A-1835-4B80-883F-9DBE3EC16BAC}"/>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945C5A13-785B-49B7-83ED-F373CA979270}"/>
              </a:ext>
            </a:extLst>
          </p:cNvPr>
          <p:cNvSpPr txBox="1"/>
          <p:nvPr/>
        </p:nvSpPr>
        <p:spPr>
          <a:xfrm>
            <a:off x="461639" y="1943800"/>
            <a:ext cx="11290742" cy="1604285"/>
          </a:xfrm>
          <a:prstGeom prst="rect">
            <a:avLst/>
          </a:prstGeom>
          <a:noFill/>
        </p:spPr>
        <p:txBody>
          <a:bodyPr wrap="square">
            <a:spAutoFit/>
          </a:bodyPr>
          <a:lstStyle/>
          <a:p>
            <a:pPr marL="285750" indent="-285750" algn="just">
              <a:lnSpc>
                <a:spcPct val="115000"/>
              </a:lnSpc>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Q3. If P $ Q means P is the brother of Q; P # Q means P is the mother of Q; P * Q means P is the daughter of Q in A # B $ C * D, who is the father?</a:t>
            </a:r>
            <a:endParaRPr lang="en-IN"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 D		b. B</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 C		d. </a:t>
            </a: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Data is inadequate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197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1BD4-B25B-4FA6-B1FB-995174504A9F}"/>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781C4913-75D2-4BDC-BC5C-8F49F4BE4A57}"/>
              </a:ext>
            </a:extLst>
          </p:cNvPr>
          <p:cNvSpPr txBox="1"/>
          <p:nvPr/>
        </p:nvSpPr>
        <p:spPr>
          <a:xfrm>
            <a:off x="488271" y="2020794"/>
            <a:ext cx="11264109" cy="2497863"/>
          </a:xfrm>
          <a:prstGeom prst="rect">
            <a:avLst/>
          </a:prstGeom>
          <a:noFill/>
        </p:spPr>
        <p:txBody>
          <a:bodyPr wrap="square">
            <a:spAutoFit/>
          </a:bodyPr>
          <a:lstStyle/>
          <a:p>
            <a:pPr marL="285750" indent="-285750" algn="just">
              <a:lnSpc>
                <a:spcPct val="115000"/>
              </a:lnSpc>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Q4. If A + B means A is the brother of B; A % B means A is the father of B and A x B means A is the sister of B. Which of the following means M is the uncle of P?(CQ)</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lnSpc>
                <a:spcPct val="115000"/>
              </a:lnSpc>
              <a:spcAft>
                <a:spcPts val="1000"/>
              </a:spcAft>
              <a:buAutoNum type="alphaLcPeriod"/>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 % N x P</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lnSpc>
                <a:spcPct val="115000"/>
              </a:lnSpc>
              <a:spcAft>
                <a:spcPts val="1000"/>
              </a:spcAft>
              <a:buAutoNum type="alphaLcPeriod"/>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 x P % M</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lnSpc>
                <a:spcPct val="115000"/>
              </a:lnSpc>
              <a:spcAft>
                <a:spcPts val="1000"/>
              </a:spcAft>
              <a:buAutoNum type="alphaLcPeriod"/>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 + S % R % P</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    M + K % T x P</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4726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AD6B0-8258-4BDA-863A-8567C98A2961}"/>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5214E1DA-1526-46F6-A554-8FB869E95BF4}"/>
              </a:ext>
            </a:extLst>
          </p:cNvPr>
          <p:cNvSpPr txBox="1"/>
          <p:nvPr/>
        </p:nvSpPr>
        <p:spPr>
          <a:xfrm>
            <a:off x="285749" y="1869471"/>
            <a:ext cx="11466631" cy="5755743"/>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(1 - 5) : Study the following information to answer the given questions: In a certain code, ‘always go with ideas’ is written as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dib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‘ideas and with approach’ is written as ‘ta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‘go approach and insights’ is written as ‘ma jo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ta’, and ‘with and better mind’ is written as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to ta’.</a:t>
            </a: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What is the code for ‘ideas’?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dib			B.gi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D.ma</a:t>
            </a: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’ta lo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could be a code for which of the following?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always better ideas	B. go with mind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go and innovate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D.approach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action</a:t>
            </a: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What does ‘ta’ stand for?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approach		B. mind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and		 	D. with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6604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624DC-3013-484D-9FCF-A126C4301DF8}"/>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813C002A-E3E6-4853-BF94-4575E53A4B54}"/>
              </a:ext>
            </a:extLst>
          </p:cNvPr>
          <p:cNvSpPr txBox="1"/>
          <p:nvPr/>
        </p:nvSpPr>
        <p:spPr>
          <a:xfrm>
            <a:off x="311959" y="1864312"/>
            <a:ext cx="11293551" cy="4558877"/>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(1 - 5) : Study the following information to answer the given questions: In a certain code, ‘always go with ideas’ is written as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dib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‘ideas and with approach’ is written as ‘ta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‘go approach and insights’ is written as ‘ma jo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ta’, and ‘with and better mind’ is written as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to ta’.</a:t>
            </a:r>
          </a:p>
          <a:p>
            <a:pPr algn="just">
              <a:lnSpc>
                <a:spcPct val="107000"/>
              </a:lnSpc>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Which of the following may represent ‘insights always better’?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A.jo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to		B.to dib jo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C.dib jo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D.dib to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What is code for ‘with’?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B.ri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ta			D.to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5631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DD20-7400-43F6-B6B9-FCF81D33A0A6}"/>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D1152FDC-194E-416E-A0A2-24F5F6B689CA}"/>
              </a:ext>
            </a:extLst>
          </p:cNvPr>
          <p:cNvSpPr txBox="1"/>
          <p:nvPr/>
        </p:nvSpPr>
        <p:spPr>
          <a:xfrm>
            <a:off x="300561" y="1864312"/>
            <a:ext cx="11604394" cy="1468351"/>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6. In a certain code language TEMPTATION is coded as FUMJFYFQKL, then in the same code language INEQUATIONS would be coded as?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A.QLVIEYFQKLG		B.QLUIFYFQKLG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C.QLUIEYFQKLG		D.QLUIEYFQLKG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8043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DD20-7400-43F6-B6B9-FCF81D33A0A6}"/>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22A9D76F-5B85-460F-B192-D8AACFEDF612}"/>
              </a:ext>
            </a:extLst>
          </p:cNvPr>
          <p:cNvSpPr txBox="1"/>
          <p:nvPr/>
        </p:nvSpPr>
        <p:spPr>
          <a:xfrm>
            <a:off x="297012" y="1864312"/>
            <a:ext cx="11308498" cy="1468351"/>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7. In a certain code language PERMUTATION is coded as BTLSSTVLZVE, then in the same code language PROGRESSION would be coded as?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A.TULSSFVYWPC	 B.TULSSEVYWPB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C.TULSSEVYWPC	D.TULSSEUYWPB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7194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DD20-7400-43F6-B6B9-FCF81D33A0A6}"/>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C9B670F6-4183-481F-9298-939B8FEBF850}"/>
              </a:ext>
            </a:extLst>
          </p:cNvPr>
          <p:cNvSpPr txBox="1"/>
          <p:nvPr/>
        </p:nvSpPr>
        <p:spPr>
          <a:xfrm>
            <a:off x="346230" y="1864312"/>
            <a:ext cx="11406151" cy="1468351"/>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8. In a certain code language COORDINATE is coded as FDDJHRBBNJ, then in the same code language CALENDERS would be coded as?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A.FBXJBHJKL		B.FBXIBHJJL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C.FBXJBHIIL		D.FBXJBHJJL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4699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DD20-7400-43F6-B6B9-FCF81D33A0A6}"/>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BBDDBBF7-4F07-430C-A9A1-A9072C3D2AC2}"/>
              </a:ext>
            </a:extLst>
          </p:cNvPr>
          <p:cNvSpPr txBox="1"/>
          <p:nvPr/>
        </p:nvSpPr>
        <p:spPr>
          <a:xfrm>
            <a:off x="408373" y="1940223"/>
            <a:ext cx="10342486" cy="1171988"/>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9. In a certain code IMTITJU is written as TMIIUJT. How is TEMREMP written in that code?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ETRMMEP	B.	MTERPME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METERPM	D.	METRPME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5019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DD20-7400-43F6-B6B9-FCF81D33A0A6}"/>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20ECB1F9-F7F2-4E3D-B610-6A17A4F1AB83}"/>
              </a:ext>
            </a:extLst>
          </p:cNvPr>
          <p:cNvSpPr txBox="1"/>
          <p:nvPr/>
        </p:nvSpPr>
        <p:spPr>
          <a:xfrm>
            <a:off x="375258" y="1931345"/>
            <a:ext cx="11344008" cy="1171988"/>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10. In a certain code LEARNING is written as LGNINRAE. How will SURPRISE be written in that code?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ESRIPRUS	B.	SESIRPRU</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RUSEPSIR	D.	ESIRPRSU</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594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D67D-CC1B-44D0-A8A0-5344294BEFC9}"/>
              </a:ext>
            </a:extLst>
          </p:cNvPr>
          <p:cNvSpPr>
            <a:spLocks noGrp="1"/>
          </p:cNvSpPr>
          <p:nvPr>
            <p:ph type="title"/>
          </p:nvPr>
        </p:nvSpPr>
        <p:spPr/>
        <p:txBody>
          <a:bodyPr/>
          <a:lstStyle/>
          <a:p>
            <a:r>
              <a:rPr lang="en-IN" dirty="0"/>
              <a:t>AGENDA</a:t>
            </a:r>
          </a:p>
        </p:txBody>
      </p:sp>
      <p:graphicFrame>
        <p:nvGraphicFramePr>
          <p:cNvPr id="4" name="Content Placeholder 3">
            <a:extLst>
              <a:ext uri="{FF2B5EF4-FFF2-40B4-BE49-F238E27FC236}">
                <a16:creationId xmlns:a16="http://schemas.microsoft.com/office/drawing/2014/main" id="{0CDBAF53-0FF8-4104-B113-1EECEF956998}"/>
              </a:ext>
            </a:extLst>
          </p:cNvPr>
          <p:cNvGraphicFramePr>
            <a:graphicFrameLocks noGrp="1"/>
          </p:cNvGraphicFramePr>
          <p:nvPr>
            <p:ph idx="1"/>
            <p:extLst>
              <p:ext uri="{D42A27DB-BD31-4B8C-83A1-F6EECF244321}">
                <p14:modId xmlns:p14="http://schemas.microsoft.com/office/powerpoint/2010/main" val="2985640658"/>
              </p:ext>
            </p:extLst>
          </p:nvPr>
        </p:nvGraphicFramePr>
        <p:xfrm>
          <a:off x="882865" y="2136836"/>
          <a:ext cx="9264312" cy="4166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7515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DD20-7400-43F6-B6B9-FCF81D33A0A6}"/>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75CE202B-F7C3-4C01-9040-B2B79B4FB9DA}"/>
              </a:ext>
            </a:extLst>
          </p:cNvPr>
          <p:cNvSpPr txBox="1"/>
          <p:nvPr/>
        </p:nvSpPr>
        <p:spPr>
          <a:xfrm>
            <a:off x="429023" y="1867002"/>
            <a:ext cx="11176487" cy="4957832"/>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(11 – 15): Study the following information to answer the given questions: In a certain code, ‘he was singing good’ is written as ‘la pa ho ta’, ‘good was the aim’ is written as ‘zo ho ji la’, ‘singing at the stadium’ is written as ‘ma ta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ji’ and ‘was this a stadium’ is written as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bi ho vi’.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11. Which of the following represents ‘the aim stadium’?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ma pa ji		B.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ji zo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AutoNum type="alphaUcPeriod" startAt="3"/>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ji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la 		D.	ji zo ma</a:t>
            </a: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12. What is the code for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zo		B.	ma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ji		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ku</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13. Which of the following may be the code for ‘she was singing’?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ho ma ta	B.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ta zo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ho ta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	ho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ji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AutoNum type="alphaUcPeriod" startAt="3"/>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7761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DD20-7400-43F6-B6B9-FCF81D33A0A6}"/>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096D08BD-B77A-449D-849A-0E693CCEC7AD}"/>
              </a:ext>
            </a:extLst>
          </p:cNvPr>
          <p:cNvSpPr txBox="1"/>
          <p:nvPr/>
        </p:nvSpPr>
        <p:spPr>
          <a:xfrm>
            <a:off x="390617" y="1978568"/>
            <a:ext cx="11361764" cy="4552080"/>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(11 – 15): Study the following information to answer the given questions: In a certain code, ‘he was singing good’ is written as ‘la pa ho ta’, ‘good was the aim’ is written as ‘zo ho ji la’, ‘singing at the stadium’ is written as ‘ma ta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ji’ and ‘was this a stadium’ is written as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bi ho vi’.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14. Which of the following may be the code for ‘he good singing’?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ho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zo		B.	la ma 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AutoNum type="alphaUcPeriod" startAt="3"/>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pa la ta		D.	pa ho bi</a:t>
            </a:r>
          </a:p>
          <a:p>
            <a:pPr algn="just">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15. What is the code for ‘aim’?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zo		B.	pa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ta		D.	bi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6020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DD20-7400-43F6-B6B9-FCF81D33A0A6}"/>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74750E9C-EF89-4013-8642-01E590834B3D}"/>
              </a:ext>
            </a:extLst>
          </p:cNvPr>
          <p:cNvSpPr txBox="1"/>
          <p:nvPr/>
        </p:nvSpPr>
        <p:spPr>
          <a:xfrm>
            <a:off x="318318" y="1864312"/>
            <a:ext cx="11290742" cy="1171988"/>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16. If in a certain language, COUNSEL is coded as BITIRAK, how is GUIDANCE written in that code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FOIYZJBB	B.	EOHYZJBB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FOHYZJBB	D.	None of these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106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DD20-7400-43F6-B6B9-FCF81D33A0A6}"/>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9E9D8B87-1FD9-4C3D-A4CA-514FF67FDC36}"/>
              </a:ext>
            </a:extLst>
          </p:cNvPr>
          <p:cNvSpPr txBox="1"/>
          <p:nvPr/>
        </p:nvSpPr>
        <p:spPr>
          <a:xfrm>
            <a:off x="355107" y="1864312"/>
            <a:ext cx="8637973" cy="1171988"/>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17. If FRIEND is coded as HUMJTK, how is CANDLE written in that code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FYOBOC	B.	DCQHQK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EDRIRL		D.	DEQJQM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753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DD20-7400-43F6-B6B9-FCF81D33A0A6}"/>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6381745D-0C5F-412F-B60A-67DAE30BBC66}"/>
              </a:ext>
            </a:extLst>
          </p:cNvPr>
          <p:cNvSpPr txBox="1"/>
          <p:nvPr/>
        </p:nvSpPr>
        <p:spPr>
          <a:xfrm>
            <a:off x="375822" y="1864312"/>
            <a:ext cx="6096000" cy="1171988"/>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18.  If COOL is coded as DQRP, then write the code for HOT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IQW	B.	JQW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IQX	D.	IPW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8207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DD20-7400-43F6-B6B9-FCF81D33A0A6}"/>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D9618D98-F4D4-49FD-806E-D7B33C72DEB1}"/>
              </a:ext>
            </a:extLst>
          </p:cNvPr>
          <p:cNvSpPr txBox="1"/>
          <p:nvPr/>
        </p:nvSpPr>
        <p:spPr>
          <a:xfrm>
            <a:off x="366943" y="1864312"/>
            <a:ext cx="11385438" cy="1171988"/>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19. In a certain code, SIKKIM is written as THLJJL, how is TRAINING written in that code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SQBHOHOF	B.	UQBHOHOF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UQBHOHOI	D.	UQBHOIOF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1579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DD20-7400-43F6-B6B9-FCF81D33A0A6}"/>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4FF4D1FC-BB3A-4BFC-8E9E-245981539A98}"/>
              </a:ext>
            </a:extLst>
          </p:cNvPr>
          <p:cNvSpPr txBox="1"/>
          <p:nvPr/>
        </p:nvSpPr>
        <p:spPr>
          <a:xfrm>
            <a:off x="440892" y="1864312"/>
            <a:ext cx="11299620" cy="1171988"/>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20. In a certain code, TRIPPLE is written as SQHOOKD. How is DISPOSE written in that code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EJTQPTG	B.	EJTQPTF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CHRONRD	D.	CHRPNRD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3149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DD20-7400-43F6-B6B9-FCF81D33A0A6}"/>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08F64D69-A085-42F4-BC59-132680155035}"/>
              </a:ext>
            </a:extLst>
          </p:cNvPr>
          <p:cNvSpPr txBox="1"/>
          <p:nvPr/>
        </p:nvSpPr>
        <p:spPr>
          <a:xfrm>
            <a:off x="394166" y="1864312"/>
            <a:ext cx="11308498" cy="1468351"/>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21. If in a code language, COULD is written as BNTKC and MARGIN is written as LZQFHM, how will MOULDING be written in that code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LNTKCHMF	B.	CHMFINTK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LNKTCHMF	D.	NITKHCMF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1893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DD20-7400-43F6-B6B9-FCF81D33A0A6}"/>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30E2EA29-7651-4D1D-BA15-FBAE43A0EAB5}"/>
              </a:ext>
            </a:extLst>
          </p:cNvPr>
          <p:cNvSpPr txBox="1"/>
          <p:nvPr/>
        </p:nvSpPr>
        <p:spPr>
          <a:xfrm>
            <a:off x="305890" y="1864312"/>
            <a:ext cx="11299620" cy="1171988"/>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22. In a certain code, COMPUTER is written as RFUVQNPC. How is MEDICINE written in the same code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MFEJDJOE	B.	MFEDJJOE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EOJDEJFM	D.	EOJDJEFM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0486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DD20-7400-43F6-B6B9-FCF81D33A0A6}"/>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B5389904-EFF2-4FBA-B474-15B6D7B0F5CE}"/>
              </a:ext>
            </a:extLst>
          </p:cNvPr>
          <p:cNvSpPr txBox="1"/>
          <p:nvPr/>
        </p:nvSpPr>
        <p:spPr>
          <a:xfrm>
            <a:off x="363984" y="1864312"/>
            <a:ext cx="11317375" cy="1171988"/>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23. In a certain code, TOGETHER is written as RQEGRJCT. In the same code, PAROLE will be written as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NCPQJG	B.	RCTQNC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NCQPJG	D.	RCPQJK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7009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79EF-3747-4E85-97A7-074DFB6AC909}"/>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205A37C3-D7A4-44C6-A62A-A06B761F10E9}"/>
              </a:ext>
            </a:extLst>
          </p:cNvPr>
          <p:cNvSpPr txBox="1"/>
          <p:nvPr/>
        </p:nvSpPr>
        <p:spPr>
          <a:xfrm>
            <a:off x="391238" y="1943801"/>
            <a:ext cx="11398928" cy="1604285"/>
          </a:xfrm>
          <a:prstGeom prst="rect">
            <a:avLst/>
          </a:prstGeom>
          <a:noFill/>
        </p:spPr>
        <p:txBody>
          <a:bodyPr wrap="square">
            <a:spAutoFit/>
          </a:bodyPr>
          <a:lstStyle/>
          <a:p>
            <a:pPr marL="285750" indent="-228600" algn="just">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Q1. Pointing towards a person, a man said to women, “His mother is the only daughter of your father.” How is the women related to that person?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 Daughter   	 b. Sister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 Mother	d. Wife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2362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DD20-7400-43F6-B6B9-FCF81D33A0A6}"/>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565B2F82-E7FC-428D-ACE0-B1B236C788B3}"/>
              </a:ext>
            </a:extLst>
          </p:cNvPr>
          <p:cNvSpPr txBox="1"/>
          <p:nvPr/>
        </p:nvSpPr>
        <p:spPr>
          <a:xfrm>
            <a:off x="417250" y="1940223"/>
            <a:ext cx="8708994" cy="1171988"/>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24. If FRIEND is coded as HUMJTK, how is CANDLE written in that code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ESJFME		B.	EDRIRL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DCQHQK	D.	FYOBOC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747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DD20-7400-43F6-B6B9-FCF81D33A0A6}"/>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DAEFBEA5-29EB-4415-9F83-CBCF439099F6}"/>
              </a:ext>
            </a:extLst>
          </p:cNvPr>
          <p:cNvSpPr txBox="1"/>
          <p:nvPr/>
        </p:nvSpPr>
        <p:spPr>
          <a:xfrm>
            <a:off x="381740" y="1949101"/>
            <a:ext cx="10715348" cy="1171988"/>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25. If in a certain language, COUNSEL is coded as BITIRAK, how is GUIDANCE written in that code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FPHZZKAB	B.	EOHYZKBB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HOHYBJBA	D.	FOHYZJBB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9990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DD20-7400-43F6-B6B9-FCF81D33A0A6}"/>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03FF1C8D-BB67-4403-A9F2-3C3C0BA717B1}"/>
              </a:ext>
            </a:extLst>
          </p:cNvPr>
          <p:cNvSpPr txBox="1"/>
          <p:nvPr/>
        </p:nvSpPr>
        <p:spPr>
          <a:xfrm>
            <a:off x="336196" y="1864312"/>
            <a:ext cx="11176487" cy="1171988"/>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26. In a certain code, RIPPLE is written as 613382 and LIFE is written as 8192. How is PILLER written in that code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A.318826		B.318286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C.618826		D.338816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79981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DD20-7400-43F6-B6B9-FCF81D33A0A6}"/>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465325B4-8A48-4DA1-AF9C-168FDA3AEA67}"/>
              </a:ext>
            </a:extLst>
          </p:cNvPr>
          <p:cNvSpPr txBox="1"/>
          <p:nvPr/>
        </p:nvSpPr>
        <p:spPr>
          <a:xfrm>
            <a:off x="118369" y="1864312"/>
            <a:ext cx="12073631" cy="1171988"/>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27. If ROSE is coded as 6821, CHAIR is coded as 73456 and PREACH is coded as 961473, what will be the code for SEARCH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214763		B.	216473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214673		D.	246173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50937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DD20-7400-43F6-B6B9-FCF81D33A0A6}"/>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261513C0-6638-41B5-81B1-7F117F8BD31E}"/>
              </a:ext>
            </a:extLst>
          </p:cNvPr>
          <p:cNvSpPr txBox="1"/>
          <p:nvPr/>
        </p:nvSpPr>
        <p:spPr>
          <a:xfrm>
            <a:off x="470517" y="2016014"/>
            <a:ext cx="11281864" cy="1171988"/>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28. If the letters in PRABA are coded as 27595, and THILAK are coded as 368451, how can BHARATHI be coded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96575368	B.	96875368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57686435	D.	37536689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4099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855A-1835-4B80-883F-9DBE3EC16BAC}"/>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B97B6B23-F14E-459D-AB33-819993B24517}"/>
              </a:ext>
            </a:extLst>
          </p:cNvPr>
          <p:cNvSpPr txBox="1"/>
          <p:nvPr/>
        </p:nvSpPr>
        <p:spPr>
          <a:xfrm>
            <a:off x="362706" y="1960649"/>
            <a:ext cx="11246354" cy="1468351"/>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29. If in a certain code, TWENTY is written as 863985 and ELEVEN is written as 323039, how is TWELVE written in that code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863903	B.	863584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863203	D.	863063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7687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1BD4-B25B-4FA6-B1FB-995174504A9F}"/>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96DA57DF-8334-46DE-9D40-A79791199227}"/>
              </a:ext>
            </a:extLst>
          </p:cNvPr>
          <p:cNvSpPr txBox="1"/>
          <p:nvPr/>
        </p:nvSpPr>
        <p:spPr>
          <a:xfrm>
            <a:off x="350279" y="1864312"/>
            <a:ext cx="11255231" cy="1868781"/>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30. If in a certain language if ENTRY is coded as 12345 and STEADY is coded as 931785, then state which is the correct code for below word. NEATNESS</a:t>
            </a: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21362199	B.	21823698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21732199	D.	25196577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6165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F4182-B0CE-4BBC-B3F5-EAE1492CA73C}"/>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BA951820-8F66-4C54-A24E-905B46C12937}"/>
              </a:ext>
            </a:extLst>
          </p:cNvPr>
          <p:cNvSpPr txBox="1"/>
          <p:nvPr/>
        </p:nvSpPr>
        <p:spPr>
          <a:xfrm>
            <a:off x="452761" y="1864312"/>
            <a:ext cx="11299620" cy="1468351"/>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31. If in a certain language if ENTRY is coded as 12345 and STEADY is coded as 931785, then state which is the correct code for below word. ARREST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166479		B.	744589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744193		D.	745194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9325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AD6B0-8258-4BDA-863A-8567C98A2961}"/>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2942FA41-9B91-49B6-ACDE-61AB1C5F9A89}"/>
              </a:ext>
            </a:extLst>
          </p:cNvPr>
          <p:cNvSpPr txBox="1"/>
          <p:nvPr/>
        </p:nvSpPr>
        <p:spPr>
          <a:xfrm>
            <a:off x="297012" y="1864312"/>
            <a:ext cx="11308498" cy="1468351"/>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32. If in a certain language if ENTRY is coded as 12345 and STEADY is coded as 931785, then state which is the correct code for below word. ENDEAR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524519		B.	174189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124179		D.	128174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4956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B10AA-987C-4850-9B8F-4022A039E1D6}"/>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58EBFFC7-2029-41DE-9545-278B0E2A6FB9}"/>
              </a:ext>
            </a:extLst>
          </p:cNvPr>
          <p:cNvSpPr txBox="1"/>
          <p:nvPr/>
        </p:nvSpPr>
        <p:spPr>
          <a:xfrm>
            <a:off x="266330" y="1864312"/>
            <a:ext cx="11833934" cy="1171988"/>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33. If ENGLAND is written as 1234526 and FRANCE is written as 785291, how is GREECE coded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381171		B.	835545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381191		D.	832252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234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205C-00F7-41E5-AD1B-DEDFC1C9515F}"/>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5113479A-3669-465C-B9F1-B31A3EE8216C}"/>
              </a:ext>
            </a:extLst>
          </p:cNvPr>
          <p:cNvSpPr txBox="1"/>
          <p:nvPr/>
        </p:nvSpPr>
        <p:spPr>
          <a:xfrm>
            <a:off x="332523" y="1864312"/>
            <a:ext cx="11272987" cy="1604285"/>
          </a:xfrm>
          <a:prstGeom prst="rect">
            <a:avLst/>
          </a:prstGeom>
          <a:noFill/>
        </p:spPr>
        <p:txBody>
          <a:bodyPr wrap="square">
            <a:spAutoFit/>
          </a:bodyPr>
          <a:lstStyle/>
          <a:p>
            <a:pPr marL="285750" indent="-285750" algn="just">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Q2. Rita told Mani, “The girl I met yesterday at the beach was the youngest daughter of the brother-in-law of my friend’s mother.” How is the girl related to Rita’s friend?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 Cousin        b. Daughter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 Friend          d. Aunt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0557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0D876-F150-4C09-BDC5-8AB8A98A7881}"/>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0E245FA2-3008-4ECD-9784-40AFD4A64D6D}"/>
              </a:ext>
            </a:extLst>
          </p:cNvPr>
          <p:cNvSpPr txBox="1"/>
          <p:nvPr/>
        </p:nvSpPr>
        <p:spPr>
          <a:xfrm>
            <a:off x="381740" y="1931346"/>
            <a:ext cx="11290742" cy="1171988"/>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34. In as a certain code, 15789 is written as EGKPT and 2346 is written ALUR. How is 23549 written in that code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ALEUT	B.	ALGTU</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ALGUT	D.	ALGRT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85652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9710-3F66-4C8B-B1E6-D52D96FCD2CC}"/>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288C69A6-E1C7-4917-90EA-FC6F5E323EF4}"/>
              </a:ext>
            </a:extLst>
          </p:cNvPr>
          <p:cNvSpPr txBox="1"/>
          <p:nvPr/>
        </p:nvSpPr>
        <p:spPr>
          <a:xfrm>
            <a:off x="575893" y="1800029"/>
            <a:ext cx="11176487" cy="2368854"/>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35.The number in each question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bleow</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to be codified in the following code: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Digit	8	4	1	5	3	2	9	7	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Letter	W	Z	M	R	S	N	D	F	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 895126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WDRMNE	B.	WDRMNF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WDRZNE	D.	WSRMNE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24797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B10AA-987C-4850-9B8F-4022A039E1D6}"/>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F7341D86-BAAB-46C2-A409-1D0B44D6E3F3}"/>
              </a:ext>
            </a:extLst>
          </p:cNvPr>
          <p:cNvSpPr txBox="1"/>
          <p:nvPr/>
        </p:nvSpPr>
        <p:spPr>
          <a:xfrm>
            <a:off x="463086" y="2016014"/>
            <a:ext cx="11255231" cy="2769284"/>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36.The number in each question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bleow</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to be codified in the following code: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Digit	8	4	1	5	3	2	9	7	6</a:t>
            </a: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Letter	W	Z	M	R	S	N	D	F	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  254867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NRZWES	B.	NRZWEF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NRZWDF	D.	NRZMEF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50850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0D876-F150-4C09-BDC5-8AB8A98A7881}"/>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C7579530-9A46-436E-82EE-87A1A1E2EA6C}"/>
              </a:ext>
            </a:extLst>
          </p:cNvPr>
          <p:cNvSpPr txBox="1"/>
          <p:nvPr/>
        </p:nvSpPr>
        <p:spPr>
          <a:xfrm>
            <a:off x="439619" y="1800029"/>
            <a:ext cx="11312762" cy="2368854"/>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37.The number in each question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bleow</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to be codified in the following code: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Digit	8	4	1	5	3	2	9	7	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Letter	W	Z	M	R	S	N	D	F	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-&gt;  529867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RNDWEF	B.	RNZWEF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RNDMEF	D.	RNDWEM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89724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9710-3F66-4C8B-B1E6-D52D96FCD2CC}"/>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18A96151-E727-48F4-9E7A-7C08A9D2E62B}"/>
              </a:ext>
            </a:extLst>
          </p:cNvPr>
          <p:cNvSpPr txBox="1"/>
          <p:nvPr/>
        </p:nvSpPr>
        <p:spPr>
          <a:xfrm>
            <a:off x="341401" y="1960649"/>
            <a:ext cx="11264109" cy="1468351"/>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38.If sky is called sea, sea is called water, water is called air, air is called cloud and cloud is called river, then what do we drink when thirsty?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Sky	B.	Air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Water	D.	Sea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65467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9710-3F66-4C8B-B1E6-D52D96FCD2CC}"/>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0B73257D-E09F-4E07-BF65-CD3F63393EC6}"/>
              </a:ext>
            </a:extLst>
          </p:cNvPr>
          <p:cNvSpPr txBox="1"/>
          <p:nvPr/>
        </p:nvSpPr>
        <p:spPr>
          <a:xfrm>
            <a:off x="407658" y="1864312"/>
            <a:ext cx="11308498" cy="1468351"/>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39. If man is called girl, girl is called woman, woman is called boy, boy is called butler and butler is called rogue, who will serve in a restaurant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Rogue	B.	Girl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Woman	D.	Butler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82043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9710-3F66-4C8B-B1E6-D52D96FCD2CC}"/>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574C452D-29C3-465F-A19F-F613C5D94E05}"/>
              </a:ext>
            </a:extLst>
          </p:cNvPr>
          <p:cNvSpPr txBox="1"/>
          <p:nvPr/>
        </p:nvSpPr>
        <p:spPr>
          <a:xfrm>
            <a:off x="363983" y="1864312"/>
            <a:ext cx="11113189" cy="1468351"/>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40. If train is called bus, bus is called tractor, tractor is called car, car is called scooter, scooter is called bicycle, bicycle is called moped, which is used to plough a field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Train	B.	Bus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Car	D.	Tractor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25331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9710-3F66-4C8B-B1E6-D52D96FCD2CC}"/>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F8D5E7F3-9935-4166-BF52-5F76EA791BEB}"/>
              </a:ext>
            </a:extLst>
          </p:cNvPr>
          <p:cNvSpPr txBox="1"/>
          <p:nvPr/>
        </p:nvSpPr>
        <p:spPr>
          <a:xfrm>
            <a:off x="575894" y="2016014"/>
            <a:ext cx="11176487" cy="1476045"/>
          </a:xfrm>
          <a:prstGeom prst="rect">
            <a:avLst/>
          </a:prstGeom>
          <a:noFill/>
        </p:spPr>
        <p:txBody>
          <a:bodyPr wrap="square">
            <a:spAutoFit/>
          </a:bodyPr>
          <a:lstStyle/>
          <a:p>
            <a:pPr marL="342900" lvl="0" indent="-342900">
              <a:lnSpc>
                <a:spcPct val="115000"/>
              </a:lnSpc>
              <a:spcAft>
                <a:spcPts val="10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There is a escalator and 2 persons move down it. A takes 50 steps and B takes 75 steps while the escalator is moving down. Given that the time taken by A to take 1 step is equal to time taken by B to take 3 steps. Find the no. of steps in the escalator while it is stationary?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lphaUcPeriod"/>
            </a:pPr>
            <a:r>
              <a:rPr lang="en-IN" sz="1800" dirty="0">
                <a:effectLst/>
                <a:latin typeface="Calibri" panose="020F0502020204030204" pitchFamily="34" charset="0"/>
                <a:ea typeface="Calibri" panose="020F0502020204030204" pitchFamily="34" charset="0"/>
                <a:cs typeface="Calibri" panose="020F0502020204030204" pitchFamily="34" charset="0"/>
              </a:rPr>
              <a:t>100 		B.101 		C. 75 		D. 41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60132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9710-3F66-4C8B-B1E6-D52D96FCD2CC}"/>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7B217306-172F-4137-8813-2FDEA63FB4E9}"/>
              </a:ext>
            </a:extLst>
          </p:cNvPr>
          <p:cNvSpPr txBox="1"/>
          <p:nvPr/>
        </p:nvSpPr>
        <p:spPr>
          <a:xfrm>
            <a:off x="429023" y="2016014"/>
            <a:ext cx="11515327" cy="1157496"/>
          </a:xfrm>
          <a:prstGeom prst="rect">
            <a:avLst/>
          </a:prstGeom>
          <a:noFill/>
        </p:spPr>
        <p:txBody>
          <a:bodyPr wrap="square">
            <a:spAutoFit/>
          </a:bodyPr>
          <a:lstStyle/>
          <a:p>
            <a:pPr lvl="0">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2.  Shahrukh speaks truth only in the morning and lies in the afternoon, whereas Salman speaks truth only in the afternoon. A says that B is Shahrukh. Is it morning or afternoon and who is A - Shahrukh or Salman?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lphaUcPeriod"/>
            </a:pPr>
            <a:r>
              <a:rPr lang="en-IN" sz="1800" dirty="0">
                <a:effectLst/>
                <a:latin typeface="Calibri" panose="020F0502020204030204" pitchFamily="34" charset="0"/>
                <a:ea typeface="Calibri" panose="020F0502020204030204" pitchFamily="34" charset="0"/>
                <a:cs typeface="Calibri" panose="020F0502020204030204" pitchFamily="34" charset="0"/>
              </a:rPr>
              <a:t>Afternoon A is Salman	B. Afternoon A is Shahrukh	C. Afternoon B is Shahrukh	D. None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0021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9710-3F66-4C8B-B1E6-D52D96FCD2CC}"/>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FBF0039E-67A2-44A4-9091-AF993C655037}"/>
              </a:ext>
            </a:extLst>
          </p:cNvPr>
          <p:cNvSpPr txBox="1"/>
          <p:nvPr/>
        </p:nvSpPr>
        <p:spPr>
          <a:xfrm>
            <a:off x="361950" y="1864312"/>
            <a:ext cx="11390431" cy="1157496"/>
          </a:xfrm>
          <a:prstGeom prst="rect">
            <a:avLst/>
          </a:prstGeom>
          <a:noFill/>
        </p:spPr>
        <p:txBody>
          <a:bodyPr wrap="square">
            <a:spAutoFit/>
          </a:bodyPr>
          <a:lstStyle/>
          <a:p>
            <a:pPr lvl="0">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3.  I bought a car with a peculiar 5 digit numbered licence plate which on reversing could still be read. On reversing value is increased by 78633.Whats the original number if all digits were different?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A. 968		b. 10968		c. 10963		d. 11968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2923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30E52-3077-4C87-8371-1A4FFC441263}"/>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347393E1-A228-460E-9106-35CAEDD5C614}"/>
              </a:ext>
            </a:extLst>
          </p:cNvPr>
          <p:cNvSpPr txBox="1"/>
          <p:nvPr/>
        </p:nvSpPr>
        <p:spPr>
          <a:xfrm>
            <a:off x="452761" y="2016014"/>
            <a:ext cx="11299620" cy="2228559"/>
          </a:xfrm>
          <a:prstGeom prst="rect">
            <a:avLst/>
          </a:prstGeom>
          <a:noFill/>
        </p:spPr>
        <p:txBody>
          <a:bodyPr wrap="square">
            <a:spAutoFit/>
          </a:bodyPr>
          <a:lstStyle/>
          <a:p>
            <a:pPr marL="228600" indent="-228600" algn="just">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Q3	Pointing to a lady a man said, “The son of her only brother is the brother of my wife.” How is the lady related to the man?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228600">
              <a:lnSpc>
                <a:spcPct val="115000"/>
              </a:lnSpc>
              <a:spcAft>
                <a:spcPts val="3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	Mother’ sister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228600">
              <a:lnSpc>
                <a:spcPct val="115000"/>
              </a:lnSpc>
              <a:spcAft>
                <a:spcPts val="3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b.	Grandmother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228600">
              <a:lnSpc>
                <a:spcPct val="115000"/>
              </a:lnSpc>
              <a:spcAft>
                <a:spcPts val="3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	Sister of father in law</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22860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d. 	Maternal aunt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57851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9710-3F66-4C8B-B1E6-D52D96FCD2CC}"/>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7CD25406-2B16-4740-AFCF-0F71D556D617}"/>
              </a:ext>
            </a:extLst>
          </p:cNvPr>
          <p:cNvSpPr txBox="1"/>
          <p:nvPr/>
        </p:nvSpPr>
        <p:spPr>
          <a:xfrm>
            <a:off x="347127" y="2016014"/>
            <a:ext cx="11487150" cy="1157496"/>
          </a:xfrm>
          <a:prstGeom prst="rect">
            <a:avLst/>
          </a:prstGeom>
          <a:noFill/>
        </p:spPr>
        <p:txBody>
          <a:bodyPr wrap="square">
            <a:spAutoFit/>
          </a:bodyPr>
          <a:lstStyle/>
          <a:p>
            <a:pPr lvl="0">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4. The shape in the sketch below is that of a square attached to half of a similar square. How many equal </a:t>
            </a:r>
            <a:r>
              <a:rPr lang="en-IN" sz="1800" dirty="0" err="1">
                <a:effectLst/>
                <a:latin typeface="Calibri" panose="020F0502020204030204" pitchFamily="34" charset="0"/>
                <a:ea typeface="Calibri" panose="020F0502020204030204" pitchFamily="34" charset="0"/>
                <a:cs typeface="Calibri" panose="020F0502020204030204" pitchFamily="34" charset="0"/>
              </a:rPr>
              <a:t>traingles</a:t>
            </a:r>
            <a:r>
              <a:rPr lang="en-IN" sz="1800" dirty="0">
                <a:effectLst/>
                <a:latin typeface="Calibri" panose="020F0502020204030204" pitchFamily="34" charset="0"/>
                <a:ea typeface="Calibri" panose="020F0502020204030204" pitchFamily="34" charset="0"/>
                <a:cs typeface="Calibri" panose="020F0502020204030204" pitchFamily="34" charset="0"/>
              </a:rPr>
              <a:t> can it be divide into?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lphaUcPeriod"/>
            </a:pPr>
            <a:r>
              <a:rPr lang="en-IN" sz="1800" dirty="0">
                <a:effectLst/>
                <a:latin typeface="Calibri" panose="020F0502020204030204" pitchFamily="34" charset="0"/>
                <a:ea typeface="Calibri" panose="020F0502020204030204" pitchFamily="34" charset="0"/>
                <a:cs typeface="Calibri" panose="020F0502020204030204" pitchFamily="34" charset="0"/>
              </a:rPr>
              <a:t>12		b. 14		c. 5		d. 16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F4F2428A-F955-44DC-B07F-FE9EF2C5E04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3471534"/>
            <a:ext cx="2857500" cy="1493520"/>
          </a:xfrm>
          <a:prstGeom prst="rect">
            <a:avLst/>
          </a:prstGeom>
          <a:noFill/>
          <a:ln>
            <a:noFill/>
          </a:ln>
        </p:spPr>
      </p:pic>
    </p:spTree>
    <p:extLst>
      <p:ext uri="{BB962C8B-B14F-4D97-AF65-F5344CB8AC3E}">
        <p14:creationId xmlns:p14="http://schemas.microsoft.com/office/powerpoint/2010/main" val="26684239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9710-3F66-4C8B-B1E6-D52D96FCD2CC}"/>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FA5E3257-A275-45E5-A501-20550E4E7D5B}"/>
              </a:ext>
            </a:extLst>
          </p:cNvPr>
          <p:cNvSpPr txBox="1"/>
          <p:nvPr/>
        </p:nvSpPr>
        <p:spPr>
          <a:xfrm>
            <a:off x="381000" y="2016014"/>
            <a:ext cx="11371381" cy="1476045"/>
          </a:xfrm>
          <a:prstGeom prst="rect">
            <a:avLst/>
          </a:prstGeom>
          <a:noFill/>
        </p:spPr>
        <p:txBody>
          <a:bodyPr wrap="square">
            <a:spAutoFit/>
          </a:bodyPr>
          <a:lstStyle/>
          <a:p>
            <a:pPr lvl="0">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5. L:says all of my other 4 friends have money M:says that P said that exact one has money   N:says that L said that precisely two have money O:says that M said that 3 of others have money. P:Land N said that they have money. All are </a:t>
            </a:r>
            <a:r>
              <a:rPr lang="en-IN" sz="1800" dirty="0" err="1">
                <a:effectLst/>
                <a:latin typeface="Calibri" panose="020F0502020204030204" pitchFamily="34" charset="0"/>
                <a:ea typeface="Calibri" panose="020F0502020204030204" pitchFamily="34" charset="0"/>
                <a:cs typeface="Calibri" panose="020F0502020204030204" pitchFamily="34" charset="0"/>
              </a:rPr>
              <a:t>liers</a:t>
            </a:r>
            <a:r>
              <a:rPr lang="en-IN" sz="1800" dirty="0">
                <a:effectLst/>
                <a:latin typeface="Calibri" panose="020F0502020204030204" pitchFamily="34" charset="0"/>
                <a:ea typeface="Calibri" panose="020F0502020204030204" pitchFamily="34" charset="0"/>
                <a:cs typeface="Calibri" panose="020F0502020204030204" pitchFamily="34" charset="0"/>
              </a:rPr>
              <a:t>. Who has money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lphaUcPeriod"/>
            </a:pPr>
            <a:r>
              <a:rPr lang="en-IN" sz="1800" dirty="0">
                <a:effectLst/>
                <a:latin typeface="Calibri" panose="020F0502020204030204" pitchFamily="34" charset="0"/>
                <a:ea typeface="Calibri" panose="020F0502020204030204" pitchFamily="34" charset="0"/>
                <a:cs typeface="Calibri" panose="020F0502020204030204" pitchFamily="34" charset="0"/>
              </a:rPr>
              <a:t>M		B. N		C. O		D. 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884608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9710-3F66-4C8B-B1E6-D52D96FCD2CC}"/>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46BAB8A1-66F0-4158-9333-119B18DC5F6D}"/>
              </a:ext>
            </a:extLst>
          </p:cNvPr>
          <p:cNvSpPr txBox="1"/>
          <p:nvPr/>
        </p:nvSpPr>
        <p:spPr>
          <a:xfrm>
            <a:off x="376436" y="2016014"/>
            <a:ext cx="11428531" cy="1476045"/>
          </a:xfrm>
          <a:prstGeom prst="rect">
            <a:avLst/>
          </a:prstGeom>
          <a:noFill/>
        </p:spPr>
        <p:txBody>
          <a:bodyPr wrap="square">
            <a:spAutoFit/>
          </a:bodyPr>
          <a:lstStyle/>
          <a:p>
            <a:pPr lvl="0">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6. There are 5 burglars and once went to a bakery to rob it. The first guy ate 1/2 of the total bread and 1/2 of the bread. The second guy ate 1/2 of the remaining and 1/2 of the bread. The third guy ,fourth guy and fifth guy did the same. After fifth guy there is no bread left out. How many bread are there?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lphaUcPeriod"/>
            </a:pPr>
            <a:r>
              <a:rPr lang="en-IN" sz="1800" dirty="0">
                <a:effectLst/>
                <a:latin typeface="Calibri" panose="020F0502020204030204" pitchFamily="34" charset="0"/>
                <a:ea typeface="Calibri" panose="020F0502020204030204" pitchFamily="34" charset="0"/>
                <a:cs typeface="Calibri" panose="020F0502020204030204" pitchFamily="34" charset="0"/>
              </a:rPr>
              <a:t>36	B. 42		C. 28		D. 31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55533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9710-3F66-4C8B-B1E6-D52D96FCD2CC}"/>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60A557A5-78B5-4D1E-AB0E-B93403E4C228}"/>
              </a:ext>
            </a:extLst>
          </p:cNvPr>
          <p:cNvSpPr txBox="1"/>
          <p:nvPr/>
        </p:nvSpPr>
        <p:spPr>
          <a:xfrm>
            <a:off x="502458" y="2016014"/>
            <a:ext cx="11176487" cy="1157496"/>
          </a:xfrm>
          <a:prstGeom prst="rect">
            <a:avLst/>
          </a:prstGeom>
          <a:noFill/>
        </p:spPr>
        <p:txBody>
          <a:bodyPr wrap="square">
            <a:spAutoFit/>
          </a:bodyPr>
          <a:lstStyle/>
          <a:p>
            <a:pPr lvl="0">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7. A says either Democratic or liberal wins the elections. B says Democratic wins. C says neither democratic nor liberal wins the election. Of these only one is wrong. Who wins the election?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lphaUcPeriod"/>
            </a:pPr>
            <a:r>
              <a:rPr lang="en-IN" sz="1800" dirty="0">
                <a:effectLst/>
                <a:latin typeface="Calibri" panose="020F0502020204030204" pitchFamily="34" charset="0"/>
                <a:ea typeface="Calibri" panose="020F0502020204030204" pitchFamily="34" charset="0"/>
                <a:cs typeface="Calibri" panose="020F0502020204030204" pitchFamily="34" charset="0"/>
              </a:rPr>
              <a:t>C		B. A 		C. B		D. NONE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40811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9710-3F66-4C8B-B1E6-D52D96FCD2CC}"/>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29A5897B-147A-40B2-8D64-680BF709F311}"/>
              </a:ext>
            </a:extLst>
          </p:cNvPr>
          <p:cNvSpPr txBox="1"/>
          <p:nvPr/>
        </p:nvSpPr>
        <p:spPr>
          <a:xfrm>
            <a:off x="400051" y="2016014"/>
            <a:ext cx="11352330" cy="1157496"/>
          </a:xfrm>
          <a:prstGeom prst="rect">
            <a:avLst/>
          </a:prstGeom>
          <a:noFill/>
        </p:spPr>
        <p:txBody>
          <a:bodyPr wrap="square">
            <a:spAutoFit/>
          </a:bodyPr>
          <a:lstStyle/>
          <a:p>
            <a:pPr lvl="0">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8. There are 6561 number of balls in a bag. Out of which one is heavy ball. In how many minimum number of weighing you can find the heavy ball?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lphaUcPeriod"/>
            </a:pPr>
            <a:r>
              <a:rPr lang="en-IN" sz="1800" dirty="0">
                <a:effectLst/>
                <a:latin typeface="Calibri" panose="020F0502020204030204" pitchFamily="34" charset="0"/>
                <a:ea typeface="Calibri" panose="020F0502020204030204" pitchFamily="34" charset="0"/>
                <a:cs typeface="Calibri" panose="020F0502020204030204" pitchFamily="34" charset="0"/>
              </a:rPr>
              <a:t>9		B. 8		C. 2		D. 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78977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9710-3F66-4C8B-B1E6-D52D96FCD2CC}"/>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7B5F29D7-4D7B-40C3-A642-D8AA20237095}"/>
              </a:ext>
            </a:extLst>
          </p:cNvPr>
          <p:cNvSpPr txBox="1"/>
          <p:nvPr/>
        </p:nvSpPr>
        <p:spPr>
          <a:xfrm>
            <a:off x="433586" y="2016014"/>
            <a:ext cx="11314231" cy="838948"/>
          </a:xfrm>
          <a:prstGeom prst="rect">
            <a:avLst/>
          </a:prstGeom>
          <a:noFill/>
        </p:spPr>
        <p:txBody>
          <a:bodyPr wrap="square">
            <a:spAutoFit/>
          </a:bodyPr>
          <a:lstStyle/>
          <a:p>
            <a:pPr lvl="0">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9. A frog jumps 3 ft comes back 2 ft in a day. In how many day it will come out of 30 ft deep well?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lphaUcPeriod"/>
            </a:pPr>
            <a:r>
              <a:rPr lang="en-IN" sz="1800" dirty="0">
                <a:effectLst/>
                <a:latin typeface="Calibri" panose="020F0502020204030204" pitchFamily="34" charset="0"/>
                <a:ea typeface="Calibri" panose="020F0502020204030204" pitchFamily="34" charset="0"/>
                <a:cs typeface="Calibri" panose="020F0502020204030204" pitchFamily="34" charset="0"/>
              </a:rPr>
              <a:t>28		B. 29		C. 35		D. 36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38254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9710-3F66-4C8B-B1E6-D52D96FCD2CC}"/>
              </a:ext>
            </a:extLst>
          </p:cNvPr>
          <p:cNvSpPr>
            <a:spLocks noGrp="1"/>
          </p:cNvSpPr>
          <p:nvPr>
            <p:ph type="title"/>
          </p:nvPr>
        </p:nvSpPr>
        <p:spPr/>
        <p:txBody>
          <a:bodyPr/>
          <a:lstStyle/>
          <a:p>
            <a:r>
              <a:rPr lang="en-US" dirty="0"/>
              <a:t>problems</a:t>
            </a:r>
            <a:endParaRPr lang="en-IN" dirty="0"/>
          </a:p>
        </p:txBody>
      </p:sp>
    </p:spTree>
    <p:extLst>
      <p:ext uri="{BB962C8B-B14F-4D97-AF65-F5344CB8AC3E}">
        <p14:creationId xmlns:p14="http://schemas.microsoft.com/office/powerpoint/2010/main" val="31623790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9710-3F66-4C8B-B1E6-D52D96FCD2CC}"/>
              </a:ext>
            </a:extLst>
          </p:cNvPr>
          <p:cNvSpPr>
            <a:spLocks noGrp="1"/>
          </p:cNvSpPr>
          <p:nvPr>
            <p:ph type="title"/>
          </p:nvPr>
        </p:nvSpPr>
        <p:spPr/>
        <p:txBody>
          <a:bodyPr/>
          <a:lstStyle/>
          <a:p>
            <a:r>
              <a:rPr lang="en-US" dirty="0"/>
              <a:t>problems</a:t>
            </a:r>
            <a:endParaRPr lang="en-IN" dirty="0"/>
          </a:p>
        </p:txBody>
      </p:sp>
    </p:spTree>
    <p:extLst>
      <p:ext uri="{BB962C8B-B14F-4D97-AF65-F5344CB8AC3E}">
        <p14:creationId xmlns:p14="http://schemas.microsoft.com/office/powerpoint/2010/main" val="16693607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9710-3F66-4C8B-B1E6-D52D96FCD2CC}"/>
              </a:ext>
            </a:extLst>
          </p:cNvPr>
          <p:cNvSpPr>
            <a:spLocks noGrp="1"/>
          </p:cNvSpPr>
          <p:nvPr>
            <p:ph type="title"/>
          </p:nvPr>
        </p:nvSpPr>
        <p:spPr/>
        <p:txBody>
          <a:bodyPr/>
          <a:lstStyle/>
          <a:p>
            <a:r>
              <a:rPr lang="en-US" dirty="0"/>
              <a:t>problems</a:t>
            </a:r>
            <a:endParaRPr lang="en-IN" dirty="0"/>
          </a:p>
        </p:txBody>
      </p:sp>
    </p:spTree>
    <p:extLst>
      <p:ext uri="{BB962C8B-B14F-4D97-AF65-F5344CB8AC3E}">
        <p14:creationId xmlns:p14="http://schemas.microsoft.com/office/powerpoint/2010/main" val="3817942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ADFF-F2EE-469A-85B2-2972F7E01272}"/>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4DAFA624-A0B4-44BF-8E6A-908E67506B45}"/>
              </a:ext>
            </a:extLst>
          </p:cNvPr>
          <p:cNvSpPr txBox="1"/>
          <p:nvPr/>
        </p:nvSpPr>
        <p:spPr>
          <a:xfrm>
            <a:off x="470517" y="2016014"/>
            <a:ext cx="11281864" cy="1604285"/>
          </a:xfrm>
          <a:prstGeom prst="rect">
            <a:avLst/>
          </a:prstGeom>
          <a:noFill/>
        </p:spPr>
        <p:txBody>
          <a:bodyPr wrap="square">
            <a:spAutoFit/>
          </a:bodyPr>
          <a:lstStyle/>
          <a:p>
            <a:pPr algn="just">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Q4. Pointing to a lady, a girl said,” she is the daughter-in-law of the grandmother of my father’s only son”. How is the lady related to the girl?(HCL-2016)</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 Sister-in-law	b. Mother-in-law</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 Mother		d. Cousin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575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A04ED-6980-4B43-BA49-9EB354C08B20}"/>
              </a:ext>
            </a:extLst>
          </p:cNvPr>
          <p:cNvSpPr>
            <a:spLocks noGrp="1"/>
          </p:cNvSpPr>
          <p:nvPr>
            <p:ph type="title"/>
          </p:nvPr>
        </p:nvSpPr>
        <p:spPr/>
        <p:txBody>
          <a:bodyPr/>
          <a:lstStyle/>
          <a:p>
            <a:r>
              <a:rPr lang="en-US" dirty="0"/>
              <a:t>problems</a:t>
            </a:r>
            <a:endParaRPr lang="en-IN" dirty="0"/>
          </a:p>
        </p:txBody>
      </p:sp>
      <p:sp>
        <p:nvSpPr>
          <p:cNvPr id="3" name="Rectangle 2">
            <a:extLst>
              <a:ext uri="{FF2B5EF4-FFF2-40B4-BE49-F238E27FC236}">
                <a16:creationId xmlns:a16="http://schemas.microsoft.com/office/drawing/2014/main" id="{9CD121F1-6F13-4D02-B8C0-5A97BB81338B}"/>
              </a:ext>
            </a:extLst>
          </p:cNvPr>
          <p:cNvSpPr>
            <a:spLocks noChangeArrowheads="1"/>
          </p:cNvSpPr>
          <p:nvPr/>
        </p:nvSpPr>
        <p:spPr bwMode="auto">
          <a:xfrm>
            <a:off x="439619" y="1838993"/>
            <a:ext cx="1142982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Ravi is son of Aman’s father’s sister. Sahil is son of </a:t>
            </a:r>
            <a:r>
              <a:rPr kumimoji="0" lang="en-US" altLang="en-US" sz="20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Divya</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who is mother of Gaurav and grandmother of                           Aman. Ashok is father of Tanya and grandfather of Ravi. </a:t>
            </a:r>
            <a:r>
              <a:rPr kumimoji="0" lang="en-US" altLang="en-US" sz="20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Divya</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is wife of Ashok.(Infosys)</a:t>
            </a:r>
            <a:endParaRPr lang="en-US" altLang="en-US" sz="2000" dirty="0"/>
          </a:p>
          <a:p>
            <a:pPr marL="0" marR="0" lvl="0" indent="22860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Q3.How is Ravi related to </a:t>
            </a:r>
            <a:r>
              <a:rPr kumimoji="0" lang="en-US" altLang="en-US" sz="20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Divya</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endParaRPr kumimoji="0" lang="en-US" altLang="en-US" sz="2000" b="0" i="0" u="none" strike="noStrike" cap="none" normalizeH="0" baseline="0" dirty="0">
              <a:ln>
                <a:noFill/>
              </a:ln>
              <a:solidFill>
                <a:schemeClr val="tx1"/>
              </a:solidFill>
              <a:effectLst/>
            </a:endParaRPr>
          </a:p>
          <a:p>
            <a:pPr marL="0" marR="0" lvl="0" indent="22860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 Nephew	     c. Son</a:t>
            </a:r>
            <a:endParaRPr kumimoji="0" lang="en-US" altLang="en-US" sz="2000" b="0" i="0" u="none" strike="noStrike" cap="none" normalizeH="0" baseline="0" dirty="0">
              <a:ln>
                <a:noFill/>
              </a:ln>
              <a:solidFill>
                <a:schemeClr val="tx1"/>
              </a:solidFill>
              <a:effectLst/>
            </a:endParaRPr>
          </a:p>
          <a:p>
            <a:pPr marL="0" marR="0" lvl="0" indent="22860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 Grandson           d. Data inadequate</a:t>
            </a:r>
            <a:endParaRPr kumimoji="0" lang="en-US" altLang="en-US" sz="2000" b="0" i="0" u="none" strike="noStrike" cap="none" normalizeH="0" baseline="0" dirty="0">
              <a:ln>
                <a:noFill/>
              </a:ln>
              <a:solidFill>
                <a:schemeClr val="tx1"/>
              </a:solidFill>
              <a:effectLst/>
            </a:endParaRPr>
          </a:p>
          <a:p>
            <a:pPr marL="0" marR="0" lvl="0" indent="22860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22860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Q4. How is Gaurav’s wife related to Tanya?</a:t>
            </a:r>
            <a:endParaRPr kumimoji="0" lang="en-US" altLang="en-US" sz="2000" b="0" i="0" u="none" strike="noStrike" cap="none" normalizeH="0" baseline="0" dirty="0">
              <a:ln>
                <a:noFill/>
              </a:ln>
              <a:solidFill>
                <a:schemeClr val="tx1"/>
              </a:solidFill>
              <a:effectLst/>
            </a:endParaRPr>
          </a:p>
          <a:p>
            <a:pPr marR="0" lvl="0" indent="0" algn="just" defTabSz="914400" rtl="0" eaLnBrk="0" fontAlgn="base" latinLnBrk="0" hangingPunct="0">
              <a:lnSpc>
                <a:spcPct val="100000"/>
              </a:lnSpc>
              <a:spcBef>
                <a:spcPct val="0"/>
              </a:spcBef>
              <a:spcAft>
                <a:spcPct val="0"/>
              </a:spcAft>
              <a:buClrTx/>
              <a:buSzTx/>
              <a:tabLst/>
            </a:pPr>
            <a:r>
              <a:rPr lang="en-US" altLang="en-US" sz="2000" dirty="0">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 Niece			b. Sister</a:t>
            </a:r>
          </a:p>
          <a:p>
            <a:pPr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c. Sister-in-law		d.  Mother</a:t>
            </a:r>
            <a:endParaRPr kumimoji="0" lang="en-US" altLang="en-US" sz="2000" b="0" i="0" u="none" strike="noStrike" cap="none" normalizeH="0" baseline="0" dirty="0">
              <a:ln>
                <a:noFill/>
              </a:ln>
              <a:solidFill>
                <a:schemeClr val="tx1"/>
              </a:solidFill>
              <a:effectLst/>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9F80224-4CD6-4587-AD8E-AC7ADF92CEFD}"/>
              </a:ext>
            </a:extLst>
          </p:cNvPr>
          <p:cNvSpPr>
            <a:spLocks noChangeArrowheads="1"/>
          </p:cNvSpPr>
          <p:nvPr/>
        </p:nvSpPr>
        <p:spPr bwMode="auto">
          <a:xfrm>
            <a:off x="495995" y="4851787"/>
            <a:ext cx="110799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4245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624DC-3013-484D-9FCF-A126C4301DF8}"/>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797CB758-DB44-4334-9612-CCEDBEF9683C}"/>
              </a:ext>
            </a:extLst>
          </p:cNvPr>
          <p:cNvSpPr txBox="1"/>
          <p:nvPr/>
        </p:nvSpPr>
        <p:spPr>
          <a:xfrm>
            <a:off x="373482" y="2016014"/>
            <a:ext cx="11434439" cy="4731808"/>
          </a:xfrm>
          <a:prstGeom prst="rect">
            <a:avLst/>
          </a:prstGeom>
          <a:noFill/>
        </p:spPr>
        <p:txBody>
          <a:bodyPr wrap="square">
            <a:spAutoFit/>
          </a:bodyPr>
          <a:lstStyle/>
          <a:p>
            <a:pPr algn="just">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There are six children playing football, namely A, B, C, D, E and F.  A  and E are brothers. F is the sister of E. C is the only son of A’s uncle. B and D are the daughters of the brother of C’s father.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Q5. How is C related to F?</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 Cousin	b. Brother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228600">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 Son	d. Uncle</a:t>
            </a:r>
          </a:p>
          <a:p>
            <a:pPr>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Q6. How many male players are there?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mj-lt"/>
              <a:buAutoNum type="alphaLcPeriod"/>
              <a:tabLst>
                <a:tab pos="228600"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One   b. Three     c.  Four     d. Five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Q7.How is D related to 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a.Uncle</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b. Sister  c. Niece  d. Cousin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u="none" strike="noStrike"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228600">
              <a:lnSpc>
                <a:spcPct val="115000"/>
              </a:lnSpc>
              <a:spcAft>
                <a:spcPts val="1000"/>
              </a:spcAft>
            </a:pP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090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59DF7-3513-4ED2-B27B-780B0E504324}"/>
              </a:ext>
            </a:extLst>
          </p:cNvPr>
          <p:cNvSpPr>
            <a:spLocks noGrp="1"/>
          </p:cNvSpPr>
          <p:nvPr>
            <p:ph type="title"/>
          </p:nvPr>
        </p:nvSpPr>
        <p:spPr/>
        <p:txBody>
          <a:bodyPr/>
          <a:lstStyle/>
          <a:p>
            <a:r>
              <a:rPr lang="en-US" dirty="0"/>
              <a:t>problems</a:t>
            </a:r>
            <a:endParaRPr lang="en-IN" dirty="0"/>
          </a:p>
        </p:txBody>
      </p:sp>
      <p:sp>
        <p:nvSpPr>
          <p:cNvPr id="5" name="TextBox 4">
            <a:extLst>
              <a:ext uri="{FF2B5EF4-FFF2-40B4-BE49-F238E27FC236}">
                <a16:creationId xmlns:a16="http://schemas.microsoft.com/office/drawing/2014/main" id="{9E7F8193-1FEB-4A33-9EB6-02B8FD13777A}"/>
              </a:ext>
            </a:extLst>
          </p:cNvPr>
          <p:cNvSpPr txBox="1"/>
          <p:nvPr/>
        </p:nvSpPr>
        <p:spPr>
          <a:xfrm>
            <a:off x="426127" y="2084914"/>
            <a:ext cx="11326253" cy="1922834"/>
          </a:xfrm>
          <a:prstGeom prst="rect">
            <a:avLst/>
          </a:prstGeom>
          <a:noFill/>
        </p:spPr>
        <p:txBody>
          <a:bodyPr wrap="square">
            <a:spAutoFit/>
          </a:bodyPr>
          <a:lstStyle/>
          <a:p>
            <a:pPr marL="285750" indent="-285750" algn="just">
              <a:lnSpc>
                <a:spcPct val="115000"/>
              </a:lnSpc>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Q1. If A + B means A is the brother of B; A – B means A is the sister of B and A x B means </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 is the father of B. Which of the following means that C is the son of M?(CQ)</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15000"/>
              </a:lnSpc>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 M – N x C + F       	b.  F – C + N x 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  N + M – F x C	d. M x N – C + F</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19543"/>
      </p:ext>
    </p:extLst>
  </p:cSld>
  <p:clrMapOvr>
    <a:masterClrMapping/>
  </p:clrMapOvr>
</p:sld>
</file>

<file path=ppt/theme/theme1.xml><?xml version="1.0" encoding="utf-8"?>
<a:theme xmlns:a="http://schemas.openxmlformats.org/drawingml/2006/main" name="Dividend">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19522</TotalTime>
  <Words>3476</Words>
  <Application>Microsoft Office PowerPoint</Application>
  <PresentationFormat>Widescreen</PresentationFormat>
  <Paragraphs>272</Paragraphs>
  <Slides>58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Gill Sans MT</vt:lpstr>
      <vt:lpstr>Times New Roman</vt:lpstr>
      <vt:lpstr>Wingdings 2</vt:lpstr>
      <vt:lpstr>Dividend</vt:lpstr>
      <vt:lpstr>blood relation &amp; coding decoding</vt:lpstr>
      <vt:lpstr>AGENDA</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lpstr>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dc:creator>
  <cp:lastModifiedBy>Pratyus Pratye</cp:lastModifiedBy>
  <cp:revision>320</cp:revision>
  <dcterms:created xsi:type="dcterms:W3CDTF">2019-01-12T09:24:06Z</dcterms:created>
  <dcterms:modified xsi:type="dcterms:W3CDTF">2023-08-04T14:04:04Z</dcterms:modified>
</cp:coreProperties>
</file>