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774" r:id="rId2"/>
  </p:sldMasterIdLst>
  <p:notesMasterIdLst>
    <p:notesMasterId r:id="rId35"/>
  </p:notesMasterIdLst>
  <p:sldIdLst>
    <p:sldId id="256" r:id="rId3"/>
    <p:sldId id="424" r:id="rId4"/>
    <p:sldId id="427" r:id="rId5"/>
    <p:sldId id="428" r:id="rId6"/>
    <p:sldId id="429" r:id="rId7"/>
    <p:sldId id="430" r:id="rId8"/>
    <p:sldId id="435" r:id="rId9"/>
    <p:sldId id="431" r:id="rId10"/>
    <p:sldId id="432" r:id="rId11"/>
    <p:sldId id="433" r:id="rId12"/>
    <p:sldId id="434" r:id="rId13"/>
    <p:sldId id="257" r:id="rId14"/>
    <p:sldId id="262" r:id="rId15"/>
    <p:sldId id="263" r:id="rId16"/>
    <p:sldId id="264" r:id="rId17"/>
    <p:sldId id="265" r:id="rId18"/>
    <p:sldId id="261" r:id="rId19"/>
    <p:sldId id="266" r:id="rId20"/>
    <p:sldId id="267" r:id="rId21"/>
    <p:sldId id="268" r:id="rId22"/>
    <p:sldId id="269" r:id="rId23"/>
    <p:sldId id="258" r:id="rId24"/>
    <p:sldId id="270" r:id="rId25"/>
    <p:sldId id="271" r:id="rId26"/>
    <p:sldId id="272" r:id="rId27"/>
    <p:sldId id="273" r:id="rId28"/>
    <p:sldId id="259" r:id="rId29"/>
    <p:sldId id="274" r:id="rId30"/>
    <p:sldId id="275" r:id="rId31"/>
    <p:sldId id="276" r:id="rId32"/>
    <p:sldId id="277" r:id="rId33"/>
    <p:sldId id="42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AE1"/>
    <a:srgbClr val="FFFFFF"/>
    <a:srgbClr val="C9C9C9"/>
    <a:srgbClr val="B97A57"/>
    <a:srgbClr val="000000"/>
    <a:srgbClr val="FF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390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1CCB6-A37E-49C1-9AB5-F089EE7C6CA7}" type="doc">
      <dgm:prSet loTypeId="urn:microsoft.com/office/officeart/2005/8/layout/vList5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9266604E-10DC-49C0-8EF4-7CB00C69AAD6}">
      <dgm:prSet phldrT="[Text]"/>
      <dgm:spPr/>
      <dgm:t>
        <a:bodyPr/>
        <a:lstStyle/>
        <a:p>
          <a:r>
            <a:rPr lang="en-IN" dirty="0"/>
            <a:t>Concepts</a:t>
          </a:r>
        </a:p>
      </dgm:t>
    </dgm:pt>
    <dgm:pt modelId="{803A8DDB-8DF6-423F-ACDE-0217411057C0}" type="parTrans" cxnId="{1E3C33D4-80B3-4C8A-A308-F379EBD1DF09}">
      <dgm:prSet/>
      <dgm:spPr/>
      <dgm:t>
        <a:bodyPr/>
        <a:lstStyle/>
        <a:p>
          <a:endParaRPr lang="en-IN"/>
        </a:p>
      </dgm:t>
    </dgm:pt>
    <dgm:pt modelId="{F0292E64-AD23-4387-8C88-B908C739E721}" type="sibTrans" cxnId="{1E3C33D4-80B3-4C8A-A308-F379EBD1DF09}">
      <dgm:prSet/>
      <dgm:spPr/>
      <dgm:t>
        <a:bodyPr/>
        <a:lstStyle/>
        <a:p>
          <a:endParaRPr lang="en-IN"/>
        </a:p>
      </dgm:t>
    </dgm:pt>
    <dgm:pt modelId="{A616992D-C586-422D-BD40-C739D0A11B5A}">
      <dgm:prSet phldrT="[Text]"/>
      <dgm:spPr/>
      <dgm:t>
        <a:bodyPr/>
        <a:lstStyle/>
        <a:p>
          <a:r>
            <a:rPr lang="en-IN" dirty="0"/>
            <a:t>Explanation</a:t>
          </a:r>
        </a:p>
      </dgm:t>
    </dgm:pt>
    <dgm:pt modelId="{16B8A293-BD9C-4A4D-B778-53DFAD98B841}" type="parTrans" cxnId="{6CB39632-6964-49F3-A7EA-3F0964DC11F3}">
      <dgm:prSet/>
      <dgm:spPr/>
      <dgm:t>
        <a:bodyPr/>
        <a:lstStyle/>
        <a:p>
          <a:endParaRPr lang="en-IN"/>
        </a:p>
      </dgm:t>
    </dgm:pt>
    <dgm:pt modelId="{9C4C8914-5628-420D-9D99-1B657A4DB752}" type="sibTrans" cxnId="{6CB39632-6964-49F3-A7EA-3F0964DC11F3}">
      <dgm:prSet/>
      <dgm:spPr/>
      <dgm:t>
        <a:bodyPr/>
        <a:lstStyle/>
        <a:p>
          <a:endParaRPr lang="en-IN"/>
        </a:p>
      </dgm:t>
    </dgm:pt>
    <dgm:pt modelId="{FECBB0DE-8528-44A8-AD61-D745AAB65183}">
      <dgm:prSet phldrT="[Text]"/>
      <dgm:spPr/>
      <dgm:t>
        <a:bodyPr/>
        <a:lstStyle/>
        <a:p>
          <a:r>
            <a:rPr lang="en-IN" dirty="0"/>
            <a:t>Class Exercise</a:t>
          </a:r>
        </a:p>
      </dgm:t>
    </dgm:pt>
    <dgm:pt modelId="{8DF709D4-55A5-4583-9848-5C8CEF77F09B}" type="parTrans" cxnId="{29512AE6-5E2D-485D-A395-528987E7E1C1}">
      <dgm:prSet/>
      <dgm:spPr/>
      <dgm:t>
        <a:bodyPr/>
        <a:lstStyle/>
        <a:p>
          <a:endParaRPr lang="en-IN"/>
        </a:p>
      </dgm:t>
    </dgm:pt>
    <dgm:pt modelId="{11661F66-AE3E-41A7-8B35-49D07B3AB788}" type="sibTrans" cxnId="{29512AE6-5E2D-485D-A395-528987E7E1C1}">
      <dgm:prSet/>
      <dgm:spPr/>
      <dgm:t>
        <a:bodyPr/>
        <a:lstStyle/>
        <a:p>
          <a:endParaRPr lang="en-IN"/>
        </a:p>
      </dgm:t>
    </dgm:pt>
    <dgm:pt modelId="{4766808A-C66E-4F9A-8409-7E8A58FF69FA}">
      <dgm:prSet phldrT="[Text]"/>
      <dgm:spPr/>
      <dgm:t>
        <a:bodyPr/>
        <a:lstStyle/>
        <a:p>
          <a:r>
            <a:rPr lang="en-US" dirty="0"/>
            <a:t>Practice, Practice &amp; Practice</a:t>
          </a:r>
          <a:endParaRPr lang="en-IN" dirty="0"/>
        </a:p>
      </dgm:t>
    </dgm:pt>
    <dgm:pt modelId="{8E6FAE71-B79D-4235-8DCA-275DF78F280D}" type="parTrans" cxnId="{F85DF580-127C-4F0C-AE29-DF9B4F897D98}">
      <dgm:prSet/>
      <dgm:spPr/>
      <dgm:t>
        <a:bodyPr/>
        <a:lstStyle/>
        <a:p>
          <a:endParaRPr lang="en-IN"/>
        </a:p>
      </dgm:t>
    </dgm:pt>
    <dgm:pt modelId="{E91B4229-544A-43F8-B9D9-F6D75A66FE91}" type="sibTrans" cxnId="{F85DF580-127C-4F0C-AE29-DF9B4F897D98}">
      <dgm:prSet/>
      <dgm:spPr/>
      <dgm:t>
        <a:bodyPr/>
        <a:lstStyle/>
        <a:p>
          <a:endParaRPr lang="en-IN"/>
        </a:p>
      </dgm:t>
    </dgm:pt>
    <dgm:pt modelId="{9E204370-3DA7-42E1-A772-D0A5DF44434E}">
      <dgm:prSet phldrT="[Text]"/>
      <dgm:spPr/>
      <dgm:t>
        <a:bodyPr/>
        <a:lstStyle/>
        <a:p>
          <a:r>
            <a:rPr lang="en-IN" dirty="0"/>
            <a:t>Class Test/Recap</a:t>
          </a:r>
        </a:p>
      </dgm:t>
    </dgm:pt>
    <dgm:pt modelId="{CB21FB8E-430F-4694-87E9-93C57E9771DB}" type="parTrans" cxnId="{66CA7244-02CF-48FB-9FDE-5DC2B398ED81}">
      <dgm:prSet/>
      <dgm:spPr/>
      <dgm:t>
        <a:bodyPr/>
        <a:lstStyle/>
        <a:p>
          <a:endParaRPr lang="en-IN"/>
        </a:p>
      </dgm:t>
    </dgm:pt>
    <dgm:pt modelId="{2F3AAF32-1C00-4161-82D0-3D7B71F5AD59}" type="sibTrans" cxnId="{66CA7244-02CF-48FB-9FDE-5DC2B398ED81}">
      <dgm:prSet/>
      <dgm:spPr/>
      <dgm:t>
        <a:bodyPr/>
        <a:lstStyle/>
        <a:p>
          <a:endParaRPr lang="en-IN"/>
        </a:p>
      </dgm:t>
    </dgm:pt>
    <dgm:pt modelId="{DF7B990E-8907-4573-8A4F-2E9AAEA6B136}">
      <dgm:prSet phldrT="[Text]"/>
      <dgm:spPr/>
      <dgm:t>
        <a:bodyPr/>
        <a:lstStyle/>
        <a:p>
          <a:r>
            <a:rPr lang="en-IN" dirty="0"/>
            <a:t>Open Discussion</a:t>
          </a:r>
        </a:p>
      </dgm:t>
    </dgm:pt>
    <dgm:pt modelId="{6335DFE5-541A-4B78-B561-C94EDF304809}" type="parTrans" cxnId="{ACEE61DB-785A-408B-9146-6D3659B65279}">
      <dgm:prSet/>
      <dgm:spPr/>
      <dgm:t>
        <a:bodyPr/>
        <a:lstStyle/>
        <a:p>
          <a:endParaRPr lang="en-IN"/>
        </a:p>
      </dgm:t>
    </dgm:pt>
    <dgm:pt modelId="{EB7BA786-0F17-4FAC-B560-45D1BC0E94BD}" type="sibTrans" cxnId="{ACEE61DB-785A-408B-9146-6D3659B65279}">
      <dgm:prSet/>
      <dgm:spPr/>
      <dgm:t>
        <a:bodyPr/>
        <a:lstStyle/>
        <a:p>
          <a:endParaRPr lang="en-IN"/>
        </a:p>
      </dgm:t>
    </dgm:pt>
    <dgm:pt modelId="{1FFA0300-DDFA-418D-A8F3-3C4F7B09BB38}">
      <dgm:prSet phldrT="[Text]"/>
      <dgm:spPr/>
      <dgm:t>
        <a:bodyPr/>
        <a:lstStyle/>
        <a:p>
          <a:r>
            <a:rPr lang="en-US" dirty="0"/>
            <a:t>Different types of questions asked</a:t>
          </a:r>
          <a:endParaRPr lang="en-IN" dirty="0"/>
        </a:p>
      </dgm:t>
    </dgm:pt>
    <dgm:pt modelId="{8A2480AE-5498-4C49-B9D2-94E81A4DDF73}" type="parTrans" cxnId="{DED477E5-424A-4621-8E5B-6FA47BFB6902}">
      <dgm:prSet/>
      <dgm:spPr/>
      <dgm:t>
        <a:bodyPr/>
        <a:lstStyle/>
        <a:p>
          <a:endParaRPr lang="en-IN"/>
        </a:p>
      </dgm:t>
    </dgm:pt>
    <dgm:pt modelId="{F61537F1-6518-400F-9EEF-871617F9D397}" type="sibTrans" cxnId="{DED477E5-424A-4621-8E5B-6FA47BFB6902}">
      <dgm:prSet/>
      <dgm:spPr/>
      <dgm:t>
        <a:bodyPr/>
        <a:lstStyle/>
        <a:p>
          <a:endParaRPr lang="en-IN"/>
        </a:p>
      </dgm:t>
    </dgm:pt>
    <dgm:pt modelId="{F3E36605-197B-4C12-80F4-D16C740CEB1B}" type="pres">
      <dgm:prSet presAssocID="{49A1CCB6-A37E-49C1-9AB5-F089EE7C6C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536C93-4461-41FF-B320-BEF10337AE83}" type="pres">
      <dgm:prSet presAssocID="{9266604E-10DC-49C0-8EF4-7CB00C69AAD6}" presName="linNode" presStyleCnt="0"/>
      <dgm:spPr/>
    </dgm:pt>
    <dgm:pt modelId="{12473AED-7AD9-480C-A9F5-B8E91F24729D}" type="pres">
      <dgm:prSet presAssocID="{9266604E-10DC-49C0-8EF4-7CB00C69AAD6}" presName="parentText" presStyleLbl="node1" presStyleIdx="0" presStyleCnt="3" custLinFactNeighborX="-81393" custLinFactNeighborY="-1974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9E47D-3EEA-4C23-8A02-EC1A376423AD}" type="pres">
      <dgm:prSet presAssocID="{9266604E-10DC-49C0-8EF4-7CB00C69AAD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4D7C6-3B86-46B8-BBD7-989E1C98B185}" type="pres">
      <dgm:prSet presAssocID="{F0292E64-AD23-4387-8C88-B908C739E721}" presName="sp" presStyleCnt="0"/>
      <dgm:spPr/>
    </dgm:pt>
    <dgm:pt modelId="{3DCEB305-37C3-41BF-B186-6153B715BD47}" type="pres">
      <dgm:prSet presAssocID="{FECBB0DE-8528-44A8-AD61-D745AAB65183}" presName="linNode" presStyleCnt="0"/>
      <dgm:spPr/>
    </dgm:pt>
    <dgm:pt modelId="{A0B2FE93-B58B-47CA-A663-3C1CC9650937}" type="pres">
      <dgm:prSet presAssocID="{FECBB0DE-8528-44A8-AD61-D745AAB6518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66C44-F7FB-4A70-BFA7-D7C64D94C31D}" type="pres">
      <dgm:prSet presAssocID="{FECBB0DE-8528-44A8-AD61-D745AAB6518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05CB0-C969-46AC-BE43-E27C3B33BA73}" type="pres">
      <dgm:prSet presAssocID="{11661F66-AE3E-41A7-8B35-49D07B3AB788}" presName="sp" presStyleCnt="0"/>
      <dgm:spPr/>
    </dgm:pt>
    <dgm:pt modelId="{D26091BE-F949-41ED-8DA1-B42F9928D83F}" type="pres">
      <dgm:prSet presAssocID="{9E204370-3DA7-42E1-A772-D0A5DF44434E}" presName="linNode" presStyleCnt="0"/>
      <dgm:spPr/>
    </dgm:pt>
    <dgm:pt modelId="{9763509F-3491-4148-B1DA-BF96DF446417}" type="pres">
      <dgm:prSet presAssocID="{9E204370-3DA7-42E1-A772-D0A5DF44434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732B-6523-4936-BEA9-352239EB807E}" type="pres">
      <dgm:prSet presAssocID="{9E204370-3DA7-42E1-A772-D0A5DF44434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E41731-720A-48B0-8FDC-E5A1E6625111}" type="presOf" srcId="{49A1CCB6-A37E-49C1-9AB5-F089EE7C6CA7}" destId="{F3E36605-197B-4C12-80F4-D16C740CEB1B}" srcOrd="0" destOrd="0" presId="urn:microsoft.com/office/officeart/2005/8/layout/vList5"/>
    <dgm:cxn modelId="{3858237C-254B-4380-9330-EEA45A67D0AA}" type="presOf" srcId="{FECBB0DE-8528-44A8-AD61-D745AAB65183}" destId="{A0B2FE93-B58B-47CA-A663-3C1CC9650937}" srcOrd="0" destOrd="0" presId="urn:microsoft.com/office/officeart/2005/8/layout/vList5"/>
    <dgm:cxn modelId="{66CA7244-02CF-48FB-9FDE-5DC2B398ED81}" srcId="{49A1CCB6-A37E-49C1-9AB5-F089EE7C6CA7}" destId="{9E204370-3DA7-42E1-A772-D0A5DF44434E}" srcOrd="2" destOrd="0" parTransId="{CB21FB8E-430F-4694-87E9-93C57E9771DB}" sibTransId="{2F3AAF32-1C00-4161-82D0-3D7B71F5AD59}"/>
    <dgm:cxn modelId="{F85DF580-127C-4F0C-AE29-DF9B4F897D98}" srcId="{FECBB0DE-8528-44A8-AD61-D745AAB65183}" destId="{4766808A-C66E-4F9A-8409-7E8A58FF69FA}" srcOrd="0" destOrd="0" parTransId="{8E6FAE71-B79D-4235-8DCA-275DF78F280D}" sibTransId="{E91B4229-544A-43F8-B9D9-F6D75A66FE91}"/>
    <dgm:cxn modelId="{193A846E-9910-433E-BB9F-A906FF52C71A}" type="presOf" srcId="{9E204370-3DA7-42E1-A772-D0A5DF44434E}" destId="{9763509F-3491-4148-B1DA-BF96DF446417}" srcOrd="0" destOrd="0" presId="urn:microsoft.com/office/officeart/2005/8/layout/vList5"/>
    <dgm:cxn modelId="{DED477E5-424A-4621-8E5B-6FA47BFB6902}" srcId="{9266604E-10DC-49C0-8EF4-7CB00C69AAD6}" destId="{1FFA0300-DDFA-418D-A8F3-3C4F7B09BB38}" srcOrd="1" destOrd="0" parTransId="{8A2480AE-5498-4C49-B9D2-94E81A4DDF73}" sibTransId="{F61537F1-6518-400F-9EEF-871617F9D397}"/>
    <dgm:cxn modelId="{29512AE6-5E2D-485D-A395-528987E7E1C1}" srcId="{49A1CCB6-A37E-49C1-9AB5-F089EE7C6CA7}" destId="{FECBB0DE-8528-44A8-AD61-D745AAB65183}" srcOrd="1" destOrd="0" parTransId="{8DF709D4-55A5-4583-9848-5C8CEF77F09B}" sibTransId="{11661F66-AE3E-41A7-8B35-49D07B3AB788}"/>
    <dgm:cxn modelId="{277E79C2-14E8-41D0-BDB7-972CDC83CF53}" type="presOf" srcId="{4766808A-C66E-4F9A-8409-7E8A58FF69FA}" destId="{03C66C44-F7FB-4A70-BFA7-D7C64D94C31D}" srcOrd="0" destOrd="0" presId="urn:microsoft.com/office/officeart/2005/8/layout/vList5"/>
    <dgm:cxn modelId="{F67662A3-DEDF-4798-A55E-159DC1821040}" type="presOf" srcId="{A616992D-C586-422D-BD40-C739D0A11B5A}" destId="{25A9E47D-3EEA-4C23-8A02-EC1A376423AD}" srcOrd="0" destOrd="0" presId="urn:microsoft.com/office/officeart/2005/8/layout/vList5"/>
    <dgm:cxn modelId="{9B657693-D42D-4060-8121-ECF0CD9A8598}" type="presOf" srcId="{1FFA0300-DDFA-418D-A8F3-3C4F7B09BB38}" destId="{25A9E47D-3EEA-4C23-8A02-EC1A376423AD}" srcOrd="0" destOrd="1" presId="urn:microsoft.com/office/officeart/2005/8/layout/vList5"/>
    <dgm:cxn modelId="{1E3C33D4-80B3-4C8A-A308-F379EBD1DF09}" srcId="{49A1CCB6-A37E-49C1-9AB5-F089EE7C6CA7}" destId="{9266604E-10DC-49C0-8EF4-7CB00C69AAD6}" srcOrd="0" destOrd="0" parTransId="{803A8DDB-8DF6-423F-ACDE-0217411057C0}" sibTransId="{F0292E64-AD23-4387-8C88-B908C739E721}"/>
    <dgm:cxn modelId="{529A71FA-10D8-495B-8667-D07407115AA5}" type="presOf" srcId="{DF7B990E-8907-4573-8A4F-2E9AAEA6B136}" destId="{3681732B-6523-4936-BEA9-352239EB807E}" srcOrd="0" destOrd="0" presId="urn:microsoft.com/office/officeart/2005/8/layout/vList5"/>
    <dgm:cxn modelId="{ACEE61DB-785A-408B-9146-6D3659B65279}" srcId="{9E204370-3DA7-42E1-A772-D0A5DF44434E}" destId="{DF7B990E-8907-4573-8A4F-2E9AAEA6B136}" srcOrd="0" destOrd="0" parTransId="{6335DFE5-541A-4B78-B561-C94EDF304809}" sibTransId="{EB7BA786-0F17-4FAC-B560-45D1BC0E94BD}"/>
    <dgm:cxn modelId="{6CB39632-6964-49F3-A7EA-3F0964DC11F3}" srcId="{9266604E-10DC-49C0-8EF4-7CB00C69AAD6}" destId="{A616992D-C586-422D-BD40-C739D0A11B5A}" srcOrd="0" destOrd="0" parTransId="{16B8A293-BD9C-4A4D-B778-53DFAD98B841}" sibTransId="{9C4C8914-5628-420D-9D99-1B657A4DB752}"/>
    <dgm:cxn modelId="{A846DFAD-5D41-4150-AC17-7C0684ABC369}" type="presOf" srcId="{9266604E-10DC-49C0-8EF4-7CB00C69AAD6}" destId="{12473AED-7AD9-480C-A9F5-B8E91F24729D}" srcOrd="0" destOrd="0" presId="urn:microsoft.com/office/officeart/2005/8/layout/vList5"/>
    <dgm:cxn modelId="{B25C4938-50F9-4875-9143-3BB8112CBE45}" type="presParOf" srcId="{F3E36605-197B-4C12-80F4-D16C740CEB1B}" destId="{52536C93-4461-41FF-B320-BEF10337AE83}" srcOrd="0" destOrd="0" presId="urn:microsoft.com/office/officeart/2005/8/layout/vList5"/>
    <dgm:cxn modelId="{9FB6FD9D-919A-4492-B0D1-3943C0D53B0C}" type="presParOf" srcId="{52536C93-4461-41FF-B320-BEF10337AE83}" destId="{12473AED-7AD9-480C-A9F5-B8E91F24729D}" srcOrd="0" destOrd="0" presId="urn:microsoft.com/office/officeart/2005/8/layout/vList5"/>
    <dgm:cxn modelId="{1B52E4A7-EABC-4A98-A794-1A79E3661FC2}" type="presParOf" srcId="{52536C93-4461-41FF-B320-BEF10337AE83}" destId="{25A9E47D-3EEA-4C23-8A02-EC1A376423AD}" srcOrd="1" destOrd="0" presId="urn:microsoft.com/office/officeart/2005/8/layout/vList5"/>
    <dgm:cxn modelId="{E61883F2-86A2-4508-B0EF-261A950CAC3E}" type="presParOf" srcId="{F3E36605-197B-4C12-80F4-D16C740CEB1B}" destId="{C934D7C6-3B86-46B8-BBD7-989E1C98B185}" srcOrd="1" destOrd="0" presId="urn:microsoft.com/office/officeart/2005/8/layout/vList5"/>
    <dgm:cxn modelId="{56042E76-DB0F-4CB0-9A2D-AE51071BF523}" type="presParOf" srcId="{F3E36605-197B-4C12-80F4-D16C740CEB1B}" destId="{3DCEB305-37C3-41BF-B186-6153B715BD47}" srcOrd="2" destOrd="0" presId="urn:microsoft.com/office/officeart/2005/8/layout/vList5"/>
    <dgm:cxn modelId="{ABC3FB59-EFB1-4DA5-A429-BDA093B600F2}" type="presParOf" srcId="{3DCEB305-37C3-41BF-B186-6153B715BD47}" destId="{A0B2FE93-B58B-47CA-A663-3C1CC9650937}" srcOrd="0" destOrd="0" presId="urn:microsoft.com/office/officeart/2005/8/layout/vList5"/>
    <dgm:cxn modelId="{0150C401-BBB4-4724-83AA-05AEC18DF34B}" type="presParOf" srcId="{3DCEB305-37C3-41BF-B186-6153B715BD47}" destId="{03C66C44-F7FB-4A70-BFA7-D7C64D94C31D}" srcOrd="1" destOrd="0" presId="urn:microsoft.com/office/officeart/2005/8/layout/vList5"/>
    <dgm:cxn modelId="{639512DD-0835-437C-BDE4-6112D10F87C4}" type="presParOf" srcId="{F3E36605-197B-4C12-80F4-D16C740CEB1B}" destId="{8D405CB0-C969-46AC-BE43-E27C3B33BA73}" srcOrd="3" destOrd="0" presId="urn:microsoft.com/office/officeart/2005/8/layout/vList5"/>
    <dgm:cxn modelId="{C19F7859-AD04-4A0E-A08B-30945E99AB12}" type="presParOf" srcId="{F3E36605-197B-4C12-80F4-D16C740CEB1B}" destId="{D26091BE-F949-41ED-8DA1-B42F9928D83F}" srcOrd="4" destOrd="0" presId="urn:microsoft.com/office/officeart/2005/8/layout/vList5"/>
    <dgm:cxn modelId="{44AA8713-D6FC-47CA-8464-8870EDC28BE0}" type="presParOf" srcId="{D26091BE-F949-41ED-8DA1-B42F9928D83F}" destId="{9763509F-3491-4148-B1DA-BF96DF446417}" srcOrd="0" destOrd="0" presId="urn:microsoft.com/office/officeart/2005/8/layout/vList5"/>
    <dgm:cxn modelId="{EE032BFC-70C9-40F7-A649-3B8D17F643F1}" type="presParOf" srcId="{D26091BE-F949-41ED-8DA1-B42F9928D83F}" destId="{3681732B-6523-4936-BEA9-352239EB80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9E47D-3EEA-4C23-8A02-EC1A376423AD}">
      <dsp:nvSpPr>
        <dsp:cNvPr id="0" name=""/>
        <dsp:cNvSpPr/>
      </dsp:nvSpPr>
      <dsp:spPr>
        <a:xfrm rot="5400000">
          <a:off x="6935503" y="-2790184"/>
          <a:ext cx="1209352" cy="709664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kern="1200" dirty="0"/>
            <a:t>Explanation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Different types of questions asked</a:t>
          </a:r>
          <a:endParaRPr lang="en-IN" sz="3200" kern="1200" dirty="0"/>
        </a:p>
      </dsp:txBody>
      <dsp:txXfrm rot="-5400000">
        <a:off x="3991859" y="212496"/>
        <a:ext cx="7037604" cy="1091280"/>
      </dsp:txXfrm>
    </dsp:sp>
    <dsp:sp modelId="{12473AED-7AD9-480C-A9F5-B8E91F24729D}">
      <dsp:nvSpPr>
        <dsp:cNvPr id="0" name=""/>
        <dsp:cNvSpPr/>
      </dsp:nvSpPr>
      <dsp:spPr>
        <a:xfrm>
          <a:off x="0" y="0"/>
          <a:ext cx="3991860" cy="1511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/>
            <a:t>Concepts</a:t>
          </a:r>
        </a:p>
      </dsp:txBody>
      <dsp:txXfrm>
        <a:off x="73795" y="73795"/>
        <a:ext cx="3844270" cy="1364100"/>
      </dsp:txXfrm>
    </dsp:sp>
    <dsp:sp modelId="{03C66C44-F7FB-4A70-BFA7-D7C64D94C31D}">
      <dsp:nvSpPr>
        <dsp:cNvPr id="0" name=""/>
        <dsp:cNvSpPr/>
      </dsp:nvSpPr>
      <dsp:spPr>
        <a:xfrm rot="5400000">
          <a:off x="6935503" y="-1202909"/>
          <a:ext cx="1209352" cy="709664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Practice, Practice &amp; Practice</a:t>
          </a:r>
          <a:endParaRPr lang="en-IN" sz="3200" kern="1200" dirty="0"/>
        </a:p>
      </dsp:txBody>
      <dsp:txXfrm rot="-5400000">
        <a:off x="3991859" y="1799771"/>
        <a:ext cx="7037604" cy="1091280"/>
      </dsp:txXfrm>
    </dsp:sp>
    <dsp:sp modelId="{A0B2FE93-B58B-47CA-A663-3C1CC9650937}">
      <dsp:nvSpPr>
        <dsp:cNvPr id="0" name=""/>
        <dsp:cNvSpPr/>
      </dsp:nvSpPr>
      <dsp:spPr>
        <a:xfrm>
          <a:off x="0" y="1589565"/>
          <a:ext cx="3991860" cy="1511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/>
            <a:t>Class Exercise</a:t>
          </a:r>
        </a:p>
      </dsp:txBody>
      <dsp:txXfrm>
        <a:off x="73795" y="1663360"/>
        <a:ext cx="3844270" cy="1364100"/>
      </dsp:txXfrm>
    </dsp:sp>
    <dsp:sp modelId="{3681732B-6523-4936-BEA9-352239EB807E}">
      <dsp:nvSpPr>
        <dsp:cNvPr id="0" name=""/>
        <dsp:cNvSpPr/>
      </dsp:nvSpPr>
      <dsp:spPr>
        <a:xfrm rot="5400000">
          <a:off x="6935503" y="384365"/>
          <a:ext cx="1209352" cy="709664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kern="1200" dirty="0"/>
            <a:t>Open Discussion</a:t>
          </a:r>
        </a:p>
      </dsp:txBody>
      <dsp:txXfrm rot="-5400000">
        <a:off x="3991859" y="3387045"/>
        <a:ext cx="7037604" cy="1091280"/>
      </dsp:txXfrm>
    </dsp:sp>
    <dsp:sp modelId="{9763509F-3491-4148-B1DA-BF96DF446417}">
      <dsp:nvSpPr>
        <dsp:cNvPr id="0" name=""/>
        <dsp:cNvSpPr/>
      </dsp:nvSpPr>
      <dsp:spPr>
        <a:xfrm>
          <a:off x="0" y="3176840"/>
          <a:ext cx="3991860" cy="1511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300" kern="1200" dirty="0"/>
            <a:t>Class Test/Recap</a:t>
          </a:r>
        </a:p>
      </dsp:txBody>
      <dsp:txXfrm>
        <a:off x="73795" y="3250635"/>
        <a:ext cx="3844270" cy="13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2ADF-4634-412F-B615-95073642C66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C9045-38A8-4485-BC2E-8392E3905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6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dthecompetition.in/reasoning/questions-on-relations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oppr.com/guides/reasoning-ability/blood-relations/blood-relations-practice-questions/" TargetMode="External"/><Relationship Id="rId4" Type="http://schemas.openxmlformats.org/officeDocument/2006/relationships/hyperlink" Target="https://www.sawaal.com/blood-relations-questions-and-answers/a-is-bs-sister-c-is-bs-mother-d-is-cs-father-e-is-ds-mother-then-how-is-a-related-to-d_415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9955CA-1769-48FB-A678-3C2C440ED2D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97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http://www.leadthecompetition.in/reasoning/questions-on-relations.html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https://www.sawaal.com/blood-relations-questions-and-answers/a-is-bs-sister-c-is-bs-mother-d-is-cs-father-e-is-ds-mother-then-how-is-a-related-to-d_4150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https://www.toppr.com/guides/reasoning-ability/blood-relations/blood-relations-practice-questions/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C9045-38A8-4485-BC2E-8392E39052F6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0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370B-7712-4602-AF2E-E0F2C2D18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94F4A-06BB-4F1A-BBD9-F442702C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6962-AC04-491C-9DC6-10DF2F02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FB71-FEFF-4D7E-B952-3E4E9280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7164-04AE-4BE8-B10E-5D3940E0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A6C4-A341-4958-9F2E-C6A3A9A0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94CBA-BE20-4713-8157-0353BC4D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9635-680D-4224-8E6F-A4E77FBF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85FF-8FE4-4BE1-9452-B74E217E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3B7C-45EC-43B2-A4C0-22F00083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B91F2-0B82-4701-A844-B9FEF6526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20F5-E248-435E-A833-4B756FF3A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5C7C-69FC-4238-BCFF-62CF35D9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9FF1-9138-4C6D-A2EC-1F03BC00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69A3-18AF-42BD-8CDE-CDBDDA75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1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1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4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9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71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347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197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838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4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EAF3-61CA-4471-8C66-0705F4FE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7F71-D3EF-46EF-9CE2-D7944B78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EE6E-EBA7-4FA3-8CE6-CADB643F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0CA6-F4C1-4851-B96E-9F8EE787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5316-4BF4-43A4-B381-9A4E1D86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2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67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707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2899-11BB-43A0-8C8B-0096D5FD6D93}" type="datetimeFigureOut">
              <a:rPr lang="en-IN" smtClean="0"/>
              <a:t>25-02-2023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3AA4-57ED-40CD-AA97-0E3F274F0E3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11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09AA-FEC2-487A-A10E-A1A7B72E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FD0C4-24E2-44B8-8F3E-2035F977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9491-0B5C-4CF5-8B98-792C8475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194B-F2EC-4612-A925-843BD74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4E09-11E6-4C76-BEED-A95C529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72D7-4022-4A0B-A45D-6976644E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E593-7BFC-4244-AA0B-65BFB9CF5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950EF-1D40-4B29-AE3E-00799C4E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9F68E-1818-47B9-9E95-7C3BBD1C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FC59F-2109-4B2E-AFCB-7FB90477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B9830-8C11-45EE-8830-27AAABC9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2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35A0-2AB4-4125-B7C4-E958062D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4FB20-86DE-49C9-BD4E-F486F682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51C60-FF40-4D0C-839B-7B579625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0B737-09DB-43B5-8BBD-25B1823F6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A38DC-7E71-4776-AC75-9C79CE799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A4BE1-C3B6-43C5-BA83-5E767F65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F5C5E-5D9D-4274-AEC9-71B9181B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EE157-2786-4368-B831-EAAC24B1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3057-70D8-4C85-9859-43770440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7D4D2-29A9-44CE-A992-83539BC1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8F20B-44E0-4813-8024-155F941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2B892-C7E2-4F7D-B11F-85C66D93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E6175-03B6-41CC-9052-8F48A52D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023E0-F79B-4DF6-89EF-BD93B828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59C81-A5CC-4E18-ABB6-C448DCC9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6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A835-61BC-4596-A605-4FD3CBB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D8A9-518F-40D8-BC25-433B8075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1759-2653-46A2-ABC0-A2893944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565C4-E542-4FAC-AFA7-52DB35D9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5A4CF-11BB-4CFC-8B7F-8BFEDA63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7D26-B5F5-4284-A4C2-4C106073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5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BEE9-8042-4A4F-9007-451BA313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2EDE7-4A3C-4924-8169-955041071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8FDA9-772F-43BC-90F8-E8843AAE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9E2CD-9A36-46A3-990E-06E3CF78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11E5F-6649-4927-B1B0-42969451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5131E-7F7B-41F6-A588-64B0D741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2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1FC7E-E2B3-4379-9994-17A82358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BA7B-EE57-45C1-ADC5-A725A5A9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E618-D42B-4E95-9F56-00E655726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947F-1CE7-4E27-9310-6D918D6F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E8FE-1FAD-478C-8DE5-8B02E8540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9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271" y="727468"/>
            <a:ext cx="10993549" cy="1475013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Percentage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FDD4A-810D-45A6-BC3A-ADFDC8C30C63}"/>
              </a:ext>
            </a:extLst>
          </p:cNvPr>
          <p:cNvSpPr txBox="1"/>
          <p:nvPr/>
        </p:nvSpPr>
        <p:spPr>
          <a:xfrm>
            <a:off x="6904744" y="3904952"/>
            <a:ext cx="4519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PRATYUS PRATYE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9DF7-3513-4ED2-B27B-780B0E50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83AF1A-E021-4001-B05B-F484806AF510}"/>
              </a:ext>
            </a:extLst>
          </p:cNvPr>
          <p:cNvSpPr/>
          <p:nvPr/>
        </p:nvSpPr>
        <p:spPr>
          <a:xfrm>
            <a:off x="575894" y="2016014"/>
            <a:ext cx="11571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3. If length of Rectangle increases by 20% and its breadth increases by 30%. Find percentage change in the Area?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3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DD20-7400-43F6-B6B9-FCF81D33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EF9073-6B37-405E-9056-1E2ED8F31518}"/>
              </a:ext>
            </a:extLst>
          </p:cNvPr>
          <p:cNvSpPr/>
          <p:nvPr/>
        </p:nvSpPr>
        <p:spPr>
          <a:xfrm>
            <a:off x="296651" y="2016014"/>
            <a:ext cx="1145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 A shopkeeper gives a discount of 10% followed by another discount of 20% on the same commodity. Find a single discount which is equivalent to the given discounts?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4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2" y="1898445"/>
            <a:ext cx="11292397" cy="11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1. If y exceeds x by 20%, then x is less than y by?</a:t>
            </a:r>
          </a:p>
          <a:p>
            <a:pPr marL="0" indent="0">
              <a:buNone/>
            </a:pPr>
            <a:r>
              <a:rPr lang="en-IN" sz="1600" b="1" dirty="0"/>
              <a:t>A. 16% 			B. 16 1/3 % 		C. 16 2/3 % 		D. 16 3/5 %</a:t>
            </a: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456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6F12-EC27-4307-A661-86CA9979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1864312"/>
            <a:ext cx="11391542" cy="1270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2.After decreasing 24% in the price of an article costs Rs.912. Find the actual cost of an article?</a:t>
            </a:r>
          </a:p>
          <a:p>
            <a:pPr marL="0" indent="0">
              <a:buNone/>
            </a:pPr>
            <a:r>
              <a:rPr lang="en-IN" sz="2800" b="1" dirty="0"/>
              <a:t>A. 1400 		B. 1300 		C. 1200 		D. 1100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21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63E0-CC24-4030-AA45-5F02AF08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01" y="1837677"/>
            <a:ext cx="11292397" cy="1065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/>
              <a:t>3. 60% of a number is added to 120, the result is the same number. Find the number?</a:t>
            </a:r>
          </a:p>
          <a:p>
            <a:pPr marL="0" indent="0">
              <a:buNone/>
            </a:pPr>
            <a:r>
              <a:rPr lang="en-IN" sz="3200" b="1" dirty="0"/>
              <a:t>A. 300 			B. 200 			C. 400 			D. 500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68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E5F9-8754-4099-A204-B803834B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1821759"/>
            <a:ext cx="11256885" cy="1285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 Black" panose="020B0A04020102020204" pitchFamily="34" charset="0"/>
              </a:rPr>
              <a:t>4. If the price has fallen by 10% what percent of its consumption be: increased so that the expenditure may be the same as before?</a:t>
            </a:r>
          </a:p>
          <a:p>
            <a:pPr marL="0" indent="0">
              <a:buNone/>
            </a:pPr>
            <a:r>
              <a:rPr lang="en-IN" sz="2400" b="1" dirty="0">
                <a:latin typeface="Arial Black" panose="020B0A04020102020204" pitchFamily="34" charset="0"/>
              </a:rPr>
              <a:t>A. 11% 			B. 10% 		C. 11 1/9 % 		D. 9 1/11 %</a:t>
            </a:r>
          </a:p>
          <a:p>
            <a:pPr marL="0" indent="0">
              <a:buNone/>
            </a:pP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D50A-C357-4360-A072-A0A8AA57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03" y="1804962"/>
            <a:ext cx="11218046" cy="1186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5. The salary of Mr. X is 30% more than that of Mr. Y . Find what percent of Mr. Y’s salary is less than Mr. X’s?</a:t>
            </a:r>
          </a:p>
          <a:p>
            <a:pPr marL="0" indent="0">
              <a:buNone/>
            </a:pPr>
            <a:r>
              <a:rPr lang="en-IN" sz="1600" b="1" dirty="0"/>
              <a:t>A. 30% 			B. 25 1/13 % 		C. 23 1/13 % 		D. 22 1/13 %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386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27" y="898144"/>
            <a:ext cx="11668125" cy="646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6.Two numbers are respectively 20% and 25% more than a third number. The percentage that is first of the second is?</a:t>
            </a:r>
          </a:p>
          <a:p>
            <a:pPr marL="0" indent="0">
              <a:buNone/>
            </a:pPr>
            <a:r>
              <a:rPr lang="en-IN" sz="2800" b="1" dirty="0"/>
              <a:t>A. 80% 				B. 85% 			C. 96% 			D. 125%</a:t>
            </a:r>
          </a:p>
          <a:p>
            <a:pPr marL="0" indent="0"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733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987F-2D9D-4DC5-AAE2-EB294898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39" y="766812"/>
            <a:ext cx="10962390" cy="661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7. A sells his goods 50% cheaper than B but 50% dearer than C. The cheapest is?</a:t>
            </a:r>
          </a:p>
          <a:p>
            <a:pPr marL="0" indent="0">
              <a:buNone/>
            </a:pPr>
            <a:r>
              <a:rPr lang="en-IN" sz="2800" b="1" dirty="0"/>
              <a:t>A. A 				B. B 		C. C 				D. All Alike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756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DEF5-B429-471E-BE4A-D26E420D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24" y="1852371"/>
            <a:ext cx="11321989" cy="1308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8. The salary of a typist was at first raised by 10% and then the same was reduced by 5%. If he presently draws Rs.1045.What was his original salary?</a:t>
            </a:r>
          </a:p>
          <a:p>
            <a:pPr marL="0" indent="0">
              <a:buNone/>
            </a:pPr>
            <a:r>
              <a:rPr lang="en-IN" sz="2800" b="1" dirty="0"/>
              <a:t>A. 900 			B. 950 		C. 1000 			D. 975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416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D67D-CC1B-44D0-A8A0-5344294B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72" y="702156"/>
            <a:ext cx="7208958" cy="10138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</a:rPr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BAF53-0FF8-4104-B113-1EECEF956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121999"/>
              </p:ext>
            </p:extLst>
          </p:nvPr>
        </p:nvGraphicFramePr>
        <p:xfrm>
          <a:off x="478347" y="1715956"/>
          <a:ext cx="11088500" cy="469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5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A743-1826-4E75-9106-CD88F105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76" y="1863392"/>
            <a:ext cx="11289438" cy="968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9. The tax on a commodity is diminished by 20% and its consumption increased by 15%. The effect on revenue is?</a:t>
            </a:r>
          </a:p>
          <a:p>
            <a:pPr marL="0" indent="0">
              <a:buNone/>
            </a:pPr>
            <a:r>
              <a:rPr lang="en-IN" sz="2800" b="1" dirty="0"/>
              <a:t>A. It increases by 8% 		B. It decreases by 8% 		C. No change in revenue 	D. It increases by 10%	 	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708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6A8-E544-4362-8238-8DBAB0DB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332" y="1906708"/>
            <a:ext cx="11298315" cy="1164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10. If the numerator of a fraction is increased by 20% and its denominator is diminished by 25% value of the fraction is 2/15. Find the original fraction.</a:t>
            </a:r>
          </a:p>
          <a:p>
            <a:pPr marL="0" indent="0">
              <a:buNone/>
            </a:pPr>
            <a:r>
              <a:rPr lang="en-IN" sz="2800" b="1" dirty="0"/>
              <a:t>A. 1/12 			B. 1/8 			C. 1/6 				D. 1/4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77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48" y="1894545"/>
            <a:ext cx="11345720" cy="1168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11. An engineering student has to secure 36% marks to pass. He gets 130 marks and fails by 14 marks. The maximum No. of marks obtained by him is?</a:t>
            </a:r>
          </a:p>
          <a:p>
            <a:pPr marL="0" indent="0">
              <a:buNone/>
            </a:pPr>
            <a:r>
              <a:rPr lang="en-IN" sz="1600" b="1" dirty="0"/>
              <a:t>A. 300 			B. 400 		C. 350 			D. 500</a:t>
            </a:r>
          </a:p>
          <a:p>
            <a:pPr marL="0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93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12F8-CD05-4FD2-921A-2D5482BB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700" y="1838899"/>
            <a:ext cx="11975977" cy="6596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12. A and B’s salaries together amount to Rs. 2,000. A spends 95% of his salary and B spends 85% of his. If now their savings are the same, what is A’s salary?</a:t>
            </a:r>
          </a:p>
          <a:p>
            <a:pPr marL="0" indent="0">
              <a:buNone/>
            </a:pPr>
            <a:r>
              <a:rPr lang="en-IN" sz="2400" b="1" dirty="0"/>
              <a:t>A. Rs.500 		B. Rs.750 		C. Rs.1250 		D. Rs.1500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10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92F9-5775-43E6-B32D-C0562469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9" y="-632459"/>
            <a:ext cx="12020365" cy="6587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13. A salesman’s terms were changed from a flat commission of 5% on all his sales to a fixed salary of Rs.1000 plus 2.5% commission on all sales exceeding Rs. 4,000. If his remuneration as per new scheme was Rs. 600 more than that by the previous schema, his sales were worth?</a:t>
            </a:r>
          </a:p>
          <a:p>
            <a:pPr marL="0" indent="0">
              <a:buNone/>
            </a:pPr>
            <a:r>
              <a:rPr lang="en-IN" sz="1600" b="1" dirty="0"/>
              <a:t>A. Rs. 14,000 		B. Rs. 12,000 		C. Rs. 30,000 		D. Rs. 40,000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92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9ADD-FABE-4D39-877D-81F3904A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92" y="1724989"/>
            <a:ext cx="12120979" cy="6658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14. 5% people of a village in Sri Lanka died by bombardment, 15% of the remainder left the village on account of fear. If now the population is reduced to 3553, how much was it in the beginning?</a:t>
            </a:r>
          </a:p>
          <a:p>
            <a:pPr marL="0" indent="0">
              <a:buNone/>
            </a:pPr>
            <a:r>
              <a:rPr lang="en-IN" sz="1600" b="1" dirty="0"/>
              <a:t>A. 3800 			B. 4200 			C. 4400 			D. 5500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420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D264-2941-4019-9527-171D66B4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8" y="-564498"/>
            <a:ext cx="11338560" cy="664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15. In a factory, there are 40% technicians and 60% non-technicians. If the 60% of the technicians and 40% of non-technicians are permanent employees, then the percentage of workers who are temporary is?</a:t>
            </a:r>
          </a:p>
          <a:p>
            <a:pPr marL="0" indent="0">
              <a:buNone/>
            </a:pPr>
            <a:r>
              <a:rPr lang="en-IN" sz="1600" b="1" dirty="0"/>
              <a:t>A. 32% 			B. 42% </a:t>
            </a:r>
          </a:p>
          <a:p>
            <a:pPr marL="0" indent="0">
              <a:buNone/>
            </a:pPr>
            <a:r>
              <a:rPr lang="en-IN" sz="1600" b="1" dirty="0"/>
              <a:t>C. 52% 			D. 62%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484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19" y="-492387"/>
            <a:ext cx="11890761" cy="6440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16. A mixture of 70 </a:t>
            </a:r>
            <a:r>
              <a:rPr lang="en-IN" sz="1600" b="1" dirty="0" err="1"/>
              <a:t>liters</a:t>
            </a:r>
            <a:r>
              <a:rPr lang="en-IN" sz="1600" b="1" dirty="0"/>
              <a:t> of wine and water contains 10% water. How much water must be added to make water 12 ½% of the total mixture?</a:t>
            </a:r>
          </a:p>
          <a:p>
            <a:pPr marL="0" indent="0">
              <a:buNone/>
            </a:pPr>
            <a:r>
              <a:rPr lang="en-IN" sz="1600" b="1" dirty="0"/>
              <a:t>A. 12 </a:t>
            </a:r>
            <a:r>
              <a:rPr lang="en-IN" sz="1600" b="1" dirty="0" err="1"/>
              <a:t>liters</a:t>
            </a:r>
            <a:r>
              <a:rPr lang="en-IN" sz="1600" b="1" dirty="0"/>
              <a:t> 		B. 10 </a:t>
            </a:r>
            <a:r>
              <a:rPr lang="en-IN" sz="1600" b="1" dirty="0" err="1"/>
              <a:t>liters</a:t>
            </a:r>
            <a:r>
              <a:rPr lang="en-IN" sz="1600" b="1" dirty="0"/>
              <a:t> 		C. 4 </a:t>
            </a:r>
            <a:r>
              <a:rPr lang="en-IN" sz="1600" b="1" dirty="0" err="1"/>
              <a:t>liters</a:t>
            </a:r>
            <a:r>
              <a:rPr lang="en-IN" sz="1600" b="1" dirty="0"/>
              <a:t> 		D. 2 </a:t>
            </a:r>
            <a:r>
              <a:rPr lang="en-IN" sz="1600" b="1" dirty="0" err="1"/>
              <a:t>liters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	</a:t>
            </a:r>
          </a:p>
          <a:p>
            <a:pPr marL="0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841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C1A7-AEF2-4C4E-88F3-B771F459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847473"/>
            <a:ext cx="11310152" cy="1348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17. The amount of water (in ml) that should be added to reduce 9 ml. Lotion, containing 50% alcohol, to a lotion containing 30% alcohol, is?</a:t>
            </a:r>
          </a:p>
          <a:p>
            <a:pPr marL="0" indent="0">
              <a:buNone/>
            </a:pPr>
            <a:r>
              <a:rPr lang="en-IN" sz="1600" b="1" dirty="0"/>
              <a:t>A. 3 			B. 4 		C. 5 			D. 6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679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AD7E-0433-44C3-B44C-6F76D5DD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6961"/>
            <a:ext cx="11372295" cy="1022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18. In an office, totally there are 6400 employees and 65% of the total employees are males. 25% of the males in the office are at-least 50 years old. Find the number of males aged below 50 years?</a:t>
            </a:r>
          </a:p>
          <a:p>
            <a:pPr marL="0" indent="0">
              <a:buNone/>
            </a:pPr>
            <a:r>
              <a:rPr lang="en-IN" sz="1600" b="1" dirty="0"/>
              <a:t>A. 1040 			B. 2080 			C. 3120 			D. 4160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43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9EF-3747-4E85-97A7-074DFB6A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80" y="436072"/>
            <a:ext cx="10745777" cy="14507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Percentage?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61233-FC6E-4BBC-962A-F0094F6A04ED}"/>
              </a:ext>
            </a:extLst>
          </p:cNvPr>
          <p:cNvSpPr/>
          <p:nvPr/>
        </p:nvSpPr>
        <p:spPr>
          <a:xfrm>
            <a:off x="703385" y="2413338"/>
            <a:ext cx="112311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Percentage is derived from the word “</a:t>
            </a:r>
            <a:r>
              <a:rPr lang="en-US" sz="3200" dirty="0">
                <a:solidFill>
                  <a:srgbClr val="FF0000"/>
                </a:solidFill>
              </a:rPr>
              <a:t>Cent</a:t>
            </a:r>
            <a:r>
              <a:rPr lang="en-US" sz="3200" dirty="0"/>
              <a:t>”</a:t>
            </a:r>
          </a:p>
          <a:p>
            <a:r>
              <a:rPr lang="en-US" sz="3200" dirty="0"/>
              <a:t>Cent = 100</a:t>
            </a:r>
          </a:p>
          <a:p>
            <a:r>
              <a:rPr lang="en-US" sz="3200" dirty="0"/>
              <a:t>Percent= Per 100 /Out of every 100</a:t>
            </a:r>
          </a:p>
          <a:p>
            <a:endParaRPr lang="en-US" sz="3200" dirty="0"/>
          </a:p>
          <a:p>
            <a:r>
              <a:rPr lang="en-US" sz="2400" dirty="0"/>
              <a:t>First time it was used by Romans to collect Tax.</a:t>
            </a:r>
          </a:p>
          <a:p>
            <a:r>
              <a:rPr lang="en-US" sz="2400" dirty="0"/>
              <a:t>Percentage is used to make calculation Easier/ Simpler and Uniform.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23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82F4-8486-4167-AB27-AF7D5DC2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36" y="267749"/>
            <a:ext cx="11289437" cy="143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19. In an election between two candidates’ A and B, the number of valid votes received by A exceeds those received by B by 15% of the total number of votes polled. If 20% of the votes polled were invalid and a total of 8720 votes were polled, then how many valid votes did B get?</a:t>
            </a:r>
          </a:p>
          <a:p>
            <a:pPr marL="0" indent="0">
              <a:buNone/>
            </a:pPr>
            <a:r>
              <a:rPr lang="en-IN" sz="1600" b="1" dirty="0"/>
              <a:t>A. 2160 			B. 2420 			C. 2834 			D. 3150 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849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2205-AC3D-439C-A55C-7B3B739D3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30" y="1811962"/>
            <a:ext cx="11335305" cy="1312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20. The ratio of the prices of three articles X, Y and Z is 8 : 5 : 3. If the prices of X , Y and Z are increased by 25%, 20% and 33 1/3% respectively, then what would be the ratio of the new prices of X, Y and Z?</a:t>
            </a:r>
          </a:p>
          <a:p>
            <a:pPr marL="0" indent="0">
              <a:buNone/>
            </a:pPr>
            <a:r>
              <a:rPr lang="en-IN" sz="1600" b="1" dirty="0"/>
              <a:t>A. 5 : 3 : 1 		B. 5 : 3 : 2 			C. 10 : 7 : 4 		D. 10 : 8 : 5 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761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205C-00F7-41E5-AD1B-DEDFC1C9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Conversions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36A1C-C81F-42C1-B0CF-6FCA8C7F75A0}"/>
              </a:ext>
            </a:extLst>
          </p:cNvPr>
          <p:cNvSpPr/>
          <p:nvPr/>
        </p:nvSpPr>
        <p:spPr>
          <a:xfrm>
            <a:off x="168676" y="1864312"/>
            <a:ext cx="1193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Conversion of Fraction to Percentage		       Conversion of Decimal to Percentage</a:t>
            </a:r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05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0E52-3077-4C87-8371-1A4FFC44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Conversion of Percentage to Fraction and Decimal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ADFF-F2EE-469A-85B2-2972F7E0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Table of few Fractions to Percentages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AC1071E-1DBA-4A42-B45B-1B4BA5FF01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883357"/>
                  </p:ext>
                </p:extLst>
              </p:nvPr>
            </p:nvGraphicFramePr>
            <p:xfrm>
              <a:off x="367785" y="1884137"/>
              <a:ext cx="11456430" cy="4836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3422">
                      <a:extLst>
                        <a:ext uri="{9D8B030D-6E8A-4147-A177-3AD203B41FA5}">
                          <a16:colId xmlns:a16="http://schemas.microsoft.com/office/drawing/2014/main" val="2949700226"/>
                        </a:ext>
                      </a:extLst>
                    </a:gridCol>
                    <a:gridCol w="1895761">
                      <a:extLst>
                        <a:ext uri="{9D8B030D-6E8A-4147-A177-3AD203B41FA5}">
                          <a16:colId xmlns:a16="http://schemas.microsoft.com/office/drawing/2014/main" val="1689396415"/>
                        </a:ext>
                      </a:extLst>
                    </a:gridCol>
                    <a:gridCol w="2063319">
                      <a:extLst>
                        <a:ext uri="{9D8B030D-6E8A-4147-A177-3AD203B41FA5}">
                          <a16:colId xmlns:a16="http://schemas.microsoft.com/office/drawing/2014/main" val="2349137940"/>
                        </a:ext>
                      </a:extLst>
                    </a:gridCol>
                    <a:gridCol w="1766572">
                      <a:extLst>
                        <a:ext uri="{9D8B030D-6E8A-4147-A177-3AD203B41FA5}">
                          <a16:colId xmlns:a16="http://schemas.microsoft.com/office/drawing/2014/main" val="2748620104"/>
                        </a:ext>
                      </a:extLst>
                    </a:gridCol>
                    <a:gridCol w="1820653">
                      <a:extLst>
                        <a:ext uri="{9D8B030D-6E8A-4147-A177-3AD203B41FA5}">
                          <a16:colId xmlns:a16="http://schemas.microsoft.com/office/drawing/2014/main" val="4168897482"/>
                        </a:ext>
                      </a:extLst>
                    </a:gridCol>
                    <a:gridCol w="1856703">
                      <a:extLst>
                        <a:ext uri="{9D8B030D-6E8A-4147-A177-3AD203B41FA5}">
                          <a16:colId xmlns:a16="http://schemas.microsoft.com/office/drawing/2014/main" val="3714091670"/>
                        </a:ext>
                      </a:extLst>
                    </a:gridCol>
                  </a:tblGrid>
                  <a:tr h="891882"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Decimals</a:t>
                          </a:r>
                        </a:p>
                        <a:p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Percentage</a:t>
                          </a:r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Decimals</a:t>
                          </a:r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Percentage</a:t>
                          </a:r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870991"/>
                      </a:ext>
                    </a:extLst>
                  </a:tr>
                  <a:tr h="65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1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100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0.142</a:t>
                          </a:r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14.2857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771843"/>
                      </a:ext>
                    </a:extLst>
                  </a:tr>
                  <a:tr h="6576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0.5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50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0.125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12.5</a:t>
                          </a:r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8377555"/>
                      </a:ext>
                    </a:extLst>
                  </a:tr>
                  <a:tr h="6576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0.33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33.33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0.111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11.11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869264"/>
                      </a:ext>
                    </a:extLst>
                  </a:tr>
                  <a:tr h="6576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0.25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25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0.10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10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009537"/>
                      </a:ext>
                    </a:extLst>
                  </a:tr>
                  <a:tr h="6576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0.20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20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0.0909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9.09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953703"/>
                      </a:ext>
                    </a:extLst>
                  </a:tr>
                  <a:tr h="6576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I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0.166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16.66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3857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AC1071E-1DBA-4A42-B45B-1B4BA5FF01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883357"/>
                  </p:ext>
                </p:extLst>
              </p:nvPr>
            </p:nvGraphicFramePr>
            <p:xfrm>
              <a:off x="367785" y="1884137"/>
              <a:ext cx="11456430" cy="4836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3422">
                      <a:extLst>
                        <a:ext uri="{9D8B030D-6E8A-4147-A177-3AD203B41FA5}">
                          <a16:colId xmlns:a16="http://schemas.microsoft.com/office/drawing/2014/main" val="2949700226"/>
                        </a:ext>
                      </a:extLst>
                    </a:gridCol>
                    <a:gridCol w="1895761">
                      <a:extLst>
                        <a:ext uri="{9D8B030D-6E8A-4147-A177-3AD203B41FA5}">
                          <a16:colId xmlns:a16="http://schemas.microsoft.com/office/drawing/2014/main" val="1689396415"/>
                        </a:ext>
                      </a:extLst>
                    </a:gridCol>
                    <a:gridCol w="2063319">
                      <a:extLst>
                        <a:ext uri="{9D8B030D-6E8A-4147-A177-3AD203B41FA5}">
                          <a16:colId xmlns:a16="http://schemas.microsoft.com/office/drawing/2014/main" val="2349137940"/>
                        </a:ext>
                      </a:extLst>
                    </a:gridCol>
                    <a:gridCol w="1766572">
                      <a:extLst>
                        <a:ext uri="{9D8B030D-6E8A-4147-A177-3AD203B41FA5}">
                          <a16:colId xmlns:a16="http://schemas.microsoft.com/office/drawing/2014/main" val="2748620104"/>
                        </a:ext>
                      </a:extLst>
                    </a:gridCol>
                    <a:gridCol w="1820653">
                      <a:extLst>
                        <a:ext uri="{9D8B030D-6E8A-4147-A177-3AD203B41FA5}">
                          <a16:colId xmlns:a16="http://schemas.microsoft.com/office/drawing/2014/main" val="4168897482"/>
                        </a:ext>
                      </a:extLst>
                    </a:gridCol>
                    <a:gridCol w="1856703">
                      <a:extLst>
                        <a:ext uri="{9D8B030D-6E8A-4147-A177-3AD203B41FA5}">
                          <a16:colId xmlns:a16="http://schemas.microsoft.com/office/drawing/2014/main" val="3714091670"/>
                        </a:ext>
                      </a:extLst>
                    </a:gridCol>
                  </a:tblGrid>
                  <a:tr h="891882"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Decimals</a:t>
                          </a:r>
                        </a:p>
                        <a:p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Percentage</a:t>
                          </a:r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Decimals</a:t>
                          </a:r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Percentage</a:t>
                          </a:r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870991"/>
                      </a:ext>
                    </a:extLst>
                  </a:tr>
                  <a:tr h="6561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" t="-142593" r="-459050" b="-5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1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100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90" t="-142593" r="-209310" b="-5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0.142</a:t>
                          </a:r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14.2857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771843"/>
                      </a:ext>
                    </a:extLst>
                  </a:tr>
                  <a:tr h="6576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" t="-242593" r="-459050" b="-4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0.5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50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90" t="-242593" r="-209310" b="-4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0.125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12.5</a:t>
                          </a:r>
                          <a:endParaRPr lang="en-US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8377555"/>
                      </a:ext>
                    </a:extLst>
                  </a:tr>
                  <a:tr h="657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" t="-342593" r="-459050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0.33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33.33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90" t="-342593" r="-209310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0.111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11.11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869264"/>
                      </a:ext>
                    </a:extLst>
                  </a:tr>
                  <a:tr h="657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" t="-442593" r="-459050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0.25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25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90" t="-442593" r="-209310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0.10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10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009537"/>
                      </a:ext>
                    </a:extLst>
                  </a:tr>
                  <a:tr h="6576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" t="-542593" r="-459050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0.20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20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0690" t="-542593" r="-209310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0.0909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9.09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953703"/>
                      </a:ext>
                    </a:extLst>
                  </a:tr>
                  <a:tr h="657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" t="-642593" r="-45905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0.166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/>
                            <a:t>16.66</a:t>
                          </a:r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18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38575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05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2C1B-1296-47AA-AB18-2B5FABC4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Explanation of  Table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04ED-6980-4B43-BA49-9EB354C0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556480-E006-46CE-8335-9BA54BC41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86010"/>
              </p:ext>
            </p:extLst>
          </p:nvPr>
        </p:nvGraphicFramePr>
        <p:xfrm>
          <a:off x="425669" y="2016014"/>
          <a:ext cx="11508828" cy="468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414">
                  <a:extLst>
                    <a:ext uri="{9D8B030D-6E8A-4147-A177-3AD203B41FA5}">
                      <a16:colId xmlns:a16="http://schemas.microsoft.com/office/drawing/2014/main" val="2335792110"/>
                    </a:ext>
                  </a:extLst>
                </a:gridCol>
                <a:gridCol w="5754414">
                  <a:extLst>
                    <a:ext uri="{9D8B030D-6E8A-4147-A177-3AD203B41FA5}">
                      <a16:colId xmlns:a16="http://schemas.microsoft.com/office/drawing/2014/main" val="3157776727"/>
                    </a:ext>
                  </a:extLst>
                </a:gridCol>
              </a:tblGrid>
              <a:tr h="93686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20% of 30</a:t>
                      </a:r>
                    </a:p>
                    <a:p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27% of 45.45</a:t>
                      </a:r>
                    </a:p>
                    <a:p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99861"/>
                  </a:ext>
                </a:extLst>
              </a:tr>
              <a:tr h="936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30% of 20</a:t>
                      </a:r>
                    </a:p>
                    <a:p>
                      <a:endParaRPr lang="en-IN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210% of 120</a:t>
                      </a:r>
                    </a:p>
                    <a:p>
                      <a:endParaRPr lang="en-IN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91164"/>
                  </a:ext>
                </a:extLst>
              </a:tr>
              <a:tr h="936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24% of 66.66</a:t>
                      </a:r>
                    </a:p>
                    <a:p>
                      <a:endParaRPr lang="en-IN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37% of 53</a:t>
                      </a:r>
                    </a:p>
                    <a:p>
                      <a:endParaRPr lang="en-IN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82373"/>
                  </a:ext>
                </a:extLst>
              </a:tr>
              <a:tr h="936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55.55% of 27</a:t>
                      </a:r>
                    </a:p>
                    <a:p>
                      <a:endParaRPr lang="en-IN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77.77% of 180</a:t>
                      </a:r>
                    </a:p>
                    <a:p>
                      <a:endParaRPr lang="en-IN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57652"/>
                  </a:ext>
                </a:extLst>
              </a:tr>
              <a:tr h="936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71.4285% of 35</a:t>
                      </a:r>
                    </a:p>
                    <a:p>
                      <a:endParaRPr lang="en-IN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45% of 45</a:t>
                      </a:r>
                    </a:p>
                    <a:p>
                      <a:endParaRPr lang="en-IN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7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2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24DC-3013-484D-9FCF-A126C430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10537-18D2-4711-918E-FEE043C59927}"/>
              </a:ext>
            </a:extLst>
          </p:cNvPr>
          <p:cNvSpPr/>
          <p:nvPr/>
        </p:nvSpPr>
        <p:spPr>
          <a:xfrm>
            <a:off x="439619" y="1859340"/>
            <a:ext cx="113127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If A earns 20% More then B, then by what percentage does B earns less then A.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2.  If A earns 20% less then B, then by what percentage does B earns more then A.</a:t>
            </a: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0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1531</Words>
  <Application>Microsoft Office PowerPoint</Application>
  <PresentationFormat>Widescreen</PresentationFormat>
  <Paragraphs>135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Cambria Math</vt:lpstr>
      <vt:lpstr>Office Theme</vt:lpstr>
      <vt:lpstr>Retrospect</vt:lpstr>
      <vt:lpstr>Percentage</vt:lpstr>
      <vt:lpstr>AGENDA</vt:lpstr>
      <vt:lpstr>What is Percentage?</vt:lpstr>
      <vt:lpstr>Conversions</vt:lpstr>
      <vt:lpstr>Conversion of Percentage to Fraction and Decimal</vt:lpstr>
      <vt:lpstr>Table of few Fractions to Percentages</vt:lpstr>
      <vt:lpstr>Explanation of  Table</vt:lpstr>
      <vt:lpstr>problems</vt:lpstr>
      <vt:lpstr>problems</vt:lpstr>
      <vt:lpstr>problems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percentage</dc:title>
  <dc:creator>Pratyus Pratye</dc:creator>
  <cp:lastModifiedBy>user</cp:lastModifiedBy>
  <cp:revision>23</cp:revision>
  <dcterms:created xsi:type="dcterms:W3CDTF">2020-08-30T12:22:57Z</dcterms:created>
  <dcterms:modified xsi:type="dcterms:W3CDTF">2023-02-25T11:23:20Z</dcterms:modified>
</cp:coreProperties>
</file>