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66"/>
  </p:notesMasterIdLst>
  <p:sldIdLst>
    <p:sldId id="256" r:id="rId2"/>
    <p:sldId id="424" r:id="rId3"/>
    <p:sldId id="427" r:id="rId4"/>
    <p:sldId id="428" r:id="rId5"/>
    <p:sldId id="429" r:id="rId6"/>
    <p:sldId id="430" r:id="rId7"/>
    <p:sldId id="431" r:id="rId8"/>
    <p:sldId id="432" r:id="rId9"/>
    <p:sldId id="433" r:id="rId10"/>
    <p:sldId id="434" r:id="rId11"/>
    <p:sldId id="435" r:id="rId12"/>
    <p:sldId id="436" r:id="rId13"/>
    <p:sldId id="437" r:id="rId14"/>
    <p:sldId id="438" r:id="rId15"/>
    <p:sldId id="446" r:id="rId16"/>
    <p:sldId id="439" r:id="rId17"/>
    <p:sldId id="442" r:id="rId18"/>
    <p:sldId id="443" r:id="rId19"/>
    <p:sldId id="444" r:id="rId20"/>
    <p:sldId id="445" r:id="rId21"/>
    <p:sldId id="449" r:id="rId22"/>
    <p:sldId id="451" r:id="rId23"/>
    <p:sldId id="452" r:id="rId24"/>
    <p:sldId id="453" r:id="rId25"/>
    <p:sldId id="454" r:id="rId26"/>
    <p:sldId id="455" r:id="rId27"/>
    <p:sldId id="456" r:id="rId28"/>
    <p:sldId id="457" r:id="rId29"/>
    <p:sldId id="458" r:id="rId30"/>
    <p:sldId id="459" r:id="rId31"/>
    <p:sldId id="460" r:id="rId32"/>
    <p:sldId id="461" r:id="rId33"/>
    <p:sldId id="462" r:id="rId34"/>
    <p:sldId id="463" r:id="rId35"/>
    <p:sldId id="464" r:id="rId36"/>
    <p:sldId id="465" r:id="rId37"/>
    <p:sldId id="466" r:id="rId38"/>
    <p:sldId id="467" r:id="rId39"/>
    <p:sldId id="468" r:id="rId40"/>
    <p:sldId id="469" r:id="rId41"/>
    <p:sldId id="470" r:id="rId42"/>
    <p:sldId id="471" r:id="rId43"/>
    <p:sldId id="472" r:id="rId44"/>
    <p:sldId id="473" r:id="rId45"/>
    <p:sldId id="474" r:id="rId46"/>
    <p:sldId id="475" r:id="rId47"/>
    <p:sldId id="476" r:id="rId48"/>
    <p:sldId id="477" r:id="rId49"/>
    <p:sldId id="478" r:id="rId50"/>
    <p:sldId id="479" r:id="rId51"/>
    <p:sldId id="480" r:id="rId52"/>
    <p:sldId id="481" r:id="rId53"/>
    <p:sldId id="482" r:id="rId54"/>
    <p:sldId id="483" r:id="rId55"/>
    <p:sldId id="484" r:id="rId56"/>
    <p:sldId id="485" r:id="rId57"/>
    <p:sldId id="486" r:id="rId58"/>
    <p:sldId id="487" r:id="rId59"/>
    <p:sldId id="488" r:id="rId60"/>
    <p:sldId id="489" r:id="rId61"/>
    <p:sldId id="490" r:id="rId62"/>
    <p:sldId id="491" r:id="rId63"/>
    <p:sldId id="492" r:id="rId64"/>
    <p:sldId id="42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AAE1"/>
    <a:srgbClr val="FFFFFF"/>
    <a:srgbClr val="C9C9C9"/>
    <a:srgbClr val="B97A57"/>
    <a:srgbClr val="000000"/>
    <a:srgbClr val="FFA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390"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A1CCB6-A37E-49C1-9AB5-F089EE7C6CA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9266604E-10DC-49C0-8EF4-7CB00C69AAD6}">
      <dgm:prSet phldrT="[Text]"/>
      <dgm:spPr/>
      <dgm:t>
        <a:bodyPr/>
        <a:lstStyle/>
        <a:p>
          <a:r>
            <a:rPr lang="en-IN" dirty="0"/>
            <a:t>Concepts</a:t>
          </a:r>
        </a:p>
      </dgm:t>
    </dgm:pt>
    <dgm:pt modelId="{803A8DDB-8DF6-423F-ACDE-0217411057C0}" type="parTrans" cxnId="{1E3C33D4-80B3-4C8A-A308-F379EBD1DF09}">
      <dgm:prSet/>
      <dgm:spPr/>
      <dgm:t>
        <a:bodyPr/>
        <a:lstStyle/>
        <a:p>
          <a:endParaRPr lang="en-IN"/>
        </a:p>
      </dgm:t>
    </dgm:pt>
    <dgm:pt modelId="{F0292E64-AD23-4387-8C88-B908C739E721}" type="sibTrans" cxnId="{1E3C33D4-80B3-4C8A-A308-F379EBD1DF09}">
      <dgm:prSet/>
      <dgm:spPr/>
      <dgm:t>
        <a:bodyPr/>
        <a:lstStyle/>
        <a:p>
          <a:endParaRPr lang="en-IN"/>
        </a:p>
      </dgm:t>
    </dgm:pt>
    <dgm:pt modelId="{A616992D-C586-422D-BD40-C739D0A11B5A}">
      <dgm:prSet phldrT="[Text]"/>
      <dgm:spPr/>
      <dgm:t>
        <a:bodyPr/>
        <a:lstStyle/>
        <a:p>
          <a:r>
            <a:rPr lang="en-IN" dirty="0"/>
            <a:t>Explanation</a:t>
          </a:r>
        </a:p>
      </dgm:t>
    </dgm:pt>
    <dgm:pt modelId="{16B8A293-BD9C-4A4D-B778-53DFAD98B841}" type="parTrans" cxnId="{6CB39632-6964-49F3-A7EA-3F0964DC11F3}">
      <dgm:prSet/>
      <dgm:spPr/>
      <dgm:t>
        <a:bodyPr/>
        <a:lstStyle/>
        <a:p>
          <a:endParaRPr lang="en-IN"/>
        </a:p>
      </dgm:t>
    </dgm:pt>
    <dgm:pt modelId="{9C4C8914-5628-420D-9D99-1B657A4DB752}" type="sibTrans" cxnId="{6CB39632-6964-49F3-A7EA-3F0964DC11F3}">
      <dgm:prSet/>
      <dgm:spPr/>
      <dgm:t>
        <a:bodyPr/>
        <a:lstStyle/>
        <a:p>
          <a:endParaRPr lang="en-IN"/>
        </a:p>
      </dgm:t>
    </dgm:pt>
    <dgm:pt modelId="{FECBB0DE-8528-44A8-AD61-D745AAB65183}">
      <dgm:prSet phldrT="[Text]"/>
      <dgm:spPr/>
      <dgm:t>
        <a:bodyPr/>
        <a:lstStyle/>
        <a:p>
          <a:r>
            <a:rPr lang="en-IN" dirty="0"/>
            <a:t>Class Exercise</a:t>
          </a:r>
        </a:p>
      </dgm:t>
    </dgm:pt>
    <dgm:pt modelId="{8DF709D4-55A5-4583-9848-5C8CEF77F09B}" type="parTrans" cxnId="{29512AE6-5E2D-485D-A395-528987E7E1C1}">
      <dgm:prSet/>
      <dgm:spPr/>
      <dgm:t>
        <a:bodyPr/>
        <a:lstStyle/>
        <a:p>
          <a:endParaRPr lang="en-IN"/>
        </a:p>
      </dgm:t>
    </dgm:pt>
    <dgm:pt modelId="{11661F66-AE3E-41A7-8B35-49D07B3AB788}" type="sibTrans" cxnId="{29512AE6-5E2D-485D-A395-528987E7E1C1}">
      <dgm:prSet/>
      <dgm:spPr/>
      <dgm:t>
        <a:bodyPr/>
        <a:lstStyle/>
        <a:p>
          <a:endParaRPr lang="en-IN"/>
        </a:p>
      </dgm:t>
    </dgm:pt>
    <dgm:pt modelId="{4766808A-C66E-4F9A-8409-7E8A58FF69FA}">
      <dgm:prSet phldrT="[Text]"/>
      <dgm:spPr/>
      <dgm:t>
        <a:bodyPr/>
        <a:lstStyle/>
        <a:p>
          <a:r>
            <a:rPr lang="en-US" dirty="0"/>
            <a:t>Practice, Practice &amp; Practice</a:t>
          </a:r>
          <a:endParaRPr lang="en-IN" dirty="0"/>
        </a:p>
      </dgm:t>
    </dgm:pt>
    <dgm:pt modelId="{8E6FAE71-B79D-4235-8DCA-275DF78F280D}" type="parTrans" cxnId="{F85DF580-127C-4F0C-AE29-DF9B4F897D98}">
      <dgm:prSet/>
      <dgm:spPr/>
      <dgm:t>
        <a:bodyPr/>
        <a:lstStyle/>
        <a:p>
          <a:endParaRPr lang="en-IN"/>
        </a:p>
      </dgm:t>
    </dgm:pt>
    <dgm:pt modelId="{E91B4229-544A-43F8-B9D9-F6D75A66FE91}" type="sibTrans" cxnId="{F85DF580-127C-4F0C-AE29-DF9B4F897D98}">
      <dgm:prSet/>
      <dgm:spPr/>
      <dgm:t>
        <a:bodyPr/>
        <a:lstStyle/>
        <a:p>
          <a:endParaRPr lang="en-IN"/>
        </a:p>
      </dgm:t>
    </dgm:pt>
    <dgm:pt modelId="{9E204370-3DA7-42E1-A772-D0A5DF44434E}">
      <dgm:prSet phldrT="[Text]"/>
      <dgm:spPr/>
      <dgm:t>
        <a:bodyPr/>
        <a:lstStyle/>
        <a:p>
          <a:r>
            <a:rPr lang="en-IN" dirty="0"/>
            <a:t>Class Test/Recap</a:t>
          </a:r>
        </a:p>
      </dgm:t>
    </dgm:pt>
    <dgm:pt modelId="{CB21FB8E-430F-4694-87E9-93C57E9771DB}" type="parTrans" cxnId="{66CA7244-02CF-48FB-9FDE-5DC2B398ED81}">
      <dgm:prSet/>
      <dgm:spPr/>
      <dgm:t>
        <a:bodyPr/>
        <a:lstStyle/>
        <a:p>
          <a:endParaRPr lang="en-IN"/>
        </a:p>
      </dgm:t>
    </dgm:pt>
    <dgm:pt modelId="{2F3AAF32-1C00-4161-82D0-3D7B71F5AD59}" type="sibTrans" cxnId="{66CA7244-02CF-48FB-9FDE-5DC2B398ED81}">
      <dgm:prSet/>
      <dgm:spPr/>
      <dgm:t>
        <a:bodyPr/>
        <a:lstStyle/>
        <a:p>
          <a:endParaRPr lang="en-IN"/>
        </a:p>
      </dgm:t>
    </dgm:pt>
    <dgm:pt modelId="{DF7B990E-8907-4573-8A4F-2E9AAEA6B136}">
      <dgm:prSet phldrT="[Text]"/>
      <dgm:spPr/>
      <dgm:t>
        <a:bodyPr/>
        <a:lstStyle/>
        <a:p>
          <a:r>
            <a:rPr lang="en-IN" dirty="0"/>
            <a:t>Open Discussion</a:t>
          </a:r>
        </a:p>
      </dgm:t>
    </dgm:pt>
    <dgm:pt modelId="{6335DFE5-541A-4B78-B561-C94EDF304809}" type="parTrans" cxnId="{ACEE61DB-785A-408B-9146-6D3659B65279}">
      <dgm:prSet/>
      <dgm:spPr/>
      <dgm:t>
        <a:bodyPr/>
        <a:lstStyle/>
        <a:p>
          <a:endParaRPr lang="en-IN"/>
        </a:p>
      </dgm:t>
    </dgm:pt>
    <dgm:pt modelId="{EB7BA786-0F17-4FAC-B560-45D1BC0E94BD}" type="sibTrans" cxnId="{ACEE61DB-785A-408B-9146-6D3659B65279}">
      <dgm:prSet/>
      <dgm:spPr/>
      <dgm:t>
        <a:bodyPr/>
        <a:lstStyle/>
        <a:p>
          <a:endParaRPr lang="en-IN"/>
        </a:p>
      </dgm:t>
    </dgm:pt>
    <dgm:pt modelId="{1FFA0300-DDFA-418D-A8F3-3C4F7B09BB38}">
      <dgm:prSet phldrT="[Text]"/>
      <dgm:spPr/>
      <dgm:t>
        <a:bodyPr/>
        <a:lstStyle/>
        <a:p>
          <a:r>
            <a:rPr lang="en-US" dirty="0"/>
            <a:t>Different types of questions asked</a:t>
          </a:r>
          <a:endParaRPr lang="en-IN" dirty="0"/>
        </a:p>
      </dgm:t>
    </dgm:pt>
    <dgm:pt modelId="{8A2480AE-5498-4C49-B9D2-94E81A4DDF73}" type="parTrans" cxnId="{DED477E5-424A-4621-8E5B-6FA47BFB6902}">
      <dgm:prSet/>
      <dgm:spPr/>
      <dgm:t>
        <a:bodyPr/>
        <a:lstStyle/>
        <a:p>
          <a:endParaRPr lang="en-IN"/>
        </a:p>
      </dgm:t>
    </dgm:pt>
    <dgm:pt modelId="{F61537F1-6518-400F-9EEF-871617F9D397}" type="sibTrans" cxnId="{DED477E5-424A-4621-8E5B-6FA47BFB6902}">
      <dgm:prSet/>
      <dgm:spPr/>
      <dgm:t>
        <a:bodyPr/>
        <a:lstStyle/>
        <a:p>
          <a:endParaRPr lang="en-IN"/>
        </a:p>
      </dgm:t>
    </dgm:pt>
    <dgm:pt modelId="{3A40C5DB-9AF9-4668-B6F9-D4D7924167B5}" type="pres">
      <dgm:prSet presAssocID="{49A1CCB6-A37E-49C1-9AB5-F089EE7C6CA7}" presName="linearFlow" presStyleCnt="0">
        <dgm:presLayoutVars>
          <dgm:dir/>
          <dgm:animLvl val="lvl"/>
          <dgm:resizeHandles val="exact"/>
        </dgm:presLayoutVars>
      </dgm:prSet>
      <dgm:spPr/>
    </dgm:pt>
    <dgm:pt modelId="{C9CE8BE9-E10A-4A47-B142-80EBF326A364}" type="pres">
      <dgm:prSet presAssocID="{9266604E-10DC-49C0-8EF4-7CB00C69AAD6}" presName="composite" presStyleCnt="0"/>
      <dgm:spPr/>
    </dgm:pt>
    <dgm:pt modelId="{8187F04A-9BD8-4F9A-B49B-5CAA9DA424CC}" type="pres">
      <dgm:prSet presAssocID="{9266604E-10DC-49C0-8EF4-7CB00C69AAD6}" presName="parentText" presStyleLbl="alignNode1" presStyleIdx="0" presStyleCnt="3">
        <dgm:presLayoutVars>
          <dgm:chMax val="1"/>
          <dgm:bulletEnabled val="1"/>
        </dgm:presLayoutVars>
      </dgm:prSet>
      <dgm:spPr/>
    </dgm:pt>
    <dgm:pt modelId="{60437417-4591-43A5-8813-2B62CC6C99AF}" type="pres">
      <dgm:prSet presAssocID="{9266604E-10DC-49C0-8EF4-7CB00C69AAD6}" presName="descendantText" presStyleLbl="alignAcc1" presStyleIdx="0" presStyleCnt="3">
        <dgm:presLayoutVars>
          <dgm:bulletEnabled val="1"/>
        </dgm:presLayoutVars>
      </dgm:prSet>
      <dgm:spPr/>
    </dgm:pt>
    <dgm:pt modelId="{BD5927D6-549E-4FCF-A0F0-2E2267D96947}" type="pres">
      <dgm:prSet presAssocID="{F0292E64-AD23-4387-8C88-B908C739E721}" presName="sp" presStyleCnt="0"/>
      <dgm:spPr/>
    </dgm:pt>
    <dgm:pt modelId="{81564C66-55D0-4033-A0FB-DF6F4D0C9C4E}" type="pres">
      <dgm:prSet presAssocID="{FECBB0DE-8528-44A8-AD61-D745AAB65183}" presName="composite" presStyleCnt="0"/>
      <dgm:spPr/>
    </dgm:pt>
    <dgm:pt modelId="{511B41C6-13FF-43DB-AD21-5BE8545E835E}" type="pres">
      <dgm:prSet presAssocID="{FECBB0DE-8528-44A8-AD61-D745AAB65183}" presName="parentText" presStyleLbl="alignNode1" presStyleIdx="1" presStyleCnt="3">
        <dgm:presLayoutVars>
          <dgm:chMax val="1"/>
          <dgm:bulletEnabled val="1"/>
        </dgm:presLayoutVars>
      </dgm:prSet>
      <dgm:spPr/>
    </dgm:pt>
    <dgm:pt modelId="{F50D481D-B2C0-414D-AF3C-512786D8A5DB}" type="pres">
      <dgm:prSet presAssocID="{FECBB0DE-8528-44A8-AD61-D745AAB65183}" presName="descendantText" presStyleLbl="alignAcc1" presStyleIdx="1" presStyleCnt="3">
        <dgm:presLayoutVars>
          <dgm:bulletEnabled val="1"/>
        </dgm:presLayoutVars>
      </dgm:prSet>
      <dgm:spPr/>
    </dgm:pt>
    <dgm:pt modelId="{E3956543-F54D-4AF6-8FB3-564B840E71EB}" type="pres">
      <dgm:prSet presAssocID="{11661F66-AE3E-41A7-8B35-49D07B3AB788}" presName="sp" presStyleCnt="0"/>
      <dgm:spPr/>
    </dgm:pt>
    <dgm:pt modelId="{8B544FDE-F948-461F-8447-D3A6219A61C9}" type="pres">
      <dgm:prSet presAssocID="{9E204370-3DA7-42E1-A772-D0A5DF44434E}" presName="composite" presStyleCnt="0"/>
      <dgm:spPr/>
    </dgm:pt>
    <dgm:pt modelId="{CBBB9223-97DE-4941-BC88-CC0BDBDFC542}" type="pres">
      <dgm:prSet presAssocID="{9E204370-3DA7-42E1-A772-D0A5DF44434E}" presName="parentText" presStyleLbl="alignNode1" presStyleIdx="2" presStyleCnt="3">
        <dgm:presLayoutVars>
          <dgm:chMax val="1"/>
          <dgm:bulletEnabled val="1"/>
        </dgm:presLayoutVars>
      </dgm:prSet>
      <dgm:spPr/>
    </dgm:pt>
    <dgm:pt modelId="{3010A756-8F93-4209-BD11-1ACA1D34F08D}" type="pres">
      <dgm:prSet presAssocID="{9E204370-3DA7-42E1-A772-D0A5DF44434E}" presName="descendantText" presStyleLbl="alignAcc1" presStyleIdx="2" presStyleCnt="3">
        <dgm:presLayoutVars>
          <dgm:bulletEnabled val="1"/>
        </dgm:presLayoutVars>
      </dgm:prSet>
      <dgm:spPr/>
    </dgm:pt>
  </dgm:ptLst>
  <dgm:cxnLst>
    <dgm:cxn modelId="{84F3C604-95D6-4121-B0E5-7C9EB30DD550}" type="presOf" srcId="{A616992D-C586-422D-BD40-C739D0A11B5A}" destId="{60437417-4591-43A5-8813-2B62CC6C99AF}" srcOrd="0" destOrd="0" presId="urn:microsoft.com/office/officeart/2005/8/layout/chevron2"/>
    <dgm:cxn modelId="{6CB39632-6964-49F3-A7EA-3F0964DC11F3}" srcId="{9266604E-10DC-49C0-8EF4-7CB00C69AAD6}" destId="{A616992D-C586-422D-BD40-C739D0A11B5A}" srcOrd="0" destOrd="0" parTransId="{16B8A293-BD9C-4A4D-B778-53DFAD98B841}" sibTransId="{9C4C8914-5628-420D-9D99-1B657A4DB752}"/>
    <dgm:cxn modelId="{B8D5793B-5837-4353-B129-88E59630A859}" type="presOf" srcId="{4766808A-C66E-4F9A-8409-7E8A58FF69FA}" destId="{F50D481D-B2C0-414D-AF3C-512786D8A5DB}" srcOrd="0" destOrd="0" presId="urn:microsoft.com/office/officeart/2005/8/layout/chevron2"/>
    <dgm:cxn modelId="{66CA7244-02CF-48FB-9FDE-5DC2B398ED81}" srcId="{49A1CCB6-A37E-49C1-9AB5-F089EE7C6CA7}" destId="{9E204370-3DA7-42E1-A772-D0A5DF44434E}" srcOrd="2" destOrd="0" parTransId="{CB21FB8E-430F-4694-87E9-93C57E9771DB}" sibTransId="{2F3AAF32-1C00-4161-82D0-3D7B71F5AD59}"/>
    <dgm:cxn modelId="{098F2A57-2C57-47F0-9F38-9FD924369132}" type="presOf" srcId="{9E204370-3DA7-42E1-A772-D0A5DF44434E}" destId="{CBBB9223-97DE-4941-BC88-CC0BDBDFC542}" srcOrd="0" destOrd="0" presId="urn:microsoft.com/office/officeart/2005/8/layout/chevron2"/>
    <dgm:cxn modelId="{F85DF580-127C-4F0C-AE29-DF9B4F897D98}" srcId="{FECBB0DE-8528-44A8-AD61-D745AAB65183}" destId="{4766808A-C66E-4F9A-8409-7E8A58FF69FA}" srcOrd="0" destOrd="0" parTransId="{8E6FAE71-B79D-4235-8DCA-275DF78F280D}" sibTransId="{E91B4229-544A-43F8-B9D9-F6D75A66FE91}"/>
    <dgm:cxn modelId="{847741AE-E7E3-4CB3-875B-AB6A285E0167}" type="presOf" srcId="{49A1CCB6-A37E-49C1-9AB5-F089EE7C6CA7}" destId="{3A40C5DB-9AF9-4668-B6F9-D4D7924167B5}" srcOrd="0" destOrd="0" presId="urn:microsoft.com/office/officeart/2005/8/layout/chevron2"/>
    <dgm:cxn modelId="{1E3C33D4-80B3-4C8A-A308-F379EBD1DF09}" srcId="{49A1CCB6-A37E-49C1-9AB5-F089EE7C6CA7}" destId="{9266604E-10DC-49C0-8EF4-7CB00C69AAD6}" srcOrd="0" destOrd="0" parTransId="{803A8DDB-8DF6-423F-ACDE-0217411057C0}" sibTransId="{F0292E64-AD23-4387-8C88-B908C739E721}"/>
    <dgm:cxn modelId="{ACEE61DB-785A-408B-9146-6D3659B65279}" srcId="{9E204370-3DA7-42E1-A772-D0A5DF44434E}" destId="{DF7B990E-8907-4573-8A4F-2E9AAEA6B136}" srcOrd="0" destOrd="0" parTransId="{6335DFE5-541A-4B78-B561-C94EDF304809}" sibTransId="{EB7BA786-0F17-4FAC-B560-45D1BC0E94BD}"/>
    <dgm:cxn modelId="{2CD882DC-8569-4909-BF57-8C11BE254FE7}" type="presOf" srcId="{DF7B990E-8907-4573-8A4F-2E9AAEA6B136}" destId="{3010A756-8F93-4209-BD11-1ACA1D34F08D}" srcOrd="0" destOrd="0" presId="urn:microsoft.com/office/officeart/2005/8/layout/chevron2"/>
    <dgm:cxn modelId="{DED477E5-424A-4621-8E5B-6FA47BFB6902}" srcId="{9266604E-10DC-49C0-8EF4-7CB00C69AAD6}" destId="{1FFA0300-DDFA-418D-A8F3-3C4F7B09BB38}" srcOrd="1" destOrd="0" parTransId="{8A2480AE-5498-4C49-B9D2-94E81A4DDF73}" sibTransId="{F61537F1-6518-400F-9EEF-871617F9D397}"/>
    <dgm:cxn modelId="{29512AE6-5E2D-485D-A395-528987E7E1C1}" srcId="{49A1CCB6-A37E-49C1-9AB5-F089EE7C6CA7}" destId="{FECBB0DE-8528-44A8-AD61-D745AAB65183}" srcOrd="1" destOrd="0" parTransId="{8DF709D4-55A5-4583-9848-5C8CEF77F09B}" sibTransId="{11661F66-AE3E-41A7-8B35-49D07B3AB788}"/>
    <dgm:cxn modelId="{E07189ED-3768-411C-8E3A-9A635CF90432}" type="presOf" srcId="{1FFA0300-DDFA-418D-A8F3-3C4F7B09BB38}" destId="{60437417-4591-43A5-8813-2B62CC6C99AF}" srcOrd="0" destOrd="1" presId="urn:microsoft.com/office/officeart/2005/8/layout/chevron2"/>
    <dgm:cxn modelId="{B09404F5-8136-46EE-9DF0-222EAB161418}" type="presOf" srcId="{9266604E-10DC-49C0-8EF4-7CB00C69AAD6}" destId="{8187F04A-9BD8-4F9A-B49B-5CAA9DA424CC}" srcOrd="0" destOrd="0" presId="urn:microsoft.com/office/officeart/2005/8/layout/chevron2"/>
    <dgm:cxn modelId="{AF546AF9-E23F-4ECE-9CC4-7B8B3A306B88}" type="presOf" srcId="{FECBB0DE-8528-44A8-AD61-D745AAB65183}" destId="{511B41C6-13FF-43DB-AD21-5BE8545E835E}" srcOrd="0" destOrd="0" presId="urn:microsoft.com/office/officeart/2005/8/layout/chevron2"/>
    <dgm:cxn modelId="{F09C633A-CAE5-4F3A-AA17-46041CC16A17}" type="presParOf" srcId="{3A40C5DB-9AF9-4668-B6F9-D4D7924167B5}" destId="{C9CE8BE9-E10A-4A47-B142-80EBF326A364}" srcOrd="0" destOrd="0" presId="urn:microsoft.com/office/officeart/2005/8/layout/chevron2"/>
    <dgm:cxn modelId="{E091D12E-7308-4026-83D5-878E03B3568E}" type="presParOf" srcId="{C9CE8BE9-E10A-4A47-B142-80EBF326A364}" destId="{8187F04A-9BD8-4F9A-B49B-5CAA9DA424CC}" srcOrd="0" destOrd="0" presId="urn:microsoft.com/office/officeart/2005/8/layout/chevron2"/>
    <dgm:cxn modelId="{270BC676-BB9D-4E4D-8AA4-8CF251751EA9}" type="presParOf" srcId="{C9CE8BE9-E10A-4A47-B142-80EBF326A364}" destId="{60437417-4591-43A5-8813-2B62CC6C99AF}" srcOrd="1" destOrd="0" presId="urn:microsoft.com/office/officeart/2005/8/layout/chevron2"/>
    <dgm:cxn modelId="{C8DCDC93-5126-4486-8101-01DA8D34FCE7}" type="presParOf" srcId="{3A40C5DB-9AF9-4668-B6F9-D4D7924167B5}" destId="{BD5927D6-549E-4FCF-A0F0-2E2267D96947}" srcOrd="1" destOrd="0" presId="urn:microsoft.com/office/officeart/2005/8/layout/chevron2"/>
    <dgm:cxn modelId="{8E3D0D8D-98CD-4DF8-A678-FC590D5BD1DF}" type="presParOf" srcId="{3A40C5DB-9AF9-4668-B6F9-D4D7924167B5}" destId="{81564C66-55D0-4033-A0FB-DF6F4D0C9C4E}" srcOrd="2" destOrd="0" presId="urn:microsoft.com/office/officeart/2005/8/layout/chevron2"/>
    <dgm:cxn modelId="{078AE7AC-3BDB-424C-875C-9154BA927DAB}" type="presParOf" srcId="{81564C66-55D0-4033-A0FB-DF6F4D0C9C4E}" destId="{511B41C6-13FF-43DB-AD21-5BE8545E835E}" srcOrd="0" destOrd="0" presId="urn:microsoft.com/office/officeart/2005/8/layout/chevron2"/>
    <dgm:cxn modelId="{19D63BFD-89ED-4125-9B03-A0AECCDFA6E6}" type="presParOf" srcId="{81564C66-55D0-4033-A0FB-DF6F4D0C9C4E}" destId="{F50D481D-B2C0-414D-AF3C-512786D8A5DB}" srcOrd="1" destOrd="0" presId="urn:microsoft.com/office/officeart/2005/8/layout/chevron2"/>
    <dgm:cxn modelId="{5BC3D640-20C9-4D7E-908E-AC0687B3E1C5}" type="presParOf" srcId="{3A40C5DB-9AF9-4668-B6F9-D4D7924167B5}" destId="{E3956543-F54D-4AF6-8FB3-564B840E71EB}" srcOrd="3" destOrd="0" presId="urn:microsoft.com/office/officeart/2005/8/layout/chevron2"/>
    <dgm:cxn modelId="{C32D8ACE-1176-43FC-B850-D9A34E253531}" type="presParOf" srcId="{3A40C5DB-9AF9-4668-B6F9-D4D7924167B5}" destId="{8B544FDE-F948-461F-8447-D3A6219A61C9}" srcOrd="4" destOrd="0" presId="urn:microsoft.com/office/officeart/2005/8/layout/chevron2"/>
    <dgm:cxn modelId="{F11FAEB9-BB6C-43E0-B301-F9C57A5962A7}" type="presParOf" srcId="{8B544FDE-F948-461F-8447-D3A6219A61C9}" destId="{CBBB9223-97DE-4941-BC88-CC0BDBDFC542}" srcOrd="0" destOrd="0" presId="urn:microsoft.com/office/officeart/2005/8/layout/chevron2"/>
    <dgm:cxn modelId="{3C9639AF-447C-48D0-BCD5-3FF6F3905A08}" type="presParOf" srcId="{8B544FDE-F948-461F-8447-D3A6219A61C9}" destId="{3010A756-8F93-4209-BD11-1ACA1D34F08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7F04A-9BD8-4F9A-B49B-5CAA9DA424CC}">
      <dsp:nvSpPr>
        <dsp:cNvPr id="0" name=""/>
        <dsp:cNvSpPr/>
      </dsp:nvSpPr>
      <dsp:spPr>
        <a:xfrm rot="5400000">
          <a:off x="-227641" y="229505"/>
          <a:ext cx="1517610" cy="106232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Concepts</a:t>
          </a:r>
        </a:p>
      </dsp:txBody>
      <dsp:txXfrm rot="-5400000">
        <a:off x="1" y="533028"/>
        <a:ext cx="1062327" cy="455283"/>
      </dsp:txXfrm>
    </dsp:sp>
    <dsp:sp modelId="{60437417-4591-43A5-8813-2B62CC6C99AF}">
      <dsp:nvSpPr>
        <dsp:cNvPr id="0" name=""/>
        <dsp:cNvSpPr/>
      </dsp:nvSpPr>
      <dsp:spPr>
        <a:xfrm rot="5400000">
          <a:off x="4670096" y="-3605904"/>
          <a:ext cx="986446" cy="820198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t>Explanation</a:t>
          </a:r>
        </a:p>
        <a:p>
          <a:pPr marL="285750" lvl="1" indent="-285750" algn="l" defTabSz="1244600">
            <a:lnSpc>
              <a:spcPct val="90000"/>
            </a:lnSpc>
            <a:spcBef>
              <a:spcPct val="0"/>
            </a:spcBef>
            <a:spcAft>
              <a:spcPct val="15000"/>
            </a:spcAft>
            <a:buChar char="•"/>
          </a:pPr>
          <a:r>
            <a:rPr lang="en-US" sz="2800" kern="1200" dirty="0"/>
            <a:t>Different types of questions asked</a:t>
          </a:r>
          <a:endParaRPr lang="en-IN" sz="2800" kern="1200" dirty="0"/>
        </a:p>
      </dsp:txBody>
      <dsp:txXfrm rot="-5400000">
        <a:off x="1062327" y="50019"/>
        <a:ext cx="8153830" cy="890138"/>
      </dsp:txXfrm>
    </dsp:sp>
    <dsp:sp modelId="{511B41C6-13FF-43DB-AD21-5BE8545E835E}">
      <dsp:nvSpPr>
        <dsp:cNvPr id="0" name=""/>
        <dsp:cNvSpPr/>
      </dsp:nvSpPr>
      <dsp:spPr>
        <a:xfrm rot="5400000">
          <a:off x="-227641" y="1551990"/>
          <a:ext cx="1517610" cy="106232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Class Exercise</a:t>
          </a:r>
        </a:p>
      </dsp:txBody>
      <dsp:txXfrm rot="-5400000">
        <a:off x="1" y="1855513"/>
        <a:ext cx="1062327" cy="455283"/>
      </dsp:txXfrm>
    </dsp:sp>
    <dsp:sp modelId="{F50D481D-B2C0-414D-AF3C-512786D8A5DB}">
      <dsp:nvSpPr>
        <dsp:cNvPr id="0" name=""/>
        <dsp:cNvSpPr/>
      </dsp:nvSpPr>
      <dsp:spPr>
        <a:xfrm rot="5400000">
          <a:off x="4670096" y="-2283419"/>
          <a:ext cx="986446" cy="820198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Practice, Practice &amp; Practice</a:t>
          </a:r>
          <a:endParaRPr lang="en-IN" sz="2800" kern="1200" dirty="0"/>
        </a:p>
      </dsp:txBody>
      <dsp:txXfrm rot="-5400000">
        <a:off x="1062327" y="1372504"/>
        <a:ext cx="8153830" cy="890138"/>
      </dsp:txXfrm>
    </dsp:sp>
    <dsp:sp modelId="{CBBB9223-97DE-4941-BC88-CC0BDBDFC542}">
      <dsp:nvSpPr>
        <dsp:cNvPr id="0" name=""/>
        <dsp:cNvSpPr/>
      </dsp:nvSpPr>
      <dsp:spPr>
        <a:xfrm rot="5400000">
          <a:off x="-227641" y="2874475"/>
          <a:ext cx="1517610" cy="106232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Class Test/Recap</a:t>
          </a:r>
        </a:p>
      </dsp:txBody>
      <dsp:txXfrm rot="-5400000">
        <a:off x="1" y="3177998"/>
        <a:ext cx="1062327" cy="455283"/>
      </dsp:txXfrm>
    </dsp:sp>
    <dsp:sp modelId="{3010A756-8F93-4209-BD11-1ACA1D34F08D}">
      <dsp:nvSpPr>
        <dsp:cNvPr id="0" name=""/>
        <dsp:cNvSpPr/>
      </dsp:nvSpPr>
      <dsp:spPr>
        <a:xfrm rot="5400000">
          <a:off x="4670096" y="-960934"/>
          <a:ext cx="986446" cy="820198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t>Open Discussion</a:t>
          </a:r>
        </a:p>
      </dsp:txBody>
      <dsp:txXfrm rot="-5400000">
        <a:off x="1062327" y="2694989"/>
        <a:ext cx="8153830" cy="8901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32ADF-4634-412F-B615-95073642C66E}"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4C9045-38A8-4485-BC2E-8392E39052F6}" type="slidenum">
              <a:rPr lang="en-IN" smtClean="0"/>
              <a:t>‹#›</a:t>
            </a:fld>
            <a:endParaRPr lang="en-IN"/>
          </a:p>
        </p:txBody>
      </p:sp>
    </p:spTree>
    <p:extLst>
      <p:ext uri="{BB962C8B-B14F-4D97-AF65-F5344CB8AC3E}">
        <p14:creationId xmlns:p14="http://schemas.microsoft.com/office/powerpoint/2010/main" val="551565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leadthecompetition.in/reasoning/questions-on-relations.html" TargetMode="External"/><Relationship Id="rId2" Type="http://schemas.openxmlformats.org/officeDocument/2006/relationships/slide" Target="../slides/slide64.xml"/><Relationship Id="rId1" Type="http://schemas.openxmlformats.org/officeDocument/2006/relationships/notesMaster" Target="../notesMasters/notesMaster1.xml"/><Relationship Id="rId5" Type="http://schemas.openxmlformats.org/officeDocument/2006/relationships/hyperlink" Target="https://www.toppr.com/guides/reasoning-ability/blood-relations/blood-relations-practice-questions/" TargetMode="External"/><Relationship Id="rId4" Type="http://schemas.openxmlformats.org/officeDocument/2006/relationships/hyperlink" Target="https://www.sawaal.com/blood-relations-questions-and-answers/a-is-bs-sister-c-is-bs-mother-d-is-cs-father-e-is-ds-mother-then-how-is-a-related-to-d_415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39955CA-1769-48FB-A678-3C2C440ED2D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8978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http://www.leadthecompetition.in/reasoning/questions-on-relations.html</a:t>
            </a:r>
            <a:endParaRPr lang="en-IN" dirty="0"/>
          </a:p>
          <a:p>
            <a:endParaRPr lang="en-IN" dirty="0"/>
          </a:p>
          <a:p>
            <a:r>
              <a:rPr lang="en-IN" dirty="0">
                <a:hlinkClick r:id="rId4"/>
              </a:rPr>
              <a:t>https://www.sawaal.com/blood-relations-questions-and-answers/a-is-bs-sister-c-is-bs-mother-d-is-cs-father-e-is-ds-mother-then-how-is-a-related-to-d_4150</a:t>
            </a:r>
            <a:endParaRPr lang="en-IN" dirty="0"/>
          </a:p>
          <a:p>
            <a:endParaRPr lang="en-IN" dirty="0"/>
          </a:p>
          <a:p>
            <a:r>
              <a:rPr lang="en-IN" dirty="0">
                <a:hlinkClick r:id="rId5"/>
              </a:rPr>
              <a:t>https://www.toppr.com/guides/reasoning-ability/blood-relations/blood-relations-practice-questions/</a:t>
            </a:r>
            <a:endParaRPr lang="en-IN" dirty="0"/>
          </a:p>
          <a:p>
            <a:endParaRPr lang="en-IN" dirty="0"/>
          </a:p>
        </p:txBody>
      </p:sp>
      <p:sp>
        <p:nvSpPr>
          <p:cNvPr id="4" name="Slide Number Placeholder 3"/>
          <p:cNvSpPr>
            <a:spLocks noGrp="1"/>
          </p:cNvSpPr>
          <p:nvPr>
            <p:ph type="sldNum" sz="quarter" idx="5"/>
          </p:nvPr>
        </p:nvSpPr>
        <p:spPr/>
        <p:txBody>
          <a:bodyPr/>
          <a:lstStyle/>
          <a:p>
            <a:fld id="{154C9045-38A8-4485-BC2E-8392E39052F6}" type="slidenum">
              <a:rPr lang="en-IN" smtClean="0"/>
              <a:t>64</a:t>
            </a:fld>
            <a:endParaRPr lang="en-IN"/>
          </a:p>
        </p:txBody>
      </p:sp>
    </p:spTree>
    <p:extLst>
      <p:ext uri="{BB962C8B-B14F-4D97-AF65-F5344CB8AC3E}">
        <p14:creationId xmlns:p14="http://schemas.microsoft.com/office/powerpoint/2010/main" val="1961207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6C45-62FE-4154-843C-983EB55DD3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7DAFE3-03DF-D15B-7F5F-7EED534C3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0B2AB3-C48E-DCB3-9C71-250A0A71ABF6}"/>
              </a:ext>
            </a:extLst>
          </p:cNvPr>
          <p:cNvSpPr>
            <a:spLocks noGrp="1"/>
          </p:cNvSpPr>
          <p:nvPr>
            <p:ph type="dt" sz="half" idx="10"/>
          </p:nvPr>
        </p:nvSpPr>
        <p:spPr/>
        <p:txBody>
          <a:bodyPr/>
          <a:lstStyle/>
          <a:p>
            <a:fld id="{96DFF08F-DC6B-4601-B491-B0F83F6DD2DA}" type="datetimeFigureOut">
              <a:rPr lang="en-US" smtClean="0"/>
              <a:t>4/26/2024</a:t>
            </a:fld>
            <a:endParaRPr lang="en-US" dirty="0"/>
          </a:p>
        </p:txBody>
      </p:sp>
      <p:sp>
        <p:nvSpPr>
          <p:cNvPr id="5" name="Footer Placeholder 4">
            <a:extLst>
              <a:ext uri="{FF2B5EF4-FFF2-40B4-BE49-F238E27FC236}">
                <a16:creationId xmlns:a16="http://schemas.microsoft.com/office/drawing/2014/main" id="{A19A101D-53E3-5E5B-2CD5-E1CF33737B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7EEBC3-FE3D-793C-0904-94A6150BBEF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000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E2833-76DD-30FB-32B2-FF62F1AEE1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1D0639-1A0C-CA00-D996-630BD9B64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3CCD5-E3AD-7CAE-34A5-0C3872DB5DCF}"/>
              </a:ext>
            </a:extLst>
          </p:cNvPr>
          <p:cNvSpPr>
            <a:spLocks noGrp="1"/>
          </p:cNvSpPr>
          <p:nvPr>
            <p:ph type="dt" sz="half" idx="10"/>
          </p:nvPr>
        </p:nvSpPr>
        <p:spPr/>
        <p:txBody>
          <a:bodyPr/>
          <a:lstStyle/>
          <a:p>
            <a:fld id="{96DFF08F-DC6B-4601-B491-B0F83F6DD2DA}" type="datetimeFigureOut">
              <a:rPr lang="en-US" smtClean="0"/>
              <a:t>4/26/2024</a:t>
            </a:fld>
            <a:endParaRPr lang="en-US" dirty="0"/>
          </a:p>
        </p:txBody>
      </p:sp>
      <p:sp>
        <p:nvSpPr>
          <p:cNvPr id="5" name="Footer Placeholder 4">
            <a:extLst>
              <a:ext uri="{FF2B5EF4-FFF2-40B4-BE49-F238E27FC236}">
                <a16:creationId xmlns:a16="http://schemas.microsoft.com/office/drawing/2014/main" id="{965C1A31-DE40-6389-4AB8-C71D5D9BF3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10646E-BB73-FA52-9810-4944EE79AC9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9689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3F32B0-644F-C5E0-99C9-0A21CB8EB3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887D51-02D0-2EC1-BA68-E778E03E4C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7638C-395A-8C72-F702-2741A4741A87}"/>
              </a:ext>
            </a:extLst>
          </p:cNvPr>
          <p:cNvSpPr>
            <a:spLocks noGrp="1"/>
          </p:cNvSpPr>
          <p:nvPr>
            <p:ph type="dt" sz="half" idx="10"/>
          </p:nvPr>
        </p:nvSpPr>
        <p:spPr/>
        <p:txBody>
          <a:bodyPr/>
          <a:lstStyle/>
          <a:p>
            <a:fld id="{96DFF08F-DC6B-4601-B491-B0F83F6DD2DA}" type="datetimeFigureOut">
              <a:rPr lang="en-US" smtClean="0"/>
              <a:t>4/26/2024</a:t>
            </a:fld>
            <a:endParaRPr lang="en-US" dirty="0"/>
          </a:p>
        </p:txBody>
      </p:sp>
      <p:sp>
        <p:nvSpPr>
          <p:cNvPr id="5" name="Footer Placeholder 4">
            <a:extLst>
              <a:ext uri="{FF2B5EF4-FFF2-40B4-BE49-F238E27FC236}">
                <a16:creationId xmlns:a16="http://schemas.microsoft.com/office/drawing/2014/main" id="{8D8E8994-65DC-2F77-2865-2CCD7B3932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B63742-D607-9952-148A-37793267AC9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979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9E08-43D3-562B-4358-0F8670043A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F2C1A4-A910-F96E-F384-76580F7445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58A6A-6940-D264-715A-FEE7019CC33B}"/>
              </a:ext>
            </a:extLst>
          </p:cNvPr>
          <p:cNvSpPr>
            <a:spLocks noGrp="1"/>
          </p:cNvSpPr>
          <p:nvPr>
            <p:ph type="dt" sz="half" idx="10"/>
          </p:nvPr>
        </p:nvSpPr>
        <p:spPr/>
        <p:txBody>
          <a:bodyPr/>
          <a:lstStyle/>
          <a:p>
            <a:fld id="{96DFF08F-DC6B-4601-B491-B0F83F6DD2DA}" type="datetimeFigureOut">
              <a:rPr lang="en-US" smtClean="0"/>
              <a:t>4/26/2024</a:t>
            </a:fld>
            <a:endParaRPr lang="en-US" dirty="0"/>
          </a:p>
        </p:txBody>
      </p:sp>
      <p:sp>
        <p:nvSpPr>
          <p:cNvPr id="5" name="Footer Placeholder 4">
            <a:extLst>
              <a:ext uri="{FF2B5EF4-FFF2-40B4-BE49-F238E27FC236}">
                <a16:creationId xmlns:a16="http://schemas.microsoft.com/office/drawing/2014/main" id="{D903F309-DD53-B8B7-EB89-DC64916F7B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E1B8F4-4B4B-9CE4-BE4B-980836E9B054}"/>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4144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ADCC-AB0A-A951-85E7-AC868F7014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F8FD56-C682-26C8-45BA-B0618341AA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F1BA65-0748-DE35-4145-DD2B028F622F}"/>
              </a:ext>
            </a:extLst>
          </p:cNvPr>
          <p:cNvSpPr>
            <a:spLocks noGrp="1"/>
          </p:cNvSpPr>
          <p:nvPr>
            <p:ph type="dt" sz="half" idx="10"/>
          </p:nvPr>
        </p:nvSpPr>
        <p:spPr/>
        <p:txBody>
          <a:bodyPr/>
          <a:lstStyle/>
          <a:p>
            <a:fld id="{96DFF08F-DC6B-4601-B491-B0F83F6DD2DA}" type="datetimeFigureOut">
              <a:rPr lang="en-US" smtClean="0"/>
              <a:pPr/>
              <a:t>4/26/2024</a:t>
            </a:fld>
            <a:endParaRPr lang="en-US" dirty="0"/>
          </a:p>
        </p:txBody>
      </p:sp>
      <p:sp>
        <p:nvSpPr>
          <p:cNvPr id="5" name="Footer Placeholder 4">
            <a:extLst>
              <a:ext uri="{FF2B5EF4-FFF2-40B4-BE49-F238E27FC236}">
                <a16:creationId xmlns:a16="http://schemas.microsoft.com/office/drawing/2014/main" id="{5435E4F0-02CD-5BDD-2768-AC2AB55DA8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CFEA4F-B019-E925-9D49-3D896FCD4C4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534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4FB2-6308-DACB-0639-998AD1CDC9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79C32-136C-6A7F-8B1A-366D80236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D7128D-3207-6B0F-9B8D-193D1EE272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4EC56E-A931-4BA0-D7B6-38C05B13C0FD}"/>
              </a:ext>
            </a:extLst>
          </p:cNvPr>
          <p:cNvSpPr>
            <a:spLocks noGrp="1"/>
          </p:cNvSpPr>
          <p:nvPr>
            <p:ph type="dt" sz="half" idx="10"/>
          </p:nvPr>
        </p:nvSpPr>
        <p:spPr/>
        <p:txBody>
          <a:bodyPr/>
          <a:lstStyle/>
          <a:p>
            <a:fld id="{96DFF08F-DC6B-4601-B491-B0F83F6DD2DA}" type="datetimeFigureOut">
              <a:rPr lang="en-US" smtClean="0"/>
              <a:t>4/26/2024</a:t>
            </a:fld>
            <a:endParaRPr lang="en-US" dirty="0"/>
          </a:p>
        </p:txBody>
      </p:sp>
      <p:sp>
        <p:nvSpPr>
          <p:cNvPr id="6" name="Footer Placeholder 5">
            <a:extLst>
              <a:ext uri="{FF2B5EF4-FFF2-40B4-BE49-F238E27FC236}">
                <a16:creationId xmlns:a16="http://schemas.microsoft.com/office/drawing/2014/main" id="{297EC214-FFBE-70D4-38FC-7B7CD17BB2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40C66A-8C47-33E5-D546-4B288F21893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405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7A38-03C3-1BFA-0301-CEB7DCB787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3BB67D-6C3B-9FA3-1A12-92E7A718AB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36AF92-F813-C391-7562-746043855E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1AA909-4272-91D2-66F6-9E3F3E6856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7E792B-C3A7-116D-6F8C-5B6614B928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900104-045E-D497-CB06-9A6AADE26E04}"/>
              </a:ext>
            </a:extLst>
          </p:cNvPr>
          <p:cNvSpPr>
            <a:spLocks noGrp="1"/>
          </p:cNvSpPr>
          <p:nvPr>
            <p:ph type="dt" sz="half" idx="10"/>
          </p:nvPr>
        </p:nvSpPr>
        <p:spPr/>
        <p:txBody>
          <a:bodyPr/>
          <a:lstStyle/>
          <a:p>
            <a:fld id="{96DFF08F-DC6B-4601-B491-B0F83F6DD2DA}" type="datetimeFigureOut">
              <a:rPr lang="en-US" smtClean="0"/>
              <a:t>4/26/2024</a:t>
            </a:fld>
            <a:endParaRPr lang="en-US" dirty="0"/>
          </a:p>
        </p:txBody>
      </p:sp>
      <p:sp>
        <p:nvSpPr>
          <p:cNvPr id="8" name="Footer Placeholder 7">
            <a:extLst>
              <a:ext uri="{FF2B5EF4-FFF2-40B4-BE49-F238E27FC236}">
                <a16:creationId xmlns:a16="http://schemas.microsoft.com/office/drawing/2014/main" id="{A64F7288-EFF1-A0A0-F637-55DA684275F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F93500B-A421-6410-75F1-422AFC17C414}"/>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2204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F2A7-8A77-7782-92A1-637E021E4E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769014-5253-47E7-E2C2-3DC54BC4524E}"/>
              </a:ext>
            </a:extLst>
          </p:cNvPr>
          <p:cNvSpPr>
            <a:spLocks noGrp="1"/>
          </p:cNvSpPr>
          <p:nvPr>
            <p:ph type="dt" sz="half" idx="10"/>
          </p:nvPr>
        </p:nvSpPr>
        <p:spPr/>
        <p:txBody>
          <a:bodyPr/>
          <a:lstStyle/>
          <a:p>
            <a:fld id="{96DFF08F-DC6B-4601-B491-B0F83F6DD2DA}" type="datetimeFigureOut">
              <a:rPr lang="en-US" smtClean="0"/>
              <a:t>4/26/2024</a:t>
            </a:fld>
            <a:endParaRPr lang="en-US" dirty="0"/>
          </a:p>
        </p:txBody>
      </p:sp>
      <p:sp>
        <p:nvSpPr>
          <p:cNvPr id="4" name="Footer Placeholder 3">
            <a:extLst>
              <a:ext uri="{FF2B5EF4-FFF2-40B4-BE49-F238E27FC236}">
                <a16:creationId xmlns:a16="http://schemas.microsoft.com/office/drawing/2014/main" id="{2A064C7C-8593-DB85-7321-DF7231690ED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6068316-35C5-C216-D321-DD9DEAC1E69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945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E61A67-F2E5-C03B-FFFF-9560BFAFE48F}"/>
              </a:ext>
            </a:extLst>
          </p:cNvPr>
          <p:cNvSpPr>
            <a:spLocks noGrp="1"/>
          </p:cNvSpPr>
          <p:nvPr>
            <p:ph type="dt" sz="half" idx="10"/>
          </p:nvPr>
        </p:nvSpPr>
        <p:spPr/>
        <p:txBody>
          <a:bodyPr/>
          <a:lstStyle/>
          <a:p>
            <a:fld id="{96DFF08F-DC6B-4601-B491-B0F83F6DD2DA}" type="datetimeFigureOut">
              <a:rPr lang="en-US" smtClean="0"/>
              <a:t>4/26/2024</a:t>
            </a:fld>
            <a:endParaRPr lang="en-US" dirty="0"/>
          </a:p>
        </p:txBody>
      </p:sp>
      <p:sp>
        <p:nvSpPr>
          <p:cNvPr id="3" name="Footer Placeholder 2">
            <a:extLst>
              <a:ext uri="{FF2B5EF4-FFF2-40B4-BE49-F238E27FC236}">
                <a16:creationId xmlns:a16="http://schemas.microsoft.com/office/drawing/2014/main" id="{BC2C27AE-BFAC-4DD5-2AA4-85BD9F794E3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82B1FBC-ECB7-CB1F-56E9-054DEBC44C4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9474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D097-C4AE-62E4-76BC-76C4B8ABC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D259C9-126E-F39F-00D2-FA17F351F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2BC25D-64FC-D27B-DAA2-DC9987E10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396F1-17CA-B7E8-9265-7585D99AFFED}"/>
              </a:ext>
            </a:extLst>
          </p:cNvPr>
          <p:cNvSpPr>
            <a:spLocks noGrp="1"/>
          </p:cNvSpPr>
          <p:nvPr>
            <p:ph type="dt" sz="half" idx="10"/>
          </p:nvPr>
        </p:nvSpPr>
        <p:spPr/>
        <p:txBody>
          <a:bodyPr/>
          <a:lstStyle/>
          <a:p>
            <a:fld id="{96DFF08F-DC6B-4601-B491-B0F83F6DD2DA}" type="datetimeFigureOut">
              <a:rPr lang="en-US" smtClean="0"/>
              <a:t>4/26/2024</a:t>
            </a:fld>
            <a:endParaRPr lang="en-US" dirty="0"/>
          </a:p>
        </p:txBody>
      </p:sp>
      <p:sp>
        <p:nvSpPr>
          <p:cNvPr id="6" name="Footer Placeholder 5">
            <a:extLst>
              <a:ext uri="{FF2B5EF4-FFF2-40B4-BE49-F238E27FC236}">
                <a16:creationId xmlns:a16="http://schemas.microsoft.com/office/drawing/2014/main" id="{26A312AF-808E-4453-7275-6423DC40F7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6302C1-DF04-1BC2-E193-2175F2DBF79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21255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B229-A003-4D79-BACC-47B42A2F3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339237-E760-69C0-49EB-5847886D11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5F9F7E-C77B-1B09-7C6D-DBA3C8662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8C28F7-40B9-3FAF-3CC4-1604A3BB1D76}"/>
              </a:ext>
            </a:extLst>
          </p:cNvPr>
          <p:cNvSpPr>
            <a:spLocks noGrp="1"/>
          </p:cNvSpPr>
          <p:nvPr>
            <p:ph type="dt" sz="half" idx="10"/>
          </p:nvPr>
        </p:nvSpPr>
        <p:spPr/>
        <p:txBody>
          <a:bodyPr/>
          <a:lstStyle/>
          <a:p>
            <a:fld id="{96DFF08F-DC6B-4601-B491-B0F83F6DD2DA}" type="datetimeFigureOut">
              <a:rPr lang="en-US" smtClean="0"/>
              <a:t>4/26/2024</a:t>
            </a:fld>
            <a:endParaRPr lang="en-US" dirty="0"/>
          </a:p>
        </p:txBody>
      </p:sp>
      <p:sp>
        <p:nvSpPr>
          <p:cNvPr id="6" name="Footer Placeholder 5">
            <a:extLst>
              <a:ext uri="{FF2B5EF4-FFF2-40B4-BE49-F238E27FC236}">
                <a16:creationId xmlns:a16="http://schemas.microsoft.com/office/drawing/2014/main" id="{9AF3A2C3-3781-6A0F-7509-B1DFEB2F60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C9A7FF-97F7-07E8-03E4-68B666F5D01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184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0F1184-DF64-29A9-46F9-E262CE58E4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FDBDBF-CCE6-8149-391D-473A1FDC63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1F2F0-E68C-35E3-FE3B-292B906A63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FF08F-DC6B-4601-B491-B0F83F6DD2DA}" type="datetimeFigureOut">
              <a:rPr lang="en-US" smtClean="0"/>
              <a:pPr/>
              <a:t>4/26/2024</a:t>
            </a:fld>
            <a:endParaRPr lang="en-US" dirty="0"/>
          </a:p>
        </p:txBody>
      </p:sp>
      <p:sp>
        <p:nvSpPr>
          <p:cNvPr id="5" name="Footer Placeholder 4">
            <a:extLst>
              <a:ext uri="{FF2B5EF4-FFF2-40B4-BE49-F238E27FC236}">
                <a16:creationId xmlns:a16="http://schemas.microsoft.com/office/drawing/2014/main" id="{91877E09-FF11-D0E5-C99D-87E700474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47CC1F1-EE32-8214-6977-AD2B2AD71E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755747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264" y="2272683"/>
            <a:ext cx="9327472" cy="3350165"/>
          </a:xfrm>
        </p:spPr>
        <p:txBody>
          <a:bodyPr>
            <a:normAutofit fontScale="90000"/>
          </a:bodyPr>
          <a:lstStyle/>
          <a:p>
            <a:pPr algn="just"/>
            <a:r>
              <a:rPr lang="en-IN" b="1" dirty="0">
                <a:solidFill>
                  <a:srgbClr val="0070C0"/>
                </a:solidFill>
                <a:latin typeface="Arial Black" panose="020B0A04020102020204" pitchFamily="34" charset="0"/>
              </a:rPr>
              <a:t>PROBABILITY</a:t>
            </a:r>
            <a:br>
              <a:rPr lang="en-IN" b="1" dirty="0">
                <a:solidFill>
                  <a:srgbClr val="0070C0"/>
                </a:solidFill>
                <a:latin typeface="Arial Black" panose="020B0A04020102020204" pitchFamily="34" charset="0"/>
              </a:rPr>
            </a:br>
            <a:r>
              <a:rPr lang="en-IN" b="1" dirty="0">
                <a:solidFill>
                  <a:srgbClr val="0070C0"/>
                </a:solidFill>
                <a:latin typeface="Arial Black" panose="020B0A04020102020204" pitchFamily="34" charset="0"/>
              </a:rPr>
              <a:t>						</a:t>
            </a:r>
            <a:br>
              <a:rPr lang="en-IN" b="1" dirty="0">
                <a:solidFill>
                  <a:srgbClr val="0070C0"/>
                </a:solidFill>
                <a:latin typeface="Arial Black" panose="020B0A04020102020204" pitchFamily="34" charset="0"/>
              </a:rPr>
            </a:br>
            <a:br>
              <a:rPr lang="en-IN" b="1" dirty="0">
                <a:solidFill>
                  <a:srgbClr val="0070C0"/>
                </a:solidFill>
                <a:latin typeface="Arial Black" panose="020B0A04020102020204" pitchFamily="34" charset="0"/>
              </a:rPr>
            </a:br>
            <a:r>
              <a:rPr lang="en-IN" b="1" dirty="0">
                <a:solidFill>
                  <a:srgbClr val="0070C0"/>
                </a:solidFill>
                <a:latin typeface="Arial Black" panose="020B0A04020102020204" pitchFamily="34" charset="0"/>
              </a:rPr>
              <a:t>							</a:t>
            </a:r>
            <a:r>
              <a:rPr lang="en-IN" sz="2800" b="1" dirty="0">
                <a:solidFill>
                  <a:srgbClr val="FFFF00"/>
                </a:solidFill>
                <a:latin typeface="Arial Black" panose="020B0A04020102020204" pitchFamily="34" charset="0"/>
              </a:rPr>
              <a:t>Pratyus Pratye</a:t>
            </a:r>
          </a:p>
        </p:txBody>
      </p:sp>
    </p:spTree>
    <p:extLst>
      <p:ext uri="{BB962C8B-B14F-4D97-AF65-F5344CB8AC3E}">
        <p14:creationId xmlns:p14="http://schemas.microsoft.com/office/powerpoint/2010/main" val="208432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a:xfrm>
            <a:off x="434321" y="107674"/>
            <a:ext cx="10515600" cy="629174"/>
          </a:xfrm>
        </p:spPr>
        <p:txBody>
          <a:bodyPr>
            <a:normAutofit fontScale="90000"/>
          </a:bodyPr>
          <a:lstStyle/>
          <a:p>
            <a:r>
              <a:rPr lang="en-IN" b="1" dirty="0">
                <a:solidFill>
                  <a:srgbClr val="FFC000"/>
                </a:solidFill>
                <a:latin typeface="Arial Black" panose="020B0A04020102020204" pitchFamily="34" charset="0"/>
              </a:rPr>
              <a:t>Occurrence of Events</a:t>
            </a:r>
            <a:endParaRPr lang="en-IN" dirty="0">
              <a:solidFill>
                <a:srgbClr val="FFC000"/>
              </a:solidFill>
              <a:latin typeface="Arial Black" panose="020B0A04020102020204" pitchFamily="34" charset="0"/>
            </a:endParaRPr>
          </a:p>
        </p:txBody>
      </p:sp>
      <p:sp>
        <p:nvSpPr>
          <p:cNvPr id="3" name="Rectangle 2">
            <a:extLst>
              <a:ext uri="{FF2B5EF4-FFF2-40B4-BE49-F238E27FC236}">
                <a16:creationId xmlns:a16="http://schemas.microsoft.com/office/drawing/2014/main" id="{7A0FA269-BF9D-4FF0-999E-910B91860DC1}"/>
              </a:ext>
            </a:extLst>
          </p:cNvPr>
          <p:cNvSpPr/>
          <p:nvPr/>
        </p:nvSpPr>
        <p:spPr>
          <a:xfrm>
            <a:off x="434321" y="895768"/>
            <a:ext cx="11312762" cy="2961580"/>
          </a:xfrm>
          <a:prstGeom prst="rect">
            <a:avLst/>
          </a:prstGeom>
        </p:spPr>
        <p:txBody>
          <a:bodyPr wrap="square">
            <a:spAutoFit/>
          </a:bodyPr>
          <a:lstStyle/>
          <a:p>
            <a:pPr algn="just">
              <a:lnSpc>
                <a:spcPct val="107000"/>
              </a:lnSpc>
              <a:spcAft>
                <a:spcPts val="800"/>
              </a:spcAft>
            </a:pPr>
            <a:r>
              <a:rPr lang="en-IN" b="1" u="sng"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Occurrence of Events</a:t>
            </a:r>
            <a:r>
              <a:rPr lang="en-IN"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 </a:t>
            </a:r>
            <a:endParaRPr lang="en-IN"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In a random experiment, let S be the sample space and E be the event such that w = A, then we say that the event E has occurred. If w = E, we say that the event E has not occurred.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u="sng"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Example </a:t>
            </a:r>
            <a:r>
              <a:rPr lang="en-IN" b="1" u="sng" dirty="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Consider the random experiment of showing an unbiased die. Let E be the event of getting an odd number, then E= {1, 3, 5}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Now, in a trial, let the outcome be 3, since 3 = E, so in this trial, the event E has occurred.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In another trial, let the outcome be 4.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Since 4 € E so in this trial, the event E has not occurred.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4461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855A-1835-4B80-883F-9DBE3EC16BAC}"/>
              </a:ext>
            </a:extLst>
          </p:cNvPr>
          <p:cNvSpPr>
            <a:spLocks noGrp="1"/>
          </p:cNvSpPr>
          <p:nvPr>
            <p:ph type="title"/>
          </p:nvPr>
        </p:nvSpPr>
        <p:spPr>
          <a:xfrm>
            <a:off x="439619" y="187573"/>
            <a:ext cx="10515600" cy="638052"/>
          </a:xfrm>
        </p:spPr>
        <p:txBody>
          <a:bodyPr>
            <a:normAutofit fontScale="90000"/>
          </a:bodyPr>
          <a:lstStyle/>
          <a:p>
            <a:r>
              <a:rPr lang="en-IN" b="1" dirty="0">
                <a:solidFill>
                  <a:srgbClr val="FFC000"/>
                </a:solidFill>
                <a:latin typeface="Arial Black" panose="020B0A04020102020204" pitchFamily="34" charset="0"/>
              </a:rPr>
              <a:t>Impossible Events</a:t>
            </a:r>
            <a:endParaRPr lang="en-IN" dirty="0">
              <a:solidFill>
                <a:srgbClr val="FFC000"/>
              </a:solidFill>
              <a:latin typeface="Arial Black" panose="020B0A04020102020204" pitchFamily="34" charset="0"/>
            </a:endParaRPr>
          </a:p>
        </p:txBody>
      </p:sp>
      <p:sp>
        <p:nvSpPr>
          <p:cNvPr id="3" name="Rectangle 2">
            <a:extLst>
              <a:ext uri="{FF2B5EF4-FFF2-40B4-BE49-F238E27FC236}">
                <a16:creationId xmlns:a16="http://schemas.microsoft.com/office/drawing/2014/main" id="{121C7CB0-BE15-46A8-B417-EB91F161DB97}"/>
              </a:ext>
            </a:extLst>
          </p:cNvPr>
          <p:cNvSpPr/>
          <p:nvPr/>
        </p:nvSpPr>
        <p:spPr>
          <a:xfrm>
            <a:off x="434321" y="968449"/>
            <a:ext cx="11323358" cy="3166764"/>
          </a:xfrm>
          <a:prstGeom prst="rect">
            <a:avLst/>
          </a:prstGeom>
        </p:spPr>
        <p:txBody>
          <a:bodyPr wrap="square">
            <a:spAutoFit/>
          </a:bodyPr>
          <a:lstStyle/>
          <a:p>
            <a:pPr algn="just">
              <a:lnSpc>
                <a:spcPct val="107000"/>
              </a:lnSpc>
              <a:spcAft>
                <a:spcPts val="800"/>
              </a:spcAft>
            </a:pPr>
            <a:r>
              <a:rPr lang="en-IN" b="1" u="sng"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Impossible Events: </a:t>
            </a:r>
            <a:endParaRPr lang="en-IN"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Example</a:t>
            </a:r>
            <a:r>
              <a:rPr lang="en-IN" dirty="0">
                <a:latin typeface="Times New Roman" panose="02020603050405020304" pitchFamily="18" charset="0"/>
                <a:ea typeface="Calibri" panose="020F0502020204030204" pitchFamily="34" charset="0"/>
                <a:cs typeface="Times New Roman" panose="02020603050405020304" pitchFamily="18" charset="0"/>
              </a:rPr>
              <a:t>: consider the random experiment of throwing an unbiased die. The sample space S = {1, ,2 ,3, 4, 5, 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Let E1 be the event of getting a number less than 1.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And E2 be the event of getting a number greater than 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E1 and E2 both are impossible events.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Let E2 be the events of getting a number less than or equal to 7.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and E4 be the event of getting a number multiple of 2 but less than 7.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E3 and E4 are the certain events.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19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1BD4-B25B-4FA6-B1FB-995174504A9F}"/>
              </a:ext>
            </a:extLst>
          </p:cNvPr>
          <p:cNvSpPr>
            <a:spLocks noGrp="1"/>
          </p:cNvSpPr>
          <p:nvPr>
            <p:ph type="title"/>
          </p:nvPr>
        </p:nvSpPr>
        <p:spPr>
          <a:xfrm>
            <a:off x="439619" y="302982"/>
            <a:ext cx="10515600" cy="558153"/>
          </a:xfrm>
        </p:spPr>
        <p:txBody>
          <a:bodyPr>
            <a:normAutofit fontScale="90000"/>
          </a:bodyPr>
          <a:lstStyle/>
          <a:p>
            <a:r>
              <a:rPr lang="en-IN" b="1" dirty="0">
                <a:solidFill>
                  <a:srgbClr val="FFC000"/>
                </a:solidFill>
                <a:latin typeface="Arial Black" panose="020B0A04020102020204" pitchFamily="34" charset="0"/>
              </a:rPr>
              <a:t>Equally Likely Events</a:t>
            </a:r>
            <a:endParaRPr lang="en-IN" dirty="0">
              <a:solidFill>
                <a:srgbClr val="FFC000"/>
              </a:solidFill>
              <a:latin typeface="Arial Black" panose="020B0A04020102020204" pitchFamily="34" charset="0"/>
            </a:endParaRPr>
          </a:p>
        </p:txBody>
      </p:sp>
      <p:sp>
        <p:nvSpPr>
          <p:cNvPr id="3" name="Rectangle 2">
            <a:extLst>
              <a:ext uri="{FF2B5EF4-FFF2-40B4-BE49-F238E27FC236}">
                <a16:creationId xmlns:a16="http://schemas.microsoft.com/office/drawing/2014/main" id="{D8553CEC-FFC7-4CF8-A34B-A99CF1F3416B}"/>
              </a:ext>
            </a:extLst>
          </p:cNvPr>
          <p:cNvSpPr/>
          <p:nvPr/>
        </p:nvSpPr>
        <p:spPr>
          <a:xfrm>
            <a:off x="434321" y="987452"/>
            <a:ext cx="11323358" cy="2858988"/>
          </a:xfrm>
          <a:prstGeom prst="rect">
            <a:avLst/>
          </a:prstGeom>
        </p:spPr>
        <p:txBody>
          <a:bodyPr wrap="square">
            <a:spAutoFit/>
          </a:bodyPr>
          <a:lstStyle/>
          <a:p>
            <a:pPr algn="just">
              <a:lnSpc>
                <a:spcPct val="107000"/>
              </a:lnSpc>
              <a:spcAft>
                <a:spcPts val="800"/>
              </a:spcAft>
            </a:pPr>
            <a:r>
              <a:rPr lang="en-IN" b="1" u="sng"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Equally Likely Events: </a:t>
            </a:r>
            <a:endParaRPr lang="en-IN"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Example</a:t>
            </a:r>
            <a:r>
              <a:rPr lang="en-IN" dirty="0">
                <a:latin typeface="Times New Roman" panose="02020603050405020304" pitchFamily="18" charset="0"/>
                <a:ea typeface="Calibri" panose="020F0502020204030204" pitchFamily="34" charset="0"/>
                <a:cs typeface="Times New Roman" panose="02020603050405020304" pitchFamily="18" charset="0"/>
              </a:rPr>
              <a:t> : If an unbiased die is rolled, then each outcome is equally likely to happen i.e., all elementary events are equally likely to happen. IF however, the die is so formed that a particular face occurs most often, then the die is biased. So in this case, the outcomes are not equally likely to happen.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u="sng"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Favourable event: </a:t>
            </a:r>
            <a:endParaRPr lang="en-IN"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Example</a:t>
            </a: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 Consider a random experiment of throwing a die, Let E be the event of getting an even number, then E = { 2, 4, 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So there are three Favourable events of event E viz. {2}, {4} and {6}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4726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4182-B0CE-4BBC-B3F5-EAE1492CA73C}"/>
              </a:ext>
            </a:extLst>
          </p:cNvPr>
          <p:cNvSpPr>
            <a:spLocks noGrp="1"/>
          </p:cNvSpPr>
          <p:nvPr>
            <p:ph type="title"/>
          </p:nvPr>
        </p:nvSpPr>
        <p:spPr>
          <a:xfrm>
            <a:off x="448409" y="178695"/>
            <a:ext cx="10515600" cy="726828"/>
          </a:xfrm>
        </p:spPr>
        <p:txBody>
          <a:bodyPr/>
          <a:lstStyle/>
          <a:p>
            <a:r>
              <a:rPr lang="en-IN" b="1" dirty="0">
                <a:solidFill>
                  <a:srgbClr val="FFC000"/>
                </a:solidFill>
                <a:latin typeface="Arial Black" panose="020B0A04020102020204" pitchFamily="34" charset="0"/>
              </a:rPr>
              <a:t>Addition Rule </a:t>
            </a:r>
            <a:endParaRPr lang="en-IN" dirty="0">
              <a:solidFill>
                <a:srgbClr val="FFC000"/>
              </a:solidFill>
              <a:latin typeface="Arial Black" panose="020B0A04020102020204" pitchFamily="34" charset="0"/>
            </a:endParaRPr>
          </a:p>
        </p:txBody>
      </p:sp>
      <p:sp>
        <p:nvSpPr>
          <p:cNvPr id="3" name="Rectangle 2">
            <a:extLst>
              <a:ext uri="{FF2B5EF4-FFF2-40B4-BE49-F238E27FC236}">
                <a16:creationId xmlns:a16="http://schemas.microsoft.com/office/drawing/2014/main" id="{8748FEF7-0732-403D-8EBF-06C0CC2E500D}"/>
              </a:ext>
            </a:extLst>
          </p:cNvPr>
          <p:cNvSpPr/>
          <p:nvPr/>
        </p:nvSpPr>
        <p:spPr>
          <a:xfrm>
            <a:off x="448409" y="1022236"/>
            <a:ext cx="11295181" cy="2970621"/>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compound event combines two simple events. P (A or B) = P (event A occurs or event B occurs or they both occur).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 formal addition rule is written as: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3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P(A or B) = P(A) + P(B) – P(A and B) </a:t>
            </a:r>
            <a:endParaRPr lang="en-IN" sz="36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ea typeface="Calibri" panose="020F0502020204030204" pitchFamily="34" charset="0"/>
              </a:rPr>
              <a:t>Notice that the quantity P(A and B) is subtracted. This is because the events that fall under both event A and event B at the same time are counted twice: once when calculating P(A) </a:t>
            </a:r>
            <a:r>
              <a:rPr lang="en-IN" dirty="0"/>
              <a:t>and then again when calculating P(B) . If event A and event B are mutually exclusive, or cannot happen at the same time, the formula simplifies to: </a:t>
            </a:r>
          </a:p>
          <a:p>
            <a:r>
              <a:rPr lang="en-IN" b="1" dirty="0"/>
              <a:t>P(A or B) = P(A) + P(B) </a:t>
            </a:r>
            <a:endParaRPr lang="en-IN" dirty="0"/>
          </a:p>
          <a:p>
            <a:endParaRPr lang="en-IN" dirty="0"/>
          </a:p>
        </p:txBody>
      </p:sp>
    </p:spTree>
    <p:extLst>
      <p:ext uri="{BB962C8B-B14F-4D97-AF65-F5344CB8AC3E}">
        <p14:creationId xmlns:p14="http://schemas.microsoft.com/office/powerpoint/2010/main" val="2554542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7B0486-9A34-4FF0-90E1-E96C600AF28A}"/>
              </a:ext>
            </a:extLst>
          </p:cNvPr>
          <p:cNvSpPr/>
          <p:nvPr/>
        </p:nvSpPr>
        <p:spPr>
          <a:xfrm>
            <a:off x="310259" y="363985"/>
            <a:ext cx="11326712" cy="1750416"/>
          </a:xfrm>
          <a:prstGeom prst="rect">
            <a:avLst/>
          </a:prstGeom>
        </p:spPr>
        <p:txBody>
          <a:bodyPr wrap="square">
            <a:spAutoFit/>
          </a:bodyPr>
          <a:lstStyle/>
          <a:p>
            <a:pPr algn="just">
              <a:lnSpc>
                <a:spcPct val="107000"/>
              </a:lnSpc>
              <a:spcAft>
                <a:spcPts val="800"/>
              </a:spcAft>
            </a:pPr>
            <a:r>
              <a:rPr lang="en-IN" sz="4400" b="1" dirty="0">
                <a:solidFill>
                  <a:srgbClr val="FFC000"/>
                </a:solidFill>
                <a:latin typeface="Arial Black" panose="020B0A04020102020204" pitchFamily="34" charset="0"/>
                <a:ea typeface="Calibri" panose="020F0502020204030204" pitchFamily="34" charset="0"/>
                <a:cs typeface="Times New Roman" panose="02020603050405020304" pitchFamily="18" charset="0"/>
              </a:rPr>
              <a:t>The Complement </a:t>
            </a:r>
            <a:endParaRPr lang="en-IN" sz="4400" dirty="0">
              <a:solidFill>
                <a:srgbClr val="FFC000"/>
              </a:solidFill>
              <a:latin typeface="Arial Black" panose="020B0A04020102020204" pitchFamily="34" charset="0"/>
              <a:ea typeface="Calibri" panose="020F0502020204030204" pitchFamily="34" charset="0"/>
              <a:cs typeface="Times New Roman" panose="02020603050405020304" pitchFamily="18" charset="0"/>
            </a:endParaRPr>
          </a:p>
          <a:p>
            <a:pPr algn="just"/>
            <a:r>
              <a:rPr lang="en-IN" dirty="0">
                <a:latin typeface="Times New Roman" panose="02020603050405020304" pitchFamily="18" charset="0"/>
                <a:ea typeface="Calibri" panose="020F0502020204030204" pitchFamily="34" charset="0"/>
              </a:rPr>
              <a:t>The complement of an event, A, consists of all outcomes where event A does not occur P(not A). The sum of the probability of an event occurring and the probability of the event not occurring is equal to 1. This property is called the Rule of Complementary Event</a:t>
            </a:r>
            <a:endParaRPr lang="en-IN" dirty="0"/>
          </a:p>
        </p:txBody>
      </p:sp>
    </p:spTree>
    <p:extLst>
      <p:ext uri="{BB962C8B-B14F-4D97-AF65-F5344CB8AC3E}">
        <p14:creationId xmlns:p14="http://schemas.microsoft.com/office/powerpoint/2010/main" val="50660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94E762-D4BB-4381-A766-662E2A55D3B3}"/>
              </a:ext>
            </a:extLst>
          </p:cNvPr>
          <p:cNvSpPr/>
          <p:nvPr/>
        </p:nvSpPr>
        <p:spPr>
          <a:xfrm>
            <a:off x="338341" y="175170"/>
            <a:ext cx="11016199" cy="2000548"/>
          </a:xfrm>
          <a:prstGeom prst="rect">
            <a:avLst/>
          </a:prstGeom>
        </p:spPr>
        <p:txBody>
          <a:bodyPr wrap="square">
            <a:spAutoFit/>
          </a:bodyPr>
          <a:lstStyle/>
          <a:p>
            <a:pPr algn="ctr">
              <a:lnSpc>
                <a:spcPct val="107000"/>
              </a:lnSpc>
              <a:spcAft>
                <a:spcPts val="800"/>
              </a:spcAft>
            </a:pPr>
            <a:r>
              <a:rPr lang="en-IN" sz="4400" b="1" dirty="0">
                <a:solidFill>
                  <a:srgbClr val="FFC000"/>
                </a:solidFill>
                <a:latin typeface="Arial Black" panose="020B0A04020102020204" pitchFamily="34" charset="0"/>
                <a:ea typeface="Calibri" panose="020F0502020204030204" pitchFamily="34" charset="0"/>
                <a:cs typeface="Times New Roman" panose="02020603050405020304" pitchFamily="18" charset="0"/>
              </a:rPr>
              <a:t>Coins</a:t>
            </a: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1.Three coins are tossed. What is the probability of getting 2 tails and 1 head?</a:t>
            </a: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 If 8 coins are tossed, what is the chance that one and only one will turn up head?</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086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10AA-987C-4850-9B8F-4022A039E1D6}"/>
              </a:ext>
            </a:extLst>
          </p:cNvPr>
          <p:cNvSpPr>
            <a:spLocks noGrp="1"/>
          </p:cNvSpPr>
          <p:nvPr>
            <p:ph type="title"/>
          </p:nvPr>
        </p:nvSpPr>
        <p:spPr>
          <a:xfrm>
            <a:off x="287090" y="332334"/>
            <a:ext cx="10515600" cy="513794"/>
          </a:xfrm>
        </p:spPr>
        <p:txBody>
          <a:bodyPr>
            <a:noAutofit/>
          </a:bodyPr>
          <a:lstStyle/>
          <a:p>
            <a:pPr algn="ctr"/>
            <a:r>
              <a:rPr lang="en-IN" sz="3200" b="1" dirty="0">
                <a:solidFill>
                  <a:srgbClr val="FFC000"/>
                </a:solidFill>
                <a:latin typeface="Arial Black" panose="020B0A04020102020204" pitchFamily="34" charset="0"/>
              </a:rPr>
              <a:t>Dice</a:t>
            </a:r>
            <a:endParaRPr lang="en-IN" sz="3200" dirty="0">
              <a:solidFill>
                <a:srgbClr val="FFC000"/>
              </a:solidFill>
              <a:latin typeface="Arial Black" panose="020B0A04020102020204" pitchFamily="34" charset="0"/>
            </a:endParaRPr>
          </a:p>
        </p:txBody>
      </p:sp>
      <p:sp>
        <p:nvSpPr>
          <p:cNvPr id="3" name="Rectangle 2">
            <a:extLst>
              <a:ext uri="{FF2B5EF4-FFF2-40B4-BE49-F238E27FC236}">
                <a16:creationId xmlns:a16="http://schemas.microsoft.com/office/drawing/2014/main" id="{F9EB84FE-0A18-48EC-B272-D0741FC628F4}"/>
              </a:ext>
            </a:extLst>
          </p:cNvPr>
          <p:cNvSpPr/>
          <p:nvPr/>
        </p:nvSpPr>
        <p:spPr>
          <a:xfrm>
            <a:off x="287090" y="617383"/>
            <a:ext cx="5483232" cy="1146211"/>
          </a:xfrm>
          <a:prstGeom prst="rect">
            <a:avLst/>
          </a:prstGeom>
        </p:spPr>
        <p:txBody>
          <a:bodyPr wrap="square">
            <a:spAutoFit/>
          </a:bodyPr>
          <a:lstStyle/>
          <a:p>
            <a:pPr algn="just">
              <a:lnSpc>
                <a:spcPct val="107000"/>
              </a:lnSpc>
              <a:spcAft>
                <a:spcPts val="800"/>
              </a:spcAft>
            </a:pPr>
            <a:r>
              <a:rPr lang="en-IN" sz="3200" dirty="0">
                <a:latin typeface="Times New Roman" panose="02020603050405020304" pitchFamily="18" charset="0"/>
                <a:ea typeface="Calibri" panose="020F0502020204030204" pitchFamily="34" charset="0"/>
                <a:cs typeface="Times New Roman" panose="02020603050405020304" pitchFamily="18" charset="0"/>
              </a:rPr>
              <a:t>1. What is the chance of getting a 2 or 4 in rolling a dice?</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02B6A50B-0143-4E3B-B704-CB4A6DB4F8A4}"/>
              </a:ext>
            </a:extLst>
          </p:cNvPr>
          <p:cNvSpPr/>
          <p:nvPr/>
        </p:nvSpPr>
        <p:spPr>
          <a:xfrm>
            <a:off x="287090" y="1735153"/>
            <a:ext cx="11295181" cy="1146211"/>
          </a:xfrm>
          <a:prstGeom prst="rect">
            <a:avLst/>
          </a:prstGeom>
        </p:spPr>
        <p:txBody>
          <a:bodyPr wrap="square">
            <a:spAutoFit/>
          </a:bodyPr>
          <a:lstStyle/>
          <a:p>
            <a:pPr algn="just">
              <a:lnSpc>
                <a:spcPct val="107000"/>
              </a:lnSpc>
              <a:spcAft>
                <a:spcPts val="800"/>
              </a:spcAft>
            </a:pPr>
            <a:r>
              <a:rPr lang="en-IN" sz="3200" dirty="0">
                <a:latin typeface="Times New Roman" panose="02020603050405020304" pitchFamily="18" charset="0"/>
                <a:ea typeface="Calibri" panose="020F0502020204030204" pitchFamily="34" charset="0"/>
                <a:cs typeface="Times New Roman" panose="02020603050405020304" pitchFamily="18" charset="0"/>
              </a:rPr>
              <a:t>2. What is the chance of throwing a number greater than 4 with an ordinary dice whose faces are numbered from 1 to 6?</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B7D408F-CF86-414C-9E96-1375AF0D40FB}"/>
              </a:ext>
            </a:extLst>
          </p:cNvPr>
          <p:cNvSpPr txBox="1"/>
          <p:nvPr/>
        </p:nvSpPr>
        <p:spPr>
          <a:xfrm>
            <a:off x="191674" y="4716298"/>
            <a:ext cx="12886678" cy="1146211"/>
          </a:xfrm>
          <a:prstGeom prst="rect">
            <a:avLst/>
          </a:prstGeom>
          <a:noFill/>
        </p:spPr>
        <p:txBody>
          <a:bodyPr wrap="square">
            <a:spAutoFit/>
          </a:bodyPr>
          <a:lstStyle/>
          <a:p>
            <a:pPr algn="just">
              <a:lnSpc>
                <a:spcPct val="107000"/>
              </a:lnSpc>
              <a:spcAft>
                <a:spcPts val="800"/>
              </a:spcAft>
            </a:pPr>
            <a:r>
              <a:rPr lang="en-IN" sz="3200" dirty="0">
                <a:latin typeface="Times New Roman" panose="02020603050405020304" pitchFamily="18" charset="0"/>
                <a:ea typeface="Calibri" panose="020F0502020204030204" pitchFamily="34" charset="0"/>
                <a:cs typeface="Times New Roman" panose="02020603050405020304" pitchFamily="18" charset="0"/>
              </a:rPr>
              <a:t>3. Two dice are thrown. If the total on the faces of the two dices is 6, find the probability that there are two odd numbers on the face?</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D12581CA-31DD-424F-A9D7-845857C7CD74}"/>
              </a:ext>
            </a:extLst>
          </p:cNvPr>
          <p:cNvSpPr txBox="1"/>
          <p:nvPr/>
        </p:nvSpPr>
        <p:spPr>
          <a:xfrm>
            <a:off x="287090" y="2962256"/>
            <a:ext cx="11165715" cy="1673150"/>
          </a:xfrm>
          <a:prstGeom prst="rect">
            <a:avLst/>
          </a:prstGeom>
          <a:noFill/>
        </p:spPr>
        <p:txBody>
          <a:bodyPr wrap="square">
            <a:spAutoFit/>
          </a:bodyPr>
          <a:lstStyle/>
          <a:p>
            <a:pPr algn="just">
              <a:lnSpc>
                <a:spcPct val="107000"/>
              </a:lnSpc>
              <a:spcAft>
                <a:spcPts val="800"/>
              </a:spcAft>
            </a:pPr>
            <a:r>
              <a:rPr lang="en-IN" sz="3200" dirty="0">
                <a:latin typeface="Times New Roman" panose="02020603050405020304" pitchFamily="18" charset="0"/>
                <a:ea typeface="Calibri" panose="020F0502020204030204" pitchFamily="34" charset="0"/>
                <a:cs typeface="Times New Roman" panose="02020603050405020304" pitchFamily="18" charset="0"/>
              </a:rPr>
              <a:t>4. If I roll a die with 6 sides and flip a coin with 2 sides. What is the probability that I will get a number 2 in the die and a head in the coin.</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5085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8A47-C824-49CD-87A2-72F25B42F326}"/>
              </a:ext>
            </a:extLst>
          </p:cNvPr>
          <p:cNvSpPr>
            <a:spLocks noGrp="1"/>
          </p:cNvSpPr>
          <p:nvPr>
            <p:ph type="title"/>
          </p:nvPr>
        </p:nvSpPr>
        <p:spPr>
          <a:xfrm>
            <a:off x="373032" y="196449"/>
            <a:ext cx="10515600" cy="753461"/>
          </a:xfrm>
        </p:spPr>
        <p:txBody>
          <a:bodyPr/>
          <a:lstStyle/>
          <a:p>
            <a:pPr algn="ctr"/>
            <a:r>
              <a:rPr lang="en-US" b="1" dirty="0">
                <a:solidFill>
                  <a:srgbClr val="FFC000"/>
                </a:solidFill>
                <a:latin typeface="Arial Black" panose="020B0A04020102020204" pitchFamily="34" charset="0"/>
              </a:rPr>
              <a:t>BALL</a:t>
            </a:r>
            <a:endParaRPr lang="en-IN" b="1" dirty="0">
              <a:solidFill>
                <a:srgbClr val="FFC000"/>
              </a:solidFill>
              <a:latin typeface="Arial Black" panose="020B0A04020102020204" pitchFamily="34" charset="0"/>
            </a:endParaRPr>
          </a:p>
        </p:txBody>
      </p:sp>
      <p:sp>
        <p:nvSpPr>
          <p:cNvPr id="3" name="Rectangle 2">
            <a:extLst>
              <a:ext uri="{FF2B5EF4-FFF2-40B4-BE49-F238E27FC236}">
                <a16:creationId xmlns:a16="http://schemas.microsoft.com/office/drawing/2014/main" id="{6D2C8EF5-9013-4E32-824B-77E270F36079}"/>
              </a:ext>
            </a:extLst>
          </p:cNvPr>
          <p:cNvSpPr/>
          <p:nvPr/>
        </p:nvSpPr>
        <p:spPr>
          <a:xfrm>
            <a:off x="373032" y="1035063"/>
            <a:ext cx="11232478" cy="670440"/>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 There are 19 red balls and one black ball. Ten balls are put in one jar and then remaining 10 are put in another jar. What is the possibility that the black ball is in the right jar?</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5965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EBBC76E-C8F5-4D36-BB53-D079B9E64D67}"/>
              </a:ext>
            </a:extLst>
          </p:cNvPr>
          <p:cNvSpPr/>
          <p:nvPr/>
        </p:nvSpPr>
        <p:spPr>
          <a:xfrm>
            <a:off x="240685" y="358370"/>
            <a:ext cx="11824068" cy="1647182"/>
          </a:xfrm>
          <a:prstGeom prst="rect">
            <a:avLst/>
          </a:prstGeom>
        </p:spPr>
        <p:txBody>
          <a:bodyPr wrap="square">
            <a:spAutoFit/>
          </a:bodyPr>
          <a:lstStyle/>
          <a:p>
            <a:pPr algn="just">
              <a:lnSpc>
                <a:spcPct val="107000"/>
              </a:lnSpc>
              <a:spcAft>
                <a:spcPts val="800"/>
              </a:spcAft>
            </a:pPr>
            <a:r>
              <a:rPr lang="en-IN" sz="3200" dirty="0">
                <a:latin typeface="Times New Roman" panose="02020603050405020304" pitchFamily="18" charset="0"/>
                <a:ea typeface="Calibri" panose="020F0502020204030204" pitchFamily="34" charset="0"/>
                <a:cs typeface="Times New Roman" panose="02020603050405020304" pitchFamily="18" charset="0"/>
              </a:rPr>
              <a:t>2. A bag contains 20 balls marked 1 to 20. One ball is thrown at random. Find the probability that it is marked with a number which is a multiple of 5 or 7.</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422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23D1C-3000-4768-A9A4-6552769FC69D}"/>
              </a:ext>
            </a:extLst>
          </p:cNvPr>
          <p:cNvSpPr/>
          <p:nvPr/>
        </p:nvSpPr>
        <p:spPr>
          <a:xfrm>
            <a:off x="127365" y="256737"/>
            <a:ext cx="11185182" cy="1452642"/>
          </a:xfrm>
          <a:prstGeom prst="rect">
            <a:avLst/>
          </a:prstGeom>
        </p:spPr>
        <p:txBody>
          <a:bodyPr wrap="square">
            <a:spAutoFit/>
          </a:bodyPr>
          <a:lstStyle/>
          <a:p>
            <a:pPr algn="just">
              <a:lnSpc>
                <a:spcPct val="107000"/>
              </a:lnSpc>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3. A bag contains 3 green &amp; 7 white balls. Two balls are drawn from the bag in succession without replacement. What is the probability that they are of different colours?</a:t>
            </a: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074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D67D-CC1B-44D0-A8A0-5344294BEFC9}"/>
              </a:ext>
            </a:extLst>
          </p:cNvPr>
          <p:cNvSpPr>
            <a:spLocks noGrp="1"/>
          </p:cNvSpPr>
          <p:nvPr>
            <p:ph type="title"/>
          </p:nvPr>
        </p:nvSpPr>
        <p:spPr/>
        <p:txBody>
          <a:bodyPr/>
          <a:lstStyle/>
          <a:p>
            <a:r>
              <a:rPr lang="en-IN" dirty="0"/>
              <a:t>AGENDA</a:t>
            </a:r>
          </a:p>
        </p:txBody>
      </p:sp>
      <p:graphicFrame>
        <p:nvGraphicFramePr>
          <p:cNvPr id="4" name="Content Placeholder 3">
            <a:extLst>
              <a:ext uri="{FF2B5EF4-FFF2-40B4-BE49-F238E27FC236}">
                <a16:creationId xmlns:a16="http://schemas.microsoft.com/office/drawing/2014/main" id="{0CDBAF53-0FF8-4104-B113-1EECEF956998}"/>
              </a:ext>
            </a:extLst>
          </p:cNvPr>
          <p:cNvGraphicFramePr>
            <a:graphicFrameLocks noGrp="1"/>
          </p:cNvGraphicFramePr>
          <p:nvPr>
            <p:ph idx="1"/>
            <p:extLst>
              <p:ext uri="{D42A27DB-BD31-4B8C-83A1-F6EECF244321}">
                <p14:modId xmlns:p14="http://schemas.microsoft.com/office/powerpoint/2010/main" val="2985640658"/>
              </p:ext>
            </p:extLst>
          </p:nvPr>
        </p:nvGraphicFramePr>
        <p:xfrm>
          <a:off x="882865" y="2136836"/>
          <a:ext cx="9264312" cy="4166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51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2B8E29-0D7D-46D4-A62A-464D42756A54}"/>
              </a:ext>
            </a:extLst>
          </p:cNvPr>
          <p:cNvSpPr/>
          <p:nvPr/>
        </p:nvSpPr>
        <p:spPr>
          <a:xfrm>
            <a:off x="198387" y="307095"/>
            <a:ext cx="11866366" cy="1120243"/>
          </a:xfrm>
          <a:prstGeom prst="rect">
            <a:avLst/>
          </a:prstGeom>
        </p:spPr>
        <p:txBody>
          <a:bodyPr wrap="square">
            <a:spAutoFit/>
          </a:bodyPr>
          <a:lstStyle/>
          <a:p>
            <a:pPr algn="just">
              <a:lnSpc>
                <a:spcPct val="107000"/>
              </a:lnSpc>
              <a:spcAft>
                <a:spcPts val="800"/>
              </a:spcAft>
            </a:pPr>
            <a:r>
              <a:rPr lang="en-IN" sz="3200" dirty="0">
                <a:latin typeface="Times New Roman" panose="02020603050405020304" pitchFamily="18" charset="0"/>
                <a:ea typeface="Calibri" panose="020F0502020204030204" pitchFamily="34" charset="0"/>
                <a:cs typeface="Times New Roman" panose="02020603050405020304" pitchFamily="18" charset="0"/>
              </a:rPr>
              <a:t>4. Three balls are picked from a bag that contains 4 blue, 5 green and 6 yellow balls. What is the probability that all of them are green.</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3666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03A9-4566-41DA-8BC6-1463A6EDB69B}"/>
              </a:ext>
            </a:extLst>
          </p:cNvPr>
          <p:cNvSpPr>
            <a:spLocks noGrp="1"/>
          </p:cNvSpPr>
          <p:nvPr>
            <p:ph type="title"/>
          </p:nvPr>
        </p:nvSpPr>
        <p:spPr>
          <a:xfrm>
            <a:off x="838200" y="365125"/>
            <a:ext cx="10515600" cy="593663"/>
          </a:xfrm>
        </p:spPr>
        <p:txBody>
          <a:bodyPr>
            <a:normAutofit fontScale="90000"/>
          </a:bodyPr>
          <a:lstStyle/>
          <a:p>
            <a:pPr algn="ctr"/>
            <a:r>
              <a:rPr lang="en-US" b="1" dirty="0">
                <a:solidFill>
                  <a:srgbClr val="FFC000"/>
                </a:solidFill>
                <a:latin typeface="Arial Black" panose="020B0A04020102020204" pitchFamily="34" charset="0"/>
              </a:rPr>
              <a:t>CARDS</a:t>
            </a:r>
            <a:endParaRPr lang="en-IN" b="1" dirty="0">
              <a:solidFill>
                <a:srgbClr val="FFC000"/>
              </a:solidFill>
              <a:latin typeface="Arial Black" panose="020B0A04020102020204" pitchFamily="34" charset="0"/>
            </a:endParaRPr>
          </a:p>
        </p:txBody>
      </p:sp>
      <p:sp>
        <p:nvSpPr>
          <p:cNvPr id="3" name="Rectangle 2">
            <a:extLst>
              <a:ext uri="{FF2B5EF4-FFF2-40B4-BE49-F238E27FC236}">
                <a16:creationId xmlns:a16="http://schemas.microsoft.com/office/drawing/2014/main" id="{3EA63734-4BE5-4DA2-A972-CAE19F54827D}"/>
              </a:ext>
            </a:extLst>
          </p:cNvPr>
          <p:cNvSpPr/>
          <p:nvPr/>
        </p:nvSpPr>
        <p:spPr>
          <a:xfrm>
            <a:off x="248021" y="1021287"/>
            <a:ext cx="11845159" cy="1120243"/>
          </a:xfrm>
          <a:prstGeom prst="rect">
            <a:avLst/>
          </a:prstGeom>
        </p:spPr>
        <p:txBody>
          <a:bodyPr wrap="square">
            <a:spAutoFit/>
          </a:bodyPr>
          <a:lstStyle/>
          <a:p>
            <a:pPr algn="just">
              <a:lnSpc>
                <a:spcPct val="107000"/>
              </a:lnSpc>
              <a:spcAft>
                <a:spcPts val="800"/>
              </a:spcAft>
            </a:pPr>
            <a:r>
              <a:rPr lang="en-IN" sz="3200" dirty="0">
                <a:latin typeface="Times New Roman" panose="02020603050405020304" pitchFamily="18" charset="0"/>
                <a:ea typeface="Calibri" panose="020F0502020204030204" pitchFamily="34" charset="0"/>
                <a:cs typeface="Times New Roman" panose="02020603050405020304" pitchFamily="18" charset="0"/>
              </a:rPr>
              <a:t>1. Two cards are drawn at random from a pack of 52 cards. What is the probability that either both are black or both are queen?</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57895BE-643D-4997-A907-3F65E45AA4ED}"/>
              </a:ext>
            </a:extLst>
          </p:cNvPr>
          <p:cNvSpPr txBox="1"/>
          <p:nvPr/>
        </p:nvSpPr>
        <p:spPr>
          <a:xfrm>
            <a:off x="346842" y="2378701"/>
            <a:ext cx="11845158" cy="1120243"/>
          </a:xfrm>
          <a:prstGeom prst="rect">
            <a:avLst/>
          </a:prstGeom>
          <a:noFill/>
        </p:spPr>
        <p:txBody>
          <a:bodyPr wrap="square">
            <a:spAutoFit/>
          </a:bodyPr>
          <a:lstStyle/>
          <a:p>
            <a:pPr algn="just">
              <a:lnSpc>
                <a:spcPct val="107000"/>
              </a:lnSpc>
              <a:spcAft>
                <a:spcPts val="800"/>
              </a:spcAft>
            </a:pPr>
            <a:r>
              <a:rPr lang="en-IN" sz="3200" dirty="0">
                <a:latin typeface="Times New Roman" panose="02020603050405020304" pitchFamily="18" charset="0"/>
                <a:ea typeface="Calibri" panose="020F0502020204030204" pitchFamily="34" charset="0"/>
                <a:cs typeface="Times New Roman" panose="02020603050405020304" pitchFamily="18" charset="0"/>
              </a:rPr>
              <a:t>2. A. Card is drawn from a pack of 52 cards. What is the probability of getting a queen of club or a king of heart?</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1393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644E8E-FF20-4D50-A120-EDA346F2B313}"/>
              </a:ext>
            </a:extLst>
          </p:cNvPr>
          <p:cNvSpPr/>
          <p:nvPr/>
        </p:nvSpPr>
        <p:spPr>
          <a:xfrm>
            <a:off x="207945" y="313281"/>
            <a:ext cx="11303876" cy="2016258"/>
          </a:xfrm>
          <a:prstGeom prst="rect">
            <a:avLst/>
          </a:prstGeom>
        </p:spPr>
        <p:txBody>
          <a:bodyPr wrap="square">
            <a:spAutoFit/>
          </a:bodyPr>
          <a:lstStyle/>
          <a:p>
            <a:pPr algn="just">
              <a:lnSpc>
                <a:spcPct val="107000"/>
              </a:lnSpc>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1. Tickets numbered 1 to 20 are mixed up and then a ticket is drawn at random. What is the probability that the ticket drawn has a number which is a multiple of 3 or 5?</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A.  ½	B.  2/5	C.  8/15		D.  9/20</a:t>
            </a: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7512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F27D5B-A0D1-4E3C-834D-FA770A3B87AD}"/>
              </a:ext>
            </a:extLst>
          </p:cNvPr>
          <p:cNvSpPr/>
          <p:nvPr/>
        </p:nvSpPr>
        <p:spPr>
          <a:xfrm>
            <a:off x="283940" y="199148"/>
            <a:ext cx="11382703" cy="1555234"/>
          </a:xfrm>
          <a:prstGeom prst="rect">
            <a:avLst/>
          </a:prstGeom>
        </p:spPr>
        <p:txBody>
          <a:bodyPr wrap="square">
            <a:spAutoFit/>
          </a:bodyPr>
          <a:lstStyle/>
          <a:p>
            <a:pPr algn="just">
              <a:lnSpc>
                <a:spcPct val="107000"/>
              </a:lnSpc>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2.A bag contains 2 red, 3 green and 2 blue balls. Two balls are drawn at random. What is the probability that none of the balls drawn is blue?</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A.10/21		B. 11/21		C. 2/7		D. 5/7</a:t>
            </a: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5346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E1E8FF-7A95-4F7D-877A-7A70D9C162C1}"/>
              </a:ext>
            </a:extLst>
          </p:cNvPr>
          <p:cNvSpPr/>
          <p:nvPr/>
        </p:nvSpPr>
        <p:spPr>
          <a:xfrm>
            <a:off x="252333" y="246445"/>
            <a:ext cx="11303876" cy="1555234"/>
          </a:xfrm>
          <a:prstGeom prst="rect">
            <a:avLst/>
          </a:prstGeom>
        </p:spPr>
        <p:txBody>
          <a:bodyPr wrap="square">
            <a:spAutoFit/>
          </a:bodyPr>
          <a:lstStyle/>
          <a:p>
            <a:pPr algn="just">
              <a:lnSpc>
                <a:spcPct val="107000"/>
              </a:lnSpc>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3. In a box, there are 8 red, 7 blue and 6 green balls. One ball is picked up randomly. What is the probability that it is neither red nor green?</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A.   1/3		B.3/4	C.7/19		D. 8/21		E.9/21</a:t>
            </a: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2904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2869C1-6120-4AA0-A31B-813E7FD22534}"/>
              </a:ext>
            </a:extLst>
          </p:cNvPr>
          <p:cNvSpPr/>
          <p:nvPr/>
        </p:nvSpPr>
        <p:spPr>
          <a:xfrm>
            <a:off x="284698" y="277381"/>
            <a:ext cx="11444240" cy="1116972"/>
          </a:xfrm>
          <a:prstGeom prst="rect">
            <a:avLst/>
          </a:prstGeom>
        </p:spPr>
        <p:txBody>
          <a:bodyPr wrap="square">
            <a:spAutoFit/>
          </a:bodyPr>
          <a:lstStyle/>
          <a:p>
            <a:pPr algn="just">
              <a:lnSpc>
                <a:spcPct val="107000"/>
              </a:lnSpc>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4. What is the probability of getting a sum 9 from two throws of a dice?</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A.   1/6		B.1/8		C.1/9		D.1/12</a:t>
            </a: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8106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083905-E922-4176-B1FE-CF3F8369EAB8}"/>
              </a:ext>
            </a:extLst>
          </p:cNvPr>
          <p:cNvSpPr/>
          <p:nvPr/>
        </p:nvSpPr>
        <p:spPr>
          <a:xfrm>
            <a:off x="318748" y="308910"/>
            <a:ext cx="11735506" cy="1775743"/>
          </a:xfrm>
          <a:prstGeom prst="rect">
            <a:avLst/>
          </a:prstGeom>
        </p:spPr>
        <p:txBody>
          <a:bodyPr wrap="square">
            <a:spAutoFit/>
          </a:bodyPr>
          <a:lstStyle/>
          <a:p>
            <a:pPr algn="just">
              <a:lnSpc>
                <a:spcPct val="107000"/>
              </a:lnSpc>
              <a:spcAft>
                <a:spcPts val="800"/>
              </a:spcAft>
            </a:pPr>
            <a:r>
              <a:rPr lang="en-IN" sz="3200" dirty="0">
                <a:latin typeface="Times New Roman" panose="02020603050405020304" pitchFamily="18" charset="0"/>
                <a:ea typeface="Calibri" panose="020F0502020204030204" pitchFamily="34" charset="0"/>
                <a:cs typeface="Times New Roman" panose="02020603050405020304" pitchFamily="18" charset="0"/>
              </a:rPr>
              <a:t>5. Three unbiased coins are tossed. What is the probability of getting at most two heads?</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3200" dirty="0">
                <a:latin typeface="Times New Roman" panose="02020603050405020304" pitchFamily="18" charset="0"/>
                <a:ea typeface="Calibri" panose="020F0502020204030204" pitchFamily="34" charset="0"/>
                <a:cs typeface="Times New Roman" panose="02020603050405020304" pitchFamily="18" charset="0"/>
              </a:rPr>
              <a:t>A.  ¾		B. ¼		C.3/8		D.7/8</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0782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1A776C-DFFE-44B9-B945-33B895CD2C92}"/>
              </a:ext>
            </a:extLst>
          </p:cNvPr>
          <p:cNvSpPr/>
          <p:nvPr/>
        </p:nvSpPr>
        <p:spPr>
          <a:xfrm>
            <a:off x="236329" y="210338"/>
            <a:ext cx="11227138" cy="773032"/>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6. Two dice are thrown simultaneously. What is the probability of getting two numbers whose product is even?</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½		B.3/4	C.3/8	D.5/16</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3984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85F9FA-F8DE-4528-823A-F10C3729E855}"/>
              </a:ext>
            </a:extLst>
          </p:cNvPr>
          <p:cNvSpPr/>
          <p:nvPr/>
        </p:nvSpPr>
        <p:spPr>
          <a:xfrm>
            <a:off x="236704" y="265271"/>
            <a:ext cx="11739273" cy="1069395"/>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7. In a class, there are 15 boys and 10 girls. Three students are selected at random. The probability that 1 girl and 2 boys are selected, is: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21/46		B.   25/117		C.   1/50			D.   3/25</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5752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E507072-4880-4AB4-AB6B-E5B071A7643B}"/>
              </a:ext>
            </a:extLst>
          </p:cNvPr>
          <p:cNvSpPr/>
          <p:nvPr/>
        </p:nvSpPr>
        <p:spPr>
          <a:xfrm>
            <a:off x="247421" y="174828"/>
            <a:ext cx="11295540" cy="773032"/>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8. In a lottery, there are 10 prizes and 25 blanks. A lottery is drawn at random. What is the probability of getting a prize?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1/10		B.   2/5		C.   2/7		D.   5/7</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744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9EF-3747-4E85-97A7-074DFB6AC909}"/>
              </a:ext>
            </a:extLst>
          </p:cNvPr>
          <p:cNvSpPr>
            <a:spLocks noGrp="1"/>
          </p:cNvSpPr>
          <p:nvPr>
            <p:ph type="title"/>
          </p:nvPr>
        </p:nvSpPr>
        <p:spPr>
          <a:xfrm>
            <a:off x="509726" y="178694"/>
            <a:ext cx="10515600" cy="611419"/>
          </a:xfrm>
        </p:spPr>
        <p:txBody>
          <a:bodyPr>
            <a:normAutofit fontScale="90000"/>
          </a:bodyPr>
          <a:lstStyle/>
          <a:p>
            <a:r>
              <a:rPr lang="en-IN" b="1" dirty="0">
                <a:solidFill>
                  <a:srgbClr val="FFC000"/>
                </a:solidFill>
                <a:latin typeface="Arial Black" panose="020B0A04020102020204" pitchFamily="34" charset="0"/>
              </a:rPr>
              <a:t>SAMPLE  SPACE </a:t>
            </a:r>
            <a:endParaRPr lang="en-IN" dirty="0">
              <a:solidFill>
                <a:srgbClr val="FFC000"/>
              </a:solidFill>
              <a:latin typeface="Arial Black" panose="020B0A04020102020204" pitchFamily="34" charset="0"/>
            </a:endParaRP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A59BA676-5981-4728-BC3F-D521A6A4D203}"/>
                  </a:ext>
                </a:extLst>
              </p:cNvPr>
              <p:cNvSpPr/>
              <p:nvPr/>
            </p:nvSpPr>
            <p:spPr>
              <a:xfrm>
                <a:off x="433852" y="950741"/>
                <a:ext cx="11029616" cy="40505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07000"/>
                  </a:lnSpc>
                  <a:spcAft>
                    <a:spcPts val="800"/>
                  </a:spcAft>
                </a:pPr>
                <a:r>
                  <a:rPr lang="en-IN" b="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Example 1 </a:t>
                </a:r>
                <a:r>
                  <a:rPr lang="en-IN" b="1" dirty="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In tossing of a fair coin, there are two possible outcomes, viz, head (H) and tail (T). So, the sample space in this random experiment is S = (H,T) </a:t>
                </a:r>
              </a:p>
              <a:p>
                <a:pPr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Example 2 </a:t>
                </a:r>
                <a:r>
                  <a:rPr lang="en-IN" b="1" dirty="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when two fair coins are tossed together, the possible outcomes of the experiment are HH, HT, TH and TT. So the sample space is given by S = (HH, HT, TH, TT) </a:t>
                </a:r>
              </a:p>
              <a:p>
                <a:pPr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Example 3 </a:t>
                </a:r>
                <a:r>
                  <a:rPr lang="en-IN" b="1" dirty="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when unbiased die is thrown, it gives 6 possible outcomes viz, 1,2,3,4,5 and 6. So, the sample space S= (1, 2, 3, 4, 5, 6) </a:t>
                </a:r>
              </a:p>
              <a:p>
                <a:pPr algn="just">
                  <a:lnSpc>
                    <a:spcPct val="107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Sum of p is </a:t>
                </a:r>
                <a:r>
                  <a:rPr lang="en-IN" b="1" dirty="0" err="1">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coeff</a:t>
                </a:r>
                <a:r>
                  <a:rPr lang="en-IN"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of </a:t>
                </a:r>
                <a14:m>
                  <m:oMath xmlns:m="http://schemas.openxmlformats.org/officeDocument/2006/math">
                    <m:sSup>
                      <m:sSupPr>
                        <m:ctrlPr>
                          <a:rPr lang="en-US" b="1" i="1" smtClean="0">
                            <a:ln w="0"/>
                            <a:solidFill>
                              <a:schemeClr val="tx1"/>
                            </a:solidFill>
                            <a:effectLst>
                              <a:outerShdw blurRad="38100" dist="19050" dir="2700000" algn="tl" rotWithShape="0">
                                <a:schemeClr val="dk1">
                                  <a:alpha val="40000"/>
                                </a:schemeClr>
                              </a:outerShdw>
                            </a:effectLst>
                            <a:highlight>
                              <a:srgbClr val="FFFF00"/>
                            </a:highlight>
                            <a:latin typeface="Cambria Math" panose="02040503050406030204" pitchFamily="18" charset="0"/>
                          </a:rPr>
                        </m:ctrlPr>
                      </m:sSupPr>
                      <m:e>
                        <m:r>
                          <a:rPr lang="en-US" b="1" i="1">
                            <a:ln w="0"/>
                            <a:solidFill>
                              <a:schemeClr val="tx1"/>
                            </a:solidFill>
                            <a:effectLst>
                              <a:outerShdw blurRad="38100" dist="19050" dir="2700000" algn="tl" rotWithShape="0">
                                <a:schemeClr val="dk1">
                                  <a:alpha val="40000"/>
                                </a:schemeClr>
                              </a:outerShdw>
                            </a:effectLst>
                            <a:highlight>
                              <a:srgbClr val="FFFF00"/>
                            </a:highlight>
                            <a:latin typeface="Cambria Math" panose="02040503050406030204" pitchFamily="18" charset="0"/>
                          </a:rPr>
                          <m:t>𝒙</m:t>
                        </m:r>
                      </m:e>
                      <m:sup>
                        <m:r>
                          <a:rPr lang="en-US" b="1" i="1" smtClean="0">
                            <a:ln w="0"/>
                            <a:solidFill>
                              <a:schemeClr val="tx1"/>
                            </a:solidFill>
                            <a:effectLst>
                              <a:outerShdw blurRad="38100" dist="19050" dir="2700000" algn="tl" rotWithShape="0">
                                <a:schemeClr val="dk1">
                                  <a:alpha val="40000"/>
                                </a:schemeClr>
                              </a:outerShdw>
                            </a:effectLst>
                            <a:highlight>
                              <a:srgbClr val="FFFF00"/>
                            </a:highlight>
                            <a:latin typeface="Cambria Math" panose="02040503050406030204" pitchFamily="18" charset="0"/>
                          </a:rPr>
                          <m:t>𝒑</m:t>
                        </m:r>
                      </m:sup>
                    </m:sSup>
                  </m:oMath>
                </a14:m>
                <a:r>
                  <a:rPr lang="en-IN" b="1"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in the roll of n dice</a:t>
                </a:r>
                <a:r>
                  <a:rPr lang="en-IN" dirty="0">
                    <a:latin typeface="Times New Roman" panose="02020603050405020304" pitchFamily="18" charset="0"/>
                    <a:ea typeface="Calibri" panose="020F0502020204030204" pitchFamily="34" charset="0"/>
                    <a:cs typeface="Times New Roman" panose="02020603050405020304" pitchFamily="18" charset="0"/>
                  </a:rPr>
                  <a:t>.</a:t>
                </a:r>
              </a:p>
            </p:txBody>
          </p:sp>
        </mc:Choice>
        <mc:Fallback>
          <p:sp>
            <p:nvSpPr>
              <p:cNvPr id="4" name="Rectangle 3">
                <a:extLst>
                  <a:ext uri="{FF2B5EF4-FFF2-40B4-BE49-F238E27FC236}">
                    <a16:creationId xmlns:a16="http://schemas.microsoft.com/office/drawing/2014/main" id="{A59BA676-5981-4728-BC3F-D521A6A4D203}"/>
                  </a:ext>
                </a:extLst>
              </p:cNvPr>
              <p:cNvSpPr>
                <a:spLocks noRot="1" noChangeAspect="1" noMove="1" noResize="1" noEditPoints="1" noAdjustHandles="1" noChangeArrowheads="1" noChangeShapeType="1" noTextEdit="1"/>
              </p:cNvSpPr>
              <p:nvPr/>
            </p:nvSpPr>
            <p:spPr>
              <a:xfrm>
                <a:off x="433852" y="950741"/>
                <a:ext cx="11029616" cy="4050532"/>
              </a:xfrm>
              <a:prstGeom prst="rect">
                <a:avLst/>
              </a:prstGeom>
              <a:blipFill>
                <a:blip r:embed="rId2"/>
                <a:stretch>
                  <a:fillRect l="-497" t="-751" r="-442" b="-19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2FCD4F25-5770-0CD5-C716-4A827614EFD2}"/>
                  </a:ext>
                </a:extLst>
              </p:cNvPr>
              <p:cNvSpPr/>
              <p:nvPr/>
            </p:nvSpPr>
            <p:spPr>
              <a:xfrm>
                <a:off x="4642454" y="4467136"/>
                <a:ext cx="3506462" cy="6947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ln w="0"/>
                    <a:solidFill>
                      <a:schemeClr val="tx1"/>
                    </a:solidFill>
                    <a:effectLst>
                      <a:outerShdw blurRad="38100" dist="19050" dir="2700000" algn="tl" rotWithShape="0">
                        <a:schemeClr val="dk1">
                          <a:alpha val="40000"/>
                        </a:schemeClr>
                      </a:outerShdw>
                    </a:effectLst>
                    <a:highlight>
                      <a:srgbClr val="FFFFFF"/>
                    </a:highlight>
                    <a:latin typeface="KaTeX_Main"/>
                  </a:rPr>
                  <a:t>(</a:t>
                </a:r>
                <a:r>
                  <a:rPr lang="en-US" i="1" dirty="0" err="1">
                    <a:ln w="0"/>
                    <a:solidFill>
                      <a:schemeClr val="tx1"/>
                    </a:solidFill>
                    <a:effectLst>
                      <a:outerShdw blurRad="38100" dist="19050" dir="2700000" algn="tl" rotWithShape="0">
                        <a:schemeClr val="dk1">
                          <a:alpha val="40000"/>
                        </a:schemeClr>
                      </a:outerShdw>
                    </a:effectLst>
                    <a:highlight>
                      <a:srgbClr val="FFFFFF"/>
                    </a:highlight>
                    <a:latin typeface="KaTeX_Math"/>
                  </a:rPr>
                  <a:t>x</a:t>
                </a:r>
                <a:r>
                  <a:rPr lang="en-US" i="0" dirty="0" err="1">
                    <a:ln w="0"/>
                    <a:solidFill>
                      <a:schemeClr val="tx1"/>
                    </a:solidFill>
                    <a:effectLst>
                      <a:outerShdw blurRad="38100" dist="19050" dir="2700000" algn="tl" rotWithShape="0">
                        <a:schemeClr val="dk1">
                          <a:alpha val="40000"/>
                        </a:schemeClr>
                      </a:outerShdw>
                    </a:effectLst>
                    <a:highlight>
                      <a:srgbClr val="FFFFFF"/>
                    </a:highlight>
                    <a:latin typeface="KaTeX_Main"/>
                  </a:rPr>
                  <a:t>+</a:t>
                </a:r>
                <a14:m>
                  <m:oMath xmlns:m="http://schemas.openxmlformats.org/officeDocument/2006/math">
                    <m:sSup>
                      <m:sSupPr>
                        <m:ctrlPr>
                          <a:rPr lang="en-US" i="1" smtClean="0">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ctrlPr>
                      </m:sSupPr>
                      <m:e>
                        <m:r>
                          <a:rPr lang="en-US" i="1" smtClean="0">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t>𝑥</m:t>
                        </m:r>
                      </m:e>
                      <m:sup>
                        <m:r>
                          <a:rPr lang="en-US" i="1" smtClean="0">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t>2</m:t>
                        </m:r>
                      </m:sup>
                    </m:sSup>
                  </m:oMath>
                </a14:m>
                <a:r>
                  <a:rPr lang="en-US" i="0" dirty="0">
                    <a:ln w="0"/>
                    <a:solidFill>
                      <a:schemeClr val="tx1"/>
                    </a:solidFill>
                    <a:effectLst>
                      <a:outerShdw blurRad="38100" dist="19050" dir="2700000" algn="tl" rotWithShape="0">
                        <a:schemeClr val="dk1">
                          <a:alpha val="40000"/>
                        </a:schemeClr>
                      </a:outerShdw>
                    </a:effectLst>
                    <a:highlight>
                      <a:srgbClr val="FFFFFF"/>
                    </a:highlight>
                    <a:latin typeface="KaTeX_Main"/>
                  </a:rPr>
                  <a:t>+</a:t>
                </a:r>
                <a:r>
                  <a:rPr lang="en-US" dirty="0">
                    <a:ln w="0"/>
                    <a:solidFill>
                      <a:schemeClr val="tx1"/>
                    </a:solidFill>
                    <a:effectLst>
                      <a:outerShdw blurRad="38100" dist="19050" dir="2700000" algn="tl" rotWithShape="0">
                        <a:schemeClr val="dk1">
                          <a:alpha val="40000"/>
                        </a:schemeClr>
                      </a:outerShdw>
                    </a:effectLst>
                    <a:highlight>
                      <a:srgbClr val="FFFFFF"/>
                    </a:highlight>
                  </a:rPr>
                  <a:t> </a:t>
                </a:r>
                <a14:m>
                  <m:oMath xmlns:m="http://schemas.openxmlformats.org/officeDocument/2006/math">
                    <m:sSup>
                      <m:sSupPr>
                        <m:ctrlPr>
                          <a:rPr lang="en-US" i="1">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ctrlPr>
                      </m:sSupPr>
                      <m:e>
                        <m:r>
                          <a:rPr lang="en-US" i="1">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t>𝑥</m:t>
                        </m:r>
                      </m:e>
                      <m:sup>
                        <m:r>
                          <a:rPr lang="en-US" i="1" smtClean="0">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t>3</m:t>
                        </m:r>
                      </m:sup>
                    </m:sSup>
                  </m:oMath>
                </a14:m>
                <a:r>
                  <a:rPr lang="en-US" i="0" dirty="0">
                    <a:ln w="0"/>
                    <a:solidFill>
                      <a:schemeClr val="tx1"/>
                    </a:solidFill>
                    <a:effectLst>
                      <a:outerShdw blurRad="38100" dist="19050" dir="2700000" algn="tl" rotWithShape="0">
                        <a:schemeClr val="dk1">
                          <a:alpha val="40000"/>
                        </a:schemeClr>
                      </a:outerShdw>
                    </a:effectLst>
                    <a:highlight>
                      <a:srgbClr val="FFFFFF"/>
                    </a:highlight>
                    <a:latin typeface="KaTeX_Main"/>
                  </a:rPr>
                  <a:t>+</a:t>
                </a:r>
                <a:r>
                  <a:rPr lang="en-US" dirty="0">
                    <a:ln w="0"/>
                    <a:solidFill>
                      <a:schemeClr val="tx1"/>
                    </a:solidFill>
                    <a:effectLst>
                      <a:outerShdw blurRad="38100" dist="19050" dir="2700000" algn="tl" rotWithShape="0">
                        <a:schemeClr val="dk1">
                          <a:alpha val="40000"/>
                        </a:schemeClr>
                      </a:outerShdw>
                    </a:effectLst>
                    <a:highlight>
                      <a:srgbClr val="FFFFFF"/>
                    </a:highlight>
                  </a:rPr>
                  <a:t> </a:t>
                </a:r>
                <a14:m>
                  <m:oMath xmlns:m="http://schemas.openxmlformats.org/officeDocument/2006/math">
                    <m:sSup>
                      <m:sSupPr>
                        <m:ctrlPr>
                          <a:rPr lang="en-US" i="1">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ctrlPr>
                      </m:sSupPr>
                      <m:e>
                        <m:r>
                          <a:rPr lang="en-US" i="1">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t>𝑥</m:t>
                        </m:r>
                      </m:e>
                      <m:sup>
                        <m:r>
                          <a:rPr lang="en-US" i="1" smtClean="0">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t>4</m:t>
                        </m:r>
                      </m:sup>
                    </m:sSup>
                    <m:r>
                      <a:rPr lang="en-US" i="1">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t> </m:t>
                    </m:r>
                  </m:oMath>
                </a14:m>
                <a:r>
                  <a:rPr lang="en-US" i="0" dirty="0">
                    <a:ln w="0"/>
                    <a:solidFill>
                      <a:schemeClr val="tx1"/>
                    </a:solidFill>
                    <a:effectLst>
                      <a:outerShdw blurRad="38100" dist="19050" dir="2700000" algn="tl" rotWithShape="0">
                        <a:schemeClr val="dk1">
                          <a:alpha val="40000"/>
                        </a:schemeClr>
                      </a:outerShdw>
                    </a:effectLst>
                    <a:highlight>
                      <a:srgbClr val="FFFFFF"/>
                    </a:highlight>
                    <a:latin typeface="KaTeX_Main"/>
                  </a:rPr>
                  <a:t>+</a:t>
                </a:r>
                <a:r>
                  <a:rPr lang="en-US" dirty="0">
                    <a:ln w="0"/>
                    <a:solidFill>
                      <a:schemeClr val="tx1"/>
                    </a:solidFill>
                    <a:effectLst>
                      <a:outerShdw blurRad="38100" dist="19050" dir="2700000" algn="tl" rotWithShape="0">
                        <a:schemeClr val="dk1">
                          <a:alpha val="40000"/>
                        </a:schemeClr>
                      </a:outerShdw>
                    </a:effectLst>
                    <a:highlight>
                      <a:srgbClr val="FFFFFF"/>
                    </a:highlight>
                  </a:rPr>
                  <a:t> </a:t>
                </a:r>
                <a14:m>
                  <m:oMath xmlns:m="http://schemas.openxmlformats.org/officeDocument/2006/math">
                    <m:sSup>
                      <m:sSupPr>
                        <m:ctrlPr>
                          <a:rPr lang="en-US" i="1">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ctrlPr>
                      </m:sSupPr>
                      <m:e>
                        <m:r>
                          <a:rPr lang="en-US" i="1">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t>𝑥</m:t>
                        </m:r>
                      </m:e>
                      <m:sup>
                        <m:r>
                          <a:rPr lang="en-US" i="1" smtClean="0">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t>5</m:t>
                        </m:r>
                      </m:sup>
                    </m:sSup>
                    <m:r>
                      <a:rPr lang="en-US" i="1">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t> </m:t>
                    </m:r>
                  </m:oMath>
                </a14:m>
                <a:r>
                  <a:rPr lang="en-US" i="0" dirty="0">
                    <a:ln w="0"/>
                    <a:solidFill>
                      <a:schemeClr val="tx1"/>
                    </a:solidFill>
                    <a:effectLst>
                      <a:outerShdw blurRad="38100" dist="19050" dir="2700000" algn="tl" rotWithShape="0">
                        <a:schemeClr val="dk1">
                          <a:alpha val="40000"/>
                        </a:schemeClr>
                      </a:outerShdw>
                    </a:effectLst>
                    <a:highlight>
                      <a:srgbClr val="FFFFFF"/>
                    </a:highlight>
                    <a:latin typeface="KaTeX_Main"/>
                  </a:rPr>
                  <a:t>+</a:t>
                </a:r>
                <a:r>
                  <a:rPr lang="en-US" dirty="0">
                    <a:ln w="0"/>
                    <a:solidFill>
                      <a:schemeClr val="tx1"/>
                    </a:solidFill>
                    <a:effectLst>
                      <a:outerShdw blurRad="38100" dist="19050" dir="2700000" algn="tl" rotWithShape="0">
                        <a:schemeClr val="dk1">
                          <a:alpha val="40000"/>
                        </a:schemeClr>
                      </a:outerShdw>
                    </a:effectLst>
                    <a:highlight>
                      <a:srgbClr val="FFFFFF"/>
                    </a:highlight>
                  </a:rPr>
                  <a:t> </a:t>
                </a:r>
                <a14:m>
                  <m:oMath xmlns:m="http://schemas.openxmlformats.org/officeDocument/2006/math">
                    <m:sSup>
                      <m:sSupPr>
                        <m:ctrlPr>
                          <a:rPr lang="en-US" i="1">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ctrlPr>
                      </m:sSupPr>
                      <m:e>
                        <m:r>
                          <a:rPr lang="en-US" i="1">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t>𝑥</m:t>
                        </m:r>
                      </m:e>
                      <m:sup>
                        <m:r>
                          <a:rPr lang="en-US" i="1" smtClean="0">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t>6</m:t>
                        </m:r>
                      </m:sup>
                    </m:sSup>
                    <m:sSup>
                      <m:sSupPr>
                        <m:ctrlPr>
                          <a:rPr lang="en-US" i="1" dirty="0" smtClean="0">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ctrlPr>
                      </m:sSupPr>
                      <m:e>
                        <m:r>
                          <a:rPr lang="en-US" i="1" dirty="0" smtClean="0">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t>)</m:t>
                        </m:r>
                      </m:e>
                      <m:sup>
                        <m:r>
                          <a:rPr lang="en-US" i="1" dirty="0" smtClean="0">
                            <a:ln w="0"/>
                            <a:solidFill>
                              <a:schemeClr val="tx1"/>
                            </a:solidFill>
                            <a:effectLst>
                              <a:outerShdw blurRad="38100" dist="19050" dir="2700000" algn="tl" rotWithShape="0">
                                <a:schemeClr val="dk1">
                                  <a:alpha val="40000"/>
                                </a:schemeClr>
                              </a:outerShdw>
                            </a:effectLst>
                            <a:highlight>
                              <a:srgbClr val="FFFFFF"/>
                            </a:highlight>
                            <a:latin typeface="Cambria Math" panose="02040503050406030204" pitchFamily="18" charset="0"/>
                          </a:rPr>
                          <m:t>𝑛</m:t>
                        </m:r>
                      </m:sup>
                    </m:sSup>
                  </m:oMath>
                </a14:m>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mc:Choice>
        <mc:Fallback>
          <p:sp>
            <p:nvSpPr>
              <p:cNvPr id="3" name="Rectangle 2">
                <a:extLst>
                  <a:ext uri="{FF2B5EF4-FFF2-40B4-BE49-F238E27FC236}">
                    <a16:creationId xmlns:a16="http://schemas.microsoft.com/office/drawing/2014/main" id="{2FCD4F25-5770-0CD5-C716-4A827614EFD2}"/>
                  </a:ext>
                </a:extLst>
              </p:cNvPr>
              <p:cNvSpPr>
                <a:spLocks noRot="1" noChangeAspect="1" noMove="1" noResize="1" noEditPoints="1" noAdjustHandles="1" noChangeArrowheads="1" noChangeShapeType="1" noTextEdit="1"/>
              </p:cNvSpPr>
              <p:nvPr/>
            </p:nvSpPr>
            <p:spPr>
              <a:xfrm>
                <a:off x="4642454" y="4467136"/>
                <a:ext cx="3506462" cy="694765"/>
              </a:xfrm>
              <a:prstGeom prst="rect">
                <a:avLst/>
              </a:prstGeom>
              <a:blipFill>
                <a:blip r:embed="rId3"/>
                <a:stretch>
                  <a:fillRect t="-862"/>
                </a:stretch>
              </a:blipFill>
            </p:spPr>
            <p:txBody>
              <a:bodyPr/>
              <a:lstStyle/>
              <a:p>
                <a:r>
                  <a:rPr lang="en-US">
                    <a:noFill/>
                  </a:rPr>
                  <a:t> </a:t>
                </a:r>
              </a:p>
            </p:txBody>
          </p:sp>
        </mc:Fallback>
      </mc:AlternateContent>
    </p:spTree>
    <p:extLst>
      <p:ext uri="{BB962C8B-B14F-4D97-AF65-F5344CB8AC3E}">
        <p14:creationId xmlns:p14="http://schemas.microsoft.com/office/powerpoint/2010/main" val="3712362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22DA4D-ABCB-4849-B7FC-538342B3022E}"/>
              </a:ext>
            </a:extLst>
          </p:cNvPr>
          <p:cNvSpPr/>
          <p:nvPr/>
        </p:nvSpPr>
        <p:spPr>
          <a:xfrm>
            <a:off x="243532" y="314881"/>
            <a:ext cx="11445766" cy="773032"/>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9. From a pack of 52 cards, two cards are drawn together at random. What is the probability of both the cards being kings?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1/15		B.   25/57		C.   35/256		D.   1/221</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0567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1EE08-F71F-4B11-BEEB-31821C1B886E}"/>
              </a:ext>
            </a:extLst>
          </p:cNvPr>
          <p:cNvSpPr/>
          <p:nvPr/>
        </p:nvSpPr>
        <p:spPr>
          <a:xfrm>
            <a:off x="308798" y="245849"/>
            <a:ext cx="8568106" cy="773032"/>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10. Two dice are tossed. The probability that the total score is a prime number is: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1/6		B.   5/12		C.   ½		D.   7/9</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2922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9A5F52-CF9E-4514-A706-A3E3CB11D063}"/>
              </a:ext>
            </a:extLst>
          </p:cNvPr>
          <p:cNvSpPr/>
          <p:nvPr/>
        </p:nvSpPr>
        <p:spPr>
          <a:xfrm>
            <a:off x="194849" y="303094"/>
            <a:ext cx="10767849" cy="773032"/>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11. A card is drawn from a pack of 52 cards. The probability of getting a queen of club or a king of heart is: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1/13		B.   2/13		C.   1/26		D.   1/52</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923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C36B49-B31A-4FBB-82DE-10CE3EF20AC2}"/>
              </a:ext>
            </a:extLst>
          </p:cNvPr>
          <p:cNvSpPr/>
          <p:nvPr/>
        </p:nvSpPr>
        <p:spPr>
          <a:xfrm>
            <a:off x="139111" y="242618"/>
            <a:ext cx="11274641" cy="1069395"/>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12. A bag contains 4 white, 5 red and 6 blue balls. Three balls are drawn at random from the bag. The probability that all of them are red, is: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1/22		B.   3/22		C.   2/91		D.   2/77</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9642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CEC5E5-83A3-4A3A-A3A0-E9697A1F8C9A}"/>
              </a:ext>
            </a:extLst>
          </p:cNvPr>
          <p:cNvSpPr/>
          <p:nvPr/>
        </p:nvSpPr>
        <p:spPr>
          <a:xfrm>
            <a:off x="221941" y="390800"/>
            <a:ext cx="11319029" cy="773032"/>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13. Two cards are drawn together from a pack of 52 cards. The probability that one is a spade and one is a heart, is: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3/20		B.   29/34		C.   47/100	D.   13/102</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858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75DE73D-08D7-463C-A6CE-C6D3D87CF8EE}"/>
              </a:ext>
            </a:extLst>
          </p:cNvPr>
          <p:cNvSpPr/>
          <p:nvPr/>
        </p:nvSpPr>
        <p:spPr>
          <a:xfrm>
            <a:off x="164589" y="224863"/>
            <a:ext cx="11265763" cy="1069395"/>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14. One card is drawn at random from a pack of 52 cards. What is the probability that the card drawn is a face card (Jack, Queen and King only)?</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1/13		B.   3/13		C.   ¼		D.   9/52</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3437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8B2EC8-940B-4FA2-B2B5-330A2EBFAB64}"/>
              </a:ext>
            </a:extLst>
          </p:cNvPr>
          <p:cNvSpPr/>
          <p:nvPr/>
        </p:nvSpPr>
        <p:spPr>
          <a:xfrm>
            <a:off x="170155" y="257636"/>
            <a:ext cx="11851689" cy="773032"/>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15. A bag contains 6 black and 8 white balls. One ball is drawn at random. What is the probability that the ball drawn is white?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¾		B.   4/7		C.   1/8			D.   3/7</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5025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1408D7-7457-4C3B-AA80-5B88099A751B}"/>
              </a:ext>
            </a:extLst>
          </p:cNvPr>
          <p:cNvSpPr/>
          <p:nvPr/>
        </p:nvSpPr>
        <p:spPr>
          <a:xfrm>
            <a:off x="124287" y="273420"/>
            <a:ext cx="11407806" cy="670440"/>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16. The probability of two events A &amp; B are 0.25 and 0.40 respectively. The probability that both A &amp; B occur is 0.15.What is the probability that neither A nor B occurs?</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0064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1F08DB-18F0-4FD4-A86E-ADD72750631D}"/>
              </a:ext>
            </a:extLst>
          </p:cNvPr>
          <p:cNvSpPr/>
          <p:nvPr/>
        </p:nvSpPr>
        <p:spPr>
          <a:xfrm>
            <a:off x="178174" y="240648"/>
            <a:ext cx="11824436" cy="670440"/>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17. A father purchases dress for three daughters. The dresses are of the same colour but of different size. The dress is kept in a dark room. What is the probability that all the three will not choose their own dress.</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4318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6E5FBE-D7BB-4199-96D0-F9C301192461}"/>
              </a:ext>
            </a:extLst>
          </p:cNvPr>
          <p:cNvSpPr/>
          <p:nvPr/>
        </p:nvSpPr>
        <p:spPr>
          <a:xfrm>
            <a:off x="200100" y="282298"/>
            <a:ext cx="11695978" cy="670440"/>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18. Tickets numbered 1 to 20 all mixed, then a ticket is drawn at random. What is the probability that the ticket drawn has a number which is a multiple of 3 or 5.</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170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6A67BE-32F5-4FDE-9CA4-1EA1CFAB4D02}"/>
              </a:ext>
            </a:extLst>
          </p:cNvPr>
          <p:cNvSpPr/>
          <p:nvPr/>
        </p:nvSpPr>
        <p:spPr>
          <a:xfrm>
            <a:off x="173290" y="224261"/>
            <a:ext cx="11891464" cy="5161541"/>
          </a:xfrm>
          <a:prstGeom prst="rect">
            <a:avLst/>
          </a:prstGeom>
        </p:spPr>
        <p:txBody>
          <a:bodyPr wrap="square">
            <a:spAutoFit/>
          </a:bodyPr>
          <a:lstStyle/>
          <a:p>
            <a:pPr algn="just">
              <a:lnSpc>
                <a:spcPct val="107000"/>
              </a:lnSpc>
              <a:spcAft>
                <a:spcPts val="800"/>
              </a:spcAft>
            </a:pPr>
            <a:r>
              <a:rPr lang="en-IN" b="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Example 4 </a:t>
            </a:r>
            <a:r>
              <a:rPr lang="en-IN" b="1" dirty="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When two unbiased dice are rolled (or tossed) simultaneously then there are total 6 x 6 = 36 possible outcomes.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SO, the sample space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(1,1), (1,2), (1,3), (1,4), (1,5), (1,6)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(2,1), (2,2), (2,3), (2,4), (2,5), (2,6)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(3,1) ………………………(3,6)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 = (4,1) .…………………….. (4,6)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(5,1)……………………….(5,6)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(6,1)……………………….(6,6) </a:t>
            </a:r>
          </a:p>
          <a:p>
            <a:pPr algn="just">
              <a:lnSpc>
                <a:spcPct val="107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Example 5</a:t>
            </a:r>
            <a:r>
              <a:rPr lang="en-IN" b="1" dirty="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when a die and a coin are tossed simultaneously, then there are total 12 possible outcome. So the sample space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(1,H), (2,H), (3,H), (4,H), (5,H), (6,H)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(1,T), (2,T), (3,T), (4,T), (5,T), (6,T)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0557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1FDF706-0277-4760-A3F1-573E1E24BF51}"/>
              </a:ext>
            </a:extLst>
          </p:cNvPr>
          <p:cNvSpPr/>
          <p:nvPr/>
        </p:nvSpPr>
        <p:spPr>
          <a:xfrm>
            <a:off x="168676" y="211276"/>
            <a:ext cx="11336784" cy="670440"/>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19. If a number of two digits is formed with the digits 2, 3, 5, 7&amp; 9 without repetition of digits. What is the probability that the number formed is 35?</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3233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B38DD67-758C-4EB4-A62B-5DCE194D2F2E}"/>
              </a:ext>
            </a:extLst>
          </p:cNvPr>
          <p:cNvSpPr/>
          <p:nvPr/>
        </p:nvSpPr>
        <p:spPr>
          <a:xfrm>
            <a:off x="116029" y="175766"/>
            <a:ext cx="11895457" cy="670440"/>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20. Out of all the 2 digit integers between 1 to 200, a number has to be selected at random. What is the probability that the selected number is not divisible by 7?</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7355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C3DC4E-9497-4F3D-B901-B9509032F397}"/>
              </a:ext>
            </a:extLst>
          </p:cNvPr>
          <p:cNvSpPr/>
          <p:nvPr/>
        </p:nvSpPr>
        <p:spPr>
          <a:xfrm>
            <a:off x="76079" y="255665"/>
            <a:ext cx="11828875" cy="670440"/>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21. On an average, 1 in 25 of the screws produced by a certain machine is faulty. What is the probability that a screw taken at a random made by the machine is good?</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4717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59440B-0ABB-46FA-8ACA-81EA19FF8D09}"/>
              </a:ext>
            </a:extLst>
          </p:cNvPr>
          <p:cNvSpPr/>
          <p:nvPr/>
        </p:nvSpPr>
        <p:spPr>
          <a:xfrm>
            <a:off x="204186" y="332825"/>
            <a:ext cx="8815526" cy="374077"/>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22. There are 2 Positive integers a and b. What is the probability that </a:t>
            </a:r>
            <a:r>
              <a:rPr lang="en-IN" dirty="0" err="1">
                <a:latin typeface="Times New Roman" panose="02020603050405020304" pitchFamily="18" charset="0"/>
                <a:ea typeface="Calibri" panose="020F0502020204030204" pitchFamily="34" charset="0"/>
                <a:cs typeface="Times New Roman" panose="02020603050405020304" pitchFamily="18" charset="0"/>
              </a:rPr>
              <a:t>a+b</a:t>
            </a:r>
            <a:r>
              <a:rPr lang="en-IN" dirty="0">
                <a:latin typeface="Times New Roman" panose="02020603050405020304" pitchFamily="18" charset="0"/>
                <a:ea typeface="Calibri" panose="020F0502020204030204" pitchFamily="34" charset="0"/>
                <a:cs typeface="Times New Roman" panose="02020603050405020304" pitchFamily="18" charset="0"/>
              </a:rPr>
              <a:t> is odd?</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0895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6ED23E-7700-4D52-92AA-1F2ABF0A77EC}"/>
              </a:ext>
            </a:extLst>
          </p:cNvPr>
          <p:cNvSpPr/>
          <p:nvPr/>
        </p:nvSpPr>
        <p:spPr>
          <a:xfrm>
            <a:off x="224336" y="249525"/>
            <a:ext cx="11831539" cy="670440"/>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23. The Probability that a bullet fired from a point will hit the target is 1/3. Three such bullets are fired simultaneously towards the target from that very point. What is the probability that the target will be hit?</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0569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05D181-2AF7-4E70-86CB-2105BB8ECC8F}"/>
              </a:ext>
            </a:extLst>
          </p:cNvPr>
          <p:cNvSpPr/>
          <p:nvPr/>
        </p:nvSpPr>
        <p:spPr>
          <a:xfrm>
            <a:off x="248574" y="231001"/>
            <a:ext cx="8966447" cy="773032"/>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24. In throwing a fair dice, what is the probability of getting the number ‘3’?</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1/3 		B. 1/6 		C.1/9 		D.1/12</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7223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F420A2-9096-4518-87D8-880BE9BF9BEB}"/>
              </a:ext>
            </a:extLst>
          </p:cNvPr>
          <p:cNvSpPr/>
          <p:nvPr/>
        </p:nvSpPr>
        <p:spPr>
          <a:xfrm>
            <a:off x="218124" y="293145"/>
            <a:ext cx="11336784" cy="773032"/>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25. What is the chance of throwing a number greater than 4 with an ordinary dice whose faces are numbered from 1 to 6.</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1/3 		B. 1/6 		C.1/9 		D. 1/8</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8995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7BF69F-8166-4520-A078-98B424B2F288}"/>
              </a:ext>
            </a:extLst>
          </p:cNvPr>
          <p:cNvSpPr/>
          <p:nvPr/>
        </p:nvSpPr>
        <p:spPr>
          <a:xfrm>
            <a:off x="204806" y="304761"/>
            <a:ext cx="11469949" cy="1069395"/>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26. Find the chance of drawing 2 blue balls in succession from a bag containing 5 red and 7 blue balls, if the balls are not being replaced.</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3/13 		B. 21/64 		C. 7/22 		D. 21/61</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01523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AF46A9-D1AB-4C61-98D9-1D3E507B6912}"/>
              </a:ext>
            </a:extLst>
          </p:cNvPr>
          <p:cNvSpPr/>
          <p:nvPr/>
        </p:nvSpPr>
        <p:spPr>
          <a:xfrm>
            <a:off x="231439" y="310901"/>
            <a:ext cx="11381173" cy="773032"/>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27. From a deck of 52 cards, two are drawn at random. Find the chance that one is a king and the other a queen.</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A.8/663 		B.1/6 		C. 1/9		 D. 1/12</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5297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34A341-E2D4-4A6D-9A71-F04CA8B32AA8}"/>
              </a:ext>
            </a:extLst>
          </p:cNvPr>
          <p:cNvSpPr/>
          <p:nvPr/>
        </p:nvSpPr>
        <p:spPr>
          <a:xfrm>
            <a:off x="195307" y="263423"/>
            <a:ext cx="11336785" cy="2767809"/>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28. If a card is picked up at random from a pack of 52 cards. Find the probability that it is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dirty="0" err="1">
                <a:latin typeface="Times New Roman" panose="02020603050405020304" pitchFamily="18" charset="0"/>
                <a:ea typeface="Calibri" panose="020F0502020204030204" pitchFamily="34" charset="0"/>
                <a:cs typeface="Times New Roman" panose="02020603050405020304" pitchFamily="18" charset="0"/>
              </a:rPr>
              <a:t>i</a:t>
            </a:r>
            <a:r>
              <a:rPr lang="en-IN" dirty="0">
                <a:latin typeface="Times New Roman" panose="02020603050405020304" pitchFamily="18" charset="0"/>
                <a:ea typeface="Calibri" panose="020F0502020204030204" pitchFamily="34" charset="0"/>
                <a:cs typeface="Times New Roman" panose="02020603050405020304" pitchFamily="18" charset="0"/>
              </a:rPr>
              <a:t>) a spade.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1/9 B. 1/6 C. 1/4 D. 1/4</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(ii) a king or queen</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3/13 B. 2/13 C. 7/52D. 1/169</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(iii) ‘a spade’ or ‘a king’ or ‘a queen’</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A.21/52 B. 5/13 C. 19/52 D. 15/52</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6673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25F952-3505-43EB-BF1F-C44501C709A8}"/>
              </a:ext>
            </a:extLst>
          </p:cNvPr>
          <p:cNvSpPr/>
          <p:nvPr/>
        </p:nvSpPr>
        <p:spPr>
          <a:xfrm>
            <a:off x="304736" y="178336"/>
            <a:ext cx="11323358" cy="4158446"/>
          </a:xfrm>
          <a:prstGeom prst="rect">
            <a:avLst/>
          </a:prstGeom>
        </p:spPr>
        <p:txBody>
          <a:bodyPr wrap="square">
            <a:spAutoFit/>
          </a:bodyPr>
          <a:lstStyle/>
          <a:p>
            <a:pPr algn="just">
              <a:lnSpc>
                <a:spcPct val="107000"/>
              </a:lnSpc>
              <a:spcAft>
                <a:spcPts val="800"/>
              </a:spcAft>
            </a:pPr>
            <a:r>
              <a:rPr lang="en-IN" b="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Example 6</a:t>
            </a:r>
            <a:r>
              <a:rPr lang="en-IN" b="1" dirty="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A coin is tossed twice. If the second throw results in a tail, then a die is thrown. So in this random experiment sample space.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HH, TH, HT1, HT2, HT3, HT4, HT5, HT6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 TT1,TT2, TT3, TT4, TT5, TT6. </a:t>
            </a:r>
          </a:p>
          <a:p>
            <a:pPr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Example 7</a:t>
            </a:r>
            <a:r>
              <a:rPr lang="en-IN" b="1" dirty="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From a bag containing 2 black and 3 white balls we draw two balls, Let B1, B2, be the black balls and W1, W2, and W3 be the white balls then the sample space.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B1W1, B1W2, B1W3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B2W1, B2W2, B2W3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 B1B2, W1W2 W2, W3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W1W3</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57851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67C77A-50D4-4628-937F-6583E294A2C8}"/>
              </a:ext>
            </a:extLst>
          </p:cNvPr>
          <p:cNvSpPr/>
          <p:nvPr/>
        </p:nvSpPr>
        <p:spPr>
          <a:xfrm>
            <a:off x="216022" y="295655"/>
            <a:ext cx="11715565" cy="2767809"/>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29. Three coins are tossed. What is the probability of getting</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dirty="0" err="1">
                <a:latin typeface="Times New Roman" panose="02020603050405020304" pitchFamily="18" charset="0"/>
                <a:ea typeface="Calibri" panose="020F0502020204030204" pitchFamily="34" charset="0"/>
                <a:cs typeface="Times New Roman" panose="02020603050405020304" pitchFamily="18" charset="0"/>
              </a:rPr>
              <a:t>i</a:t>
            </a:r>
            <a:r>
              <a:rPr lang="en-IN" dirty="0">
                <a:latin typeface="Times New Roman" panose="02020603050405020304" pitchFamily="18" charset="0"/>
                <a:ea typeface="Calibri" panose="020F0502020204030204" pitchFamily="34" charset="0"/>
                <a:cs typeface="Times New Roman" panose="02020603050405020304" pitchFamily="18" charset="0"/>
              </a:rPr>
              <a:t>) 2 Tails and 1 Head</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dirty="0">
                <a:latin typeface="Times New Roman" panose="02020603050405020304" pitchFamily="18" charset="0"/>
                <a:ea typeface="Calibri" panose="020F0502020204030204" pitchFamily="34" charset="0"/>
                <a:cs typeface="Times New Roman" panose="02020603050405020304" pitchFamily="18" charset="0"/>
              </a:rPr>
              <a:t>1/4 		B. 3/8 		C. 2/3 		D. 1/8</a:t>
            </a:r>
          </a:p>
          <a:p>
            <a:pPr marL="342900" indent="-342900" algn="just">
              <a:lnSpc>
                <a:spcPct val="107000"/>
              </a:lnSpc>
              <a:spcAft>
                <a:spcPts val="800"/>
              </a:spcAft>
              <a:buAutoNum type="alphaUcPeriod"/>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(ii)1 Tail and 2 Heads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3/8 		B. 1 		C. 2/3 		D. 3/4</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81486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AB82CE-9A31-404F-B830-938E234D10E9}"/>
              </a:ext>
            </a:extLst>
          </p:cNvPr>
          <p:cNvSpPr/>
          <p:nvPr/>
        </p:nvSpPr>
        <p:spPr>
          <a:xfrm>
            <a:off x="266331" y="206878"/>
            <a:ext cx="8664606" cy="1969898"/>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30. Three coins are tossed. What is the probability of getting</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dirty="0" err="1">
                <a:latin typeface="Times New Roman" panose="02020603050405020304" pitchFamily="18" charset="0"/>
                <a:ea typeface="Calibri" panose="020F0502020204030204" pitchFamily="34" charset="0"/>
                <a:cs typeface="Times New Roman" panose="02020603050405020304" pitchFamily="18" charset="0"/>
              </a:rPr>
              <a:t>i</a:t>
            </a:r>
            <a:r>
              <a:rPr lang="en-IN" dirty="0">
                <a:latin typeface="Times New Roman" panose="02020603050405020304" pitchFamily="18" charset="0"/>
                <a:ea typeface="Calibri" panose="020F0502020204030204" pitchFamily="34" charset="0"/>
                <a:cs typeface="Times New Roman" panose="02020603050405020304" pitchFamily="18" charset="0"/>
              </a:rPr>
              <a:t>) neither 3 Heads nor 3 Tails?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1/2 		B. 1/3 		C. 2/3 		D. 3/4</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(ii) three heads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1/8 		B. 1/3 		C. 1/2 		D.2/3</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97141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C7097A-79C0-4B79-8C9E-8A2054665DE6}"/>
              </a:ext>
            </a:extLst>
          </p:cNvPr>
          <p:cNvSpPr/>
          <p:nvPr/>
        </p:nvSpPr>
        <p:spPr>
          <a:xfrm>
            <a:off x="291808" y="310901"/>
            <a:ext cx="8568106" cy="773032"/>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31. For the above question, the probability that there is at least one tails is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2/3 		B. 7/8 		C. 3/8 		D. 1/2</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34552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BEBC3D-F45A-4E45-A721-3D75776D53B1}"/>
              </a:ext>
            </a:extLst>
          </p:cNvPr>
          <p:cNvSpPr/>
          <p:nvPr/>
        </p:nvSpPr>
        <p:spPr>
          <a:xfrm>
            <a:off x="186432" y="305073"/>
            <a:ext cx="11327907" cy="4363630"/>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32. Two fair dice are thrown. Find the probability of getting.</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dirty="0" err="1">
                <a:latin typeface="Times New Roman" panose="02020603050405020304" pitchFamily="18" charset="0"/>
                <a:ea typeface="Calibri" panose="020F0502020204030204" pitchFamily="34" charset="0"/>
                <a:cs typeface="Times New Roman" panose="02020603050405020304" pitchFamily="18" charset="0"/>
              </a:rPr>
              <a:t>i</a:t>
            </a:r>
            <a:r>
              <a:rPr lang="en-IN" dirty="0">
                <a:latin typeface="Times New Roman" panose="02020603050405020304" pitchFamily="18" charset="0"/>
                <a:ea typeface="Calibri" panose="020F0502020204030204" pitchFamily="34" charset="0"/>
                <a:cs typeface="Times New Roman" panose="02020603050405020304" pitchFamily="18" charset="0"/>
              </a:rPr>
              <a:t>) a number divisible by 2 or 4</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dirty="0">
                <a:latin typeface="Times New Roman" panose="02020603050405020304" pitchFamily="18" charset="0"/>
                <a:ea typeface="Calibri" panose="020F0502020204030204" pitchFamily="34" charset="0"/>
                <a:cs typeface="Times New Roman" panose="02020603050405020304" pitchFamily="18" charset="0"/>
              </a:rPr>
              <a:t>1/2 		B. 3/4 		C. 1/3 		D. 2/3</a:t>
            </a:r>
          </a:p>
          <a:p>
            <a:pPr marL="342900" indent="-342900" algn="just">
              <a:lnSpc>
                <a:spcPct val="107000"/>
              </a:lnSpc>
              <a:spcAft>
                <a:spcPts val="800"/>
              </a:spcAft>
              <a:buAutoNum type="alphaUcPeriod"/>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(ii) a number divisible by 2 and 4.</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dirty="0">
                <a:latin typeface="Times New Roman" panose="02020603050405020304" pitchFamily="18" charset="0"/>
                <a:ea typeface="Calibri" panose="020F0502020204030204" pitchFamily="34" charset="0"/>
                <a:cs typeface="Times New Roman" panose="02020603050405020304" pitchFamily="18" charset="0"/>
              </a:rPr>
              <a:t>1/3 		B. 1/4 		C. 3/4 		D. 5/7</a:t>
            </a:r>
          </a:p>
          <a:p>
            <a:pPr marL="342900" indent="-342900" algn="just">
              <a:lnSpc>
                <a:spcPct val="107000"/>
              </a:lnSpc>
              <a:spcAft>
                <a:spcPts val="800"/>
              </a:spcAft>
              <a:buAutoNum type="alphaUcPeriod"/>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(iii) a prime number less than 8.</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11/13 		B. 1/13 		C. 1/4 		D. 13/26</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1677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C63089-3645-4B32-897D-D70CBD3AE5F6}"/>
              </a:ext>
            </a:extLst>
          </p:cNvPr>
          <p:cNvSpPr/>
          <p:nvPr/>
        </p:nvSpPr>
        <p:spPr>
          <a:xfrm>
            <a:off x="126683" y="212357"/>
            <a:ext cx="11432044" cy="3064172"/>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33. A bag contains 3 green and 7 white balls. Two balls are drawn from the bag in succession without replacement. What is the probability that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dirty="0" err="1">
                <a:latin typeface="Times New Roman" panose="02020603050405020304" pitchFamily="18" charset="0"/>
                <a:ea typeface="Calibri" panose="020F0502020204030204" pitchFamily="34" charset="0"/>
                <a:cs typeface="Times New Roman" panose="02020603050405020304" pitchFamily="18" charset="0"/>
              </a:rPr>
              <a:t>i</a:t>
            </a:r>
            <a:r>
              <a:rPr lang="en-IN" dirty="0">
                <a:latin typeface="Times New Roman" panose="02020603050405020304" pitchFamily="18" charset="0"/>
                <a:ea typeface="Calibri" panose="020F0502020204030204" pitchFamily="34" charset="0"/>
                <a:cs typeface="Times New Roman" panose="02020603050405020304" pitchFamily="18" charset="0"/>
              </a:rPr>
              <a:t>) both are white?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dirty="0">
                <a:latin typeface="Times New Roman" panose="02020603050405020304" pitchFamily="18" charset="0"/>
                <a:ea typeface="Calibri" panose="020F0502020204030204" pitchFamily="34" charset="0"/>
                <a:cs typeface="Times New Roman" panose="02020603050405020304" pitchFamily="18" charset="0"/>
              </a:rPr>
              <a:t>1/7 		B. 5/11 		C. 7/11		D. 7/15</a:t>
            </a:r>
          </a:p>
          <a:p>
            <a:pPr algn="just">
              <a:lnSpc>
                <a:spcPct val="107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(ii) they are of different colour?</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7/15 		B. 7/9 		C. 5/11 		D. 7/11</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13202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FC6AF4-2A4E-4C10-8E10-A65174FE7BC8}"/>
              </a:ext>
            </a:extLst>
          </p:cNvPr>
          <p:cNvSpPr/>
          <p:nvPr/>
        </p:nvSpPr>
        <p:spPr>
          <a:xfrm>
            <a:off x="144439" y="271990"/>
            <a:ext cx="11256885" cy="1069395"/>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34. 100 students appeared for two examination 60 passed the first, 50 passed the second and 30 passed both. Find the probability that a student selected at random has failed in both the examinations?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1/5 		B. 1/7 		C. 5/7 		D. 5/6</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20468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1AEAD10-50D1-4199-863A-2C7417EA0F4D}"/>
              </a:ext>
            </a:extLst>
          </p:cNvPr>
          <p:cNvSpPr/>
          <p:nvPr/>
        </p:nvSpPr>
        <p:spPr>
          <a:xfrm>
            <a:off x="230818" y="248757"/>
            <a:ext cx="8700117" cy="773032"/>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35. What is the probability of throwing a number greater than 2 with a fair dice?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 2/3 		B. 2/5 		C. 1 		D.3/5</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22630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50D1D7-B531-4AF4-B909-F392679263F5}"/>
              </a:ext>
            </a:extLst>
          </p:cNvPr>
          <p:cNvSpPr/>
          <p:nvPr/>
        </p:nvSpPr>
        <p:spPr>
          <a:xfrm>
            <a:off x="298023" y="236789"/>
            <a:ext cx="11336784" cy="3862083"/>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36. Three cards numbered 2, 4 and 8 are put into a box. If a card is drawn at random, what is the probability that the card drawn is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dirty="0" err="1">
                <a:latin typeface="Times New Roman" panose="02020603050405020304" pitchFamily="18" charset="0"/>
                <a:ea typeface="Calibri" panose="020F0502020204030204" pitchFamily="34" charset="0"/>
                <a:cs typeface="Times New Roman" panose="02020603050405020304" pitchFamily="18" charset="0"/>
              </a:rPr>
              <a:t>i</a:t>
            </a:r>
            <a:r>
              <a:rPr lang="en-IN" dirty="0">
                <a:latin typeface="Times New Roman" panose="02020603050405020304" pitchFamily="18" charset="0"/>
                <a:ea typeface="Calibri" panose="020F0502020204030204" pitchFamily="34" charset="0"/>
                <a:cs typeface="Times New Roman" panose="02020603050405020304" pitchFamily="18" charset="0"/>
              </a:rPr>
              <a:t>) a prime number?</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dirty="0">
                <a:latin typeface="Times New Roman" panose="02020603050405020304" pitchFamily="18" charset="0"/>
                <a:ea typeface="Calibri" panose="020F0502020204030204" pitchFamily="34" charset="0"/>
                <a:cs typeface="Times New Roman" panose="02020603050405020304" pitchFamily="18" charset="0"/>
              </a:rPr>
              <a:t>1 		B. 1/3 		C. 4/5 		D.3/5</a:t>
            </a:r>
          </a:p>
          <a:p>
            <a:pPr marL="342900" indent="-342900" algn="just">
              <a:lnSpc>
                <a:spcPct val="107000"/>
              </a:lnSpc>
              <a:spcAft>
                <a:spcPts val="800"/>
              </a:spcAft>
              <a:buAutoNum type="alphaU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(ii) an even number?</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a:pPr>
            <a:r>
              <a:rPr lang="en-IN" dirty="0">
                <a:latin typeface="Times New Roman" panose="02020603050405020304" pitchFamily="18" charset="0"/>
                <a:ea typeface="Calibri" panose="020F0502020204030204" pitchFamily="34" charset="0"/>
                <a:cs typeface="Times New Roman" panose="02020603050405020304" pitchFamily="18" charset="0"/>
              </a:rPr>
              <a:t>1 		B. 2/3 		C. 1/2 		D. 3/5</a:t>
            </a:r>
          </a:p>
          <a:p>
            <a:pPr marL="342900" indent="-342900" algn="just">
              <a:lnSpc>
                <a:spcPct val="107000"/>
              </a:lnSpc>
              <a:spcAft>
                <a:spcPts val="800"/>
              </a:spcAft>
              <a:buAutoNum type="alphaU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(iii) an odd number?</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 		B. 0 		C. 1/3 		D. 2/3</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33626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F97EEC-3F9A-4C9F-A2E8-A203E4BC579D}"/>
              </a:ext>
            </a:extLst>
          </p:cNvPr>
          <p:cNvSpPr/>
          <p:nvPr/>
        </p:nvSpPr>
        <p:spPr>
          <a:xfrm>
            <a:off x="142043" y="207418"/>
            <a:ext cx="11108360" cy="2767809"/>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37. Two fair coins are tossed. Find the probability of obtaining.</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dirty="0" err="1">
                <a:latin typeface="Times New Roman" panose="02020603050405020304" pitchFamily="18" charset="0"/>
                <a:ea typeface="Calibri" panose="020F0502020204030204" pitchFamily="34" charset="0"/>
                <a:cs typeface="Times New Roman" panose="02020603050405020304" pitchFamily="18" charset="0"/>
              </a:rPr>
              <a:t>i</a:t>
            </a:r>
            <a:r>
              <a:rPr lang="en-IN" dirty="0">
                <a:latin typeface="Times New Roman" panose="02020603050405020304" pitchFamily="18" charset="0"/>
                <a:ea typeface="Calibri" panose="020F0502020204030204" pitchFamily="34" charset="0"/>
                <a:cs typeface="Times New Roman" panose="02020603050405020304" pitchFamily="18" charset="0"/>
              </a:rPr>
              <a:t>) 2 Heads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 		B. 2/3 		C. 1/2 		D. 1/4</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(ii) 1 Head and 1 Tail</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1/2 		B. 1 		C. 1/3 		D. 2/3</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(iii) 2 Tails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1/3 		B. 1/4 		C. 2/3 		D. 1/2</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2600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FCA318-2859-44FD-999E-144BDD9B345D}"/>
              </a:ext>
            </a:extLst>
          </p:cNvPr>
          <p:cNvSpPr/>
          <p:nvPr/>
        </p:nvSpPr>
        <p:spPr>
          <a:xfrm>
            <a:off x="147989" y="226832"/>
            <a:ext cx="11274640" cy="1069395"/>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38. Two fair dices are thrown. Given that the sum of the dice is less than or equal to 4, find the</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probability that only one dice shows two.</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1/4 		B. 1/2 		C. 2/3 		D.1/3</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2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ADFF-F2EE-469A-85B2-2972F7E01272}"/>
              </a:ext>
            </a:extLst>
          </p:cNvPr>
          <p:cNvSpPr>
            <a:spLocks noGrp="1"/>
          </p:cNvSpPr>
          <p:nvPr>
            <p:ph type="title"/>
          </p:nvPr>
        </p:nvSpPr>
        <p:spPr>
          <a:xfrm>
            <a:off x="838200" y="365125"/>
            <a:ext cx="10515600" cy="700195"/>
          </a:xfrm>
        </p:spPr>
        <p:txBody>
          <a:bodyPr/>
          <a:lstStyle/>
          <a:p>
            <a:r>
              <a:rPr lang="en-IN" b="1" dirty="0">
                <a:solidFill>
                  <a:srgbClr val="FFC000"/>
                </a:solidFill>
                <a:latin typeface="Arial Black" panose="020B0A04020102020204" pitchFamily="34" charset="0"/>
              </a:rPr>
              <a:t>EVENTS</a:t>
            </a:r>
            <a:r>
              <a:rPr lang="en-IN" b="1" u="sng" dirty="0">
                <a:solidFill>
                  <a:srgbClr val="FFC000"/>
                </a:solidFill>
                <a:latin typeface="Arial Black" panose="020B0A04020102020204" pitchFamily="34" charset="0"/>
              </a:rPr>
              <a:t> </a:t>
            </a:r>
            <a:endParaRPr lang="en-IN" dirty="0">
              <a:solidFill>
                <a:srgbClr val="FFC000"/>
              </a:solidFill>
              <a:latin typeface="Arial Black" panose="020B0A04020102020204" pitchFamily="34" charset="0"/>
            </a:endParaRPr>
          </a:p>
        </p:txBody>
      </p:sp>
      <p:sp>
        <p:nvSpPr>
          <p:cNvPr id="3" name="Rectangle 2">
            <a:extLst>
              <a:ext uri="{FF2B5EF4-FFF2-40B4-BE49-F238E27FC236}">
                <a16:creationId xmlns:a16="http://schemas.microsoft.com/office/drawing/2014/main" id="{C80FF9A5-D241-4ECD-BFA0-2765443E4890}"/>
              </a:ext>
            </a:extLst>
          </p:cNvPr>
          <p:cNvSpPr/>
          <p:nvPr/>
        </p:nvSpPr>
        <p:spPr>
          <a:xfrm>
            <a:off x="838200" y="1342006"/>
            <a:ext cx="7384394" cy="461665"/>
          </a:xfrm>
          <a:prstGeom prst="rect">
            <a:avLst/>
          </a:prstGeom>
        </p:spPr>
        <p:txBody>
          <a:bodyPr wrap="none">
            <a:spAutoFit/>
          </a:bodyPr>
          <a:lstStyle/>
          <a:p>
            <a:r>
              <a:rPr lang="en-IN" sz="2400" b="1" dirty="0">
                <a:solidFill>
                  <a:srgbClr val="FFC000"/>
                </a:solidFill>
                <a:latin typeface="Times New Roman" panose="02020603050405020304" pitchFamily="18" charset="0"/>
                <a:ea typeface="Calibri" panose="020F0502020204030204" pitchFamily="34" charset="0"/>
              </a:rPr>
              <a:t>Event: </a:t>
            </a:r>
            <a:r>
              <a:rPr lang="en-IN" sz="2400" b="1" dirty="0">
                <a:latin typeface="Times New Roman" panose="02020603050405020304" pitchFamily="18" charset="0"/>
                <a:ea typeface="Calibri" panose="020F0502020204030204" pitchFamily="34" charset="0"/>
              </a:rPr>
              <a:t>Any subset of a sample space is called an event. </a:t>
            </a:r>
            <a:endParaRPr lang="en-IN" sz="2400" dirty="0"/>
          </a:p>
        </p:txBody>
      </p:sp>
      <p:sp>
        <p:nvSpPr>
          <p:cNvPr id="5" name="Rectangle 4">
            <a:extLst>
              <a:ext uri="{FF2B5EF4-FFF2-40B4-BE49-F238E27FC236}">
                <a16:creationId xmlns:a16="http://schemas.microsoft.com/office/drawing/2014/main" id="{67D3D1F3-7EF1-453D-9BBA-9ABFDE561BC0}"/>
              </a:ext>
            </a:extLst>
          </p:cNvPr>
          <p:cNvSpPr/>
          <p:nvPr/>
        </p:nvSpPr>
        <p:spPr>
          <a:xfrm>
            <a:off x="838200" y="2009386"/>
            <a:ext cx="10702771" cy="1171988"/>
          </a:xfrm>
          <a:prstGeom prst="rect">
            <a:avLst/>
          </a:prstGeom>
        </p:spPr>
        <p:txBody>
          <a:bodyPr wrap="square">
            <a:spAutoFit/>
          </a:bodyPr>
          <a:lstStyle/>
          <a:p>
            <a:pPr algn="just">
              <a:lnSpc>
                <a:spcPct val="107000"/>
              </a:lnSpc>
              <a:spcAft>
                <a:spcPts val="800"/>
              </a:spcAft>
            </a:pPr>
            <a:r>
              <a:rPr lang="en-IN" b="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Example 1</a:t>
            </a:r>
            <a:r>
              <a:rPr lang="en-IN" b="1" dirty="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In a single throw of die, the event of getting an even numbers is given by E= {2,4,6}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Clearly, here the sample space S = {1, 2, 3, 4, 5, 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Hence, E= S i.e., E is the subset of S.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05757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A636BF-B271-40DD-A7A8-1E847D41C93C}"/>
              </a:ext>
            </a:extLst>
          </p:cNvPr>
          <p:cNvSpPr/>
          <p:nvPr/>
        </p:nvSpPr>
        <p:spPr>
          <a:xfrm>
            <a:off x="242092" y="295884"/>
            <a:ext cx="11274641" cy="1069395"/>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39. A can hit the target 3 times in 6 shots, B 2 times in 6 shots and C 4 times in 6 shots. They fire a volley. What is the probability that at least 2 shots hit?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1/2 		B. 1/3 		C.2/3 		D.3/4</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96457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8E1BCA-3FA5-4361-83BD-BA575373DBAD}"/>
              </a:ext>
            </a:extLst>
          </p:cNvPr>
          <p:cNvSpPr/>
          <p:nvPr/>
        </p:nvSpPr>
        <p:spPr>
          <a:xfrm>
            <a:off x="191221" y="263111"/>
            <a:ext cx="11292397" cy="1069395"/>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40. There are two bags, one of them contains 5 red and 7 white balls and the other 3 red and 12 white balls, and a ball is to be drawn from one or the other of the two bags. Find the chance of drawing a red ball.</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37/120 		B. 30/120 		C. 11/120 		D. None of these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7592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919A7E-38CF-42C0-9F31-28BAFEFEC7EC}"/>
              </a:ext>
            </a:extLst>
          </p:cNvPr>
          <p:cNvSpPr/>
          <p:nvPr/>
        </p:nvSpPr>
        <p:spPr>
          <a:xfrm>
            <a:off x="195309" y="230112"/>
            <a:ext cx="11292396" cy="2266261"/>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41. In two bags there are to be put altogether 5 red and 12 white balls, neither bag empty. How must the balls be divided so as to give a person who draws on ball from either bag</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dirty="0" err="1">
                <a:latin typeface="Times New Roman" panose="02020603050405020304" pitchFamily="18" charset="0"/>
                <a:ea typeface="Calibri" panose="020F0502020204030204" pitchFamily="34" charset="0"/>
                <a:cs typeface="Times New Roman" panose="02020603050405020304" pitchFamily="18" charset="0"/>
              </a:rPr>
              <a:t>i</a:t>
            </a:r>
            <a:r>
              <a:rPr lang="en-IN" dirty="0">
                <a:latin typeface="Times New Roman" panose="02020603050405020304" pitchFamily="18" charset="0"/>
                <a:ea typeface="Calibri" panose="020F0502020204030204" pitchFamily="34" charset="0"/>
                <a:cs typeface="Times New Roman" panose="02020603050405020304" pitchFamily="18" charset="0"/>
              </a:rPr>
              <a:t>) the least chance of drawing a red ball?</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3/35 		B. 5/32 		C. 7/32 		D. 1/16</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(ii) the greatest chance of drawing a red ball?</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A.3/4 		B. 2/5 		C.5/8 		D. 5/7</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53585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67BC68-B0D6-4824-82F5-D10E3EE92B3F}"/>
              </a:ext>
            </a:extLst>
          </p:cNvPr>
          <p:cNvSpPr/>
          <p:nvPr/>
        </p:nvSpPr>
        <p:spPr>
          <a:xfrm>
            <a:off x="230819" y="244588"/>
            <a:ext cx="8682361" cy="1171988"/>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42. If 8 coins are tossed, what is the chance that one and only one will turn up Head?</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 1/16 		B. 3/35 		C. 3/32 		D.1/32</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89843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D68C69-13C5-4839-BD45-037CC31E3E80}"/>
              </a:ext>
            </a:extLst>
          </p:cNvPr>
          <p:cNvSpPr/>
          <p:nvPr/>
        </p:nvSpPr>
        <p:spPr>
          <a:xfrm>
            <a:off x="2074002" y="2505670"/>
            <a:ext cx="8043998" cy="1569660"/>
          </a:xfrm>
          <a:prstGeom prst="rect">
            <a:avLst/>
          </a:prstGeom>
          <a:noFill/>
        </p:spPr>
        <p:txBody>
          <a:bodyPr wrap="none" lIns="91440" tIns="45720" rIns="91440" bIns="45720">
            <a:spAutoFit/>
          </a:bodyPr>
          <a:lstStyle/>
          <a:p>
            <a:pPr algn="ctr"/>
            <a:r>
              <a:rPr lang="en-US" sz="96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THANKYOU</a:t>
            </a:r>
          </a:p>
        </p:txBody>
      </p:sp>
    </p:spTree>
    <p:extLst>
      <p:ext uri="{BB962C8B-B14F-4D97-AF65-F5344CB8AC3E}">
        <p14:creationId xmlns:p14="http://schemas.microsoft.com/office/powerpoint/2010/main" val="21062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16CFC1-02F0-448A-8144-D4E5BD0232FB}"/>
              </a:ext>
            </a:extLst>
          </p:cNvPr>
          <p:cNvSpPr/>
          <p:nvPr/>
        </p:nvSpPr>
        <p:spPr>
          <a:xfrm>
            <a:off x="286980" y="435007"/>
            <a:ext cx="11323358" cy="4762586"/>
          </a:xfrm>
          <a:prstGeom prst="rect">
            <a:avLst/>
          </a:prstGeom>
        </p:spPr>
        <p:txBody>
          <a:bodyPr wrap="square">
            <a:spAutoFit/>
          </a:bodyPr>
          <a:lstStyle/>
          <a:p>
            <a:pPr algn="just">
              <a:lnSpc>
                <a:spcPct val="107000"/>
              </a:lnSpc>
              <a:spcAft>
                <a:spcPts val="800"/>
              </a:spcAft>
            </a:pPr>
            <a:r>
              <a:rPr lang="en-IN" b="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Example2</a:t>
            </a:r>
            <a:r>
              <a:rPr lang="en-IN" b="1" dirty="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consider a random experiment of tossing two die at a time. The sample space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 = { (1,1), (1,2), (1,3), (1,4), (1,5),(1,6), (2,1), (2,2), (2,3), (2,4), (2,5)…(6,1),(6,2)….(6,6)}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Some different events associated with the above sample space are given below.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E1 = {(1,1), (2,2), (3,3), (4,4), (5,5), (6,6)}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E2 = {(1,8), (2,7), (3,6), (4,5), (5,4), (6,3), (7,2), (8,1)}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E3 = {(1,2), (1,4), (1,6), (3,2), (3,4), (3,6), (5,2), (5,4), (5,6)}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E4 = {(2,2), (2,3), (2,5), (3,2), (3,3), (3,5), (5,2), (5,3), (5,5)} etc.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Clearly E1 = S, E2 = S, E3 = S, E4 = 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Where E1 is the event of getting a </a:t>
            </a:r>
            <a:r>
              <a:rPr lang="en-IN"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doublet </a:t>
            </a:r>
            <a:endPar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and E2 is the event of getting 9 as the sum.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E3 is the event of getting odd number on the first die and even number on the second die.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E4 is the event of getting only prime number ‘n’ each of the two dice.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4245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24DC-3013-484D-9FCF-A126C4301DF8}"/>
              </a:ext>
            </a:extLst>
          </p:cNvPr>
          <p:cNvSpPr>
            <a:spLocks noGrp="1"/>
          </p:cNvSpPr>
          <p:nvPr>
            <p:ph type="title"/>
          </p:nvPr>
        </p:nvSpPr>
        <p:spPr>
          <a:xfrm>
            <a:off x="425669" y="365125"/>
            <a:ext cx="10928131" cy="451621"/>
          </a:xfrm>
        </p:spPr>
        <p:txBody>
          <a:bodyPr>
            <a:normAutofit fontScale="90000"/>
          </a:bodyPr>
          <a:lstStyle/>
          <a:p>
            <a:r>
              <a:rPr lang="en-IN" b="1" dirty="0">
                <a:solidFill>
                  <a:srgbClr val="FFC000"/>
                </a:solidFill>
                <a:latin typeface="Arial Black" panose="020B0A04020102020204" pitchFamily="34" charset="0"/>
              </a:rPr>
              <a:t>Elementary Events</a:t>
            </a:r>
            <a:endParaRPr lang="en-IN" dirty="0">
              <a:solidFill>
                <a:srgbClr val="FFC000"/>
              </a:solidFill>
              <a:latin typeface="Arial Black" panose="020B0A04020102020204" pitchFamily="34" charset="0"/>
            </a:endParaRPr>
          </a:p>
        </p:txBody>
      </p:sp>
      <p:sp>
        <p:nvSpPr>
          <p:cNvPr id="3" name="Rectangle 2">
            <a:extLst>
              <a:ext uri="{FF2B5EF4-FFF2-40B4-BE49-F238E27FC236}">
                <a16:creationId xmlns:a16="http://schemas.microsoft.com/office/drawing/2014/main" id="{53020E20-C49C-420D-A0C4-D73768AEEDE5}"/>
              </a:ext>
            </a:extLst>
          </p:cNvPr>
          <p:cNvSpPr/>
          <p:nvPr/>
        </p:nvSpPr>
        <p:spPr>
          <a:xfrm>
            <a:off x="425669" y="991200"/>
            <a:ext cx="11556124" cy="460895"/>
          </a:xfrm>
          <a:prstGeom prst="rect">
            <a:avLst/>
          </a:prstGeom>
        </p:spPr>
        <p:txBody>
          <a:bodyPr wrap="square">
            <a:spAutoFit/>
          </a:bodyPr>
          <a:lstStyle/>
          <a:p>
            <a:pPr algn="just">
              <a:lnSpc>
                <a:spcPct val="107000"/>
              </a:lnSpc>
              <a:spcAft>
                <a:spcPts val="800"/>
              </a:spcAft>
            </a:pPr>
            <a:r>
              <a:rPr lang="en-IN" sz="2400" b="1" u="sng"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Elementary Events:</a:t>
            </a:r>
            <a:r>
              <a:rPr lang="en-IN" sz="2400"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An event containing only a single sample point is called an elementary event, or simple event.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5D5780FD-2612-4AB8-852A-D3DBECE97A60}"/>
              </a:ext>
            </a:extLst>
          </p:cNvPr>
          <p:cNvSpPr/>
          <p:nvPr/>
        </p:nvSpPr>
        <p:spPr>
          <a:xfrm>
            <a:off x="425669" y="1431303"/>
            <a:ext cx="11556124" cy="4762586"/>
          </a:xfrm>
          <a:prstGeom prst="rect">
            <a:avLst/>
          </a:prstGeom>
        </p:spPr>
        <p:txBody>
          <a:bodyPr wrap="square">
            <a:spAutoFit/>
          </a:bodyPr>
          <a:lstStyle/>
          <a:p>
            <a:pPr algn="just">
              <a:lnSpc>
                <a:spcPct val="107000"/>
              </a:lnSpc>
              <a:spcAft>
                <a:spcPts val="800"/>
              </a:spcAft>
            </a:pPr>
            <a:r>
              <a:rPr lang="en-IN" b="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Example 1</a:t>
            </a:r>
            <a:r>
              <a:rPr lang="en-IN" b="1" dirty="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In a simultaneous toss of two coins the sample space S= {HH, HT, TH, TT}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Then E1 = {HH}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E2 = {TT} are the elementary events. </a:t>
            </a:r>
          </a:p>
          <a:p>
            <a:pPr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u="sng"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Example 2</a:t>
            </a:r>
            <a:r>
              <a:rPr lang="en-IN" b="1" u="sng" dirty="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Consider a random experiment in which two dice rolled simultaneously, the sample space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 = {(1,1), (1,2)…(6,5), (6,6)}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Then E1 = {(1,1)}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E2 = {(6,6)}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E3 = {(5,5)} are the elementary events.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E1 is the event of getting the sum of two.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E2 is the event of getting the sum of twelve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E3 is the event of getting the product of 25.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090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9DF7-3513-4ED2-B27B-780B0E504324}"/>
              </a:ext>
            </a:extLst>
          </p:cNvPr>
          <p:cNvSpPr>
            <a:spLocks noGrp="1"/>
          </p:cNvSpPr>
          <p:nvPr>
            <p:ph type="title"/>
          </p:nvPr>
        </p:nvSpPr>
        <p:spPr>
          <a:xfrm>
            <a:off x="434321" y="249717"/>
            <a:ext cx="10515600" cy="513764"/>
          </a:xfrm>
        </p:spPr>
        <p:txBody>
          <a:bodyPr>
            <a:normAutofit fontScale="90000"/>
          </a:bodyPr>
          <a:lstStyle/>
          <a:p>
            <a:r>
              <a:rPr lang="en-IN" b="1" dirty="0">
                <a:solidFill>
                  <a:srgbClr val="FFC000"/>
                </a:solidFill>
                <a:latin typeface="Arial Black" panose="020B0A04020102020204" pitchFamily="34" charset="0"/>
              </a:rPr>
              <a:t>Compound Events</a:t>
            </a:r>
            <a:endParaRPr lang="en-IN" dirty="0">
              <a:solidFill>
                <a:srgbClr val="FFC000"/>
              </a:solidFill>
              <a:latin typeface="Arial Black" panose="020B0A04020102020204" pitchFamily="34" charset="0"/>
            </a:endParaRPr>
          </a:p>
        </p:txBody>
      </p:sp>
      <p:sp>
        <p:nvSpPr>
          <p:cNvPr id="3" name="Rectangle 2">
            <a:extLst>
              <a:ext uri="{FF2B5EF4-FFF2-40B4-BE49-F238E27FC236}">
                <a16:creationId xmlns:a16="http://schemas.microsoft.com/office/drawing/2014/main" id="{818234CC-9CA1-4B09-90B2-7BFB43C80B5D}"/>
              </a:ext>
            </a:extLst>
          </p:cNvPr>
          <p:cNvSpPr/>
          <p:nvPr/>
        </p:nvSpPr>
        <p:spPr>
          <a:xfrm>
            <a:off x="434321" y="941816"/>
            <a:ext cx="11312762" cy="3960893"/>
          </a:xfrm>
          <a:prstGeom prst="rect">
            <a:avLst/>
          </a:prstGeom>
        </p:spPr>
        <p:txBody>
          <a:bodyPr wrap="square">
            <a:spAutoFit/>
          </a:bodyPr>
          <a:lstStyle/>
          <a:p>
            <a:pPr algn="just">
              <a:lnSpc>
                <a:spcPct val="107000"/>
              </a:lnSpc>
              <a:spcAft>
                <a:spcPts val="800"/>
              </a:spcAft>
            </a:pPr>
            <a:r>
              <a:rPr lang="en-IN" sz="2400" b="1" u="sng"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Compound Events:</a:t>
            </a:r>
            <a:r>
              <a:rPr lang="en-IN" sz="2400" b="1"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Events which are not elementary are known as compound events or the events which contains more than one element are called compound or composite events.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Example 1</a:t>
            </a:r>
            <a:r>
              <a:rPr lang="en-IN" b="1" dirty="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Consider a random experiment in which two dice are rolled simultaneously, the sample space.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 = {((1,1), (1,2)………(6,5), (6,6)}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Then, E1 = {(1,5), (2,4), (3,3), (4,2), (5,1)}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E2 = {(1,1), (2,2),(3,3), (4,4), (5,5), (6,6))}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E3 = {(1,2), (2,4), (3,6)}  are the compound events.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E1 the event of getting the sum of 6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E2 is the event of getting identical results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E3 is the event of getting the twice number by the second die than that by first die.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19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19651</TotalTime>
  <Words>4358</Words>
  <Application>Microsoft Office PowerPoint</Application>
  <PresentationFormat>Widescreen</PresentationFormat>
  <Paragraphs>255</Paragraphs>
  <Slides>64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Arial Black</vt:lpstr>
      <vt:lpstr>Calibri</vt:lpstr>
      <vt:lpstr>Calibri Light</vt:lpstr>
      <vt:lpstr>Cambria Math</vt:lpstr>
      <vt:lpstr>KaTeX_Main</vt:lpstr>
      <vt:lpstr>KaTeX_Math</vt:lpstr>
      <vt:lpstr>Times New Roman</vt:lpstr>
      <vt:lpstr>Office Theme</vt:lpstr>
      <vt:lpstr>PROBABILITY                Pratyus Pratye</vt:lpstr>
      <vt:lpstr>AGENDA</vt:lpstr>
      <vt:lpstr>SAMPLE  SPACE </vt:lpstr>
      <vt:lpstr>PowerPoint Presentation</vt:lpstr>
      <vt:lpstr>PowerPoint Presentation</vt:lpstr>
      <vt:lpstr>EVENTS </vt:lpstr>
      <vt:lpstr>PowerPoint Presentation</vt:lpstr>
      <vt:lpstr>Elementary Events</vt:lpstr>
      <vt:lpstr>Compound Events</vt:lpstr>
      <vt:lpstr>Occurrence of Events</vt:lpstr>
      <vt:lpstr>Impossible Events</vt:lpstr>
      <vt:lpstr>Equally Likely Events</vt:lpstr>
      <vt:lpstr>Addition Rule </vt:lpstr>
      <vt:lpstr>PowerPoint Presentation</vt:lpstr>
      <vt:lpstr>PowerPoint Presentation</vt:lpstr>
      <vt:lpstr>Dice</vt:lpstr>
      <vt:lpstr>BALL</vt:lpstr>
      <vt:lpstr>PowerPoint Presentation</vt:lpstr>
      <vt:lpstr>PowerPoint Presentation</vt:lpstr>
      <vt:lpstr>PowerPoint Presentation</vt:lpstr>
      <vt:lpstr>CARDS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dc:creator>
  <cp:lastModifiedBy>Pratyus Pratye</cp:lastModifiedBy>
  <cp:revision>333</cp:revision>
  <dcterms:created xsi:type="dcterms:W3CDTF">2019-01-12T09:24:06Z</dcterms:created>
  <dcterms:modified xsi:type="dcterms:W3CDTF">2024-04-26T14:02:52Z</dcterms:modified>
</cp:coreProperties>
</file>