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3"/>
  </p:handoutMasterIdLst>
  <p:sldIdLst>
    <p:sldId id="256" r:id="rId3"/>
    <p:sldId id="257" r:id="rId4"/>
    <p:sldId id="258" r:id="rId5"/>
    <p:sldId id="262" r:id="rId6"/>
    <p:sldId id="260" r:id="rId7"/>
    <p:sldId id="265" r:id="rId8"/>
    <p:sldId id="263" r:id="rId9"/>
    <p:sldId id="266" r:id="rId10"/>
    <p:sldId id="261" r:id="rId11"/>
    <p:sldId id="264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4E9D"/>
    <a:srgbClr val="0A34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58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F08BED-45E0-4146-9AA3-E286E1EBEF6C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28FBB-DDA8-4C6B-9714-1F3B95845B7F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96507" y="2877025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96507" y="5356700"/>
            <a:ext cx="9144000" cy="106057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359" y="49428"/>
            <a:ext cx="4219065" cy="676326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07" y="616580"/>
            <a:ext cx="3359616" cy="855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 userDrawn="1"/>
        </p:nvSpPr>
        <p:spPr>
          <a:xfrm>
            <a:off x="0" y="0"/>
            <a:ext cx="12192000" cy="856735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35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76103" y="42516"/>
            <a:ext cx="6559379" cy="771697"/>
          </a:xfrm>
        </p:spPr>
        <p:txBody>
          <a:bodyPr>
            <a:normAutofit/>
          </a:bodyPr>
          <a:lstStyle>
            <a:lvl1pPr algn="r">
              <a:defRPr sz="3200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6532604"/>
            <a:ext cx="12192000" cy="333633"/>
          </a:xfrm>
          <a:prstGeom prst="rect">
            <a:avLst/>
          </a:prstGeom>
          <a:solidFill>
            <a:srgbClr val="14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07" y="153315"/>
            <a:ext cx="2160994" cy="550097"/>
          </a:xfrm>
          <a:prstGeom prst="rect">
            <a:avLst/>
          </a:prstGeom>
        </p:spPr>
      </p:pic>
      <p:sp>
        <p:nvSpPr>
          <p:cNvPr id="11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7" y="1145224"/>
            <a:ext cx="10892609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 smtClean="0"/>
              <a:t>Текст</a:t>
            </a:r>
            <a:endParaRPr lang="ru-RU" dirty="0" smtClean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B99AE-B1BE-4482-B55A-9912495899F3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B99AE-B1BE-4482-B55A-9912495899F3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BC057-7B4A-4573-B7D6-ADBED0D12DEA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е поле 7"/>
          <p:cNvSpPr txBox="1"/>
          <p:nvPr/>
        </p:nvSpPr>
        <p:spPr>
          <a:xfrm>
            <a:off x="381000" y="1858010"/>
            <a:ext cx="835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000" b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ФАКУЛЬТЕТ ПРИКЛАДНОЙ МАТЕМАТИКИ И ИНФОРМАТИКИ</a:t>
            </a:r>
            <a:endParaRPr lang="ru-RU" altLang="ru-RU" sz="2000" b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477770" y="2389505"/>
            <a:ext cx="4101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Отчет по лабораторной работе 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№</a:t>
            </a:r>
            <a:r>
              <a:rPr lang="en-US" altLang="ru-RU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4</a:t>
            </a:r>
            <a:endParaRPr lang="en-US" altLang="ru-RU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486535" y="2890520"/>
            <a:ext cx="58064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по дисциплине 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“</a:t>
            </a:r>
            <a:r>
              <a:rPr lang="ru-RU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Технологии программирования для мобильных приложений </a:t>
            </a:r>
            <a:r>
              <a:rPr lang="en-US" altLang="en-US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”</a:t>
            </a:r>
            <a:endParaRPr lang="en-US" altLang="en-US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329690" y="3597275"/>
            <a:ext cx="626300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CountryApp —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это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консольное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приложение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языке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C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управления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данными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странах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регионах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использованием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SQLite.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Здесь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представлена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полная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документация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проекта</a:t>
            </a:r>
            <a:r>
              <a:rPr lang="en-US" altLang="ru-RU" sz="2000" i="1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2000" i="1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6362700" y="5085715"/>
            <a:ext cx="2991485" cy="1511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Студент 2 курса 12 группы </a:t>
            </a:r>
            <a:endParaRPr lang="ru-RU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Ходжамухаммедов Э.А</a:t>
            </a:r>
            <a:endParaRPr lang="ru-RU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Преподователь: </a:t>
            </a:r>
            <a:endParaRPr lang="ru-RU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Давидовская М.И.</a:t>
            </a:r>
            <a:endParaRPr lang="ru-RU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2865755" y="6259830"/>
            <a:ext cx="3048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6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Минск, 2025</a:t>
            </a:r>
            <a:endParaRPr lang="ru-RU" altLang="en-US" sz="16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623887" y="2840674"/>
            <a:ext cx="10892609" cy="1500187"/>
          </a:xfrm>
        </p:spPr>
        <p:txBody>
          <a:bodyPr/>
          <a:p>
            <a:pPr algn="ctr"/>
            <a:r>
              <a:rPr lang="ru-RU" altLang="en-US" sz="5000">
                <a:latin typeface="Times New Roman" panose="02020603050405020304" charset="0"/>
                <a:cs typeface="Times New Roman" panose="02020603050405020304" charset="0"/>
              </a:rPr>
              <a:t>Спасибо всем за внимание !</a:t>
            </a:r>
            <a:endParaRPr lang="ru-RU" altLang="en-US" sz="5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5060" y="42545"/>
            <a:ext cx="9650730" cy="771525"/>
          </a:xfrm>
        </p:spPr>
        <p:txBody>
          <a:bodyPr>
            <a:noAutofit/>
          </a:bodyPr>
          <a:lstStyle/>
          <a:p>
            <a:pPr algn="ctr"/>
            <a:r>
              <a:rPr lang="en-US" altLang="en-US" sz="40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Цели</a:t>
            </a:r>
            <a:r>
              <a:rPr lang="en-US" altLang="ru-RU" sz="40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40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и</a:t>
            </a:r>
            <a:r>
              <a:rPr lang="en-US" altLang="ru-RU" sz="40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4000" i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задачи</a:t>
            </a:r>
            <a:endParaRPr lang="en-US" altLang="en-US" sz="4000" i="1" dirty="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570" y="1145540"/>
            <a:ext cx="10892790" cy="5298440"/>
          </a:xfrm>
        </p:spPr>
        <p:txBody>
          <a:bodyPr>
            <a:noAutofit/>
          </a:bodyPr>
          <a:lstStyle/>
          <a:p>
            <a:pPr algn="l"/>
            <a:r>
              <a:rPr lang="en-US" altLang="ru-RU" b="1">
                <a:latin typeface="Times New Roman" panose="02020603050405020304" charset="0"/>
                <a:cs typeface="Times New Roman" panose="02020603050405020304" charset="0"/>
              </a:rPr>
              <a:t>CountryApp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—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это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консольное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приложение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языке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C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управления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данными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странах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регионах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ru-RU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Используемые</a:t>
            </a:r>
            <a:r>
              <a:rPr lang="en-US" altLang="ru-RU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технологии</a:t>
            </a:r>
            <a:r>
              <a:rPr lang="en-US" altLang="ru-RU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Язык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программирования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 C.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База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данных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 SQLite.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Инструменты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 Git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Draw.io 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Цель</a:t>
            </a:r>
            <a:r>
              <a:rPr lang="en-US" altLang="ru-RU" b="1">
                <a:latin typeface="Times New Roman" panose="02020603050405020304" charset="0"/>
                <a:cs typeface="Times New Roman" panose="02020603050405020304" charset="0"/>
              </a:rPr>
              <a:t>: </a:t>
            </a:r>
            <a:endParaRPr lang="en-US" altLang="ru-RU" b="1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Создать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удобное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приложение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функционалом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CRUD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аналитикой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Основные</a:t>
            </a:r>
            <a:r>
              <a:rPr lang="en-US" altLang="ru-RU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задачи: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Разработать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базу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данных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хранения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информации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странах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регионах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Реализовать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консольное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приложение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аутентификацией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управлением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данными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Подготовить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UML-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диаграммы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классов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состояний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деятельности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Задокументировать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проект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загрузить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его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GitHub.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64105" y="42545"/>
            <a:ext cx="9671685" cy="771525"/>
          </a:xfrm>
        </p:spPr>
        <p:txBody>
          <a:bodyPr>
            <a:noAutofit/>
          </a:bodyPr>
          <a:p>
            <a:pPr algn="ctr"/>
            <a:r>
              <a:rPr lang="en-US" altLang="en-US" sz="4000" i="1">
                <a:latin typeface="Times New Roman" panose="02020603050405020304" charset="0"/>
                <a:cs typeface="Times New Roman" panose="02020603050405020304" charset="0"/>
              </a:rPr>
              <a:t>Структура</a:t>
            </a:r>
            <a:r>
              <a:rPr lang="en-US" altLang="ru-RU" sz="4000" i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000" i="1">
                <a:latin typeface="Times New Roman" panose="02020603050405020304" charset="0"/>
                <a:cs typeface="Times New Roman" panose="02020603050405020304" charset="0"/>
              </a:rPr>
              <a:t>проекта</a:t>
            </a:r>
            <a:r>
              <a:rPr lang="en-US" altLang="ru-RU" sz="4000" i="1">
                <a:latin typeface="Times New Roman" panose="02020603050405020304" charset="0"/>
                <a:cs typeface="Times New Roman" panose="02020603050405020304" charset="0"/>
              </a:rPr>
              <a:t> CountryApp</a:t>
            </a:r>
            <a:endParaRPr lang="en-US" altLang="ru-RU" sz="40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Замещающий текст 5"/>
          <p:cNvSpPr/>
          <p:nvPr>
            <p:ph type="body" idx="1"/>
          </p:nvPr>
        </p:nvSpPr>
        <p:spPr>
          <a:xfrm>
            <a:off x="623570" y="1145540"/>
            <a:ext cx="10892790" cy="5310505"/>
          </a:xfrm>
        </p:spPr>
        <p:txBody>
          <a:bodyPr>
            <a:normAutofit/>
          </a:bodyPr>
          <a:p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CountryApp/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├──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bin/               #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Исполняемый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файл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(country_app)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├──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build/             #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Объектные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файлы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(*.o)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├──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includes/          #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Заголовочные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файлы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(auth.h, database.h </a:t>
            </a:r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и тд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├──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src/               #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Исходный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код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(main.c, auth.c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 и тд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)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├──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diagrams/          # UML-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диаграммы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├──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countries.db       #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База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данных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SQLite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├──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countries.sql      # SQL-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скрипт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├──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Makefile           #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Файл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сборки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├──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README.md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8555" y="42545"/>
            <a:ext cx="9627235" cy="771525"/>
          </a:xfrm>
        </p:spPr>
        <p:txBody>
          <a:bodyPr/>
          <a:p>
            <a:pPr algn="ctr"/>
            <a:r>
              <a:rPr lang="en-US" altLang="en-US" sz="4000" i="1">
                <a:latin typeface="Times New Roman" panose="02020603050405020304" charset="0"/>
                <a:cs typeface="Times New Roman" panose="02020603050405020304" charset="0"/>
              </a:rPr>
              <a:t>База</a:t>
            </a:r>
            <a:r>
              <a:rPr lang="en-US" altLang="ru-RU" sz="4000" i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000" i="1">
                <a:latin typeface="Times New Roman" panose="02020603050405020304" charset="0"/>
                <a:cs typeface="Times New Roman" panose="02020603050405020304" charset="0"/>
              </a:rPr>
              <a:t>данных</a:t>
            </a:r>
            <a:r>
              <a:rPr lang="en-US" altLang="ru-RU" sz="4000" i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000" i="1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4000" i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000" i="1">
                <a:latin typeface="Times New Roman" panose="02020603050405020304" charset="0"/>
                <a:cs typeface="Times New Roman" panose="02020603050405020304" charset="0"/>
              </a:rPr>
              <a:t>данные</a:t>
            </a:r>
            <a:endParaRPr lang="en-US" altLang="en-US" sz="40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267970" y="1145540"/>
            <a:ext cx="11767820" cy="5410835"/>
          </a:xfrm>
        </p:spPr>
        <p:txBody>
          <a:bodyPr>
            <a:normAutofit fontScale="25000"/>
          </a:bodyPr>
          <a:p>
            <a:r>
              <a:rPr lang="en-US" altLang="en-US" sz="8000" b="1">
                <a:latin typeface="Times New Roman" panose="02020603050405020304" charset="0"/>
                <a:cs typeface="Times New Roman" panose="02020603050405020304" charset="0"/>
              </a:rPr>
              <a:t>Структура</a:t>
            </a:r>
            <a:r>
              <a:rPr lang="en-US" altLang="ru-RU" sz="8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 b="1">
                <a:latin typeface="Times New Roman" panose="02020603050405020304" charset="0"/>
                <a:cs typeface="Times New Roman" panose="02020603050405020304" charset="0"/>
              </a:rPr>
              <a:t>базы</a:t>
            </a:r>
            <a:r>
              <a:rPr lang="en-US" altLang="ru-RU" sz="8000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 b="1">
                <a:latin typeface="Times New Roman" panose="02020603050405020304" charset="0"/>
                <a:cs typeface="Times New Roman" panose="02020603050405020304" charset="0"/>
              </a:rPr>
              <a:t>данных</a:t>
            </a:r>
            <a:r>
              <a:rPr lang="en-US" altLang="ru-RU" sz="8000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sz="80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country: id, name, capital, language, population_country, square_country, currency, head_country.</a:t>
            </a:r>
            <a:endParaRPr lang="en-US" altLang="ru-RU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region: id, name, capital_region, population_region, square_region, country_id</a:t>
            </a:r>
            <a:endParaRPr lang="en-US" altLang="ru-RU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8000" u="sng">
                <a:latin typeface="Times New Roman" panose="02020603050405020304" charset="0"/>
                <a:cs typeface="Times New Roman" panose="02020603050405020304" charset="0"/>
              </a:rPr>
              <a:t>Пример</a:t>
            </a:r>
            <a:r>
              <a:rPr lang="en-US" altLang="ru-RU" sz="8000" u="sng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 u="sng">
                <a:latin typeface="Times New Roman" panose="02020603050405020304" charset="0"/>
                <a:cs typeface="Times New Roman" panose="02020603050405020304" charset="0"/>
              </a:rPr>
              <a:t>данных</a:t>
            </a:r>
            <a:r>
              <a:rPr lang="en-US" altLang="ru-RU" sz="8000" u="sng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sz="8000" u="sng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Страны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ru-RU" sz="8000">
                <a:latin typeface="Times New Roman" panose="02020603050405020304" charset="0"/>
                <a:cs typeface="Times New Roman" panose="02020603050405020304" charset="0"/>
              </a:rPr>
              <a:t>США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 sz="8000">
                <a:latin typeface="Times New Roman" panose="02020603050405020304" charset="0"/>
                <a:cs typeface="Times New Roman" panose="02020603050405020304" charset="0"/>
              </a:rPr>
              <a:t>331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млн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ru-RU" altLang="en-US" sz="8000">
                <a:latin typeface="Times New Roman" panose="02020603050405020304" charset="0"/>
                <a:cs typeface="Times New Roman" panose="02020603050405020304" charset="0"/>
              </a:rPr>
              <a:t>983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тыс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км²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ru-RU" altLang="en-US" sz="8000">
                <a:latin typeface="Times New Roman" panose="02020603050405020304" charset="0"/>
                <a:cs typeface="Times New Roman" panose="02020603050405020304" charset="0"/>
              </a:rPr>
              <a:t>Вашингтон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, $(USD).</a:t>
            </a:r>
            <a:endParaRPr lang="en-US" altLang="ru-RU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8000">
                <a:latin typeface="Times New Roman" panose="02020603050405020304" charset="0"/>
                <a:cs typeface="Times New Roman" panose="02020603050405020304" charset="0"/>
              </a:rPr>
              <a:t>Франция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: 67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млн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, 643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тыс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км²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ru-RU" altLang="ru-RU" sz="8000">
                <a:latin typeface="Times New Roman" panose="02020603050405020304" charset="0"/>
                <a:cs typeface="Times New Roman" panose="02020603050405020304" charset="0"/>
              </a:rPr>
              <a:t>Париж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, EUR.</a:t>
            </a:r>
            <a:endParaRPr lang="en-US" altLang="ru-RU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8000" u="sng">
                <a:latin typeface="Times New Roman" panose="02020603050405020304" charset="0"/>
                <a:cs typeface="Times New Roman" panose="02020603050405020304" charset="0"/>
              </a:rPr>
              <a:t>Регионы</a:t>
            </a:r>
            <a:r>
              <a:rPr lang="en-US" altLang="ru-RU" sz="8000" u="sng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sz="8000" u="sng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ru-RU" sz="8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США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 sz="8000">
                <a:latin typeface="Times New Roman" panose="02020603050405020304" charset="0"/>
                <a:cs typeface="Times New Roman" panose="02020603050405020304" charset="0"/>
              </a:rPr>
              <a:t>Калифорния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(</a:t>
            </a:r>
            <a:r>
              <a:rPr lang="ru-RU" altLang="en-US" sz="8000">
                <a:latin typeface="Times New Roman" panose="02020603050405020304" charset="0"/>
                <a:cs typeface="Times New Roman" panose="02020603050405020304" charset="0"/>
              </a:rPr>
              <a:t>39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млн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, 4</a:t>
            </a:r>
            <a:r>
              <a:rPr lang="ru-RU" altLang="en-US" sz="8000">
                <a:latin typeface="Times New Roman" panose="02020603050405020304" charset="0"/>
                <a:cs typeface="Times New Roman" panose="02020603050405020304" charset="0"/>
              </a:rPr>
              <a:t>23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тыс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км²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en-US" altLang="ru-RU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 sz="8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Франция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 sz="8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Иль-де-Франс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(1</a:t>
            </a:r>
            <a:r>
              <a:rPr lang="ru-RU" altLang="en-US" sz="8000"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млн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ru-RU" altLang="en-US" sz="8000">
                <a:latin typeface="Times New Roman" panose="02020603050405020304" charset="0"/>
                <a:cs typeface="Times New Roman" panose="02020603050405020304" charset="0"/>
              </a:rPr>
              <a:t>1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2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тыс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км²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en-US" altLang="ru-RU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8000" u="sng">
                <a:latin typeface="Times New Roman" panose="02020603050405020304" charset="0"/>
                <a:cs typeface="Times New Roman" panose="02020603050405020304" charset="0"/>
              </a:rPr>
              <a:t>Создание</a:t>
            </a:r>
            <a:r>
              <a:rPr lang="en-US" altLang="ru-RU" sz="8000" u="sng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sz="8000" u="sng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Использован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DB Browser for SQLite.</a:t>
            </a:r>
            <a:endParaRPr lang="en-US" altLang="ru-RU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SQL-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скрипт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: countries.sql.</a:t>
            </a:r>
            <a:endParaRPr lang="en-US" altLang="ru-RU" sz="8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3795" y="42545"/>
            <a:ext cx="9611995" cy="771525"/>
          </a:xfrm>
        </p:spPr>
        <p:txBody>
          <a:bodyPr/>
          <a:p>
            <a:pPr algn="ctr"/>
            <a:r>
              <a:rPr lang="en-US" altLang="en-US" sz="4000" i="1">
                <a:latin typeface="Times New Roman" panose="02020603050405020304" charset="0"/>
                <a:cs typeface="Times New Roman" panose="02020603050405020304" charset="0"/>
              </a:rPr>
              <a:t>Как</a:t>
            </a:r>
            <a:r>
              <a:rPr lang="en-US" altLang="ru-RU" sz="4000" i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000" i="1">
                <a:latin typeface="Times New Roman" panose="02020603050405020304" charset="0"/>
                <a:cs typeface="Times New Roman" panose="02020603050405020304" charset="0"/>
              </a:rPr>
              <a:t>работает</a:t>
            </a:r>
            <a:r>
              <a:rPr lang="en-US" altLang="ru-RU" sz="4000" i="1">
                <a:latin typeface="Times New Roman" panose="02020603050405020304" charset="0"/>
                <a:cs typeface="Times New Roman" panose="02020603050405020304" charset="0"/>
              </a:rPr>
              <a:t> CountryApp</a:t>
            </a:r>
            <a:endParaRPr lang="en-US" altLang="ru-RU" sz="40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623570" y="1145540"/>
            <a:ext cx="10892790" cy="5347335"/>
          </a:xfrm>
        </p:spPr>
        <p:txBody>
          <a:bodyPr>
            <a:normAutofit fontScale="25000"/>
          </a:bodyPr>
          <a:p>
            <a:r>
              <a:rPr lang="en-US" altLang="en-US" sz="8000" b="1">
                <a:latin typeface="Times New Roman" panose="02020603050405020304" charset="0"/>
                <a:cs typeface="Times New Roman" panose="02020603050405020304" charset="0"/>
              </a:rPr>
              <a:t>Шаг</a:t>
            </a:r>
            <a:r>
              <a:rPr lang="en-US" altLang="ru-RU" sz="8000" b="1">
                <a:latin typeface="Times New Roman" panose="02020603050405020304" charset="0"/>
                <a:cs typeface="Times New Roman" panose="02020603050405020304" charset="0"/>
              </a:rPr>
              <a:t> 1: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Запуск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аутентификация</a:t>
            </a:r>
            <a:endParaRPr lang="en-US" altLang="en-US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Пользователь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запускает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приложение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(./bin/country_app)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входит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логином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admin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паролем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admin123.</a:t>
            </a:r>
            <a:endParaRPr lang="en-US" altLang="ru-RU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8000" b="1">
                <a:latin typeface="Times New Roman" panose="02020603050405020304" charset="0"/>
                <a:cs typeface="Times New Roman" panose="02020603050405020304" charset="0"/>
              </a:rPr>
              <a:t>Шаг</a:t>
            </a:r>
            <a:r>
              <a:rPr lang="en-US" altLang="ru-RU" sz="8000" b="1">
                <a:latin typeface="Times New Roman" panose="02020603050405020304" charset="0"/>
                <a:cs typeface="Times New Roman" panose="02020603050405020304" charset="0"/>
              </a:rPr>
              <a:t> 2: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Выбор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действия</a:t>
            </a:r>
            <a:endParaRPr lang="en-US" altLang="en-US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консольном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меню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выбирает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опцию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например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«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List Regions of Country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»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8000" b="1">
                <a:latin typeface="Times New Roman" panose="02020603050405020304" charset="0"/>
                <a:cs typeface="Times New Roman" panose="02020603050405020304" charset="0"/>
              </a:rPr>
              <a:t>Шаг</a:t>
            </a:r>
            <a:r>
              <a:rPr lang="en-US" altLang="ru-RU" sz="8000" b="1">
                <a:latin typeface="Times New Roman" panose="02020603050405020304" charset="0"/>
                <a:cs typeface="Times New Roman" panose="02020603050405020304" charset="0"/>
              </a:rPr>
              <a:t> 3: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Ввод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данных</a:t>
            </a:r>
            <a:endParaRPr lang="en-US" altLang="en-US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Вводит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ID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страны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(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например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, 1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для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altLang="ru-RU" sz="8000">
                <a:latin typeface="Times New Roman" panose="02020603050405020304" charset="0"/>
                <a:cs typeface="Times New Roman" panose="02020603050405020304" charset="0"/>
              </a:rPr>
              <a:t>Калифорнии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en-US" altLang="ru-RU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8000" b="1">
                <a:latin typeface="Times New Roman" panose="02020603050405020304" charset="0"/>
                <a:cs typeface="Times New Roman" panose="02020603050405020304" charset="0"/>
              </a:rPr>
              <a:t>Шаг</a:t>
            </a:r>
            <a:r>
              <a:rPr lang="en-US" altLang="ru-RU" sz="8000" b="1">
                <a:latin typeface="Times New Roman" panose="02020603050405020304" charset="0"/>
                <a:cs typeface="Times New Roman" panose="02020603050405020304" charset="0"/>
              </a:rPr>
              <a:t> 4: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Результат</a:t>
            </a:r>
            <a:endParaRPr lang="en-US" altLang="en-US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Приложение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выводит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список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регионов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ru-RU" sz="8000">
                <a:latin typeface="Times New Roman" panose="02020603050405020304" charset="0"/>
                <a:cs typeface="Times New Roman" panose="02020603050405020304" charset="0"/>
                <a:sym typeface="+mn-ea"/>
              </a:rPr>
              <a:t>Калифорнии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: </a:t>
            </a:r>
            <a:r>
              <a:rPr lang="ru-RU" altLang="en-US" sz="8000">
                <a:latin typeface="Times New Roman" panose="02020603050405020304" charset="0"/>
                <a:cs typeface="Times New Roman" panose="02020603050405020304" charset="0"/>
              </a:rPr>
              <a:t>39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млн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, 4</a:t>
            </a:r>
            <a:r>
              <a:rPr lang="ru-RU" altLang="en-US" sz="8000">
                <a:latin typeface="Times New Roman" panose="02020603050405020304" charset="0"/>
                <a:cs typeface="Times New Roman" panose="02020603050405020304" charset="0"/>
              </a:rPr>
              <a:t>23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тыс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.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км²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Технический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процесс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sz="80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Запрос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database.c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SQLite (countries.db)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→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Вывод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8000">
                <a:latin typeface="Times New Roman" panose="02020603050405020304" charset="0"/>
                <a:cs typeface="Times New Roman" panose="02020603050405020304" charset="0"/>
              </a:rPr>
              <a:t>консоль</a:t>
            </a:r>
            <a:r>
              <a:rPr lang="en-US" altLang="ru-RU" sz="8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 sz="8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51038" y="55216"/>
            <a:ext cx="6559379" cy="771697"/>
          </a:xfrm>
        </p:spPr>
        <p:txBody>
          <a:bodyPr/>
          <a:p>
            <a:pPr algn="ctr"/>
            <a:r>
              <a:rPr lang="ru-RU" altLang="en-US" i="1">
                <a:latin typeface="Times New Roman" panose="02020603050405020304" charset="0"/>
                <a:cs typeface="Times New Roman" panose="02020603050405020304" charset="0"/>
              </a:rPr>
              <a:t>Примеры работы в терминале</a:t>
            </a:r>
            <a:endParaRPr lang="ru-RU" alt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795" y="1008380"/>
            <a:ext cx="3351530" cy="1062355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95" y="3822700"/>
            <a:ext cx="4202430" cy="2005330"/>
          </a:xfrm>
          <a:prstGeom prst="rect">
            <a:avLst/>
          </a:prstGeom>
        </p:spPr>
      </p:pic>
      <p:sp>
        <p:nvSpPr>
          <p:cNvPr id="7" name="Стрелка вниз 6"/>
          <p:cNvSpPr/>
          <p:nvPr/>
        </p:nvSpPr>
        <p:spPr>
          <a:xfrm>
            <a:off x="1333500" y="2314575"/>
            <a:ext cx="609600" cy="1067435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575" y="4005580"/>
            <a:ext cx="5657215" cy="1639570"/>
          </a:xfrm>
          <a:prstGeom prst="rect">
            <a:avLst/>
          </a:prstGeom>
        </p:spPr>
      </p:pic>
      <p:sp>
        <p:nvSpPr>
          <p:cNvPr id="9" name="Стрелка вправо 8"/>
          <p:cNvSpPr/>
          <p:nvPr/>
        </p:nvSpPr>
        <p:spPr>
          <a:xfrm>
            <a:off x="4496435" y="4131945"/>
            <a:ext cx="1574800" cy="59626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Стрелка вниз 9"/>
          <p:cNvSpPr/>
          <p:nvPr/>
        </p:nvSpPr>
        <p:spPr>
          <a:xfrm rot="10800000">
            <a:off x="8839200" y="2403475"/>
            <a:ext cx="596900" cy="128270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pic>
        <p:nvPicPr>
          <p:cNvPr id="11" name="Изображение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020" y="1029970"/>
            <a:ext cx="4378960" cy="1280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8555" y="42545"/>
            <a:ext cx="9627235" cy="771525"/>
          </a:xfrm>
        </p:spPr>
        <p:txBody>
          <a:bodyPr/>
          <a:p>
            <a:pPr algn="ctr"/>
            <a:r>
              <a:rPr lang="en-US" altLang="ru-RU" sz="4000" i="1">
                <a:latin typeface="Times New Roman" panose="02020603050405020304" charset="0"/>
                <a:cs typeface="Times New Roman" panose="02020603050405020304" charset="0"/>
              </a:rPr>
              <a:t>UML, </a:t>
            </a:r>
            <a:r>
              <a:rPr lang="en-US" altLang="en-US" sz="4000" i="1">
                <a:latin typeface="Times New Roman" panose="02020603050405020304" charset="0"/>
                <a:cs typeface="Times New Roman" panose="02020603050405020304" charset="0"/>
              </a:rPr>
              <a:t>документация</a:t>
            </a:r>
            <a:r>
              <a:rPr lang="en-US" altLang="ru-RU" sz="4000" i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000" i="1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sz="4000" i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sz="4000" i="1">
                <a:latin typeface="Times New Roman" panose="02020603050405020304" charset="0"/>
                <a:cs typeface="Times New Roman" panose="02020603050405020304" charset="0"/>
              </a:rPr>
              <a:t>расположение</a:t>
            </a:r>
            <a:endParaRPr lang="en-US" altLang="en-US" sz="40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623570" y="1145540"/>
            <a:ext cx="10892790" cy="5339715"/>
          </a:xfrm>
        </p:spPr>
        <p:txBody>
          <a:bodyPr>
            <a:normAutofit/>
          </a:bodyPr>
          <a:p>
            <a:r>
              <a:rPr lang="en-US" altLang="ru-RU" b="1">
                <a:latin typeface="Times New Roman" panose="02020603050405020304" charset="0"/>
                <a:cs typeface="Times New Roman" panose="02020603050405020304" charset="0"/>
              </a:rPr>
              <a:t>UML-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диаграммы</a:t>
            </a:r>
            <a:r>
              <a:rPr lang="en-US" altLang="ru-RU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ru-RU" altLang="en-US">
                <a:latin typeface="Times New Roman" panose="02020603050405020304" charset="0"/>
                <a:cs typeface="Times New Roman" panose="02020603050405020304" charset="0"/>
              </a:rPr>
              <a:t>Все диаграммы вы сможете увидеть в 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GitHub</a:t>
            </a:r>
            <a:r>
              <a:rPr lang="ru-RU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  <a:sym typeface="+mn-ea"/>
              </a:rPr>
              <a:t>(tpmp-gr12-lab4-Gorilleza).</a:t>
            </a:r>
            <a:endParaRPr lang="en-US" altLang="ru-RU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Расположение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 diagrams/ (Draw.io,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экспорт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в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PNG).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Документация</a:t>
            </a:r>
            <a:r>
              <a:rPr lang="en-US" altLang="ru-RU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README.md: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установка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использование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Wiki (tpmp-gr12-lab4-Gorilleza): Home, Glossary, Functional-Requirements.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Расположение</a:t>
            </a:r>
            <a:r>
              <a:rPr lang="en-US" altLang="ru-RU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материалов</a:t>
            </a:r>
            <a:r>
              <a:rPr lang="en-US" altLang="ru-RU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Код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 src/ (main.c, database.c, </a:t>
            </a:r>
            <a:r>
              <a:rPr lang="ru-RU" altLang="ru-RU">
                <a:latin typeface="Times New Roman" panose="02020603050405020304" charset="0"/>
                <a:cs typeface="Times New Roman" panose="02020603050405020304" charset="0"/>
              </a:rPr>
              <a:t>и тд 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).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База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данных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 countries.sql, countries.db.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Репозиторий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: GitHub (tpmp-gr12-lab4-Gorilleza).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30438" y="42516"/>
            <a:ext cx="6559379" cy="771697"/>
          </a:xfrm>
        </p:spPr>
        <p:txBody>
          <a:bodyPr/>
          <a:p>
            <a:pPr algn="ctr"/>
            <a:r>
              <a:rPr lang="ru-RU" altLang="en-US" i="1">
                <a:latin typeface="Times New Roman" panose="02020603050405020304" charset="0"/>
                <a:cs typeface="Times New Roman" panose="02020603050405020304" charset="0"/>
              </a:rPr>
              <a:t>Пример </a:t>
            </a:r>
            <a:r>
              <a:rPr lang="en-US" altLang="en-US" i="1">
                <a:latin typeface="Times New Roman" panose="02020603050405020304" charset="0"/>
                <a:cs typeface="Times New Roman" panose="02020603050405020304" charset="0"/>
              </a:rPr>
              <a:t>UML</a:t>
            </a:r>
            <a:r>
              <a:rPr lang="ru-RU" altLang="en-US" i="1">
                <a:latin typeface="Times New Roman" panose="02020603050405020304" charset="0"/>
                <a:cs typeface="Times New Roman" panose="02020603050405020304" charset="0"/>
              </a:rPr>
              <a:t>-диаграммы</a:t>
            </a:r>
            <a:endParaRPr lang="ru-RU" alt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190" y="1113790"/>
            <a:ext cx="3784600" cy="4959985"/>
          </a:xfrm>
          <a:prstGeom prst="rect">
            <a:avLst/>
          </a:prstGeom>
        </p:spPr>
      </p:pic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290" y="1316990"/>
            <a:ext cx="6445885" cy="45161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01570" y="42545"/>
            <a:ext cx="9634220" cy="771525"/>
          </a:xfrm>
        </p:spPr>
        <p:txBody>
          <a:bodyPr/>
          <a:p>
            <a:pPr algn="ctr"/>
            <a:r>
              <a:rPr lang="ru-RU" altLang="en-US" sz="4000" i="1">
                <a:latin typeface="Times New Roman" panose="02020603050405020304" charset="0"/>
                <a:cs typeface="Times New Roman" panose="02020603050405020304" charset="0"/>
              </a:rPr>
              <a:t>Вывод</a:t>
            </a:r>
            <a:endParaRPr lang="ru-RU" altLang="en-US" sz="4000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Замещающий текст 2"/>
          <p:cNvSpPr>
            <a:spLocks noGrp="1"/>
          </p:cNvSpPr>
          <p:nvPr>
            <p:ph type="body" idx="1"/>
          </p:nvPr>
        </p:nvSpPr>
        <p:spPr>
          <a:xfrm>
            <a:off x="623570" y="1145540"/>
            <a:ext cx="10892790" cy="5139690"/>
          </a:xfrm>
        </p:spPr>
        <p:txBody>
          <a:bodyPr>
            <a:normAutofit/>
          </a:bodyPr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Достижения</a:t>
            </a:r>
            <a:r>
              <a:rPr lang="en-US" altLang="ru-RU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Реализовано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консольное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приложение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аутентификацией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, CRUD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аналитикой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Спроектирована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база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данных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данными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о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странах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регионах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Подготовлены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UML-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диаграммы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документация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Проект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загружен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на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GitHub (tpmp-gr12-lab4-Gorilleza).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Результат</a:t>
            </a:r>
            <a:r>
              <a:rPr lang="en-US" altLang="ru-RU" b="1">
                <a:latin typeface="Times New Roman" panose="02020603050405020304" charset="0"/>
                <a:cs typeface="Times New Roman" panose="02020603050405020304" charset="0"/>
              </a:rPr>
              <a:t>:</a:t>
            </a:r>
            <a:endParaRPr lang="en-US" altLang="ru-RU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Приложение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протестировано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работает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стабильно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Выполнены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все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требования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задания</a:t>
            </a:r>
            <a:r>
              <a:rPr lang="en-US" altLang="ru-RU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ru-RU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3165</Words>
  <Application>WPS Presentation</Application>
  <PresentationFormat>Широкоэкранный</PresentationFormat>
  <Paragraphs>103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Tahoma</vt:lpstr>
      <vt:lpstr>Arial Black</vt:lpstr>
      <vt:lpstr>Тема Office</vt:lpstr>
      <vt:lpstr>PowerPoint 演示文稿</vt:lpstr>
      <vt:lpstr>Цели и задачи</vt:lpstr>
      <vt:lpstr>Структура проекта CountryApp</vt:lpstr>
      <vt:lpstr>База данных и данные</vt:lpstr>
      <vt:lpstr>Как работает CountryApp</vt:lpstr>
      <vt:lpstr>PowerPoint 演示文稿</vt:lpstr>
      <vt:lpstr>UML, документация и расположение</vt:lpstr>
      <vt:lpstr>PowerPoint 演示文稿</vt:lpstr>
      <vt:lpstr>Вывод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Агаджан Гарлыев</cp:lastModifiedBy>
  <cp:revision>31</cp:revision>
  <dcterms:created xsi:type="dcterms:W3CDTF">2019-01-28T06:34:00Z</dcterms:created>
  <dcterms:modified xsi:type="dcterms:W3CDTF">2025-04-29T18:25:47Z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9F2EA3EFF46F48BEB4A6B0B920F456E8_13</vt:lpwstr>
  </property>
  <property fmtid="{D5CDD505-2E9C-101B-9397-08002B2CF9AE}" pid="3" name="KSOProductBuildVer">
    <vt:lpwstr>1049-12.2.0.20795</vt:lpwstr>
  </property>
</Properties>
</file>