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6"/>
  </p:notesMasterIdLst>
  <p:sldIdLst>
    <p:sldId id="256" r:id="rId2"/>
    <p:sldId id="275" r:id="rId3"/>
    <p:sldId id="259" r:id="rId4"/>
    <p:sldId id="276" r:id="rId5"/>
    <p:sldId id="277" r:id="rId6"/>
    <p:sldId id="278" r:id="rId7"/>
    <p:sldId id="279" r:id="rId8"/>
    <p:sldId id="280" r:id="rId9"/>
    <p:sldId id="281" r:id="rId10"/>
    <p:sldId id="282" r:id="rId11"/>
    <p:sldId id="285" r:id="rId12"/>
    <p:sldId id="284" r:id="rId13"/>
    <p:sldId id="294" r:id="rId14"/>
    <p:sldId id="295" r:id="rId15"/>
    <p:sldId id="296" r:id="rId16"/>
    <p:sldId id="297" r:id="rId17"/>
    <p:sldId id="298" r:id="rId18"/>
    <p:sldId id="299" r:id="rId19"/>
    <p:sldId id="300" r:id="rId20"/>
    <p:sldId id="286" r:id="rId21"/>
    <p:sldId id="301" r:id="rId22"/>
    <p:sldId id="302" r:id="rId23"/>
    <p:sldId id="303" r:id="rId24"/>
    <p:sldId id="304" r:id="rId25"/>
  </p:sldIdLst>
  <p:sldSz cx="18288000" cy="10287000"/>
  <p:notesSz cx="6858000" cy="9144000"/>
  <p:embeddedFontLst>
    <p:embeddedFont>
      <p:font typeface="Wingdings 2" panose="05020102010507070707" pitchFamily="18" charset="2"/>
      <p:regular r:id="rId27"/>
    </p:embeddedFont>
    <p:embeddedFont>
      <p:font typeface="Fira Sans Bold" panose="020B0604020202020204" charset="0"/>
      <p:regular r:id="rId28"/>
    </p:embeddedFont>
    <p:embeddedFont>
      <p:font typeface="Fira Sans Light" panose="020B0604020202020204" charset="0"/>
      <p:regular r:id="rId29"/>
    </p:embeddedFont>
    <p:embeddedFont>
      <p:font typeface="Fira Sans" panose="020B0604020202020204" charset="0"/>
      <p:regular r:id="rId30"/>
    </p:embeddedFont>
    <p:embeddedFont>
      <p:font typeface="Calibri" panose="020F0502020204030204" pitchFamily="34" charset="0"/>
      <p:regular r:id="rId31"/>
      <p:bold r:id="rId32"/>
      <p:italic r:id="rId33"/>
      <p:boldItalic r:id="rId34"/>
    </p:embeddedFont>
    <p:embeddedFont>
      <p:font typeface="Fira Sans Medium" panose="020B0604020202020204" charset="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6" d="100"/>
          <a:sy n="56" d="100"/>
        </p:scale>
        <p:origin x="378" y="3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31E912-9118-462C-9E2B-9BCA923606C2}" type="datetimeFigureOut">
              <a:rPr lang="tr-TR" smtClean="0"/>
              <a:t>29.09.2024</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8AC76-74AE-476E-B36C-F44445D0BD7D}" type="slidenum">
              <a:rPr lang="tr-TR" smtClean="0"/>
              <a:t>‹#›</a:t>
            </a:fld>
            <a:endParaRPr lang="tr-TR"/>
          </a:p>
        </p:txBody>
      </p:sp>
    </p:spTree>
    <p:extLst>
      <p:ext uri="{BB962C8B-B14F-4D97-AF65-F5344CB8AC3E}">
        <p14:creationId xmlns:p14="http://schemas.microsoft.com/office/powerpoint/2010/main" val="2712823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137457" y="2476500"/>
            <a:ext cx="10284348" cy="4274435"/>
            <a:chOff x="142265" y="-872075"/>
            <a:chExt cx="13712464" cy="6114875"/>
          </a:xfrm>
        </p:grpSpPr>
        <p:sp>
          <p:nvSpPr>
            <p:cNvPr id="3" name="TextBox 3"/>
            <p:cNvSpPr txBox="1"/>
            <p:nvPr/>
          </p:nvSpPr>
          <p:spPr>
            <a:xfrm>
              <a:off x="251256" y="-872075"/>
              <a:ext cx="13603473" cy="2118530"/>
            </a:xfrm>
            <a:prstGeom prst="rect">
              <a:avLst/>
            </a:prstGeom>
          </p:spPr>
          <p:txBody>
            <a:bodyPr lIns="0" tIns="0" rIns="0" bIns="0" rtlCol="0" anchor="t">
              <a:spAutoFit/>
            </a:bodyPr>
            <a:lstStyle/>
            <a:p>
              <a:pPr algn="l">
                <a:lnSpc>
                  <a:spcPts val="14399"/>
                </a:lnSpc>
              </a:pPr>
              <a:r>
                <a:rPr lang="tr-TR" sz="6000" b="1" dirty="0" smtClean="0">
                  <a:solidFill>
                    <a:srgbClr val="000000"/>
                  </a:solidFill>
                  <a:latin typeface="Fira Sans Bold"/>
                  <a:ea typeface="Fira Sans Bold"/>
                  <a:cs typeface="Fira Sans Bold"/>
                  <a:sym typeface="Fira Sans Bold"/>
                </a:rPr>
                <a:t>TEDARİK ZİNCİRİ YÖNETİMİ</a:t>
              </a:r>
              <a:endParaRPr lang="en-US" sz="6000" b="1" dirty="0">
                <a:solidFill>
                  <a:srgbClr val="000000"/>
                </a:solidFill>
                <a:latin typeface="Fira Sans Bold"/>
                <a:ea typeface="Fira Sans Bold"/>
                <a:cs typeface="Fira Sans Bold"/>
                <a:sym typeface="Fira Sans Bold"/>
              </a:endParaRPr>
            </a:p>
          </p:txBody>
        </p:sp>
        <p:sp>
          <p:nvSpPr>
            <p:cNvPr id="4" name="TextBox 4"/>
            <p:cNvSpPr txBox="1"/>
            <p:nvPr/>
          </p:nvSpPr>
          <p:spPr>
            <a:xfrm>
              <a:off x="142265" y="4360374"/>
              <a:ext cx="13603473" cy="882426"/>
            </a:xfrm>
            <a:prstGeom prst="rect">
              <a:avLst/>
            </a:prstGeom>
          </p:spPr>
          <p:txBody>
            <a:bodyPr lIns="0" tIns="0" rIns="0" bIns="0" rtlCol="0" anchor="t">
              <a:spAutoFit/>
            </a:bodyPr>
            <a:lstStyle/>
            <a:p>
              <a:pPr algn="l">
                <a:lnSpc>
                  <a:spcPts val="5039"/>
                </a:lnSpc>
              </a:pPr>
              <a:r>
                <a:rPr lang="tr-TR" sz="3599" dirty="0" smtClean="0">
                  <a:solidFill>
                    <a:srgbClr val="000000"/>
                  </a:solidFill>
                  <a:latin typeface="Fira Sans Light"/>
                  <a:ea typeface="Fira Sans Light"/>
                  <a:cs typeface="Fira Sans Light"/>
                  <a:sym typeface="Fira Sans Light"/>
                </a:rPr>
                <a:t>	</a:t>
              </a:r>
              <a:r>
                <a:rPr lang="tr-TR" sz="4000" b="1" dirty="0" smtClean="0">
                  <a:solidFill>
                    <a:srgbClr val="000000"/>
                  </a:solidFill>
                  <a:latin typeface="Fira Sans" panose="020B0604020202020204" charset="0"/>
                  <a:ea typeface="Fira Sans Light"/>
                  <a:cs typeface="Fira Sans Light"/>
                  <a:sym typeface="Fira Sans Light"/>
                </a:rPr>
                <a:t>TEMEL KAVRAMLAR</a:t>
              </a:r>
              <a:endParaRPr lang="en-US" sz="4000" b="1" dirty="0">
                <a:solidFill>
                  <a:srgbClr val="000000"/>
                </a:solidFill>
                <a:latin typeface="Fira Sans" panose="020B0604020202020204" charset="0"/>
                <a:ea typeface="Fira Sans Light"/>
                <a:cs typeface="Fira Sans Light"/>
                <a:sym typeface="Fira Sans Light"/>
              </a:endParaRPr>
            </a:p>
          </p:txBody>
        </p:sp>
      </p:grpSp>
      <p:grpSp>
        <p:nvGrpSpPr>
          <p:cNvPr id="5" name="Group 5"/>
          <p:cNvGrpSpPr/>
          <p:nvPr/>
        </p:nvGrpSpPr>
        <p:grpSpPr>
          <a:xfrm>
            <a:off x="14328902" y="2317173"/>
            <a:ext cx="7321033" cy="6340049"/>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7" name="Group 7"/>
          <p:cNvGrpSpPr/>
          <p:nvPr/>
        </p:nvGrpSpPr>
        <p:grpSpPr>
          <a:xfrm>
            <a:off x="12122944" y="7035126"/>
            <a:ext cx="4970154" cy="430417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9" name="Group 9"/>
          <p:cNvGrpSpPr/>
          <p:nvPr/>
        </p:nvGrpSpPr>
        <p:grpSpPr>
          <a:xfrm>
            <a:off x="12336342" y="5954842"/>
            <a:ext cx="2271679" cy="1967285"/>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11" name="Group 11"/>
          <p:cNvGrpSpPr/>
          <p:nvPr/>
        </p:nvGrpSpPr>
        <p:grpSpPr>
          <a:xfrm>
            <a:off x="13737770" y="373605"/>
            <a:ext cx="3799619" cy="3290488"/>
            <a:chOff x="0" y="0"/>
            <a:chExt cx="3619627" cy="3134614"/>
          </a:xfrm>
        </p:grpSpPr>
        <p:sp>
          <p:nvSpPr>
            <p:cNvPr id="12" name="Freeform 1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16" name="Metin kutusu 15"/>
          <p:cNvSpPr txBox="1"/>
          <p:nvPr/>
        </p:nvSpPr>
        <p:spPr>
          <a:xfrm>
            <a:off x="7772400" y="9172788"/>
            <a:ext cx="4184159" cy="523220"/>
          </a:xfrm>
          <a:prstGeom prst="rect">
            <a:avLst/>
          </a:prstGeom>
          <a:noFill/>
        </p:spPr>
        <p:txBody>
          <a:bodyPr wrap="none" rtlCol="0">
            <a:spAutoFit/>
          </a:bodyPr>
          <a:lstStyle/>
          <a:p>
            <a:r>
              <a:rPr lang="tr-TR" sz="2800" dirty="0" smtClean="0">
                <a:latin typeface="Fira Sans" panose="020B0604020202020204" charset="0"/>
              </a:rPr>
              <a:t>Doç. Dr. Fatma Gül ALTIN</a:t>
            </a:r>
            <a:endParaRPr lang="tr-TR" sz="2800" dirty="0">
              <a:latin typeface="Fira Sans" panose="020B060402020202020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268572" y="8362981"/>
            <a:ext cx="17019428" cy="0"/>
          </a:xfrm>
          <a:prstGeom prst="line">
            <a:avLst/>
          </a:prstGeom>
          <a:ln w="19050" cap="rnd">
            <a:solidFill>
              <a:srgbClr val="004651"/>
            </a:solidFill>
            <a:prstDash val="solid"/>
            <a:headEnd type="none" w="sm" len="sm"/>
            <a:tailEnd type="none" w="sm" len="sm"/>
          </a:ln>
        </p:spPr>
      </p:sp>
      <p:sp>
        <p:nvSpPr>
          <p:cNvPr id="15" name="TextBox 15"/>
          <p:cNvSpPr txBox="1"/>
          <p:nvPr/>
        </p:nvSpPr>
        <p:spPr>
          <a:xfrm>
            <a:off x="1098202" y="656114"/>
            <a:ext cx="11937662" cy="1150956"/>
          </a:xfrm>
          <a:prstGeom prst="rect">
            <a:avLst/>
          </a:prstGeom>
        </p:spPr>
        <p:txBody>
          <a:bodyPr wrap="square" lIns="0" tIns="0" rIns="0" bIns="0" rtlCol="0" anchor="t">
            <a:spAutoFit/>
          </a:bodyPr>
          <a:lstStyle/>
          <a:p>
            <a:pPr algn="l">
              <a:lnSpc>
                <a:spcPts val="10199"/>
              </a:lnSpc>
              <a:spcBef>
                <a:spcPct val="0"/>
              </a:spcBef>
            </a:pPr>
            <a:r>
              <a:rPr lang="tr-TR" sz="5000" b="1" spc="-84" dirty="0" smtClean="0">
                <a:solidFill>
                  <a:srgbClr val="000000"/>
                </a:solidFill>
                <a:latin typeface="Fira Sans Medium"/>
                <a:ea typeface="Fira Sans Medium"/>
                <a:cs typeface="Fira Sans Medium"/>
                <a:sym typeface="Fira Sans Medium"/>
              </a:rPr>
              <a:t>Tedarik Zinciri</a:t>
            </a:r>
            <a:endParaRPr lang="en-US" sz="5000" b="1" spc="-84" dirty="0">
              <a:solidFill>
                <a:srgbClr val="000000"/>
              </a:solidFill>
              <a:latin typeface="Fira Sans Medium"/>
              <a:ea typeface="Fira Sans Medium"/>
              <a:cs typeface="Fira Sans Medium"/>
              <a:sym typeface="Fira Sans Medium"/>
            </a:endParaRPr>
          </a:p>
        </p:txBody>
      </p:sp>
      <p:grpSp>
        <p:nvGrpSpPr>
          <p:cNvPr id="17" name="Group 17"/>
          <p:cNvGrpSpPr/>
          <p:nvPr/>
        </p:nvGrpSpPr>
        <p:grpSpPr>
          <a:xfrm>
            <a:off x="1031805" y="8198352"/>
            <a:ext cx="380203" cy="329258"/>
            <a:chOff x="0" y="0"/>
            <a:chExt cx="3619627" cy="3134614"/>
          </a:xfrm>
        </p:grpSpPr>
        <p:sp>
          <p:nvSpPr>
            <p:cNvPr id="18" name="Freeform 1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19" name="Group 19"/>
          <p:cNvGrpSpPr/>
          <p:nvPr/>
        </p:nvGrpSpPr>
        <p:grpSpPr>
          <a:xfrm>
            <a:off x="5317258" y="8198352"/>
            <a:ext cx="380203" cy="329258"/>
            <a:chOff x="0" y="0"/>
            <a:chExt cx="3619627" cy="3134614"/>
          </a:xfrm>
        </p:grpSpPr>
        <p:sp>
          <p:nvSpPr>
            <p:cNvPr id="20" name="Freeform 2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1" name="Group 21"/>
          <p:cNvGrpSpPr/>
          <p:nvPr/>
        </p:nvGrpSpPr>
        <p:grpSpPr>
          <a:xfrm>
            <a:off x="9605817" y="8217402"/>
            <a:ext cx="380203" cy="329258"/>
            <a:chOff x="0" y="0"/>
            <a:chExt cx="3619627" cy="3134614"/>
          </a:xfrm>
        </p:grpSpPr>
        <p:sp>
          <p:nvSpPr>
            <p:cNvPr id="22" name="Freeform 2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3" name="Group 23"/>
          <p:cNvGrpSpPr/>
          <p:nvPr/>
        </p:nvGrpSpPr>
        <p:grpSpPr>
          <a:xfrm>
            <a:off x="13894375" y="8198352"/>
            <a:ext cx="380203" cy="329258"/>
            <a:chOff x="0" y="0"/>
            <a:chExt cx="3619627" cy="3134614"/>
          </a:xfrm>
        </p:grpSpPr>
        <p:sp>
          <p:nvSpPr>
            <p:cNvPr id="24" name="Freeform 2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5" name="Group 25"/>
          <p:cNvGrpSpPr/>
          <p:nvPr/>
        </p:nvGrpSpPr>
        <p:grpSpPr>
          <a:xfrm>
            <a:off x="16799111" y="2687862"/>
            <a:ext cx="2977778" cy="2578770"/>
            <a:chOff x="0" y="0"/>
            <a:chExt cx="3619627" cy="3134614"/>
          </a:xfrm>
        </p:grpSpPr>
        <p:sp>
          <p:nvSpPr>
            <p:cNvPr id="26" name="Freeform 2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7" name="Group 27"/>
          <p:cNvGrpSpPr/>
          <p:nvPr/>
        </p:nvGrpSpPr>
        <p:grpSpPr>
          <a:xfrm>
            <a:off x="13660090" y="-135282"/>
            <a:ext cx="4201515" cy="3638531"/>
            <a:chOff x="0" y="0"/>
            <a:chExt cx="3619627" cy="3134614"/>
          </a:xfrm>
        </p:grpSpPr>
        <p:sp>
          <p:nvSpPr>
            <p:cNvPr id="28" name="Freeform 2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29" name="Group 29"/>
          <p:cNvGrpSpPr/>
          <p:nvPr/>
        </p:nvGrpSpPr>
        <p:grpSpPr>
          <a:xfrm>
            <a:off x="13243939" y="-956153"/>
            <a:ext cx="2481390" cy="2148895"/>
            <a:chOff x="0" y="0"/>
            <a:chExt cx="3619627" cy="3134614"/>
          </a:xfrm>
        </p:grpSpPr>
        <p:sp>
          <p:nvSpPr>
            <p:cNvPr id="30" name="Freeform 3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31" name="Metin kutusu 30"/>
          <p:cNvSpPr txBox="1"/>
          <p:nvPr/>
        </p:nvSpPr>
        <p:spPr>
          <a:xfrm>
            <a:off x="1031804" y="1952293"/>
            <a:ext cx="12303195" cy="1609800"/>
          </a:xfrm>
          <a:prstGeom prst="rect">
            <a:avLst/>
          </a:prstGeom>
          <a:noFill/>
        </p:spPr>
        <p:txBody>
          <a:bodyPr wrap="square" rtlCol="0">
            <a:spAutoFit/>
          </a:bodyPr>
          <a:lstStyle/>
          <a:p>
            <a:pPr algn="just">
              <a:lnSpc>
                <a:spcPct val="150000"/>
              </a:lnSpc>
              <a:spcAft>
                <a:spcPts val="1200"/>
              </a:spcAft>
              <a:buFont typeface="Wingdings 2" panose="05020102010507070707" pitchFamily="18" charset="2"/>
              <a:buChar char=""/>
            </a:pPr>
            <a:r>
              <a:rPr lang="tr-TR" altLang="en-US" sz="2400" dirty="0" smtClean="0">
                <a:latin typeface="Fira Sans" panose="020B0604020202020204" charset="0"/>
              </a:rPr>
              <a:t> </a:t>
            </a:r>
            <a:r>
              <a:rPr lang="tr-TR" altLang="en-US" sz="2200" dirty="0" smtClean="0">
                <a:latin typeface="Fira Sans" panose="020B0604020202020204" charset="0"/>
              </a:rPr>
              <a:t>Tedarik Zinciri, hammaddeleri nihai ürünlere dönüştürme ve daha sonra bu ürünleri müşterilere teslim etme konularını bünyesinde </a:t>
            </a:r>
            <a:r>
              <a:rPr lang="tr-TR" altLang="en-US" sz="2200" dirty="0">
                <a:latin typeface="Fira Sans" panose="020B0604020202020204" charset="0"/>
              </a:rPr>
              <a:t>barındıran bütünleşik bir imalat-dağıtım-teslim sürecidir. </a:t>
            </a:r>
            <a:endParaRPr lang="tr-TR" altLang="en-US" sz="2200" dirty="0" smtClean="0">
              <a:latin typeface="Fira Sans" panose="020B0604020202020204" charset="0"/>
            </a:endParaRPr>
          </a:p>
        </p:txBody>
      </p:sp>
      <p:pic>
        <p:nvPicPr>
          <p:cNvPr id="3" name="Resim 2" descr="Ekran Kırpm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290" y="4246556"/>
            <a:ext cx="8933628" cy="3503889"/>
          </a:xfrm>
          <a:prstGeom prst="rect">
            <a:avLst/>
          </a:prstGeom>
        </p:spPr>
      </p:pic>
      <p:sp>
        <p:nvSpPr>
          <p:cNvPr id="5" name="Metin kutusu 4"/>
          <p:cNvSpPr txBox="1"/>
          <p:nvPr/>
        </p:nvSpPr>
        <p:spPr>
          <a:xfrm>
            <a:off x="10744200" y="4484164"/>
            <a:ext cx="5714999" cy="2400657"/>
          </a:xfrm>
          <a:prstGeom prst="rect">
            <a:avLst/>
          </a:prstGeom>
          <a:noFill/>
        </p:spPr>
        <p:txBody>
          <a:bodyPr wrap="square" rtlCol="0">
            <a:spAutoFit/>
          </a:bodyPr>
          <a:lstStyle/>
          <a:p>
            <a:pPr>
              <a:spcAft>
                <a:spcPts val="600"/>
              </a:spcAft>
            </a:pPr>
            <a:r>
              <a:rPr lang="tr-TR" sz="2000" dirty="0">
                <a:latin typeface="Fira Sans" panose="020B0604020202020204" charset="0"/>
              </a:rPr>
              <a:t>Tepe noktada tedarik zinciri iki temel bütünleşik süreci kapsamına alır: </a:t>
            </a:r>
            <a:endParaRPr lang="tr-TR" sz="2000" dirty="0" smtClean="0">
              <a:latin typeface="Fira Sans" panose="020B0604020202020204" charset="0"/>
            </a:endParaRPr>
          </a:p>
          <a:p>
            <a:pPr>
              <a:spcAft>
                <a:spcPts val="600"/>
              </a:spcAft>
            </a:pPr>
            <a:r>
              <a:rPr lang="tr-TR" sz="2000" dirty="0" smtClean="0">
                <a:latin typeface="Fira Sans" panose="020B0604020202020204" charset="0"/>
              </a:rPr>
              <a:t>Bunlar</a:t>
            </a:r>
            <a:r>
              <a:rPr lang="tr-TR" sz="2000" dirty="0">
                <a:latin typeface="Fira Sans" panose="020B0604020202020204" charset="0"/>
              </a:rPr>
              <a:t>; (1) Üretim Planlama ve Stok Kontrol Süreci ve </a:t>
            </a:r>
            <a:endParaRPr lang="tr-TR" sz="2000" dirty="0" smtClean="0">
              <a:latin typeface="Fira Sans" panose="020B0604020202020204" charset="0"/>
            </a:endParaRPr>
          </a:p>
          <a:p>
            <a:pPr>
              <a:spcAft>
                <a:spcPts val="600"/>
              </a:spcAft>
            </a:pPr>
            <a:r>
              <a:rPr lang="tr-TR" sz="2000" dirty="0" smtClean="0">
                <a:latin typeface="Fira Sans" panose="020B0604020202020204" charset="0"/>
              </a:rPr>
              <a:t>(</a:t>
            </a:r>
            <a:r>
              <a:rPr lang="tr-TR" sz="2000" dirty="0">
                <a:latin typeface="Fira Sans" panose="020B0604020202020204" charset="0"/>
              </a:rPr>
              <a:t>2) Dağıtım ve Lojistik Süreci’nden oluşmaktadır. Bu süreçler Şekil 1.2.’de gösterilmektedir.</a:t>
            </a:r>
          </a:p>
        </p:txBody>
      </p:sp>
    </p:spTree>
    <p:extLst>
      <p:ext uri="{BB962C8B-B14F-4D97-AF65-F5344CB8AC3E}">
        <p14:creationId xmlns:p14="http://schemas.microsoft.com/office/powerpoint/2010/main" val="6056435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268572" y="8362981"/>
            <a:ext cx="17019428" cy="0"/>
          </a:xfrm>
          <a:prstGeom prst="line">
            <a:avLst/>
          </a:prstGeom>
          <a:ln w="19050" cap="rnd">
            <a:solidFill>
              <a:srgbClr val="004651"/>
            </a:solidFill>
            <a:prstDash val="solid"/>
            <a:headEnd type="none" w="sm" len="sm"/>
            <a:tailEnd type="none" w="sm" len="sm"/>
          </a:ln>
        </p:spPr>
      </p:sp>
      <p:sp>
        <p:nvSpPr>
          <p:cNvPr id="15" name="TextBox 15"/>
          <p:cNvSpPr txBox="1"/>
          <p:nvPr/>
        </p:nvSpPr>
        <p:spPr>
          <a:xfrm>
            <a:off x="950498" y="814763"/>
            <a:ext cx="11937662" cy="1150956"/>
          </a:xfrm>
          <a:prstGeom prst="rect">
            <a:avLst/>
          </a:prstGeom>
        </p:spPr>
        <p:txBody>
          <a:bodyPr wrap="square" lIns="0" tIns="0" rIns="0" bIns="0" rtlCol="0" anchor="t">
            <a:spAutoFit/>
          </a:bodyPr>
          <a:lstStyle/>
          <a:p>
            <a:pPr algn="l">
              <a:lnSpc>
                <a:spcPts val="10199"/>
              </a:lnSpc>
              <a:spcBef>
                <a:spcPct val="0"/>
              </a:spcBef>
            </a:pPr>
            <a:r>
              <a:rPr lang="tr-TR" sz="5000" b="1" spc="-84" dirty="0" smtClean="0">
                <a:solidFill>
                  <a:srgbClr val="000000"/>
                </a:solidFill>
                <a:latin typeface="Fira Sans Medium"/>
                <a:ea typeface="Fira Sans Medium"/>
                <a:cs typeface="Fira Sans Medium"/>
                <a:sym typeface="Fira Sans Medium"/>
              </a:rPr>
              <a:t>Tedarik Zinciri</a:t>
            </a:r>
            <a:endParaRPr lang="en-US" sz="5000" b="1" spc="-84" dirty="0">
              <a:solidFill>
                <a:srgbClr val="000000"/>
              </a:solidFill>
              <a:latin typeface="Fira Sans Medium"/>
              <a:ea typeface="Fira Sans Medium"/>
              <a:cs typeface="Fira Sans Medium"/>
              <a:sym typeface="Fira Sans Medium"/>
            </a:endParaRPr>
          </a:p>
        </p:txBody>
      </p:sp>
      <p:grpSp>
        <p:nvGrpSpPr>
          <p:cNvPr id="17" name="Group 17"/>
          <p:cNvGrpSpPr/>
          <p:nvPr/>
        </p:nvGrpSpPr>
        <p:grpSpPr>
          <a:xfrm>
            <a:off x="1031805" y="8198352"/>
            <a:ext cx="380203" cy="329258"/>
            <a:chOff x="0" y="0"/>
            <a:chExt cx="3619627" cy="3134614"/>
          </a:xfrm>
        </p:grpSpPr>
        <p:sp>
          <p:nvSpPr>
            <p:cNvPr id="18" name="Freeform 1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19" name="Group 19"/>
          <p:cNvGrpSpPr/>
          <p:nvPr/>
        </p:nvGrpSpPr>
        <p:grpSpPr>
          <a:xfrm>
            <a:off x="5317258" y="8198352"/>
            <a:ext cx="380203" cy="329258"/>
            <a:chOff x="0" y="0"/>
            <a:chExt cx="3619627" cy="3134614"/>
          </a:xfrm>
        </p:grpSpPr>
        <p:sp>
          <p:nvSpPr>
            <p:cNvPr id="20" name="Freeform 2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1" name="Group 21"/>
          <p:cNvGrpSpPr/>
          <p:nvPr/>
        </p:nvGrpSpPr>
        <p:grpSpPr>
          <a:xfrm>
            <a:off x="9605817" y="8217402"/>
            <a:ext cx="380203" cy="329258"/>
            <a:chOff x="0" y="0"/>
            <a:chExt cx="3619627" cy="3134614"/>
          </a:xfrm>
        </p:grpSpPr>
        <p:sp>
          <p:nvSpPr>
            <p:cNvPr id="22" name="Freeform 2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3" name="Group 23"/>
          <p:cNvGrpSpPr/>
          <p:nvPr/>
        </p:nvGrpSpPr>
        <p:grpSpPr>
          <a:xfrm>
            <a:off x="13894375" y="8198352"/>
            <a:ext cx="380203" cy="329258"/>
            <a:chOff x="0" y="0"/>
            <a:chExt cx="3619627" cy="3134614"/>
          </a:xfrm>
        </p:grpSpPr>
        <p:sp>
          <p:nvSpPr>
            <p:cNvPr id="24" name="Freeform 2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5" name="Group 25"/>
          <p:cNvGrpSpPr/>
          <p:nvPr/>
        </p:nvGrpSpPr>
        <p:grpSpPr>
          <a:xfrm>
            <a:off x="16799111" y="2687862"/>
            <a:ext cx="2977778" cy="2578770"/>
            <a:chOff x="0" y="0"/>
            <a:chExt cx="3619627" cy="3134614"/>
          </a:xfrm>
        </p:grpSpPr>
        <p:sp>
          <p:nvSpPr>
            <p:cNvPr id="26" name="Freeform 2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7" name="Group 27"/>
          <p:cNvGrpSpPr/>
          <p:nvPr/>
        </p:nvGrpSpPr>
        <p:grpSpPr>
          <a:xfrm>
            <a:off x="13660090" y="-135282"/>
            <a:ext cx="4201515" cy="3638531"/>
            <a:chOff x="0" y="0"/>
            <a:chExt cx="3619627" cy="3134614"/>
          </a:xfrm>
        </p:grpSpPr>
        <p:sp>
          <p:nvSpPr>
            <p:cNvPr id="28" name="Freeform 2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29" name="Group 29"/>
          <p:cNvGrpSpPr/>
          <p:nvPr/>
        </p:nvGrpSpPr>
        <p:grpSpPr>
          <a:xfrm>
            <a:off x="13243939" y="-956153"/>
            <a:ext cx="2481390" cy="2148895"/>
            <a:chOff x="0" y="0"/>
            <a:chExt cx="3619627" cy="3134614"/>
          </a:xfrm>
        </p:grpSpPr>
        <p:sp>
          <p:nvSpPr>
            <p:cNvPr id="30" name="Freeform 3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31" name="Metin kutusu 30"/>
          <p:cNvSpPr txBox="1"/>
          <p:nvPr/>
        </p:nvSpPr>
        <p:spPr>
          <a:xfrm>
            <a:off x="987039" y="2247900"/>
            <a:ext cx="12253339" cy="4678204"/>
          </a:xfrm>
          <a:prstGeom prst="rect">
            <a:avLst/>
          </a:prstGeom>
          <a:noFill/>
        </p:spPr>
        <p:txBody>
          <a:bodyPr wrap="square" rtlCol="0">
            <a:spAutoFit/>
          </a:bodyPr>
          <a:lstStyle/>
          <a:p>
            <a:pPr algn="just">
              <a:lnSpc>
                <a:spcPct val="150000"/>
              </a:lnSpc>
              <a:spcAft>
                <a:spcPts val="1200"/>
              </a:spcAft>
              <a:buFont typeface="Wingdings 2" panose="05020102010507070707" pitchFamily="18" charset="2"/>
              <a:buChar char=""/>
            </a:pPr>
            <a:r>
              <a:rPr lang="tr-TR" altLang="en-US" sz="2400" dirty="0">
                <a:latin typeface="Fira Sans" panose="020B0604020202020204" charset="0"/>
              </a:rPr>
              <a:t> </a:t>
            </a:r>
            <a:r>
              <a:rPr lang="tr-TR" altLang="en-US" sz="2400" u="sng" dirty="0">
                <a:latin typeface="Fira Sans" panose="020B0604020202020204" charset="0"/>
              </a:rPr>
              <a:t>Üretim Planlama ve Stok Kontrol Süreci: </a:t>
            </a:r>
            <a:r>
              <a:rPr lang="tr-TR" altLang="en-US" sz="2400" dirty="0">
                <a:latin typeface="Fira Sans" panose="020B0604020202020204" charset="0"/>
              </a:rPr>
              <a:t>Bu süreç imalat ve depolama alt </a:t>
            </a:r>
            <a:r>
              <a:rPr lang="tr-TR" altLang="en-US" sz="2400" dirty="0" smtClean="0">
                <a:latin typeface="Fira Sans" panose="020B0604020202020204" charset="0"/>
              </a:rPr>
              <a:t>süreçlerini ve </a:t>
            </a:r>
            <a:r>
              <a:rPr lang="tr-TR" altLang="en-US" sz="2400" dirty="0">
                <a:latin typeface="Fira Sans" panose="020B0604020202020204" charset="0"/>
              </a:rPr>
              <a:t>onların ara yüzlerini kapsamına alır. </a:t>
            </a:r>
            <a:r>
              <a:rPr lang="tr-TR" altLang="en-US" sz="2400" dirty="0" smtClean="0">
                <a:latin typeface="Fira Sans" panose="020B0604020202020204" charset="0"/>
              </a:rPr>
              <a:t>Bu aşama</a:t>
            </a:r>
            <a:r>
              <a:rPr lang="tr-TR" altLang="en-US" sz="2400" dirty="0">
                <a:latin typeface="Fira Sans" panose="020B0604020202020204" charset="0"/>
              </a:rPr>
              <a:t>, ayrıca, stok kontrolü, hammaddeler, üretimde kullanılan envanter, ve </a:t>
            </a:r>
            <a:r>
              <a:rPr lang="tr-TR" altLang="en-US" sz="2400" dirty="0" smtClean="0">
                <a:latin typeface="Fira Sans" panose="020B0604020202020204" charset="0"/>
              </a:rPr>
              <a:t>genellikle nihai </a:t>
            </a:r>
            <a:r>
              <a:rPr lang="tr-TR" altLang="en-US" sz="2400" dirty="0">
                <a:latin typeface="Fira Sans" panose="020B0604020202020204" charset="0"/>
              </a:rPr>
              <a:t>ürünlere yönelik depolama politika ve prosedürleri tanımlamaktadır.</a:t>
            </a:r>
          </a:p>
          <a:p>
            <a:pPr algn="just">
              <a:lnSpc>
                <a:spcPct val="150000"/>
              </a:lnSpc>
              <a:spcAft>
                <a:spcPts val="1200"/>
              </a:spcAft>
              <a:buFont typeface="Wingdings 2" panose="05020102010507070707" pitchFamily="18" charset="2"/>
              <a:buChar char=""/>
            </a:pPr>
            <a:r>
              <a:rPr lang="tr-TR" altLang="en-US" sz="2400" u="sng" dirty="0" smtClean="0">
                <a:latin typeface="Fira Sans" panose="020B0604020202020204" charset="0"/>
              </a:rPr>
              <a:t> Dağıtım </a:t>
            </a:r>
            <a:r>
              <a:rPr lang="tr-TR" altLang="en-US" sz="2400" u="sng" dirty="0">
                <a:latin typeface="Fira Sans" panose="020B0604020202020204" charset="0"/>
              </a:rPr>
              <a:t>ve Lojistik Süreci: </a:t>
            </a:r>
            <a:r>
              <a:rPr lang="tr-TR" altLang="en-US" sz="2400" dirty="0" smtClean="0">
                <a:latin typeface="Fira Sans" panose="020B0604020202020204" charset="0"/>
              </a:rPr>
              <a:t>Bu süreç ürünlerin </a:t>
            </a:r>
            <a:r>
              <a:rPr lang="tr-TR" altLang="en-US" sz="2400" dirty="0">
                <a:latin typeface="Fira Sans" panose="020B0604020202020204" charset="0"/>
              </a:rPr>
              <a:t>depolardan </a:t>
            </a:r>
            <a:r>
              <a:rPr lang="tr-TR" altLang="en-US" sz="2400" dirty="0" smtClean="0">
                <a:latin typeface="Fira Sans" panose="020B0604020202020204" charset="0"/>
              </a:rPr>
              <a:t>perakendecilere doğru </a:t>
            </a:r>
            <a:r>
              <a:rPr lang="tr-TR" altLang="en-US" sz="2400" dirty="0">
                <a:latin typeface="Fira Sans" panose="020B0604020202020204" charset="0"/>
              </a:rPr>
              <a:t>nasıl aktarılacağını ve teslim edileceğini belirler. Ürünler </a:t>
            </a:r>
            <a:r>
              <a:rPr lang="tr-TR" altLang="en-US" sz="2400" dirty="0" smtClean="0">
                <a:latin typeface="Fira Sans" panose="020B0604020202020204" charset="0"/>
              </a:rPr>
              <a:t>perakendecilere doğrudan </a:t>
            </a:r>
            <a:r>
              <a:rPr lang="tr-TR" altLang="en-US" sz="2400" dirty="0">
                <a:latin typeface="Fira Sans" panose="020B0604020202020204" charset="0"/>
              </a:rPr>
              <a:t>aktarılabileceği gibi önce dağıtım tesislerine daha sonra sırayla </a:t>
            </a:r>
            <a:r>
              <a:rPr lang="tr-TR" altLang="en-US" sz="2400" dirty="0" smtClean="0">
                <a:latin typeface="Fira Sans" panose="020B0604020202020204" charset="0"/>
              </a:rPr>
              <a:t>perakendecilere taşınabilir</a:t>
            </a:r>
            <a:r>
              <a:rPr lang="tr-TR" altLang="en-US" sz="2400" dirty="0">
                <a:latin typeface="Fira Sans" panose="020B0604020202020204" charset="0"/>
              </a:rPr>
              <a:t>. </a:t>
            </a:r>
            <a:endParaRPr lang="tr-TR" altLang="en-US" sz="2400" dirty="0" smtClean="0">
              <a:latin typeface="Fira Sans" panose="020B0604020202020204" charset="0"/>
            </a:endParaRPr>
          </a:p>
        </p:txBody>
      </p:sp>
    </p:spTree>
    <p:extLst>
      <p:ext uri="{BB962C8B-B14F-4D97-AF65-F5344CB8AC3E}">
        <p14:creationId xmlns:p14="http://schemas.microsoft.com/office/powerpoint/2010/main" val="14830189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268572" y="8362981"/>
            <a:ext cx="17019428" cy="0"/>
          </a:xfrm>
          <a:prstGeom prst="line">
            <a:avLst/>
          </a:prstGeom>
          <a:ln w="19050" cap="rnd">
            <a:solidFill>
              <a:srgbClr val="004651"/>
            </a:solidFill>
            <a:prstDash val="solid"/>
            <a:headEnd type="none" w="sm" len="sm"/>
            <a:tailEnd type="none" w="sm" len="sm"/>
          </a:ln>
        </p:spPr>
      </p:sp>
      <p:sp>
        <p:nvSpPr>
          <p:cNvPr id="15" name="TextBox 15"/>
          <p:cNvSpPr txBox="1"/>
          <p:nvPr/>
        </p:nvSpPr>
        <p:spPr>
          <a:xfrm>
            <a:off x="996910" y="589245"/>
            <a:ext cx="11937662" cy="1150956"/>
          </a:xfrm>
          <a:prstGeom prst="rect">
            <a:avLst/>
          </a:prstGeom>
        </p:spPr>
        <p:txBody>
          <a:bodyPr wrap="square" lIns="0" tIns="0" rIns="0" bIns="0" rtlCol="0" anchor="t">
            <a:spAutoFit/>
          </a:bodyPr>
          <a:lstStyle/>
          <a:p>
            <a:pPr algn="l">
              <a:lnSpc>
                <a:spcPts val="10199"/>
              </a:lnSpc>
              <a:spcBef>
                <a:spcPct val="0"/>
              </a:spcBef>
            </a:pPr>
            <a:r>
              <a:rPr lang="tr-TR" sz="5000" b="1" spc="-84" dirty="0" smtClean="0">
                <a:solidFill>
                  <a:srgbClr val="000000"/>
                </a:solidFill>
                <a:latin typeface="Fira Sans Medium"/>
                <a:ea typeface="Fira Sans Medium"/>
                <a:cs typeface="Fira Sans Medium"/>
                <a:sym typeface="Fira Sans Medium"/>
              </a:rPr>
              <a:t>Tedarik Zincirinin </a:t>
            </a:r>
            <a:r>
              <a:rPr lang="tr-TR" sz="5000" b="1" spc="-84" smtClean="0">
                <a:solidFill>
                  <a:srgbClr val="000000"/>
                </a:solidFill>
                <a:latin typeface="Fira Sans Medium"/>
                <a:ea typeface="Fira Sans Medium"/>
                <a:cs typeface="Fira Sans Medium"/>
                <a:sym typeface="Fira Sans Medium"/>
              </a:rPr>
              <a:t>Gelişim Aşamaları</a:t>
            </a:r>
            <a:endParaRPr lang="en-US" sz="5000" b="1" spc="-84" dirty="0">
              <a:solidFill>
                <a:srgbClr val="000000"/>
              </a:solidFill>
              <a:latin typeface="Fira Sans Medium"/>
              <a:ea typeface="Fira Sans Medium"/>
              <a:cs typeface="Fira Sans Medium"/>
              <a:sym typeface="Fira Sans Medium"/>
            </a:endParaRPr>
          </a:p>
        </p:txBody>
      </p:sp>
      <p:grpSp>
        <p:nvGrpSpPr>
          <p:cNvPr id="17" name="Group 17"/>
          <p:cNvGrpSpPr/>
          <p:nvPr/>
        </p:nvGrpSpPr>
        <p:grpSpPr>
          <a:xfrm>
            <a:off x="1031805" y="8198352"/>
            <a:ext cx="380203" cy="329258"/>
            <a:chOff x="0" y="0"/>
            <a:chExt cx="3619627" cy="3134614"/>
          </a:xfrm>
        </p:grpSpPr>
        <p:sp>
          <p:nvSpPr>
            <p:cNvPr id="18" name="Freeform 1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19" name="Group 19"/>
          <p:cNvGrpSpPr/>
          <p:nvPr/>
        </p:nvGrpSpPr>
        <p:grpSpPr>
          <a:xfrm>
            <a:off x="5317258" y="8198352"/>
            <a:ext cx="380203" cy="329258"/>
            <a:chOff x="0" y="0"/>
            <a:chExt cx="3619627" cy="3134614"/>
          </a:xfrm>
        </p:grpSpPr>
        <p:sp>
          <p:nvSpPr>
            <p:cNvPr id="20" name="Freeform 2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1" name="Group 21"/>
          <p:cNvGrpSpPr/>
          <p:nvPr/>
        </p:nvGrpSpPr>
        <p:grpSpPr>
          <a:xfrm>
            <a:off x="9605817" y="8217402"/>
            <a:ext cx="380203" cy="329258"/>
            <a:chOff x="0" y="0"/>
            <a:chExt cx="3619627" cy="3134614"/>
          </a:xfrm>
        </p:grpSpPr>
        <p:sp>
          <p:nvSpPr>
            <p:cNvPr id="22" name="Freeform 2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3" name="Group 23"/>
          <p:cNvGrpSpPr/>
          <p:nvPr/>
        </p:nvGrpSpPr>
        <p:grpSpPr>
          <a:xfrm>
            <a:off x="13894375" y="8198352"/>
            <a:ext cx="380203" cy="329258"/>
            <a:chOff x="0" y="0"/>
            <a:chExt cx="3619627" cy="3134614"/>
          </a:xfrm>
        </p:grpSpPr>
        <p:sp>
          <p:nvSpPr>
            <p:cNvPr id="24" name="Freeform 2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5" name="Group 25"/>
          <p:cNvGrpSpPr/>
          <p:nvPr/>
        </p:nvGrpSpPr>
        <p:grpSpPr>
          <a:xfrm>
            <a:off x="16799111" y="2687862"/>
            <a:ext cx="2977778" cy="2578770"/>
            <a:chOff x="0" y="0"/>
            <a:chExt cx="3619627" cy="3134614"/>
          </a:xfrm>
        </p:grpSpPr>
        <p:sp>
          <p:nvSpPr>
            <p:cNvPr id="26" name="Freeform 2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7" name="Group 27"/>
          <p:cNvGrpSpPr/>
          <p:nvPr/>
        </p:nvGrpSpPr>
        <p:grpSpPr>
          <a:xfrm>
            <a:off x="13660090" y="-135282"/>
            <a:ext cx="4201515" cy="3638531"/>
            <a:chOff x="0" y="0"/>
            <a:chExt cx="3619627" cy="3134614"/>
          </a:xfrm>
        </p:grpSpPr>
        <p:sp>
          <p:nvSpPr>
            <p:cNvPr id="28" name="Freeform 2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29" name="Group 29"/>
          <p:cNvGrpSpPr/>
          <p:nvPr/>
        </p:nvGrpSpPr>
        <p:grpSpPr>
          <a:xfrm>
            <a:off x="13243939" y="-956153"/>
            <a:ext cx="2481390" cy="2148895"/>
            <a:chOff x="0" y="0"/>
            <a:chExt cx="3619627" cy="3134614"/>
          </a:xfrm>
        </p:grpSpPr>
        <p:sp>
          <p:nvSpPr>
            <p:cNvPr id="30" name="Freeform 3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31" name="Metin kutusu 30"/>
          <p:cNvSpPr txBox="1"/>
          <p:nvPr/>
        </p:nvSpPr>
        <p:spPr>
          <a:xfrm>
            <a:off x="914400" y="1773770"/>
            <a:ext cx="12329539" cy="6555641"/>
          </a:xfrm>
          <a:prstGeom prst="rect">
            <a:avLst/>
          </a:prstGeom>
          <a:noFill/>
        </p:spPr>
        <p:txBody>
          <a:bodyPr wrap="square" rtlCol="0">
            <a:spAutoFit/>
          </a:bodyPr>
          <a:lstStyle/>
          <a:p>
            <a:pPr algn="just">
              <a:lnSpc>
                <a:spcPct val="150000"/>
              </a:lnSpc>
              <a:spcAft>
                <a:spcPts val="1200"/>
              </a:spcAft>
              <a:buFont typeface="Wingdings 2" panose="05020102010507070707" pitchFamily="18" charset="2"/>
              <a:buChar char=""/>
            </a:pPr>
            <a:r>
              <a:rPr lang="tr-TR" altLang="en-US" sz="2400" dirty="0" smtClean="0">
                <a:latin typeface="Fira Sans" panose="020B0604020202020204" charset="0"/>
              </a:rPr>
              <a:t> </a:t>
            </a:r>
            <a:r>
              <a:rPr lang="tr-TR" altLang="en-US" sz="2400" dirty="0">
                <a:latin typeface="Fira Sans" panose="020B0604020202020204" charset="0"/>
              </a:rPr>
              <a:t>Tedarik zinciri ile zincirde yer alan işletmeler arasındaki eş </a:t>
            </a:r>
            <a:r>
              <a:rPr lang="tr-TR" altLang="en-US" sz="2400" dirty="0" smtClean="0">
                <a:latin typeface="Fira Sans" panose="020B0604020202020204" charset="0"/>
              </a:rPr>
              <a:t>zamanlı ilişkiler </a:t>
            </a:r>
            <a:r>
              <a:rPr lang="tr-TR" altLang="en-US" sz="2400" dirty="0">
                <a:latin typeface="Fira Sans" panose="020B0604020202020204" charset="0"/>
              </a:rPr>
              <a:t>işletme yönetiminde üretim, pazarlama ve satış stratejilerinin imalat, stok </a:t>
            </a:r>
            <a:r>
              <a:rPr lang="tr-TR" altLang="en-US" sz="2400" dirty="0" smtClean="0">
                <a:latin typeface="Fira Sans" panose="020B0604020202020204" charset="0"/>
              </a:rPr>
              <a:t>ve hizmet </a:t>
            </a:r>
            <a:r>
              <a:rPr lang="tr-TR" altLang="en-US" sz="2400" dirty="0">
                <a:latin typeface="Fira Sans" panose="020B0604020202020204" charset="0"/>
              </a:rPr>
              <a:t>yürütümü ile bağlantısının kurulmasında temel bir konuma sahip olmuştur. </a:t>
            </a:r>
            <a:endParaRPr lang="tr-TR" altLang="en-US" sz="2400" dirty="0" smtClean="0">
              <a:latin typeface="Fira Sans" panose="020B0604020202020204" charset="0"/>
            </a:endParaRPr>
          </a:p>
          <a:p>
            <a:pPr algn="just">
              <a:lnSpc>
                <a:spcPct val="150000"/>
              </a:lnSpc>
              <a:spcAft>
                <a:spcPts val="1200"/>
              </a:spcAft>
              <a:buFont typeface="Wingdings 2" panose="05020102010507070707" pitchFamily="18" charset="2"/>
              <a:buChar char=""/>
            </a:pPr>
            <a:r>
              <a:rPr lang="tr-TR" altLang="en-US" sz="2400" dirty="0" smtClean="0">
                <a:latin typeface="Fira Sans" panose="020B0604020202020204" charset="0"/>
              </a:rPr>
              <a:t> Bu doğrultuda </a:t>
            </a:r>
            <a:r>
              <a:rPr lang="tr-TR" altLang="en-US" sz="2400" dirty="0">
                <a:latin typeface="Fira Sans" panose="020B0604020202020204" charset="0"/>
              </a:rPr>
              <a:t>tedarik zinciri yönetiminin beş aşamadan geçerek günümüzdeki </a:t>
            </a:r>
            <a:r>
              <a:rPr lang="tr-TR" altLang="en-US" sz="2400" dirty="0" smtClean="0">
                <a:latin typeface="Fira Sans" panose="020B0604020202020204" charset="0"/>
              </a:rPr>
              <a:t>durumuna geldiğini </a:t>
            </a:r>
            <a:r>
              <a:rPr lang="tr-TR" altLang="en-US" sz="2400" dirty="0">
                <a:latin typeface="Fira Sans" panose="020B0604020202020204" charset="0"/>
              </a:rPr>
              <a:t>söyleyebiliriz. Şekil 1.3.’te de görüldüğü gibi bu aşamalar;</a:t>
            </a:r>
          </a:p>
          <a:p>
            <a:pPr algn="just">
              <a:lnSpc>
                <a:spcPct val="150000"/>
              </a:lnSpc>
              <a:spcAft>
                <a:spcPts val="1200"/>
              </a:spcAft>
            </a:pPr>
            <a:r>
              <a:rPr lang="tr-TR" altLang="en-US" sz="2400" dirty="0" smtClean="0">
                <a:latin typeface="Fira Sans" panose="020B0604020202020204" charset="0"/>
              </a:rPr>
              <a:t>	- </a:t>
            </a:r>
            <a:r>
              <a:rPr lang="tr-TR" altLang="en-US" sz="2400" dirty="0">
                <a:latin typeface="Fira Sans" panose="020B0604020202020204" charset="0"/>
              </a:rPr>
              <a:t>Depolama ve nakliye</a:t>
            </a:r>
          </a:p>
          <a:p>
            <a:pPr algn="just">
              <a:lnSpc>
                <a:spcPct val="150000"/>
              </a:lnSpc>
              <a:spcAft>
                <a:spcPts val="1200"/>
              </a:spcAft>
            </a:pPr>
            <a:r>
              <a:rPr lang="tr-TR" altLang="en-US" sz="2400" dirty="0" smtClean="0">
                <a:latin typeface="Fira Sans" panose="020B0604020202020204" charset="0"/>
              </a:rPr>
              <a:t>	- Toplam </a:t>
            </a:r>
            <a:r>
              <a:rPr lang="tr-TR" altLang="en-US" sz="2400" dirty="0">
                <a:latin typeface="Fira Sans" panose="020B0604020202020204" charset="0"/>
              </a:rPr>
              <a:t>Maliyet Yönetimi</a:t>
            </a:r>
          </a:p>
          <a:p>
            <a:pPr algn="just">
              <a:lnSpc>
                <a:spcPct val="150000"/>
              </a:lnSpc>
              <a:spcAft>
                <a:spcPts val="1200"/>
              </a:spcAft>
            </a:pPr>
            <a:r>
              <a:rPr lang="tr-TR" altLang="en-US" sz="2400" dirty="0" smtClean="0">
                <a:latin typeface="Fira Sans" panose="020B0604020202020204" charset="0"/>
              </a:rPr>
              <a:t>	- Bütünleşik </a:t>
            </a:r>
            <a:r>
              <a:rPr lang="tr-TR" altLang="en-US" sz="2400" dirty="0">
                <a:latin typeface="Fira Sans" panose="020B0604020202020204" charset="0"/>
              </a:rPr>
              <a:t>lojistik yönetimi</a:t>
            </a:r>
          </a:p>
          <a:p>
            <a:pPr algn="just">
              <a:lnSpc>
                <a:spcPct val="150000"/>
              </a:lnSpc>
              <a:spcAft>
                <a:spcPts val="1200"/>
              </a:spcAft>
            </a:pPr>
            <a:r>
              <a:rPr lang="tr-TR" altLang="en-US" sz="2400" dirty="0" smtClean="0">
                <a:latin typeface="Fira Sans" panose="020B0604020202020204" charset="0"/>
              </a:rPr>
              <a:t>	- Tedarik </a:t>
            </a:r>
            <a:r>
              <a:rPr lang="tr-TR" altLang="en-US" sz="2400" dirty="0">
                <a:latin typeface="Fira Sans" panose="020B0604020202020204" charset="0"/>
              </a:rPr>
              <a:t>zinciri yönetimi</a:t>
            </a:r>
          </a:p>
          <a:p>
            <a:pPr algn="just">
              <a:lnSpc>
                <a:spcPct val="150000"/>
              </a:lnSpc>
              <a:spcAft>
                <a:spcPts val="1200"/>
              </a:spcAft>
            </a:pPr>
            <a:r>
              <a:rPr lang="tr-TR" altLang="en-US" sz="2400" dirty="0" smtClean="0">
                <a:latin typeface="Fira Sans" panose="020B0604020202020204" charset="0"/>
              </a:rPr>
              <a:t>	- E-tedarik </a:t>
            </a:r>
            <a:r>
              <a:rPr lang="tr-TR" altLang="en-US" sz="2400" dirty="0">
                <a:latin typeface="Fira Sans" panose="020B0604020202020204" charset="0"/>
              </a:rPr>
              <a:t>zinciri </a:t>
            </a:r>
            <a:r>
              <a:rPr lang="tr-TR" altLang="en-US" sz="2400" dirty="0" smtClean="0">
                <a:latin typeface="Fira Sans" panose="020B0604020202020204" charset="0"/>
              </a:rPr>
              <a:t>yönetimi</a:t>
            </a:r>
            <a:endParaRPr lang="tr-TR" altLang="en-US" sz="2400" dirty="0">
              <a:latin typeface="Fira Sans" panose="020B0604020202020204" charset="0"/>
            </a:endParaRPr>
          </a:p>
        </p:txBody>
      </p:sp>
    </p:spTree>
    <p:extLst>
      <p:ext uri="{BB962C8B-B14F-4D97-AF65-F5344CB8AC3E}">
        <p14:creationId xmlns:p14="http://schemas.microsoft.com/office/powerpoint/2010/main" val="27118843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268572" y="8362981"/>
            <a:ext cx="17019428" cy="0"/>
          </a:xfrm>
          <a:prstGeom prst="line">
            <a:avLst/>
          </a:prstGeom>
          <a:ln w="19050" cap="rnd">
            <a:solidFill>
              <a:srgbClr val="004651"/>
            </a:solidFill>
            <a:prstDash val="solid"/>
            <a:headEnd type="none" w="sm" len="sm"/>
            <a:tailEnd type="none" w="sm" len="sm"/>
          </a:ln>
        </p:spPr>
      </p:sp>
      <p:sp>
        <p:nvSpPr>
          <p:cNvPr id="15" name="TextBox 15"/>
          <p:cNvSpPr txBox="1"/>
          <p:nvPr/>
        </p:nvSpPr>
        <p:spPr>
          <a:xfrm>
            <a:off x="942886" y="125772"/>
            <a:ext cx="11937662" cy="1150956"/>
          </a:xfrm>
          <a:prstGeom prst="rect">
            <a:avLst/>
          </a:prstGeom>
        </p:spPr>
        <p:txBody>
          <a:bodyPr wrap="square" lIns="0" tIns="0" rIns="0" bIns="0" rtlCol="0" anchor="t">
            <a:spAutoFit/>
          </a:bodyPr>
          <a:lstStyle/>
          <a:p>
            <a:pPr algn="l">
              <a:lnSpc>
                <a:spcPts val="10199"/>
              </a:lnSpc>
              <a:spcBef>
                <a:spcPct val="0"/>
              </a:spcBef>
            </a:pPr>
            <a:r>
              <a:rPr lang="tr-TR" sz="5000" b="1" spc="-84" dirty="0" smtClean="0">
                <a:solidFill>
                  <a:srgbClr val="000000"/>
                </a:solidFill>
                <a:latin typeface="Fira Sans Medium"/>
                <a:ea typeface="Fira Sans Medium"/>
                <a:cs typeface="Fira Sans Medium"/>
                <a:sym typeface="Fira Sans Medium"/>
              </a:rPr>
              <a:t>Tedarik Zincirinin Gelişim Aşamaları</a:t>
            </a:r>
            <a:endParaRPr lang="en-US" sz="5000" b="1" spc="-84" dirty="0">
              <a:solidFill>
                <a:srgbClr val="000000"/>
              </a:solidFill>
              <a:latin typeface="Fira Sans Medium"/>
              <a:ea typeface="Fira Sans Medium"/>
              <a:cs typeface="Fira Sans Medium"/>
              <a:sym typeface="Fira Sans Medium"/>
            </a:endParaRPr>
          </a:p>
        </p:txBody>
      </p:sp>
      <p:grpSp>
        <p:nvGrpSpPr>
          <p:cNvPr id="17" name="Group 17"/>
          <p:cNvGrpSpPr/>
          <p:nvPr/>
        </p:nvGrpSpPr>
        <p:grpSpPr>
          <a:xfrm>
            <a:off x="1031805" y="8198352"/>
            <a:ext cx="380203" cy="329258"/>
            <a:chOff x="0" y="0"/>
            <a:chExt cx="3619627" cy="3134614"/>
          </a:xfrm>
        </p:grpSpPr>
        <p:sp>
          <p:nvSpPr>
            <p:cNvPr id="18" name="Freeform 1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19" name="Group 19"/>
          <p:cNvGrpSpPr/>
          <p:nvPr/>
        </p:nvGrpSpPr>
        <p:grpSpPr>
          <a:xfrm>
            <a:off x="5317258" y="8198352"/>
            <a:ext cx="380203" cy="329258"/>
            <a:chOff x="0" y="0"/>
            <a:chExt cx="3619627" cy="3134614"/>
          </a:xfrm>
        </p:grpSpPr>
        <p:sp>
          <p:nvSpPr>
            <p:cNvPr id="20" name="Freeform 2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1" name="Group 21"/>
          <p:cNvGrpSpPr/>
          <p:nvPr/>
        </p:nvGrpSpPr>
        <p:grpSpPr>
          <a:xfrm>
            <a:off x="9605817" y="8217402"/>
            <a:ext cx="380203" cy="329258"/>
            <a:chOff x="0" y="0"/>
            <a:chExt cx="3619627" cy="3134614"/>
          </a:xfrm>
        </p:grpSpPr>
        <p:sp>
          <p:nvSpPr>
            <p:cNvPr id="22" name="Freeform 2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3" name="Group 23"/>
          <p:cNvGrpSpPr/>
          <p:nvPr/>
        </p:nvGrpSpPr>
        <p:grpSpPr>
          <a:xfrm>
            <a:off x="13894375" y="8198352"/>
            <a:ext cx="380203" cy="329258"/>
            <a:chOff x="0" y="0"/>
            <a:chExt cx="3619627" cy="3134614"/>
          </a:xfrm>
        </p:grpSpPr>
        <p:sp>
          <p:nvSpPr>
            <p:cNvPr id="24" name="Freeform 2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5" name="Group 25"/>
          <p:cNvGrpSpPr/>
          <p:nvPr/>
        </p:nvGrpSpPr>
        <p:grpSpPr>
          <a:xfrm>
            <a:off x="16799111" y="2687862"/>
            <a:ext cx="2977778" cy="2578770"/>
            <a:chOff x="0" y="0"/>
            <a:chExt cx="3619627" cy="3134614"/>
          </a:xfrm>
        </p:grpSpPr>
        <p:sp>
          <p:nvSpPr>
            <p:cNvPr id="26" name="Freeform 2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7" name="Group 27"/>
          <p:cNvGrpSpPr/>
          <p:nvPr/>
        </p:nvGrpSpPr>
        <p:grpSpPr>
          <a:xfrm>
            <a:off x="13660090" y="-135282"/>
            <a:ext cx="4201515" cy="3638531"/>
            <a:chOff x="0" y="0"/>
            <a:chExt cx="3619627" cy="3134614"/>
          </a:xfrm>
        </p:grpSpPr>
        <p:sp>
          <p:nvSpPr>
            <p:cNvPr id="28" name="Freeform 2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29" name="Group 29"/>
          <p:cNvGrpSpPr/>
          <p:nvPr/>
        </p:nvGrpSpPr>
        <p:grpSpPr>
          <a:xfrm>
            <a:off x="13243939" y="-956153"/>
            <a:ext cx="2481390" cy="2148895"/>
            <a:chOff x="0" y="0"/>
            <a:chExt cx="3619627" cy="3134614"/>
          </a:xfrm>
        </p:grpSpPr>
        <p:sp>
          <p:nvSpPr>
            <p:cNvPr id="30" name="Freeform 3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pic>
        <p:nvPicPr>
          <p:cNvPr id="3" name="Resim 2" descr="Ekran Kırpm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488" y="1405287"/>
            <a:ext cx="9372912" cy="6762799"/>
          </a:xfrm>
          <a:prstGeom prst="rect">
            <a:avLst/>
          </a:prstGeom>
        </p:spPr>
      </p:pic>
    </p:spTree>
    <p:extLst>
      <p:ext uri="{BB962C8B-B14F-4D97-AF65-F5344CB8AC3E}">
        <p14:creationId xmlns:p14="http://schemas.microsoft.com/office/powerpoint/2010/main" val="32969147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268572" y="8362981"/>
            <a:ext cx="17019428" cy="0"/>
          </a:xfrm>
          <a:prstGeom prst="line">
            <a:avLst/>
          </a:prstGeom>
          <a:ln w="19050" cap="rnd">
            <a:solidFill>
              <a:srgbClr val="004651"/>
            </a:solidFill>
            <a:prstDash val="solid"/>
            <a:headEnd type="none" w="sm" len="sm"/>
            <a:tailEnd type="none" w="sm" len="sm"/>
          </a:ln>
        </p:spPr>
      </p:sp>
      <p:sp>
        <p:nvSpPr>
          <p:cNvPr id="15" name="TextBox 15"/>
          <p:cNvSpPr txBox="1"/>
          <p:nvPr/>
        </p:nvSpPr>
        <p:spPr>
          <a:xfrm>
            <a:off x="996910" y="589245"/>
            <a:ext cx="11937662" cy="1150956"/>
          </a:xfrm>
          <a:prstGeom prst="rect">
            <a:avLst/>
          </a:prstGeom>
        </p:spPr>
        <p:txBody>
          <a:bodyPr wrap="square" lIns="0" tIns="0" rIns="0" bIns="0" rtlCol="0" anchor="t">
            <a:spAutoFit/>
          </a:bodyPr>
          <a:lstStyle/>
          <a:p>
            <a:pPr algn="l">
              <a:lnSpc>
                <a:spcPts val="10199"/>
              </a:lnSpc>
              <a:spcBef>
                <a:spcPct val="0"/>
              </a:spcBef>
            </a:pPr>
            <a:r>
              <a:rPr lang="tr-TR" sz="5000" b="1" spc="-84" dirty="0" smtClean="0">
                <a:solidFill>
                  <a:srgbClr val="000000"/>
                </a:solidFill>
                <a:latin typeface="Fira Sans Medium"/>
                <a:ea typeface="Fira Sans Medium"/>
                <a:cs typeface="Fira Sans Medium"/>
                <a:sym typeface="Fira Sans Medium"/>
              </a:rPr>
              <a:t>Tedarik Zincirinin </a:t>
            </a:r>
            <a:r>
              <a:rPr lang="tr-TR" sz="5000" b="1" spc="-84" smtClean="0">
                <a:solidFill>
                  <a:srgbClr val="000000"/>
                </a:solidFill>
                <a:latin typeface="Fira Sans Medium"/>
                <a:ea typeface="Fira Sans Medium"/>
                <a:cs typeface="Fira Sans Medium"/>
                <a:sym typeface="Fira Sans Medium"/>
              </a:rPr>
              <a:t>Gelişim Aşamaları</a:t>
            </a:r>
            <a:endParaRPr lang="en-US" sz="5000" b="1" spc="-84" dirty="0">
              <a:solidFill>
                <a:srgbClr val="000000"/>
              </a:solidFill>
              <a:latin typeface="Fira Sans Medium"/>
              <a:ea typeface="Fira Sans Medium"/>
              <a:cs typeface="Fira Sans Medium"/>
              <a:sym typeface="Fira Sans Medium"/>
            </a:endParaRPr>
          </a:p>
        </p:txBody>
      </p:sp>
      <p:grpSp>
        <p:nvGrpSpPr>
          <p:cNvPr id="17" name="Group 17"/>
          <p:cNvGrpSpPr/>
          <p:nvPr/>
        </p:nvGrpSpPr>
        <p:grpSpPr>
          <a:xfrm>
            <a:off x="1031805" y="8198352"/>
            <a:ext cx="380203" cy="329258"/>
            <a:chOff x="0" y="0"/>
            <a:chExt cx="3619627" cy="3134614"/>
          </a:xfrm>
        </p:grpSpPr>
        <p:sp>
          <p:nvSpPr>
            <p:cNvPr id="18" name="Freeform 1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19" name="Group 19"/>
          <p:cNvGrpSpPr/>
          <p:nvPr/>
        </p:nvGrpSpPr>
        <p:grpSpPr>
          <a:xfrm>
            <a:off x="5317258" y="8198352"/>
            <a:ext cx="380203" cy="329258"/>
            <a:chOff x="0" y="0"/>
            <a:chExt cx="3619627" cy="3134614"/>
          </a:xfrm>
        </p:grpSpPr>
        <p:sp>
          <p:nvSpPr>
            <p:cNvPr id="20" name="Freeform 2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1" name="Group 21"/>
          <p:cNvGrpSpPr/>
          <p:nvPr/>
        </p:nvGrpSpPr>
        <p:grpSpPr>
          <a:xfrm>
            <a:off x="9605817" y="8217402"/>
            <a:ext cx="380203" cy="329258"/>
            <a:chOff x="0" y="0"/>
            <a:chExt cx="3619627" cy="3134614"/>
          </a:xfrm>
        </p:grpSpPr>
        <p:sp>
          <p:nvSpPr>
            <p:cNvPr id="22" name="Freeform 2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3" name="Group 23"/>
          <p:cNvGrpSpPr/>
          <p:nvPr/>
        </p:nvGrpSpPr>
        <p:grpSpPr>
          <a:xfrm>
            <a:off x="13894375" y="8198352"/>
            <a:ext cx="380203" cy="329258"/>
            <a:chOff x="0" y="0"/>
            <a:chExt cx="3619627" cy="3134614"/>
          </a:xfrm>
        </p:grpSpPr>
        <p:sp>
          <p:nvSpPr>
            <p:cNvPr id="24" name="Freeform 2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5" name="Group 25"/>
          <p:cNvGrpSpPr/>
          <p:nvPr/>
        </p:nvGrpSpPr>
        <p:grpSpPr>
          <a:xfrm>
            <a:off x="16799111" y="2687862"/>
            <a:ext cx="2977778" cy="2578770"/>
            <a:chOff x="0" y="0"/>
            <a:chExt cx="3619627" cy="3134614"/>
          </a:xfrm>
        </p:grpSpPr>
        <p:sp>
          <p:nvSpPr>
            <p:cNvPr id="26" name="Freeform 2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7" name="Group 27"/>
          <p:cNvGrpSpPr/>
          <p:nvPr/>
        </p:nvGrpSpPr>
        <p:grpSpPr>
          <a:xfrm>
            <a:off x="13660090" y="-135282"/>
            <a:ext cx="4201515" cy="3638531"/>
            <a:chOff x="0" y="0"/>
            <a:chExt cx="3619627" cy="3134614"/>
          </a:xfrm>
        </p:grpSpPr>
        <p:sp>
          <p:nvSpPr>
            <p:cNvPr id="28" name="Freeform 2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29" name="Group 29"/>
          <p:cNvGrpSpPr/>
          <p:nvPr/>
        </p:nvGrpSpPr>
        <p:grpSpPr>
          <a:xfrm>
            <a:off x="13243939" y="-956153"/>
            <a:ext cx="2481390" cy="2148895"/>
            <a:chOff x="0" y="0"/>
            <a:chExt cx="3619627" cy="3134614"/>
          </a:xfrm>
        </p:grpSpPr>
        <p:sp>
          <p:nvSpPr>
            <p:cNvPr id="30" name="Freeform 3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31" name="Metin kutusu 30"/>
          <p:cNvSpPr txBox="1"/>
          <p:nvPr/>
        </p:nvSpPr>
        <p:spPr>
          <a:xfrm>
            <a:off x="914400" y="2116973"/>
            <a:ext cx="12329539" cy="5539978"/>
          </a:xfrm>
          <a:prstGeom prst="rect">
            <a:avLst/>
          </a:prstGeom>
          <a:noFill/>
        </p:spPr>
        <p:txBody>
          <a:bodyPr wrap="square" rtlCol="0">
            <a:spAutoFit/>
          </a:bodyPr>
          <a:lstStyle/>
          <a:p>
            <a:pPr algn="just">
              <a:lnSpc>
                <a:spcPct val="150000"/>
              </a:lnSpc>
              <a:spcAft>
                <a:spcPts val="1200"/>
              </a:spcAft>
              <a:buFont typeface="Wingdings 2" panose="05020102010507070707" pitchFamily="18" charset="2"/>
              <a:buChar char=""/>
            </a:pPr>
            <a:r>
              <a:rPr lang="tr-TR" altLang="en-US" sz="2400" dirty="0" smtClean="0">
                <a:latin typeface="Fira Sans" panose="020B0604020202020204" charset="0"/>
              </a:rPr>
              <a:t> Tedarik </a:t>
            </a:r>
            <a:r>
              <a:rPr lang="tr-TR" altLang="en-US" sz="2400" dirty="0">
                <a:latin typeface="Fira Sans" panose="020B0604020202020204" charset="0"/>
              </a:rPr>
              <a:t>zinciri kavramı 1982 yılında </a:t>
            </a:r>
            <a:r>
              <a:rPr lang="tr-TR" altLang="en-US" sz="2400" dirty="0" err="1">
                <a:latin typeface="Fira Sans" panose="020B0604020202020204" charset="0"/>
              </a:rPr>
              <a:t>Kith</a:t>
            </a:r>
            <a:r>
              <a:rPr lang="tr-TR" altLang="en-US" sz="2400" dirty="0">
                <a:latin typeface="Fira Sans" panose="020B0604020202020204" charset="0"/>
              </a:rPr>
              <a:t> </a:t>
            </a:r>
            <a:r>
              <a:rPr lang="tr-TR" altLang="en-US" sz="2400" dirty="0" err="1">
                <a:latin typeface="Fira Sans" panose="020B0604020202020204" charset="0"/>
              </a:rPr>
              <a:t>Oliver</a:t>
            </a:r>
            <a:r>
              <a:rPr lang="tr-TR" altLang="en-US" sz="2400" dirty="0">
                <a:latin typeface="Fira Sans" panose="020B0604020202020204" charset="0"/>
              </a:rPr>
              <a:t> tarafından ortaya konmuştur. </a:t>
            </a:r>
            <a:r>
              <a:rPr lang="tr-TR" altLang="en-US" sz="2400" dirty="0" err="1" smtClean="0">
                <a:latin typeface="Fira Sans" panose="020B0604020202020204" charset="0"/>
              </a:rPr>
              <a:t>Oliver</a:t>
            </a:r>
            <a:r>
              <a:rPr lang="tr-TR" altLang="en-US" sz="2400" dirty="0" smtClean="0">
                <a:latin typeface="Fira Sans" panose="020B0604020202020204" charset="0"/>
              </a:rPr>
              <a:t> üretim</a:t>
            </a:r>
            <a:r>
              <a:rPr lang="tr-TR" altLang="en-US" sz="2400" dirty="0">
                <a:latin typeface="Fira Sans" panose="020B0604020202020204" charset="0"/>
              </a:rPr>
              <a:t>, pazarlama ve dağıtım fonksiyonlarını birbirinden ayırmaya yönelik bir </a:t>
            </a:r>
            <a:r>
              <a:rPr lang="tr-TR" altLang="en-US" sz="2400" dirty="0" smtClean="0">
                <a:latin typeface="Fira Sans" panose="020B0604020202020204" charset="0"/>
              </a:rPr>
              <a:t>vizyon geliştirmek </a:t>
            </a:r>
            <a:r>
              <a:rPr lang="tr-TR" altLang="en-US" sz="2400" dirty="0">
                <a:latin typeface="Fira Sans" panose="020B0604020202020204" charset="0"/>
              </a:rPr>
              <a:t>için tedarik zinciri kavramını kullanmıştır. </a:t>
            </a:r>
            <a:endParaRPr lang="tr-TR" altLang="en-US" sz="2400" dirty="0" smtClean="0">
              <a:latin typeface="Fira Sans" panose="020B0604020202020204" charset="0"/>
            </a:endParaRPr>
          </a:p>
          <a:p>
            <a:pPr algn="just">
              <a:lnSpc>
                <a:spcPct val="150000"/>
              </a:lnSpc>
              <a:spcAft>
                <a:spcPts val="1200"/>
              </a:spcAft>
              <a:buFont typeface="Wingdings 2" panose="05020102010507070707" pitchFamily="18" charset="2"/>
              <a:buChar char=""/>
            </a:pPr>
            <a:r>
              <a:rPr lang="tr-TR" altLang="en-US" sz="2400" dirty="0" smtClean="0">
                <a:latin typeface="Fira Sans" panose="020B0604020202020204" charset="0"/>
              </a:rPr>
              <a:t> Tedarik </a:t>
            </a:r>
            <a:r>
              <a:rPr lang="tr-TR" altLang="en-US" sz="2400" dirty="0">
                <a:latin typeface="Fira Sans" panose="020B0604020202020204" charset="0"/>
              </a:rPr>
              <a:t>zinciri yönetimi </a:t>
            </a:r>
            <a:r>
              <a:rPr lang="tr-TR" altLang="en-US" sz="2400" dirty="0" smtClean="0">
                <a:latin typeface="Fira Sans" panose="020B0604020202020204" charset="0"/>
              </a:rPr>
              <a:t>kavramı, bir </a:t>
            </a:r>
            <a:r>
              <a:rPr lang="tr-TR" altLang="en-US" sz="2400" dirty="0">
                <a:latin typeface="Fira Sans" panose="020B0604020202020204" charset="0"/>
              </a:rPr>
              <a:t>tedarik zincirinde yukarı ve aşağı yönlü bilgi paylaşımı ve kararlarda </a:t>
            </a:r>
            <a:r>
              <a:rPr lang="tr-TR" altLang="en-US" sz="2400" dirty="0" smtClean="0">
                <a:latin typeface="Fira Sans" panose="020B0604020202020204" charset="0"/>
              </a:rPr>
              <a:t>uyumluluğun karşılıklı </a:t>
            </a:r>
            <a:r>
              <a:rPr lang="tr-TR" altLang="en-US" sz="2400" dirty="0">
                <a:latin typeface="Fira Sans" panose="020B0604020202020204" charset="0"/>
              </a:rPr>
              <a:t>faydaları ve etkinliği ile ilgili olarak 1985 yılında J.B. </a:t>
            </a:r>
            <a:r>
              <a:rPr lang="tr-TR" altLang="en-US" sz="2400" dirty="0" err="1">
                <a:latin typeface="Fira Sans" panose="020B0604020202020204" charset="0"/>
              </a:rPr>
              <a:t>Houlihan</a:t>
            </a:r>
            <a:r>
              <a:rPr lang="tr-TR" altLang="en-US" sz="2400" dirty="0">
                <a:latin typeface="Fira Sans" panose="020B0604020202020204" charset="0"/>
              </a:rPr>
              <a:t> tarafından geliştirilmiştir</a:t>
            </a:r>
            <a:r>
              <a:rPr lang="tr-TR" altLang="en-US" sz="2400" dirty="0" smtClean="0">
                <a:latin typeface="Fira Sans" panose="020B0604020202020204" charset="0"/>
              </a:rPr>
              <a:t>.</a:t>
            </a:r>
          </a:p>
          <a:p>
            <a:pPr algn="just">
              <a:lnSpc>
                <a:spcPct val="150000"/>
              </a:lnSpc>
              <a:spcAft>
                <a:spcPts val="1200"/>
              </a:spcAft>
              <a:buFont typeface="Wingdings 2" panose="05020102010507070707" pitchFamily="18" charset="2"/>
              <a:buChar char=""/>
            </a:pPr>
            <a:r>
              <a:rPr lang="tr-TR" altLang="en-US" sz="2400" dirty="0" smtClean="0">
                <a:latin typeface="Fira Sans" panose="020B0604020202020204" charset="0"/>
              </a:rPr>
              <a:t> 1990’ların </a:t>
            </a:r>
            <a:r>
              <a:rPr lang="tr-TR" altLang="en-US" sz="2400" dirty="0">
                <a:latin typeface="Fira Sans" panose="020B0604020202020204" charset="0"/>
              </a:rPr>
              <a:t>sonlarında gerek akademik gerekse iş dünyası tedarik zinciri konusu </a:t>
            </a:r>
            <a:r>
              <a:rPr lang="tr-TR" altLang="en-US" sz="2400" dirty="0" smtClean="0">
                <a:latin typeface="Fira Sans" panose="020B0604020202020204" charset="0"/>
              </a:rPr>
              <a:t>üzerine odaklanmıştır </a:t>
            </a:r>
            <a:r>
              <a:rPr lang="tr-TR" altLang="en-US" sz="2400" dirty="0">
                <a:latin typeface="Fira Sans" panose="020B0604020202020204" charset="0"/>
              </a:rPr>
              <a:t>ve üniversiteler yüksek lisans programlarında tedarik zincirinin </a:t>
            </a:r>
            <a:r>
              <a:rPr lang="tr-TR" altLang="en-US" sz="2400" dirty="0" smtClean="0">
                <a:latin typeface="Fira Sans" panose="020B0604020202020204" charset="0"/>
              </a:rPr>
              <a:t>ana konularına </a:t>
            </a:r>
            <a:r>
              <a:rPr lang="tr-TR" altLang="en-US" sz="2400" dirty="0">
                <a:latin typeface="Fira Sans" panose="020B0604020202020204" charset="0"/>
              </a:rPr>
              <a:t>ya da bileşenlerine yer vermeye başlamışlardır.</a:t>
            </a:r>
          </a:p>
        </p:txBody>
      </p:sp>
    </p:spTree>
    <p:extLst>
      <p:ext uri="{BB962C8B-B14F-4D97-AF65-F5344CB8AC3E}">
        <p14:creationId xmlns:p14="http://schemas.microsoft.com/office/powerpoint/2010/main" val="25423540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268572" y="8362981"/>
            <a:ext cx="17019428" cy="0"/>
          </a:xfrm>
          <a:prstGeom prst="line">
            <a:avLst/>
          </a:prstGeom>
          <a:ln w="19050" cap="rnd">
            <a:solidFill>
              <a:srgbClr val="004651"/>
            </a:solidFill>
            <a:prstDash val="solid"/>
            <a:headEnd type="none" w="sm" len="sm"/>
            <a:tailEnd type="none" w="sm" len="sm"/>
          </a:ln>
        </p:spPr>
      </p:sp>
      <p:sp>
        <p:nvSpPr>
          <p:cNvPr id="15" name="TextBox 15"/>
          <p:cNvSpPr txBox="1"/>
          <p:nvPr/>
        </p:nvSpPr>
        <p:spPr>
          <a:xfrm>
            <a:off x="996910" y="589245"/>
            <a:ext cx="11937662" cy="1150956"/>
          </a:xfrm>
          <a:prstGeom prst="rect">
            <a:avLst/>
          </a:prstGeom>
        </p:spPr>
        <p:txBody>
          <a:bodyPr wrap="square" lIns="0" tIns="0" rIns="0" bIns="0" rtlCol="0" anchor="t">
            <a:spAutoFit/>
          </a:bodyPr>
          <a:lstStyle/>
          <a:p>
            <a:pPr algn="l">
              <a:lnSpc>
                <a:spcPts val="10199"/>
              </a:lnSpc>
              <a:spcBef>
                <a:spcPct val="0"/>
              </a:spcBef>
            </a:pPr>
            <a:r>
              <a:rPr lang="tr-TR" sz="5000" b="1" spc="-84" dirty="0" smtClean="0">
                <a:solidFill>
                  <a:srgbClr val="000000"/>
                </a:solidFill>
                <a:latin typeface="Fira Sans Medium"/>
                <a:ea typeface="Fira Sans Medium"/>
                <a:cs typeface="Fira Sans Medium"/>
                <a:sym typeface="Fira Sans Medium"/>
              </a:rPr>
              <a:t>Tedarik Zincirinin </a:t>
            </a:r>
            <a:r>
              <a:rPr lang="tr-TR" sz="5000" b="1" spc="-84" smtClean="0">
                <a:solidFill>
                  <a:srgbClr val="000000"/>
                </a:solidFill>
                <a:latin typeface="Fira Sans Medium"/>
                <a:ea typeface="Fira Sans Medium"/>
                <a:cs typeface="Fira Sans Medium"/>
                <a:sym typeface="Fira Sans Medium"/>
              </a:rPr>
              <a:t>Gelişim Aşamaları</a:t>
            </a:r>
            <a:endParaRPr lang="en-US" sz="5000" b="1" spc="-84" dirty="0">
              <a:solidFill>
                <a:srgbClr val="000000"/>
              </a:solidFill>
              <a:latin typeface="Fira Sans Medium"/>
              <a:ea typeface="Fira Sans Medium"/>
              <a:cs typeface="Fira Sans Medium"/>
              <a:sym typeface="Fira Sans Medium"/>
            </a:endParaRPr>
          </a:p>
        </p:txBody>
      </p:sp>
      <p:grpSp>
        <p:nvGrpSpPr>
          <p:cNvPr id="17" name="Group 17"/>
          <p:cNvGrpSpPr/>
          <p:nvPr/>
        </p:nvGrpSpPr>
        <p:grpSpPr>
          <a:xfrm>
            <a:off x="1031805" y="8198352"/>
            <a:ext cx="380203" cy="329258"/>
            <a:chOff x="0" y="0"/>
            <a:chExt cx="3619627" cy="3134614"/>
          </a:xfrm>
        </p:grpSpPr>
        <p:sp>
          <p:nvSpPr>
            <p:cNvPr id="18" name="Freeform 1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19" name="Group 19"/>
          <p:cNvGrpSpPr/>
          <p:nvPr/>
        </p:nvGrpSpPr>
        <p:grpSpPr>
          <a:xfrm>
            <a:off x="5317258" y="8198352"/>
            <a:ext cx="380203" cy="329258"/>
            <a:chOff x="0" y="0"/>
            <a:chExt cx="3619627" cy="3134614"/>
          </a:xfrm>
        </p:grpSpPr>
        <p:sp>
          <p:nvSpPr>
            <p:cNvPr id="20" name="Freeform 2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1" name="Group 21"/>
          <p:cNvGrpSpPr/>
          <p:nvPr/>
        </p:nvGrpSpPr>
        <p:grpSpPr>
          <a:xfrm>
            <a:off x="9605817" y="8217402"/>
            <a:ext cx="380203" cy="329258"/>
            <a:chOff x="0" y="0"/>
            <a:chExt cx="3619627" cy="3134614"/>
          </a:xfrm>
        </p:grpSpPr>
        <p:sp>
          <p:nvSpPr>
            <p:cNvPr id="22" name="Freeform 2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3" name="Group 23"/>
          <p:cNvGrpSpPr/>
          <p:nvPr/>
        </p:nvGrpSpPr>
        <p:grpSpPr>
          <a:xfrm>
            <a:off x="13894375" y="8198352"/>
            <a:ext cx="380203" cy="329258"/>
            <a:chOff x="0" y="0"/>
            <a:chExt cx="3619627" cy="3134614"/>
          </a:xfrm>
        </p:grpSpPr>
        <p:sp>
          <p:nvSpPr>
            <p:cNvPr id="24" name="Freeform 2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5" name="Group 25"/>
          <p:cNvGrpSpPr/>
          <p:nvPr/>
        </p:nvGrpSpPr>
        <p:grpSpPr>
          <a:xfrm>
            <a:off x="16799111" y="2687862"/>
            <a:ext cx="2977778" cy="2578770"/>
            <a:chOff x="0" y="0"/>
            <a:chExt cx="3619627" cy="3134614"/>
          </a:xfrm>
        </p:grpSpPr>
        <p:sp>
          <p:nvSpPr>
            <p:cNvPr id="26" name="Freeform 2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7" name="Group 27"/>
          <p:cNvGrpSpPr/>
          <p:nvPr/>
        </p:nvGrpSpPr>
        <p:grpSpPr>
          <a:xfrm>
            <a:off x="13660090" y="-135282"/>
            <a:ext cx="4201515" cy="3638531"/>
            <a:chOff x="0" y="0"/>
            <a:chExt cx="3619627" cy="3134614"/>
          </a:xfrm>
        </p:grpSpPr>
        <p:sp>
          <p:nvSpPr>
            <p:cNvPr id="28" name="Freeform 2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29" name="Group 29"/>
          <p:cNvGrpSpPr/>
          <p:nvPr/>
        </p:nvGrpSpPr>
        <p:grpSpPr>
          <a:xfrm>
            <a:off x="13243939" y="-956153"/>
            <a:ext cx="2481390" cy="2148895"/>
            <a:chOff x="0" y="0"/>
            <a:chExt cx="3619627" cy="3134614"/>
          </a:xfrm>
        </p:grpSpPr>
        <p:sp>
          <p:nvSpPr>
            <p:cNvPr id="30" name="Freeform 3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31" name="Metin kutusu 30"/>
          <p:cNvSpPr txBox="1"/>
          <p:nvPr/>
        </p:nvSpPr>
        <p:spPr>
          <a:xfrm>
            <a:off x="914400" y="2116973"/>
            <a:ext cx="12329539" cy="4832092"/>
          </a:xfrm>
          <a:prstGeom prst="rect">
            <a:avLst/>
          </a:prstGeom>
          <a:noFill/>
        </p:spPr>
        <p:txBody>
          <a:bodyPr wrap="square" rtlCol="0">
            <a:spAutoFit/>
          </a:bodyPr>
          <a:lstStyle/>
          <a:p>
            <a:pPr algn="just">
              <a:lnSpc>
                <a:spcPct val="150000"/>
              </a:lnSpc>
              <a:spcAft>
                <a:spcPts val="1200"/>
              </a:spcAft>
              <a:buFont typeface="Wingdings 2" panose="05020102010507070707" pitchFamily="18" charset="2"/>
              <a:buChar char=""/>
            </a:pPr>
            <a:r>
              <a:rPr lang="tr-TR" altLang="en-US" sz="2400" dirty="0" smtClean="0">
                <a:latin typeface="Fira Sans" panose="020B0604020202020204" charset="0"/>
              </a:rPr>
              <a:t> Wal-Mart </a:t>
            </a:r>
            <a:r>
              <a:rPr lang="tr-TR" altLang="en-US" sz="2400" dirty="0">
                <a:latin typeface="Fira Sans" panose="020B0604020202020204" charset="0"/>
              </a:rPr>
              <a:t>tedarik zinciri </a:t>
            </a:r>
            <a:r>
              <a:rPr lang="tr-TR" altLang="en-US" sz="2400" dirty="0" smtClean="0">
                <a:latin typeface="Fira Sans" panose="020B0604020202020204" charset="0"/>
              </a:rPr>
              <a:t>yönetimi kavramının </a:t>
            </a:r>
            <a:r>
              <a:rPr lang="tr-TR" altLang="en-US" sz="2400" dirty="0">
                <a:latin typeface="Fira Sans" panose="020B0604020202020204" charset="0"/>
              </a:rPr>
              <a:t>düşük stok seviyesi ile güvenilir malzeme akışını sağlamak için </a:t>
            </a:r>
            <a:r>
              <a:rPr lang="tr-TR" altLang="en-US" sz="2400" dirty="0" smtClean="0">
                <a:latin typeface="Fira Sans" panose="020B0604020202020204" charset="0"/>
              </a:rPr>
              <a:t>tedarikçileri dünya </a:t>
            </a:r>
            <a:r>
              <a:rPr lang="tr-TR" altLang="en-US" sz="2400" dirty="0">
                <a:latin typeface="Fira Sans" panose="020B0604020202020204" charset="0"/>
              </a:rPr>
              <a:t>çapında bir iletişim ve ilişki ağı oluşturmak suretiyle ilk uygulama </a:t>
            </a:r>
            <a:r>
              <a:rPr lang="tr-TR" altLang="en-US" sz="2400" dirty="0" smtClean="0">
                <a:latin typeface="Fira Sans" panose="020B0604020202020204" charset="0"/>
              </a:rPr>
              <a:t>örneklerini vermiştir</a:t>
            </a:r>
            <a:r>
              <a:rPr lang="tr-TR" altLang="en-US" sz="2400" dirty="0">
                <a:latin typeface="Fira Sans" panose="020B0604020202020204" charset="0"/>
              </a:rPr>
              <a:t>.</a:t>
            </a:r>
          </a:p>
          <a:p>
            <a:pPr algn="just">
              <a:lnSpc>
                <a:spcPct val="150000"/>
              </a:lnSpc>
              <a:spcAft>
                <a:spcPts val="1200"/>
              </a:spcAft>
              <a:buFont typeface="Wingdings 2" panose="05020102010507070707" pitchFamily="18" charset="2"/>
              <a:buChar char=""/>
            </a:pPr>
            <a:r>
              <a:rPr lang="tr-TR" altLang="en-US" sz="2400" dirty="0" smtClean="0">
                <a:latin typeface="Fira Sans" panose="020B0604020202020204" charset="0"/>
              </a:rPr>
              <a:t> 2000’li </a:t>
            </a:r>
            <a:r>
              <a:rPr lang="tr-TR" altLang="en-US" sz="2400" dirty="0">
                <a:latin typeface="Fira Sans" panose="020B0604020202020204" charset="0"/>
              </a:rPr>
              <a:t>yıllarda ise büyük işlemelerde üst düzey idari konumlarda tedarik zinciri </a:t>
            </a:r>
            <a:r>
              <a:rPr lang="tr-TR" altLang="en-US" sz="2400" dirty="0" smtClean="0">
                <a:latin typeface="Fira Sans" panose="020B0604020202020204" charset="0"/>
              </a:rPr>
              <a:t>unvanı taşıyan </a:t>
            </a:r>
            <a:r>
              <a:rPr lang="tr-TR" altLang="en-US" sz="2400" dirty="0">
                <a:latin typeface="Fira Sans" panose="020B0604020202020204" charset="0"/>
              </a:rPr>
              <a:t>birimler oluşturulmaya başlamıştır. </a:t>
            </a:r>
            <a:endParaRPr lang="tr-TR" altLang="en-US" sz="2400" dirty="0" smtClean="0">
              <a:latin typeface="Fira Sans" panose="020B0604020202020204" charset="0"/>
            </a:endParaRPr>
          </a:p>
          <a:p>
            <a:pPr algn="just">
              <a:lnSpc>
                <a:spcPct val="150000"/>
              </a:lnSpc>
              <a:spcAft>
                <a:spcPts val="1200"/>
              </a:spcAft>
              <a:buFont typeface="Wingdings 2" panose="05020102010507070707" pitchFamily="18" charset="2"/>
              <a:buChar char=""/>
            </a:pPr>
            <a:r>
              <a:rPr lang="tr-TR" altLang="en-US" sz="2400" dirty="0" smtClean="0">
                <a:latin typeface="Fira Sans" panose="020B0604020202020204" charset="0"/>
              </a:rPr>
              <a:t> 2005’te </a:t>
            </a:r>
            <a:r>
              <a:rPr lang="tr-TR" altLang="en-US" sz="2400" dirty="0">
                <a:latin typeface="Fira Sans" panose="020B0604020202020204" charset="0"/>
              </a:rPr>
              <a:t>ise Lojistik Yönetimi Konseyi (</a:t>
            </a:r>
            <a:r>
              <a:rPr lang="tr-TR" altLang="en-US" sz="2400" dirty="0" err="1" smtClean="0">
                <a:latin typeface="Fira Sans" panose="020B0604020202020204" charset="0"/>
              </a:rPr>
              <a:t>The</a:t>
            </a:r>
            <a:r>
              <a:rPr lang="tr-TR" altLang="en-US" sz="2400" dirty="0" smtClean="0">
                <a:latin typeface="Fira Sans" panose="020B0604020202020204" charset="0"/>
              </a:rPr>
              <a:t> </a:t>
            </a:r>
            <a:r>
              <a:rPr lang="tr-TR" altLang="en-US" sz="2400" dirty="0" err="1" smtClean="0">
                <a:latin typeface="Fira Sans" panose="020B0604020202020204" charset="0"/>
              </a:rPr>
              <a:t>Council</a:t>
            </a:r>
            <a:r>
              <a:rPr lang="tr-TR" altLang="en-US" sz="2400" dirty="0" smtClean="0">
                <a:latin typeface="Fira Sans" panose="020B0604020202020204" charset="0"/>
              </a:rPr>
              <a:t> </a:t>
            </a:r>
            <a:r>
              <a:rPr lang="tr-TR" altLang="en-US" sz="2400" dirty="0">
                <a:latin typeface="Fira Sans" panose="020B0604020202020204" charset="0"/>
              </a:rPr>
              <a:t>of </a:t>
            </a:r>
            <a:r>
              <a:rPr lang="tr-TR" altLang="en-US" sz="2400" dirty="0" err="1">
                <a:latin typeface="Fira Sans" panose="020B0604020202020204" charset="0"/>
              </a:rPr>
              <a:t>Logistics</a:t>
            </a:r>
            <a:r>
              <a:rPr lang="tr-TR" altLang="en-US" sz="2400" dirty="0">
                <a:latin typeface="Fira Sans" panose="020B0604020202020204" charset="0"/>
              </a:rPr>
              <a:t> Management) adını Tedarik Zincir Yönetimi Profesyonelleri </a:t>
            </a:r>
            <a:r>
              <a:rPr lang="tr-TR" altLang="en-US" sz="2400" dirty="0" smtClean="0">
                <a:latin typeface="Fira Sans" panose="020B0604020202020204" charset="0"/>
              </a:rPr>
              <a:t>Konseyi (</a:t>
            </a:r>
            <a:r>
              <a:rPr lang="tr-TR" altLang="en-US" sz="2400" dirty="0" err="1" smtClean="0">
                <a:latin typeface="Fira Sans" panose="020B0604020202020204" charset="0"/>
              </a:rPr>
              <a:t>The</a:t>
            </a:r>
            <a:r>
              <a:rPr lang="tr-TR" altLang="en-US" sz="2400" dirty="0" smtClean="0">
                <a:latin typeface="Fira Sans" panose="020B0604020202020204" charset="0"/>
              </a:rPr>
              <a:t> </a:t>
            </a:r>
            <a:r>
              <a:rPr lang="tr-TR" altLang="en-US" sz="2400" dirty="0" err="1">
                <a:latin typeface="Fira Sans" panose="020B0604020202020204" charset="0"/>
              </a:rPr>
              <a:t>Council</a:t>
            </a:r>
            <a:r>
              <a:rPr lang="tr-TR" altLang="en-US" sz="2400" dirty="0">
                <a:latin typeface="Fira Sans" panose="020B0604020202020204" charset="0"/>
              </a:rPr>
              <a:t> of </a:t>
            </a:r>
            <a:r>
              <a:rPr lang="tr-TR" altLang="en-US" sz="2400" dirty="0" err="1">
                <a:latin typeface="Fira Sans" panose="020B0604020202020204" charset="0"/>
              </a:rPr>
              <a:t>Supply</a:t>
            </a:r>
            <a:r>
              <a:rPr lang="tr-TR" altLang="en-US" sz="2400" dirty="0">
                <a:latin typeface="Fira Sans" panose="020B0604020202020204" charset="0"/>
              </a:rPr>
              <a:t> </a:t>
            </a:r>
            <a:r>
              <a:rPr lang="tr-TR" altLang="en-US" sz="2400" dirty="0" err="1">
                <a:latin typeface="Fira Sans" panose="020B0604020202020204" charset="0"/>
              </a:rPr>
              <a:t>Chain</a:t>
            </a:r>
            <a:r>
              <a:rPr lang="tr-TR" altLang="en-US" sz="2400" dirty="0">
                <a:latin typeface="Fira Sans" panose="020B0604020202020204" charset="0"/>
              </a:rPr>
              <a:t> Management </a:t>
            </a:r>
            <a:r>
              <a:rPr lang="tr-TR" altLang="en-US" sz="2400" dirty="0" err="1">
                <a:latin typeface="Fira Sans" panose="020B0604020202020204" charset="0"/>
              </a:rPr>
              <a:t>Professionals</a:t>
            </a:r>
            <a:r>
              <a:rPr lang="tr-TR" altLang="en-US" sz="2400" dirty="0">
                <a:latin typeface="Fira Sans" panose="020B0604020202020204" charset="0"/>
              </a:rPr>
              <a:t>) olarak değiştirmiştir. </a:t>
            </a:r>
            <a:endParaRPr lang="tr-TR" altLang="en-US" sz="2400" dirty="0" smtClean="0">
              <a:latin typeface="Fira Sans" panose="020B0604020202020204" charset="0"/>
            </a:endParaRPr>
          </a:p>
        </p:txBody>
      </p:sp>
    </p:spTree>
    <p:extLst>
      <p:ext uri="{BB962C8B-B14F-4D97-AF65-F5344CB8AC3E}">
        <p14:creationId xmlns:p14="http://schemas.microsoft.com/office/powerpoint/2010/main" val="5362425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268572" y="8362981"/>
            <a:ext cx="17019428" cy="0"/>
          </a:xfrm>
          <a:prstGeom prst="line">
            <a:avLst/>
          </a:prstGeom>
          <a:ln w="19050" cap="rnd">
            <a:solidFill>
              <a:srgbClr val="004651"/>
            </a:solidFill>
            <a:prstDash val="solid"/>
            <a:headEnd type="none" w="sm" len="sm"/>
            <a:tailEnd type="none" w="sm" len="sm"/>
          </a:ln>
        </p:spPr>
      </p:sp>
      <p:sp>
        <p:nvSpPr>
          <p:cNvPr id="15" name="TextBox 15"/>
          <p:cNvSpPr txBox="1"/>
          <p:nvPr/>
        </p:nvSpPr>
        <p:spPr>
          <a:xfrm>
            <a:off x="996910" y="589245"/>
            <a:ext cx="11937662" cy="1308050"/>
          </a:xfrm>
          <a:prstGeom prst="rect">
            <a:avLst/>
          </a:prstGeom>
        </p:spPr>
        <p:txBody>
          <a:bodyPr wrap="square" lIns="0" tIns="0" rIns="0" bIns="0" rtlCol="0" anchor="t">
            <a:spAutoFit/>
          </a:bodyPr>
          <a:lstStyle/>
          <a:p>
            <a:pPr algn="l">
              <a:lnSpc>
                <a:spcPts val="10199"/>
              </a:lnSpc>
              <a:spcBef>
                <a:spcPct val="0"/>
              </a:spcBef>
            </a:pPr>
            <a:r>
              <a:rPr lang="tr-TR" sz="5000" b="1" spc="-84" dirty="0" smtClean="0">
                <a:solidFill>
                  <a:srgbClr val="000000"/>
                </a:solidFill>
                <a:latin typeface="Fira Sans Medium"/>
                <a:ea typeface="Fira Sans Medium"/>
                <a:cs typeface="Fira Sans Medium"/>
                <a:sym typeface="Fira Sans Medium"/>
              </a:rPr>
              <a:t>Tedarik </a:t>
            </a:r>
            <a:r>
              <a:rPr lang="tr-TR" sz="5000" b="1" spc="-84" dirty="0" smtClean="0">
                <a:solidFill>
                  <a:srgbClr val="000000"/>
                </a:solidFill>
                <a:latin typeface="Fira Sans Medium"/>
                <a:ea typeface="Fira Sans Medium"/>
                <a:cs typeface="Fira Sans Medium"/>
                <a:sym typeface="Fira Sans Medium"/>
              </a:rPr>
              <a:t>Zincirinin Temel Alanları</a:t>
            </a:r>
            <a:endParaRPr lang="en-US" sz="5000" b="1" spc="-84" dirty="0">
              <a:solidFill>
                <a:srgbClr val="000000"/>
              </a:solidFill>
              <a:latin typeface="Fira Sans Medium"/>
              <a:ea typeface="Fira Sans Medium"/>
              <a:cs typeface="Fira Sans Medium"/>
              <a:sym typeface="Fira Sans Medium"/>
            </a:endParaRPr>
          </a:p>
        </p:txBody>
      </p:sp>
      <p:grpSp>
        <p:nvGrpSpPr>
          <p:cNvPr id="17" name="Group 17"/>
          <p:cNvGrpSpPr/>
          <p:nvPr/>
        </p:nvGrpSpPr>
        <p:grpSpPr>
          <a:xfrm>
            <a:off x="1031805" y="8198352"/>
            <a:ext cx="380203" cy="329258"/>
            <a:chOff x="0" y="0"/>
            <a:chExt cx="3619627" cy="3134614"/>
          </a:xfrm>
        </p:grpSpPr>
        <p:sp>
          <p:nvSpPr>
            <p:cNvPr id="18" name="Freeform 1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19" name="Group 19"/>
          <p:cNvGrpSpPr/>
          <p:nvPr/>
        </p:nvGrpSpPr>
        <p:grpSpPr>
          <a:xfrm>
            <a:off x="5317258" y="8198352"/>
            <a:ext cx="380203" cy="329258"/>
            <a:chOff x="0" y="0"/>
            <a:chExt cx="3619627" cy="3134614"/>
          </a:xfrm>
        </p:grpSpPr>
        <p:sp>
          <p:nvSpPr>
            <p:cNvPr id="20" name="Freeform 2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1" name="Group 21"/>
          <p:cNvGrpSpPr/>
          <p:nvPr/>
        </p:nvGrpSpPr>
        <p:grpSpPr>
          <a:xfrm>
            <a:off x="9605817" y="8217402"/>
            <a:ext cx="380203" cy="329258"/>
            <a:chOff x="0" y="0"/>
            <a:chExt cx="3619627" cy="3134614"/>
          </a:xfrm>
        </p:grpSpPr>
        <p:sp>
          <p:nvSpPr>
            <p:cNvPr id="22" name="Freeform 2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3" name="Group 23"/>
          <p:cNvGrpSpPr/>
          <p:nvPr/>
        </p:nvGrpSpPr>
        <p:grpSpPr>
          <a:xfrm>
            <a:off x="13894375" y="8198352"/>
            <a:ext cx="380203" cy="329258"/>
            <a:chOff x="0" y="0"/>
            <a:chExt cx="3619627" cy="3134614"/>
          </a:xfrm>
        </p:grpSpPr>
        <p:sp>
          <p:nvSpPr>
            <p:cNvPr id="24" name="Freeform 2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5" name="Group 25"/>
          <p:cNvGrpSpPr/>
          <p:nvPr/>
        </p:nvGrpSpPr>
        <p:grpSpPr>
          <a:xfrm>
            <a:off x="16799111" y="2687862"/>
            <a:ext cx="2977778" cy="2578770"/>
            <a:chOff x="0" y="0"/>
            <a:chExt cx="3619627" cy="3134614"/>
          </a:xfrm>
        </p:grpSpPr>
        <p:sp>
          <p:nvSpPr>
            <p:cNvPr id="26" name="Freeform 2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7" name="Group 27"/>
          <p:cNvGrpSpPr/>
          <p:nvPr/>
        </p:nvGrpSpPr>
        <p:grpSpPr>
          <a:xfrm>
            <a:off x="13660090" y="-135282"/>
            <a:ext cx="4201515" cy="3638531"/>
            <a:chOff x="0" y="0"/>
            <a:chExt cx="3619627" cy="3134614"/>
          </a:xfrm>
        </p:grpSpPr>
        <p:sp>
          <p:nvSpPr>
            <p:cNvPr id="28" name="Freeform 2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29" name="Group 29"/>
          <p:cNvGrpSpPr/>
          <p:nvPr/>
        </p:nvGrpSpPr>
        <p:grpSpPr>
          <a:xfrm>
            <a:off x="13243939" y="-956153"/>
            <a:ext cx="2481390" cy="2148895"/>
            <a:chOff x="0" y="0"/>
            <a:chExt cx="3619627" cy="3134614"/>
          </a:xfrm>
        </p:grpSpPr>
        <p:sp>
          <p:nvSpPr>
            <p:cNvPr id="30" name="Freeform 3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31" name="Metin kutusu 30"/>
          <p:cNvSpPr txBox="1"/>
          <p:nvPr/>
        </p:nvSpPr>
        <p:spPr>
          <a:xfrm>
            <a:off x="996910" y="1759073"/>
            <a:ext cx="12329539" cy="6647974"/>
          </a:xfrm>
          <a:prstGeom prst="rect">
            <a:avLst/>
          </a:prstGeom>
          <a:noFill/>
        </p:spPr>
        <p:txBody>
          <a:bodyPr wrap="square" rtlCol="0">
            <a:spAutoFit/>
          </a:bodyPr>
          <a:lstStyle/>
          <a:p>
            <a:pPr algn="just">
              <a:lnSpc>
                <a:spcPct val="150000"/>
              </a:lnSpc>
              <a:spcAft>
                <a:spcPts val="1200"/>
              </a:spcAft>
              <a:buFont typeface="Wingdings 2" panose="05020102010507070707" pitchFamily="18" charset="2"/>
              <a:buChar char=""/>
            </a:pPr>
            <a:r>
              <a:rPr lang="tr-TR" altLang="en-US" sz="2400" dirty="0">
                <a:latin typeface="Fira Sans" panose="020B0604020202020204" charset="0"/>
              </a:rPr>
              <a:t> Tedarik zincirinde yer alan işletmeler beş temel alanda faaliyetleri için bireysel ya </a:t>
            </a:r>
            <a:r>
              <a:rPr lang="tr-TR" altLang="en-US" sz="2400" dirty="0" smtClean="0">
                <a:latin typeface="Fira Sans" panose="020B0604020202020204" charset="0"/>
              </a:rPr>
              <a:t>da kolektif </a:t>
            </a:r>
            <a:r>
              <a:rPr lang="tr-TR" altLang="en-US" sz="2400" dirty="0">
                <a:latin typeface="Fira Sans" panose="020B0604020202020204" charset="0"/>
              </a:rPr>
              <a:t>karar almak durumundadır. Bu beş temel alan aşağıdaki konuları kapsar:</a:t>
            </a:r>
          </a:p>
          <a:p>
            <a:pPr algn="just">
              <a:lnSpc>
                <a:spcPct val="150000"/>
              </a:lnSpc>
              <a:spcAft>
                <a:spcPts val="1200"/>
              </a:spcAft>
              <a:buFont typeface="Wingdings 2" panose="05020102010507070707" pitchFamily="18" charset="2"/>
              <a:buChar char=""/>
            </a:pPr>
            <a:r>
              <a:rPr lang="tr-TR" altLang="en-US" sz="2400" dirty="0" smtClean="0">
                <a:latin typeface="Fira Sans" panose="020B0604020202020204" charset="0"/>
              </a:rPr>
              <a:t> </a:t>
            </a:r>
            <a:r>
              <a:rPr lang="tr-TR" altLang="en-US" sz="2400" b="1" u="sng" dirty="0" smtClean="0">
                <a:latin typeface="Fira Sans" panose="020B0604020202020204" charset="0"/>
              </a:rPr>
              <a:t>Üretim</a:t>
            </a:r>
            <a:r>
              <a:rPr lang="tr-TR" altLang="en-US" sz="2400" b="1" u="sng" dirty="0">
                <a:latin typeface="Fira Sans" panose="020B0604020202020204" charset="0"/>
              </a:rPr>
              <a:t>:</a:t>
            </a:r>
            <a:r>
              <a:rPr lang="tr-TR" altLang="en-US" sz="2400" dirty="0">
                <a:latin typeface="Fira Sans" panose="020B0604020202020204" charset="0"/>
              </a:rPr>
              <a:t> Pazar hangi ürünü istemektedir? Bu ürünlerin ne kadarı üretilmeli ve ne </a:t>
            </a:r>
            <a:r>
              <a:rPr lang="tr-TR" altLang="en-US" sz="2400" dirty="0" smtClean="0">
                <a:latin typeface="Fira Sans" panose="020B0604020202020204" charset="0"/>
              </a:rPr>
              <a:t>zaman üretilmelidir</a:t>
            </a:r>
            <a:r>
              <a:rPr lang="tr-TR" altLang="en-US" sz="2400" dirty="0">
                <a:latin typeface="Fira Sans" panose="020B0604020202020204" charset="0"/>
              </a:rPr>
              <a:t>? Bu eylem imalat kapasitesini, iş yükü dengesini, kalite kontrolünü </a:t>
            </a:r>
            <a:r>
              <a:rPr lang="tr-TR" altLang="en-US" sz="2400" dirty="0" smtClean="0">
                <a:latin typeface="Fira Sans" panose="020B0604020202020204" charset="0"/>
              </a:rPr>
              <a:t>ve teçhizat </a:t>
            </a:r>
            <a:r>
              <a:rPr lang="tr-TR" altLang="en-US" sz="2400" dirty="0">
                <a:latin typeface="Fira Sans" panose="020B0604020202020204" charset="0"/>
              </a:rPr>
              <a:t>bakımını da dikkate alan ana üretim planının oluşturulmasını kapsar.</a:t>
            </a:r>
          </a:p>
          <a:p>
            <a:pPr algn="just">
              <a:lnSpc>
                <a:spcPct val="150000"/>
              </a:lnSpc>
              <a:spcAft>
                <a:spcPts val="1200"/>
              </a:spcAft>
              <a:buFont typeface="Wingdings 2" panose="05020102010507070707" pitchFamily="18" charset="2"/>
              <a:buChar char=""/>
            </a:pPr>
            <a:r>
              <a:rPr lang="tr-TR" altLang="en-US" sz="2400" dirty="0" smtClean="0">
                <a:latin typeface="Fira Sans" panose="020B0604020202020204" charset="0"/>
              </a:rPr>
              <a:t> </a:t>
            </a:r>
            <a:r>
              <a:rPr lang="tr-TR" altLang="en-US" sz="2400" b="1" u="sng" dirty="0" smtClean="0">
                <a:latin typeface="Fira Sans" panose="020B0604020202020204" charset="0"/>
              </a:rPr>
              <a:t>Envanter</a:t>
            </a:r>
            <a:r>
              <a:rPr lang="tr-TR" altLang="en-US" sz="2400" b="1" u="sng" dirty="0">
                <a:latin typeface="Fira Sans" panose="020B0604020202020204" charset="0"/>
              </a:rPr>
              <a:t>:</a:t>
            </a:r>
            <a:r>
              <a:rPr lang="tr-TR" altLang="en-US" sz="2400" dirty="0">
                <a:latin typeface="Fira Sans" panose="020B0604020202020204" charset="0"/>
              </a:rPr>
              <a:t> Tedarik zincirindeki her aşamada ne kadar stoklama yapılmalıdır? </a:t>
            </a:r>
            <a:r>
              <a:rPr lang="tr-TR" altLang="en-US" sz="2400" dirty="0" smtClean="0">
                <a:latin typeface="Fira Sans" panose="020B0604020202020204" charset="0"/>
              </a:rPr>
              <a:t>Hammadde, yarı </a:t>
            </a:r>
            <a:r>
              <a:rPr lang="tr-TR" altLang="en-US" sz="2400" dirty="0">
                <a:latin typeface="Fira Sans" panose="020B0604020202020204" charset="0"/>
              </a:rPr>
              <a:t>bitmiş ya da bitmiş ürün olarak ne kadar stok elde bulundurulmalıdır? Stok </a:t>
            </a:r>
            <a:r>
              <a:rPr lang="tr-TR" altLang="en-US" sz="2400" dirty="0" smtClean="0">
                <a:latin typeface="Fira Sans" panose="020B0604020202020204" charset="0"/>
              </a:rPr>
              <a:t>tutmanın altında </a:t>
            </a:r>
            <a:r>
              <a:rPr lang="tr-TR" altLang="en-US" sz="2400" dirty="0">
                <a:latin typeface="Fira Sans" panose="020B0604020202020204" charset="0"/>
              </a:rPr>
              <a:t>yatan temel amaç, tedarik zinciri içerisindeki belirsizlik karşısında bir </a:t>
            </a:r>
            <a:r>
              <a:rPr lang="tr-TR" altLang="en-US" sz="2400" dirty="0" smtClean="0">
                <a:latin typeface="Fira Sans" panose="020B0604020202020204" charset="0"/>
              </a:rPr>
              <a:t>tampon görevi </a:t>
            </a:r>
            <a:r>
              <a:rPr lang="tr-TR" altLang="en-US" sz="2400" dirty="0">
                <a:latin typeface="Fira Sans" panose="020B0604020202020204" charset="0"/>
              </a:rPr>
              <a:t>görmektir. Bununla birlikte, stok tutma pahalı olabilir ve bu yüzden optimum </a:t>
            </a:r>
            <a:r>
              <a:rPr lang="tr-TR" altLang="en-US" sz="2400" dirty="0" smtClean="0">
                <a:latin typeface="Fira Sans" panose="020B0604020202020204" charset="0"/>
              </a:rPr>
              <a:t>stok düzeyinin </a:t>
            </a:r>
            <a:r>
              <a:rPr lang="tr-TR" altLang="en-US" sz="2400" dirty="0">
                <a:latin typeface="Fira Sans" panose="020B0604020202020204" charset="0"/>
              </a:rPr>
              <a:t>ve yeniden sipariş verme noktasının ne olacağı önceden belirlenmelidir.</a:t>
            </a:r>
          </a:p>
        </p:txBody>
      </p:sp>
    </p:spTree>
    <p:extLst>
      <p:ext uri="{BB962C8B-B14F-4D97-AF65-F5344CB8AC3E}">
        <p14:creationId xmlns:p14="http://schemas.microsoft.com/office/powerpoint/2010/main" val="3294320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268572" y="8362981"/>
            <a:ext cx="17019428" cy="0"/>
          </a:xfrm>
          <a:prstGeom prst="line">
            <a:avLst/>
          </a:prstGeom>
          <a:ln w="19050" cap="rnd">
            <a:solidFill>
              <a:srgbClr val="004651"/>
            </a:solidFill>
            <a:prstDash val="solid"/>
            <a:headEnd type="none" w="sm" len="sm"/>
            <a:tailEnd type="none" w="sm" len="sm"/>
          </a:ln>
        </p:spPr>
      </p:sp>
      <p:sp>
        <p:nvSpPr>
          <p:cNvPr id="15" name="TextBox 15"/>
          <p:cNvSpPr txBox="1"/>
          <p:nvPr/>
        </p:nvSpPr>
        <p:spPr>
          <a:xfrm>
            <a:off x="996910" y="589245"/>
            <a:ext cx="11937662" cy="1308050"/>
          </a:xfrm>
          <a:prstGeom prst="rect">
            <a:avLst/>
          </a:prstGeom>
        </p:spPr>
        <p:txBody>
          <a:bodyPr wrap="square" lIns="0" tIns="0" rIns="0" bIns="0" rtlCol="0" anchor="t">
            <a:spAutoFit/>
          </a:bodyPr>
          <a:lstStyle/>
          <a:p>
            <a:pPr algn="l">
              <a:lnSpc>
                <a:spcPts val="10199"/>
              </a:lnSpc>
              <a:spcBef>
                <a:spcPct val="0"/>
              </a:spcBef>
            </a:pPr>
            <a:r>
              <a:rPr lang="tr-TR" sz="5000" b="1" spc="-84" dirty="0" smtClean="0">
                <a:solidFill>
                  <a:srgbClr val="000000"/>
                </a:solidFill>
                <a:latin typeface="Fira Sans Medium"/>
                <a:ea typeface="Fira Sans Medium"/>
                <a:cs typeface="Fira Sans Medium"/>
                <a:sym typeface="Fira Sans Medium"/>
              </a:rPr>
              <a:t>Tedarik </a:t>
            </a:r>
            <a:r>
              <a:rPr lang="tr-TR" sz="5000" b="1" spc="-84" dirty="0" smtClean="0">
                <a:solidFill>
                  <a:srgbClr val="000000"/>
                </a:solidFill>
                <a:latin typeface="Fira Sans Medium"/>
                <a:ea typeface="Fira Sans Medium"/>
                <a:cs typeface="Fira Sans Medium"/>
                <a:sym typeface="Fira Sans Medium"/>
              </a:rPr>
              <a:t>Zincirinin Temel Alanları</a:t>
            </a:r>
            <a:endParaRPr lang="en-US" sz="5000" b="1" spc="-84" dirty="0">
              <a:solidFill>
                <a:srgbClr val="000000"/>
              </a:solidFill>
              <a:latin typeface="Fira Sans Medium"/>
              <a:ea typeface="Fira Sans Medium"/>
              <a:cs typeface="Fira Sans Medium"/>
              <a:sym typeface="Fira Sans Medium"/>
            </a:endParaRPr>
          </a:p>
        </p:txBody>
      </p:sp>
      <p:grpSp>
        <p:nvGrpSpPr>
          <p:cNvPr id="17" name="Group 17"/>
          <p:cNvGrpSpPr/>
          <p:nvPr/>
        </p:nvGrpSpPr>
        <p:grpSpPr>
          <a:xfrm>
            <a:off x="1031805" y="8198352"/>
            <a:ext cx="380203" cy="329258"/>
            <a:chOff x="0" y="0"/>
            <a:chExt cx="3619627" cy="3134614"/>
          </a:xfrm>
        </p:grpSpPr>
        <p:sp>
          <p:nvSpPr>
            <p:cNvPr id="18" name="Freeform 1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19" name="Group 19"/>
          <p:cNvGrpSpPr/>
          <p:nvPr/>
        </p:nvGrpSpPr>
        <p:grpSpPr>
          <a:xfrm>
            <a:off x="5317258" y="8198352"/>
            <a:ext cx="380203" cy="329258"/>
            <a:chOff x="0" y="0"/>
            <a:chExt cx="3619627" cy="3134614"/>
          </a:xfrm>
        </p:grpSpPr>
        <p:sp>
          <p:nvSpPr>
            <p:cNvPr id="20" name="Freeform 2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1" name="Group 21"/>
          <p:cNvGrpSpPr/>
          <p:nvPr/>
        </p:nvGrpSpPr>
        <p:grpSpPr>
          <a:xfrm>
            <a:off x="9605817" y="8217402"/>
            <a:ext cx="380203" cy="329258"/>
            <a:chOff x="0" y="0"/>
            <a:chExt cx="3619627" cy="3134614"/>
          </a:xfrm>
        </p:grpSpPr>
        <p:sp>
          <p:nvSpPr>
            <p:cNvPr id="22" name="Freeform 2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3" name="Group 23"/>
          <p:cNvGrpSpPr/>
          <p:nvPr/>
        </p:nvGrpSpPr>
        <p:grpSpPr>
          <a:xfrm>
            <a:off x="13894375" y="8198352"/>
            <a:ext cx="380203" cy="329258"/>
            <a:chOff x="0" y="0"/>
            <a:chExt cx="3619627" cy="3134614"/>
          </a:xfrm>
        </p:grpSpPr>
        <p:sp>
          <p:nvSpPr>
            <p:cNvPr id="24" name="Freeform 2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5" name="Group 25"/>
          <p:cNvGrpSpPr/>
          <p:nvPr/>
        </p:nvGrpSpPr>
        <p:grpSpPr>
          <a:xfrm>
            <a:off x="16799111" y="2687862"/>
            <a:ext cx="2977778" cy="2578770"/>
            <a:chOff x="0" y="0"/>
            <a:chExt cx="3619627" cy="3134614"/>
          </a:xfrm>
        </p:grpSpPr>
        <p:sp>
          <p:nvSpPr>
            <p:cNvPr id="26" name="Freeform 2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7" name="Group 27"/>
          <p:cNvGrpSpPr/>
          <p:nvPr/>
        </p:nvGrpSpPr>
        <p:grpSpPr>
          <a:xfrm>
            <a:off x="13660090" y="-135282"/>
            <a:ext cx="4201515" cy="3638531"/>
            <a:chOff x="0" y="0"/>
            <a:chExt cx="3619627" cy="3134614"/>
          </a:xfrm>
        </p:grpSpPr>
        <p:sp>
          <p:nvSpPr>
            <p:cNvPr id="28" name="Freeform 2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29" name="Group 29"/>
          <p:cNvGrpSpPr/>
          <p:nvPr/>
        </p:nvGrpSpPr>
        <p:grpSpPr>
          <a:xfrm>
            <a:off x="13243939" y="-956153"/>
            <a:ext cx="2481390" cy="2148895"/>
            <a:chOff x="0" y="0"/>
            <a:chExt cx="3619627" cy="3134614"/>
          </a:xfrm>
        </p:grpSpPr>
        <p:sp>
          <p:nvSpPr>
            <p:cNvPr id="30" name="Freeform 3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31" name="Metin kutusu 30"/>
          <p:cNvSpPr txBox="1"/>
          <p:nvPr/>
        </p:nvSpPr>
        <p:spPr>
          <a:xfrm>
            <a:off x="996910" y="1904830"/>
            <a:ext cx="12329539" cy="5786199"/>
          </a:xfrm>
          <a:prstGeom prst="rect">
            <a:avLst/>
          </a:prstGeom>
          <a:noFill/>
        </p:spPr>
        <p:txBody>
          <a:bodyPr wrap="square" rtlCol="0">
            <a:spAutoFit/>
          </a:bodyPr>
          <a:lstStyle/>
          <a:p>
            <a:pPr algn="just">
              <a:lnSpc>
                <a:spcPct val="150000"/>
              </a:lnSpc>
              <a:spcAft>
                <a:spcPts val="1200"/>
              </a:spcAft>
              <a:buFont typeface="Wingdings 2" panose="05020102010507070707" pitchFamily="18" charset="2"/>
              <a:buChar char=""/>
            </a:pPr>
            <a:r>
              <a:rPr lang="tr-TR" altLang="en-US" sz="2400" dirty="0">
                <a:latin typeface="Fira Sans" panose="020B0604020202020204" charset="0"/>
              </a:rPr>
              <a:t> </a:t>
            </a:r>
            <a:r>
              <a:rPr lang="tr-TR" altLang="en-US" sz="2400" b="1" u="sng" dirty="0">
                <a:latin typeface="Fira Sans" panose="020B0604020202020204" charset="0"/>
              </a:rPr>
              <a:t>Konum:</a:t>
            </a:r>
            <a:r>
              <a:rPr lang="tr-TR" altLang="en-US" sz="2400" dirty="0">
                <a:latin typeface="Fira Sans" panose="020B0604020202020204" charset="0"/>
              </a:rPr>
              <a:t> Üretim ve stok depo tesisleri nerede konumlandırılmalıdır? Üretim ve </a:t>
            </a:r>
            <a:r>
              <a:rPr lang="tr-TR" altLang="en-US" sz="2400" dirty="0" smtClean="0">
                <a:latin typeface="Fira Sans" panose="020B0604020202020204" charset="0"/>
              </a:rPr>
              <a:t>stok depoları </a:t>
            </a:r>
            <a:r>
              <a:rPr lang="tr-TR" altLang="en-US" sz="2400" dirty="0">
                <a:latin typeface="Fira Sans" panose="020B0604020202020204" charset="0"/>
              </a:rPr>
              <a:t>için en uygun maliyetli konumlar nereleridir? Yeni tesisler mi inşa edilmeli </a:t>
            </a:r>
            <a:r>
              <a:rPr lang="tr-TR" altLang="en-US" sz="2400" dirty="0" smtClean="0">
                <a:latin typeface="Fira Sans" panose="020B0604020202020204" charset="0"/>
              </a:rPr>
              <a:t>yoksa var </a:t>
            </a:r>
            <a:r>
              <a:rPr lang="tr-TR" altLang="en-US" sz="2400" dirty="0">
                <a:latin typeface="Fira Sans" panose="020B0604020202020204" charset="0"/>
              </a:rPr>
              <a:t>olan tesisler mi kullanılmalıdır? Bu sorulara yönelik olarak alınan kararlar nihai </a:t>
            </a:r>
            <a:r>
              <a:rPr lang="tr-TR" altLang="en-US" sz="2400" dirty="0" smtClean="0">
                <a:latin typeface="Fira Sans" panose="020B0604020202020204" charset="0"/>
              </a:rPr>
              <a:t>müşteriye dağıtım </a:t>
            </a:r>
            <a:r>
              <a:rPr lang="tr-TR" altLang="en-US" sz="2400" dirty="0">
                <a:latin typeface="Fira Sans" panose="020B0604020202020204" charset="0"/>
              </a:rPr>
              <a:t>ile birlikte ürün akışı için uygun yolun belirlenmesini sağlayacaktır.</a:t>
            </a:r>
          </a:p>
          <a:p>
            <a:pPr algn="just">
              <a:lnSpc>
                <a:spcPct val="150000"/>
              </a:lnSpc>
              <a:spcAft>
                <a:spcPts val="1200"/>
              </a:spcAft>
              <a:buFont typeface="Wingdings 2" panose="05020102010507070707" pitchFamily="18" charset="2"/>
              <a:buChar char=""/>
            </a:pPr>
            <a:r>
              <a:rPr lang="tr-TR" altLang="en-US" sz="2400" dirty="0" smtClean="0">
                <a:latin typeface="Fira Sans" panose="020B0604020202020204" charset="0"/>
              </a:rPr>
              <a:t> </a:t>
            </a:r>
            <a:r>
              <a:rPr lang="tr-TR" altLang="en-US" sz="2400" b="1" u="sng" dirty="0" smtClean="0">
                <a:latin typeface="Fira Sans" panose="020B0604020202020204" charset="0"/>
              </a:rPr>
              <a:t>Taşıma</a:t>
            </a:r>
            <a:r>
              <a:rPr lang="tr-TR" altLang="en-US" sz="2400" b="1" u="sng" dirty="0">
                <a:latin typeface="Fira Sans" panose="020B0604020202020204" charset="0"/>
              </a:rPr>
              <a:t>:</a:t>
            </a:r>
            <a:r>
              <a:rPr lang="tr-TR" altLang="en-US" sz="2400" dirty="0">
                <a:latin typeface="Fira Sans" panose="020B0604020202020204" charset="0"/>
              </a:rPr>
              <a:t> Stoklar bir tedarik zinciri konumundan diğerine nasıl hareket </a:t>
            </a:r>
            <a:r>
              <a:rPr lang="tr-TR" altLang="en-US" sz="2400" dirty="0" smtClean="0">
                <a:latin typeface="Fira Sans" panose="020B0604020202020204" charset="0"/>
              </a:rPr>
              <a:t>ettirilmelidir? Hava </a:t>
            </a:r>
            <a:r>
              <a:rPr lang="tr-TR" altLang="en-US" sz="2400" dirty="0">
                <a:latin typeface="Fira Sans" panose="020B0604020202020204" charset="0"/>
              </a:rPr>
              <a:t>ve kara taşımacılığı genellikle güvenli ve hızlı olmasına rağmen pahalıdır. Deniz </a:t>
            </a:r>
            <a:r>
              <a:rPr lang="tr-TR" altLang="en-US" sz="2400" dirty="0" smtClean="0">
                <a:latin typeface="Fira Sans" panose="020B0604020202020204" charset="0"/>
              </a:rPr>
              <a:t>ve demiryolu </a:t>
            </a:r>
            <a:r>
              <a:rPr lang="tr-TR" altLang="en-US" sz="2400" dirty="0">
                <a:latin typeface="Fira Sans" panose="020B0604020202020204" charset="0"/>
              </a:rPr>
              <a:t>taşımacılığı daha ucuz olmasına karşın daha uzun zaman alır ve daha </a:t>
            </a:r>
            <a:r>
              <a:rPr lang="tr-TR" altLang="en-US" sz="2400" dirty="0" smtClean="0">
                <a:latin typeface="Fira Sans" panose="020B0604020202020204" charset="0"/>
              </a:rPr>
              <a:t>fazla belirsizlik </a:t>
            </a:r>
            <a:r>
              <a:rPr lang="tr-TR" altLang="en-US" sz="2400" dirty="0">
                <a:latin typeface="Fira Sans" panose="020B0604020202020204" charset="0"/>
              </a:rPr>
              <a:t>taşır. Bu belirsizlik daha yüksek düzeyde stok tutma ile </a:t>
            </a:r>
            <a:r>
              <a:rPr lang="tr-TR" altLang="en-US" sz="2400" dirty="0" err="1">
                <a:latin typeface="Fira Sans" panose="020B0604020202020204" charset="0"/>
              </a:rPr>
              <a:t>giderilebilinir</a:t>
            </a:r>
            <a:r>
              <a:rPr lang="tr-TR" altLang="en-US" sz="2400" dirty="0">
                <a:latin typeface="Fira Sans" panose="020B0604020202020204" charset="0"/>
              </a:rPr>
              <a:t>. </a:t>
            </a:r>
            <a:r>
              <a:rPr lang="tr-TR" altLang="en-US" sz="2400" dirty="0" smtClean="0">
                <a:latin typeface="Fira Sans" panose="020B0604020202020204" charset="0"/>
              </a:rPr>
              <a:t>Hangi taşıma </a:t>
            </a:r>
            <a:r>
              <a:rPr lang="tr-TR" altLang="en-US" sz="2400" dirty="0">
                <a:latin typeface="Fira Sans" panose="020B0604020202020204" charset="0"/>
              </a:rPr>
              <a:t>yönteminin ne zaman kullanılması daha iyi olacaktır</a:t>
            </a:r>
            <a:r>
              <a:rPr lang="tr-TR" altLang="en-US" sz="2400" dirty="0" smtClean="0">
                <a:latin typeface="Fira Sans" panose="020B0604020202020204" charset="0"/>
              </a:rPr>
              <a:t>?</a:t>
            </a:r>
            <a:endParaRPr lang="tr-TR" altLang="en-US" sz="2400" dirty="0">
              <a:latin typeface="Fira Sans" panose="020B0604020202020204" charset="0"/>
            </a:endParaRPr>
          </a:p>
        </p:txBody>
      </p:sp>
    </p:spTree>
    <p:extLst>
      <p:ext uri="{BB962C8B-B14F-4D97-AF65-F5344CB8AC3E}">
        <p14:creationId xmlns:p14="http://schemas.microsoft.com/office/powerpoint/2010/main" val="11094751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268572" y="8362981"/>
            <a:ext cx="17019428" cy="0"/>
          </a:xfrm>
          <a:prstGeom prst="line">
            <a:avLst/>
          </a:prstGeom>
          <a:ln w="19050" cap="rnd">
            <a:solidFill>
              <a:srgbClr val="004651"/>
            </a:solidFill>
            <a:prstDash val="solid"/>
            <a:headEnd type="none" w="sm" len="sm"/>
            <a:tailEnd type="none" w="sm" len="sm"/>
          </a:ln>
        </p:spPr>
      </p:sp>
      <p:sp>
        <p:nvSpPr>
          <p:cNvPr id="15" name="TextBox 15"/>
          <p:cNvSpPr txBox="1"/>
          <p:nvPr/>
        </p:nvSpPr>
        <p:spPr>
          <a:xfrm>
            <a:off x="993349" y="214659"/>
            <a:ext cx="11937662" cy="1308050"/>
          </a:xfrm>
          <a:prstGeom prst="rect">
            <a:avLst/>
          </a:prstGeom>
        </p:spPr>
        <p:txBody>
          <a:bodyPr wrap="square" lIns="0" tIns="0" rIns="0" bIns="0" rtlCol="0" anchor="t">
            <a:spAutoFit/>
          </a:bodyPr>
          <a:lstStyle/>
          <a:p>
            <a:pPr algn="l">
              <a:lnSpc>
                <a:spcPts val="10199"/>
              </a:lnSpc>
              <a:spcBef>
                <a:spcPct val="0"/>
              </a:spcBef>
            </a:pPr>
            <a:r>
              <a:rPr lang="tr-TR" sz="5000" b="1" spc="-84" dirty="0" smtClean="0">
                <a:solidFill>
                  <a:srgbClr val="000000"/>
                </a:solidFill>
                <a:latin typeface="Fira Sans Medium"/>
                <a:ea typeface="Fira Sans Medium"/>
                <a:cs typeface="Fira Sans Medium"/>
                <a:sym typeface="Fira Sans Medium"/>
              </a:rPr>
              <a:t>Tedarik </a:t>
            </a:r>
            <a:r>
              <a:rPr lang="tr-TR" sz="5000" b="1" spc="-84" dirty="0" smtClean="0">
                <a:solidFill>
                  <a:srgbClr val="000000"/>
                </a:solidFill>
                <a:latin typeface="Fira Sans Medium"/>
                <a:ea typeface="Fira Sans Medium"/>
                <a:cs typeface="Fira Sans Medium"/>
                <a:sym typeface="Fira Sans Medium"/>
              </a:rPr>
              <a:t>Zincirinin Temel Alanları</a:t>
            </a:r>
            <a:endParaRPr lang="en-US" sz="5000" b="1" spc="-84" dirty="0">
              <a:solidFill>
                <a:srgbClr val="000000"/>
              </a:solidFill>
              <a:latin typeface="Fira Sans Medium"/>
              <a:ea typeface="Fira Sans Medium"/>
              <a:cs typeface="Fira Sans Medium"/>
              <a:sym typeface="Fira Sans Medium"/>
            </a:endParaRPr>
          </a:p>
        </p:txBody>
      </p:sp>
      <p:grpSp>
        <p:nvGrpSpPr>
          <p:cNvPr id="17" name="Group 17"/>
          <p:cNvGrpSpPr/>
          <p:nvPr/>
        </p:nvGrpSpPr>
        <p:grpSpPr>
          <a:xfrm>
            <a:off x="1031805" y="8198352"/>
            <a:ext cx="380203" cy="329258"/>
            <a:chOff x="0" y="0"/>
            <a:chExt cx="3619627" cy="3134614"/>
          </a:xfrm>
        </p:grpSpPr>
        <p:sp>
          <p:nvSpPr>
            <p:cNvPr id="18" name="Freeform 1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19" name="Group 19"/>
          <p:cNvGrpSpPr/>
          <p:nvPr/>
        </p:nvGrpSpPr>
        <p:grpSpPr>
          <a:xfrm>
            <a:off x="5317258" y="8198352"/>
            <a:ext cx="380203" cy="329258"/>
            <a:chOff x="0" y="0"/>
            <a:chExt cx="3619627" cy="3134614"/>
          </a:xfrm>
        </p:grpSpPr>
        <p:sp>
          <p:nvSpPr>
            <p:cNvPr id="20" name="Freeform 2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1" name="Group 21"/>
          <p:cNvGrpSpPr/>
          <p:nvPr/>
        </p:nvGrpSpPr>
        <p:grpSpPr>
          <a:xfrm>
            <a:off x="9605817" y="8217402"/>
            <a:ext cx="380203" cy="329258"/>
            <a:chOff x="0" y="0"/>
            <a:chExt cx="3619627" cy="3134614"/>
          </a:xfrm>
        </p:grpSpPr>
        <p:sp>
          <p:nvSpPr>
            <p:cNvPr id="22" name="Freeform 2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3" name="Group 23"/>
          <p:cNvGrpSpPr/>
          <p:nvPr/>
        </p:nvGrpSpPr>
        <p:grpSpPr>
          <a:xfrm>
            <a:off x="13894375" y="8198352"/>
            <a:ext cx="380203" cy="329258"/>
            <a:chOff x="0" y="0"/>
            <a:chExt cx="3619627" cy="3134614"/>
          </a:xfrm>
        </p:grpSpPr>
        <p:sp>
          <p:nvSpPr>
            <p:cNvPr id="24" name="Freeform 2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5" name="Group 25"/>
          <p:cNvGrpSpPr/>
          <p:nvPr/>
        </p:nvGrpSpPr>
        <p:grpSpPr>
          <a:xfrm>
            <a:off x="16799111" y="2687862"/>
            <a:ext cx="2977778" cy="2578770"/>
            <a:chOff x="0" y="0"/>
            <a:chExt cx="3619627" cy="3134614"/>
          </a:xfrm>
        </p:grpSpPr>
        <p:sp>
          <p:nvSpPr>
            <p:cNvPr id="26" name="Freeform 2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7" name="Group 27"/>
          <p:cNvGrpSpPr/>
          <p:nvPr/>
        </p:nvGrpSpPr>
        <p:grpSpPr>
          <a:xfrm>
            <a:off x="13660090" y="-135282"/>
            <a:ext cx="4201515" cy="3638531"/>
            <a:chOff x="0" y="0"/>
            <a:chExt cx="3619627" cy="3134614"/>
          </a:xfrm>
        </p:grpSpPr>
        <p:sp>
          <p:nvSpPr>
            <p:cNvPr id="28" name="Freeform 2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29" name="Group 29"/>
          <p:cNvGrpSpPr/>
          <p:nvPr/>
        </p:nvGrpSpPr>
        <p:grpSpPr>
          <a:xfrm>
            <a:off x="13243939" y="-956153"/>
            <a:ext cx="2481390" cy="2148895"/>
            <a:chOff x="0" y="0"/>
            <a:chExt cx="3619627" cy="3134614"/>
          </a:xfrm>
        </p:grpSpPr>
        <p:sp>
          <p:nvSpPr>
            <p:cNvPr id="30" name="Freeform 3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31" name="Metin kutusu 30"/>
          <p:cNvSpPr txBox="1"/>
          <p:nvPr/>
        </p:nvSpPr>
        <p:spPr>
          <a:xfrm>
            <a:off x="996910" y="1980767"/>
            <a:ext cx="12329539" cy="4124206"/>
          </a:xfrm>
          <a:prstGeom prst="rect">
            <a:avLst/>
          </a:prstGeom>
          <a:noFill/>
        </p:spPr>
        <p:txBody>
          <a:bodyPr wrap="square" rtlCol="0">
            <a:spAutoFit/>
          </a:bodyPr>
          <a:lstStyle/>
          <a:p>
            <a:pPr algn="just">
              <a:lnSpc>
                <a:spcPct val="150000"/>
              </a:lnSpc>
              <a:spcAft>
                <a:spcPts val="1200"/>
              </a:spcAft>
              <a:buFont typeface="Wingdings 2" panose="05020102010507070707" pitchFamily="18" charset="2"/>
              <a:buChar char=""/>
            </a:pPr>
            <a:r>
              <a:rPr lang="tr-TR" altLang="en-US" sz="2400" b="1" u="sng" dirty="0" smtClean="0">
                <a:latin typeface="Fira Sans" panose="020B0604020202020204" charset="0"/>
              </a:rPr>
              <a:t> Bilgi</a:t>
            </a:r>
            <a:r>
              <a:rPr lang="tr-TR" altLang="en-US" sz="2400" b="1" u="sng" dirty="0">
                <a:latin typeface="Fira Sans" panose="020B0604020202020204" charset="0"/>
              </a:rPr>
              <a:t>:</a:t>
            </a:r>
            <a:r>
              <a:rPr lang="tr-TR" altLang="en-US" sz="2400" dirty="0">
                <a:latin typeface="Fira Sans" panose="020B0604020202020204" charset="0"/>
              </a:rPr>
              <a:t> Ne kadar veri toplanmalı ve hangi bilgiler paylaşılmalıdır? Zamanlı ve </a:t>
            </a:r>
            <a:r>
              <a:rPr lang="tr-TR" altLang="en-US" sz="2400" dirty="0" smtClean="0">
                <a:latin typeface="Fira Sans" panose="020B0604020202020204" charset="0"/>
              </a:rPr>
              <a:t>doğru bilgi </a:t>
            </a:r>
            <a:r>
              <a:rPr lang="tr-TR" altLang="en-US" sz="2400" dirty="0">
                <a:latin typeface="Fira Sans" panose="020B0604020202020204" charset="0"/>
              </a:rPr>
              <a:t>daha iyi koordinasyon ve daha iyi karar alınmasını sağlar. Doğru bilgi, ne </a:t>
            </a:r>
            <a:r>
              <a:rPr lang="tr-TR" altLang="en-US" sz="2400" dirty="0" smtClean="0">
                <a:latin typeface="Fira Sans" panose="020B0604020202020204" charset="0"/>
              </a:rPr>
              <a:t>üretileceği, ne </a:t>
            </a:r>
            <a:r>
              <a:rPr lang="tr-TR" altLang="en-US" sz="2400" dirty="0">
                <a:latin typeface="Fira Sans" panose="020B0604020202020204" charset="0"/>
              </a:rPr>
              <a:t>kadar üretileceği, stokların nerede depolanacağı ve en iyi taşıma yönteminin </a:t>
            </a:r>
            <a:r>
              <a:rPr lang="tr-TR" altLang="en-US" sz="2400" dirty="0" smtClean="0">
                <a:latin typeface="Fira Sans" panose="020B0604020202020204" charset="0"/>
              </a:rPr>
              <a:t>hangisi olacağı </a:t>
            </a:r>
            <a:r>
              <a:rPr lang="tr-TR" altLang="en-US" sz="2400" dirty="0">
                <a:latin typeface="Fira Sans" panose="020B0604020202020204" charset="0"/>
              </a:rPr>
              <a:t>konularında etkin karar alınmasını sağlar</a:t>
            </a:r>
            <a:r>
              <a:rPr lang="tr-TR" altLang="en-US" sz="2400" dirty="0" smtClean="0">
                <a:latin typeface="Fira Sans" panose="020B0604020202020204" charset="0"/>
              </a:rPr>
              <a:t>.</a:t>
            </a:r>
          </a:p>
          <a:p>
            <a:pPr algn="just">
              <a:lnSpc>
                <a:spcPct val="150000"/>
              </a:lnSpc>
              <a:spcAft>
                <a:spcPts val="1200"/>
              </a:spcAft>
              <a:buFont typeface="Wingdings 2" panose="05020102010507070707" pitchFamily="18" charset="2"/>
              <a:buChar char=""/>
            </a:pPr>
            <a:r>
              <a:rPr lang="tr-TR" altLang="en-US" sz="2400" dirty="0" smtClean="0">
                <a:latin typeface="Fira Sans" panose="020B0604020202020204" charset="0"/>
              </a:rPr>
              <a:t> Bu </a:t>
            </a:r>
            <a:r>
              <a:rPr lang="tr-TR" altLang="en-US" sz="2400" dirty="0">
                <a:latin typeface="Fira Sans" panose="020B0604020202020204" charset="0"/>
              </a:rPr>
              <a:t>kararlar şirketin tedarik zincirinin kapasitesini ve etkinliğini belirleyecektir. </a:t>
            </a:r>
            <a:r>
              <a:rPr lang="tr-TR" altLang="en-US" sz="2400" dirty="0" smtClean="0">
                <a:latin typeface="Fira Sans" panose="020B0604020202020204" charset="0"/>
              </a:rPr>
              <a:t>Bir şirketin </a:t>
            </a:r>
            <a:r>
              <a:rPr lang="tr-TR" altLang="en-US" sz="2400" dirty="0">
                <a:latin typeface="Fira Sans" panose="020B0604020202020204" charset="0"/>
              </a:rPr>
              <a:t>yapabileceği şeyler ve pazarında rekabet etme yöntemleri sahip olduğu </a:t>
            </a:r>
            <a:r>
              <a:rPr lang="tr-TR" altLang="en-US" sz="2400" dirty="0" smtClean="0">
                <a:latin typeface="Fira Sans" panose="020B0604020202020204" charset="0"/>
              </a:rPr>
              <a:t>tedarik zincirinin </a:t>
            </a:r>
            <a:r>
              <a:rPr lang="tr-TR" altLang="en-US" sz="2400" dirty="0">
                <a:latin typeface="Fira Sans" panose="020B0604020202020204" charset="0"/>
              </a:rPr>
              <a:t>etkinliğine bağlıdır. </a:t>
            </a:r>
          </a:p>
        </p:txBody>
      </p:sp>
    </p:spTree>
    <p:extLst>
      <p:ext uri="{BB962C8B-B14F-4D97-AF65-F5344CB8AC3E}">
        <p14:creationId xmlns:p14="http://schemas.microsoft.com/office/powerpoint/2010/main" val="37713208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268572" y="8362981"/>
            <a:ext cx="17019428" cy="0"/>
          </a:xfrm>
          <a:prstGeom prst="line">
            <a:avLst/>
          </a:prstGeom>
          <a:ln w="19050" cap="rnd">
            <a:solidFill>
              <a:srgbClr val="004651"/>
            </a:solidFill>
            <a:prstDash val="solid"/>
            <a:headEnd type="none" w="sm" len="sm"/>
            <a:tailEnd type="none" w="sm" len="sm"/>
          </a:ln>
        </p:spPr>
      </p:sp>
      <p:sp>
        <p:nvSpPr>
          <p:cNvPr id="15" name="TextBox 15"/>
          <p:cNvSpPr txBox="1"/>
          <p:nvPr/>
        </p:nvSpPr>
        <p:spPr>
          <a:xfrm>
            <a:off x="993349" y="214659"/>
            <a:ext cx="11937662" cy="1308050"/>
          </a:xfrm>
          <a:prstGeom prst="rect">
            <a:avLst/>
          </a:prstGeom>
        </p:spPr>
        <p:txBody>
          <a:bodyPr wrap="square" lIns="0" tIns="0" rIns="0" bIns="0" rtlCol="0" anchor="t">
            <a:spAutoFit/>
          </a:bodyPr>
          <a:lstStyle/>
          <a:p>
            <a:pPr algn="l">
              <a:lnSpc>
                <a:spcPts val="10199"/>
              </a:lnSpc>
              <a:spcBef>
                <a:spcPct val="0"/>
              </a:spcBef>
            </a:pPr>
            <a:r>
              <a:rPr lang="tr-TR" sz="5000" b="1" spc="-84" dirty="0" smtClean="0">
                <a:solidFill>
                  <a:srgbClr val="000000"/>
                </a:solidFill>
                <a:latin typeface="Fira Sans Medium"/>
                <a:ea typeface="Fira Sans Medium"/>
                <a:cs typeface="Fira Sans Medium"/>
                <a:sym typeface="Fira Sans Medium"/>
              </a:rPr>
              <a:t>Tedarik </a:t>
            </a:r>
            <a:r>
              <a:rPr lang="tr-TR" sz="5000" b="1" spc="-84" dirty="0" smtClean="0">
                <a:solidFill>
                  <a:srgbClr val="000000"/>
                </a:solidFill>
                <a:latin typeface="Fira Sans Medium"/>
                <a:ea typeface="Fira Sans Medium"/>
                <a:cs typeface="Fira Sans Medium"/>
                <a:sym typeface="Fira Sans Medium"/>
              </a:rPr>
              <a:t>Zincirinin Temel Alanları</a:t>
            </a:r>
            <a:endParaRPr lang="en-US" sz="5000" b="1" spc="-84" dirty="0">
              <a:solidFill>
                <a:srgbClr val="000000"/>
              </a:solidFill>
              <a:latin typeface="Fira Sans Medium"/>
              <a:ea typeface="Fira Sans Medium"/>
              <a:cs typeface="Fira Sans Medium"/>
              <a:sym typeface="Fira Sans Medium"/>
            </a:endParaRPr>
          </a:p>
        </p:txBody>
      </p:sp>
      <p:grpSp>
        <p:nvGrpSpPr>
          <p:cNvPr id="17" name="Group 17"/>
          <p:cNvGrpSpPr/>
          <p:nvPr/>
        </p:nvGrpSpPr>
        <p:grpSpPr>
          <a:xfrm>
            <a:off x="1031805" y="8198352"/>
            <a:ext cx="380203" cy="329258"/>
            <a:chOff x="0" y="0"/>
            <a:chExt cx="3619627" cy="3134614"/>
          </a:xfrm>
        </p:grpSpPr>
        <p:sp>
          <p:nvSpPr>
            <p:cNvPr id="18" name="Freeform 1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19" name="Group 19"/>
          <p:cNvGrpSpPr/>
          <p:nvPr/>
        </p:nvGrpSpPr>
        <p:grpSpPr>
          <a:xfrm>
            <a:off x="5317258" y="8198352"/>
            <a:ext cx="380203" cy="329258"/>
            <a:chOff x="0" y="0"/>
            <a:chExt cx="3619627" cy="3134614"/>
          </a:xfrm>
        </p:grpSpPr>
        <p:sp>
          <p:nvSpPr>
            <p:cNvPr id="20" name="Freeform 2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1" name="Group 21"/>
          <p:cNvGrpSpPr/>
          <p:nvPr/>
        </p:nvGrpSpPr>
        <p:grpSpPr>
          <a:xfrm>
            <a:off x="9605817" y="8217402"/>
            <a:ext cx="380203" cy="329258"/>
            <a:chOff x="0" y="0"/>
            <a:chExt cx="3619627" cy="3134614"/>
          </a:xfrm>
        </p:grpSpPr>
        <p:sp>
          <p:nvSpPr>
            <p:cNvPr id="22" name="Freeform 2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3" name="Group 23"/>
          <p:cNvGrpSpPr/>
          <p:nvPr/>
        </p:nvGrpSpPr>
        <p:grpSpPr>
          <a:xfrm>
            <a:off x="13894375" y="8198352"/>
            <a:ext cx="380203" cy="329258"/>
            <a:chOff x="0" y="0"/>
            <a:chExt cx="3619627" cy="3134614"/>
          </a:xfrm>
        </p:grpSpPr>
        <p:sp>
          <p:nvSpPr>
            <p:cNvPr id="24" name="Freeform 2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5" name="Group 25"/>
          <p:cNvGrpSpPr/>
          <p:nvPr/>
        </p:nvGrpSpPr>
        <p:grpSpPr>
          <a:xfrm>
            <a:off x="16799111" y="2687862"/>
            <a:ext cx="2977778" cy="2578770"/>
            <a:chOff x="0" y="0"/>
            <a:chExt cx="3619627" cy="3134614"/>
          </a:xfrm>
        </p:grpSpPr>
        <p:sp>
          <p:nvSpPr>
            <p:cNvPr id="26" name="Freeform 2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7" name="Group 27"/>
          <p:cNvGrpSpPr/>
          <p:nvPr/>
        </p:nvGrpSpPr>
        <p:grpSpPr>
          <a:xfrm>
            <a:off x="13660090" y="-135282"/>
            <a:ext cx="4201515" cy="3638531"/>
            <a:chOff x="0" y="0"/>
            <a:chExt cx="3619627" cy="3134614"/>
          </a:xfrm>
        </p:grpSpPr>
        <p:sp>
          <p:nvSpPr>
            <p:cNvPr id="28" name="Freeform 2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29" name="Group 29"/>
          <p:cNvGrpSpPr/>
          <p:nvPr/>
        </p:nvGrpSpPr>
        <p:grpSpPr>
          <a:xfrm>
            <a:off x="13243939" y="-956153"/>
            <a:ext cx="2481390" cy="2148895"/>
            <a:chOff x="0" y="0"/>
            <a:chExt cx="3619627" cy="3134614"/>
          </a:xfrm>
        </p:grpSpPr>
        <p:sp>
          <p:nvSpPr>
            <p:cNvPr id="30" name="Freeform 3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31" name="Metin kutusu 30"/>
          <p:cNvSpPr txBox="1"/>
          <p:nvPr/>
        </p:nvSpPr>
        <p:spPr>
          <a:xfrm>
            <a:off x="966999" y="1532737"/>
            <a:ext cx="12329539" cy="1200329"/>
          </a:xfrm>
          <a:prstGeom prst="rect">
            <a:avLst/>
          </a:prstGeom>
          <a:noFill/>
        </p:spPr>
        <p:txBody>
          <a:bodyPr wrap="square" rtlCol="0">
            <a:spAutoFit/>
          </a:bodyPr>
          <a:lstStyle/>
          <a:p>
            <a:pPr algn="just">
              <a:lnSpc>
                <a:spcPct val="150000"/>
              </a:lnSpc>
              <a:spcAft>
                <a:spcPts val="1200"/>
              </a:spcAft>
              <a:buFont typeface="Wingdings 2" panose="05020102010507070707" pitchFamily="18" charset="2"/>
              <a:buChar char=""/>
            </a:pPr>
            <a:r>
              <a:rPr lang="tr-TR" altLang="en-US" sz="2400" b="1" u="sng" dirty="0">
                <a:latin typeface="Fira Sans" panose="020B0604020202020204" charset="0"/>
              </a:rPr>
              <a:t> </a:t>
            </a:r>
            <a:r>
              <a:rPr lang="tr-TR" altLang="en-US" sz="2400" dirty="0">
                <a:latin typeface="Fira Sans" panose="020B0604020202020204" charset="0"/>
              </a:rPr>
              <a:t>Şekil 1.4’de Tedarik </a:t>
            </a:r>
            <a:r>
              <a:rPr lang="tr-TR" altLang="en-US" sz="2400" dirty="0" smtClean="0">
                <a:latin typeface="Fira Sans" panose="020B0604020202020204" charset="0"/>
              </a:rPr>
              <a:t>zincirinin 5 </a:t>
            </a:r>
            <a:r>
              <a:rPr lang="tr-TR" altLang="en-US" sz="2400" dirty="0">
                <a:latin typeface="Fira Sans" panose="020B0604020202020204" charset="0"/>
              </a:rPr>
              <a:t>temel stratejik ve </a:t>
            </a:r>
            <a:r>
              <a:rPr lang="tr-TR" altLang="en-US" sz="2400" dirty="0" err="1">
                <a:latin typeface="Fira Sans" panose="020B0604020202020204" charset="0"/>
              </a:rPr>
              <a:t>operasyonel</a:t>
            </a:r>
            <a:r>
              <a:rPr lang="tr-TR" altLang="en-US" sz="2400" dirty="0">
                <a:latin typeface="Fira Sans" panose="020B0604020202020204" charset="0"/>
              </a:rPr>
              <a:t> karar alanı gösterilmektedir.</a:t>
            </a:r>
          </a:p>
        </p:txBody>
      </p:sp>
      <p:pic>
        <p:nvPicPr>
          <p:cNvPr id="3" name="Resim 2" descr="Ekran Kırpm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2687862"/>
            <a:ext cx="8763025" cy="5078571"/>
          </a:xfrm>
          <a:prstGeom prst="rect">
            <a:avLst/>
          </a:prstGeom>
        </p:spPr>
      </p:pic>
    </p:spTree>
    <p:extLst>
      <p:ext uri="{BB962C8B-B14F-4D97-AF65-F5344CB8AC3E}">
        <p14:creationId xmlns:p14="http://schemas.microsoft.com/office/powerpoint/2010/main" val="12533426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TextBox 4"/>
          <p:cNvSpPr txBox="1"/>
          <p:nvPr/>
        </p:nvSpPr>
        <p:spPr>
          <a:xfrm>
            <a:off x="1908502" y="2317173"/>
            <a:ext cx="10202605" cy="6606937"/>
          </a:xfrm>
          <a:prstGeom prst="rect">
            <a:avLst/>
          </a:prstGeom>
        </p:spPr>
        <p:txBody>
          <a:bodyPr lIns="0" tIns="0" rIns="0" bIns="0" rtlCol="0" anchor="t">
            <a:spAutoFit/>
          </a:bodyPr>
          <a:lstStyle/>
          <a:p>
            <a:pPr algn="l">
              <a:lnSpc>
                <a:spcPts val="5039"/>
              </a:lnSpc>
            </a:pPr>
            <a:r>
              <a:rPr lang="tr-TR" sz="3599" dirty="0" smtClean="0">
                <a:solidFill>
                  <a:srgbClr val="000000"/>
                </a:solidFill>
                <a:latin typeface="Fira Sans Light"/>
                <a:ea typeface="Fira Sans Light"/>
                <a:cs typeface="Fira Sans Light"/>
                <a:sym typeface="Fira Sans Light"/>
              </a:rPr>
              <a:t>	</a:t>
            </a:r>
            <a:r>
              <a:rPr lang="tr-TR" sz="4000" b="1" dirty="0" smtClean="0">
                <a:solidFill>
                  <a:srgbClr val="000000"/>
                </a:solidFill>
                <a:latin typeface="Fira Sans" panose="020B0604020202020204" charset="0"/>
                <a:ea typeface="Fira Sans Light"/>
                <a:cs typeface="Fira Sans Light"/>
                <a:sym typeface="Fira Sans Light"/>
              </a:rPr>
              <a:t>SUNUM PLANI</a:t>
            </a:r>
          </a:p>
          <a:p>
            <a:pPr algn="l">
              <a:lnSpc>
                <a:spcPts val="5039"/>
              </a:lnSpc>
            </a:pPr>
            <a:endParaRPr lang="tr-TR" sz="4000" b="1" dirty="0" smtClean="0">
              <a:solidFill>
                <a:srgbClr val="000000"/>
              </a:solidFill>
              <a:latin typeface="Fira Sans Light" panose="020B0604020202020204" charset="0"/>
              <a:ea typeface="Fira Sans Light"/>
              <a:cs typeface="Fira Sans Light"/>
              <a:sym typeface="Fira Sans Light"/>
            </a:endParaRPr>
          </a:p>
          <a:p>
            <a:pPr marL="571500" indent="-360000" algn="l">
              <a:spcAft>
                <a:spcPts val="1200"/>
              </a:spcAft>
              <a:buFontTx/>
              <a:buChar char="-"/>
            </a:pPr>
            <a:r>
              <a:rPr lang="tr-TR" sz="2400" b="1" dirty="0" smtClean="0">
                <a:solidFill>
                  <a:srgbClr val="000000"/>
                </a:solidFill>
                <a:latin typeface="Fira Sans" panose="020B0604020202020204" charset="0"/>
                <a:ea typeface="Fira Sans Light"/>
                <a:cs typeface="Fira Sans Light"/>
                <a:sym typeface="Fira Sans Light"/>
              </a:rPr>
              <a:t>Giriş</a:t>
            </a:r>
          </a:p>
          <a:p>
            <a:pPr marL="571500" indent="-360000" algn="l">
              <a:spcAft>
                <a:spcPts val="1200"/>
              </a:spcAft>
              <a:buFontTx/>
              <a:buChar char="-"/>
            </a:pPr>
            <a:r>
              <a:rPr lang="tr-TR" sz="2400" b="1" dirty="0" smtClean="0">
                <a:solidFill>
                  <a:srgbClr val="000000"/>
                </a:solidFill>
                <a:latin typeface="Fira Sans" panose="020B0604020202020204" charset="0"/>
                <a:ea typeface="Fira Sans Light"/>
                <a:cs typeface="Fira Sans Light"/>
                <a:sym typeface="Fira Sans Light"/>
              </a:rPr>
              <a:t>Tedarik Zinciri</a:t>
            </a:r>
          </a:p>
          <a:p>
            <a:pPr marL="571500" indent="-360000" algn="l">
              <a:spcAft>
                <a:spcPts val="1200"/>
              </a:spcAft>
              <a:buFontTx/>
              <a:buChar char="-"/>
            </a:pPr>
            <a:r>
              <a:rPr lang="tr-TR" sz="2400" b="1" dirty="0" smtClean="0">
                <a:solidFill>
                  <a:srgbClr val="000000"/>
                </a:solidFill>
                <a:latin typeface="Fira Sans" panose="020B0604020202020204" charset="0"/>
                <a:ea typeface="Fira Sans Light"/>
                <a:cs typeface="Fira Sans Light"/>
                <a:sym typeface="Fira Sans Light"/>
              </a:rPr>
              <a:t>Tedarik </a:t>
            </a:r>
            <a:r>
              <a:rPr lang="tr-TR" sz="2400" b="1" dirty="0" smtClean="0">
                <a:solidFill>
                  <a:srgbClr val="000000"/>
                </a:solidFill>
                <a:latin typeface="Fira Sans" panose="020B0604020202020204" charset="0"/>
                <a:ea typeface="Fira Sans Light"/>
                <a:cs typeface="Fira Sans Light"/>
                <a:sym typeface="Fira Sans Light"/>
              </a:rPr>
              <a:t>ve Tedarikçi</a:t>
            </a:r>
            <a:endParaRPr lang="tr-TR" sz="2400" b="1" dirty="0" smtClean="0">
              <a:solidFill>
                <a:srgbClr val="000000"/>
              </a:solidFill>
              <a:latin typeface="Fira Sans" panose="020B0604020202020204" charset="0"/>
              <a:ea typeface="Fira Sans Light"/>
              <a:cs typeface="Fira Sans Light"/>
              <a:sym typeface="Fira Sans Light"/>
            </a:endParaRPr>
          </a:p>
          <a:p>
            <a:pPr marL="571500" indent="-360000" algn="l">
              <a:spcAft>
                <a:spcPts val="1200"/>
              </a:spcAft>
              <a:buFontTx/>
              <a:buChar char="-"/>
            </a:pPr>
            <a:r>
              <a:rPr lang="tr-TR" sz="2400" b="1" dirty="0" smtClean="0">
                <a:solidFill>
                  <a:srgbClr val="000000"/>
                </a:solidFill>
                <a:latin typeface="Fira Sans" panose="020B0604020202020204" charset="0"/>
                <a:ea typeface="Fira Sans Light"/>
                <a:cs typeface="Fira Sans Light"/>
                <a:sym typeface="Fira Sans Light"/>
              </a:rPr>
              <a:t>Tedarik Zincirinin Gelişim Aşamaları</a:t>
            </a:r>
            <a:endParaRPr lang="tr-TR" sz="2400" b="1" dirty="0" smtClean="0">
              <a:solidFill>
                <a:srgbClr val="000000"/>
              </a:solidFill>
              <a:latin typeface="Fira Sans" panose="020B0604020202020204" charset="0"/>
              <a:ea typeface="Fira Sans Light"/>
              <a:cs typeface="Fira Sans Light"/>
              <a:sym typeface="Fira Sans Light"/>
            </a:endParaRPr>
          </a:p>
          <a:p>
            <a:pPr marL="571500" indent="-360000">
              <a:spcAft>
                <a:spcPts val="1200"/>
              </a:spcAft>
              <a:buFontTx/>
              <a:buChar char="-"/>
            </a:pPr>
            <a:r>
              <a:rPr lang="en-US" sz="2400" b="1" dirty="0" err="1">
                <a:solidFill>
                  <a:srgbClr val="000000"/>
                </a:solidFill>
                <a:latin typeface="Fira Sans" panose="020B0604020202020204" charset="0"/>
                <a:ea typeface="Fira Sans Light"/>
                <a:cs typeface="Fira Sans Light"/>
                <a:sym typeface="Fira Sans Light"/>
              </a:rPr>
              <a:t>Tedarik</a:t>
            </a:r>
            <a:r>
              <a:rPr lang="en-US" sz="2400" b="1" dirty="0">
                <a:solidFill>
                  <a:srgbClr val="000000"/>
                </a:solidFill>
                <a:latin typeface="Fira Sans" panose="020B0604020202020204" charset="0"/>
                <a:ea typeface="Fira Sans Light"/>
                <a:cs typeface="Fira Sans Light"/>
                <a:sym typeface="Fira Sans Light"/>
              </a:rPr>
              <a:t> </a:t>
            </a:r>
            <a:r>
              <a:rPr lang="en-US" sz="2400" b="1" dirty="0" err="1">
                <a:solidFill>
                  <a:srgbClr val="000000"/>
                </a:solidFill>
                <a:latin typeface="Fira Sans" panose="020B0604020202020204" charset="0"/>
                <a:ea typeface="Fira Sans Light"/>
                <a:cs typeface="Fira Sans Light"/>
                <a:sym typeface="Fira Sans Light"/>
              </a:rPr>
              <a:t>Zincirinin</a:t>
            </a:r>
            <a:r>
              <a:rPr lang="en-US" sz="2400" b="1" dirty="0">
                <a:solidFill>
                  <a:srgbClr val="000000"/>
                </a:solidFill>
                <a:latin typeface="Fira Sans" panose="020B0604020202020204" charset="0"/>
                <a:ea typeface="Fira Sans Light"/>
                <a:cs typeface="Fira Sans Light"/>
                <a:sym typeface="Fira Sans Light"/>
              </a:rPr>
              <a:t> </a:t>
            </a:r>
            <a:r>
              <a:rPr lang="tr-TR" sz="2400" b="1" dirty="0" smtClean="0">
                <a:solidFill>
                  <a:srgbClr val="000000"/>
                </a:solidFill>
                <a:latin typeface="Fira Sans" panose="020B0604020202020204" charset="0"/>
                <a:ea typeface="Fira Sans Light"/>
                <a:cs typeface="Fira Sans Light"/>
                <a:sym typeface="Fira Sans Light"/>
              </a:rPr>
              <a:t>Temel Alanları</a:t>
            </a:r>
            <a:endParaRPr lang="tr-TR" sz="2400" b="1" dirty="0" smtClean="0">
              <a:solidFill>
                <a:srgbClr val="000000"/>
              </a:solidFill>
              <a:latin typeface="Fira Sans" panose="020B0604020202020204" charset="0"/>
              <a:ea typeface="Fira Sans Light"/>
              <a:cs typeface="Fira Sans Light"/>
              <a:sym typeface="Fira Sans Light"/>
            </a:endParaRPr>
          </a:p>
          <a:p>
            <a:pPr marL="571500" indent="-360000">
              <a:spcAft>
                <a:spcPts val="1200"/>
              </a:spcAft>
              <a:buFontTx/>
              <a:buChar char="-"/>
            </a:pPr>
            <a:r>
              <a:rPr lang="en-US" sz="2400" b="1" dirty="0" err="1">
                <a:solidFill>
                  <a:srgbClr val="000000"/>
                </a:solidFill>
                <a:latin typeface="Fira Sans" panose="020B0604020202020204" charset="0"/>
                <a:ea typeface="Fira Sans Light"/>
                <a:cs typeface="Fira Sans Light"/>
                <a:sym typeface="Fira Sans Light"/>
              </a:rPr>
              <a:t>Tedarik</a:t>
            </a:r>
            <a:r>
              <a:rPr lang="en-US" sz="2400" b="1" dirty="0">
                <a:solidFill>
                  <a:srgbClr val="000000"/>
                </a:solidFill>
                <a:latin typeface="Fira Sans" panose="020B0604020202020204" charset="0"/>
                <a:ea typeface="Fira Sans Light"/>
                <a:cs typeface="Fira Sans Light"/>
                <a:sym typeface="Fira Sans Light"/>
              </a:rPr>
              <a:t> </a:t>
            </a:r>
            <a:r>
              <a:rPr lang="en-US" sz="2400" b="1" dirty="0" err="1" smtClean="0">
                <a:solidFill>
                  <a:srgbClr val="000000"/>
                </a:solidFill>
                <a:latin typeface="Fira Sans" panose="020B0604020202020204" charset="0"/>
                <a:ea typeface="Fira Sans Light"/>
                <a:cs typeface="Fira Sans Light"/>
                <a:sym typeface="Fira Sans Light"/>
              </a:rPr>
              <a:t>Zinciri</a:t>
            </a:r>
            <a:r>
              <a:rPr lang="tr-TR" sz="2400" b="1" dirty="0" err="1" smtClean="0">
                <a:solidFill>
                  <a:srgbClr val="000000"/>
                </a:solidFill>
                <a:latin typeface="Fira Sans" panose="020B0604020202020204" charset="0"/>
                <a:ea typeface="Fira Sans Light"/>
                <a:cs typeface="Fira Sans Light"/>
                <a:sym typeface="Fira Sans Light"/>
              </a:rPr>
              <a:t>nde</a:t>
            </a:r>
            <a:r>
              <a:rPr lang="tr-TR" sz="2400" b="1" dirty="0" smtClean="0">
                <a:solidFill>
                  <a:srgbClr val="000000"/>
                </a:solidFill>
                <a:latin typeface="Fira Sans" panose="020B0604020202020204" charset="0"/>
                <a:ea typeface="Fira Sans Light"/>
                <a:cs typeface="Fira Sans Light"/>
                <a:sym typeface="Fira Sans Light"/>
              </a:rPr>
              <a:t> Yapısal Gelişmeler</a:t>
            </a:r>
            <a:endParaRPr lang="tr-TR" sz="2400" b="1" dirty="0" smtClean="0">
              <a:solidFill>
                <a:srgbClr val="000000"/>
              </a:solidFill>
              <a:latin typeface="Fira Sans" panose="020B0604020202020204" charset="0"/>
              <a:ea typeface="Fira Sans Light"/>
              <a:cs typeface="Fira Sans Light"/>
              <a:sym typeface="Fira Sans Light"/>
            </a:endParaRPr>
          </a:p>
          <a:p>
            <a:pPr>
              <a:spcAft>
                <a:spcPts val="1200"/>
              </a:spcAft>
            </a:pPr>
            <a:endParaRPr lang="en-US" sz="2800" b="1" dirty="0">
              <a:solidFill>
                <a:srgbClr val="000000"/>
              </a:solidFill>
              <a:latin typeface="Fira Sans Light" panose="020B0604020202020204" charset="0"/>
              <a:ea typeface="Fira Sans Light"/>
              <a:cs typeface="Fira Sans Light"/>
              <a:sym typeface="Fira Sans Light"/>
            </a:endParaRPr>
          </a:p>
          <a:p>
            <a:pPr marL="571500" indent="-571500">
              <a:spcAft>
                <a:spcPts val="1200"/>
              </a:spcAft>
              <a:buFontTx/>
              <a:buChar char="-"/>
            </a:pPr>
            <a:endParaRPr lang="en-US" sz="2800" b="1" dirty="0">
              <a:solidFill>
                <a:srgbClr val="000000"/>
              </a:solidFill>
              <a:latin typeface="Fira Sans Light" panose="020B0604020202020204" charset="0"/>
              <a:ea typeface="Fira Sans Light"/>
              <a:cs typeface="Fira Sans Light"/>
              <a:sym typeface="Fira Sans Light"/>
            </a:endParaRPr>
          </a:p>
          <a:p>
            <a:pPr marL="571500" indent="-571500">
              <a:spcAft>
                <a:spcPts val="1200"/>
              </a:spcAft>
              <a:buFontTx/>
              <a:buChar char="-"/>
            </a:pPr>
            <a:endParaRPr lang="en-US" sz="2800" b="1" dirty="0">
              <a:solidFill>
                <a:srgbClr val="000000"/>
              </a:solidFill>
              <a:latin typeface="Fira Sans Light" panose="020B0604020202020204" charset="0"/>
              <a:ea typeface="Fira Sans Light"/>
              <a:cs typeface="Fira Sans Light"/>
              <a:sym typeface="Fira Sans Light"/>
            </a:endParaRPr>
          </a:p>
          <a:p>
            <a:pPr marL="571500" indent="-571500">
              <a:spcAft>
                <a:spcPts val="1200"/>
              </a:spcAft>
              <a:buFontTx/>
              <a:buChar char="-"/>
            </a:pPr>
            <a:endParaRPr lang="en-US" sz="2800" b="1" dirty="0">
              <a:solidFill>
                <a:srgbClr val="000000"/>
              </a:solidFill>
              <a:latin typeface="Fira Sans Light" panose="020B0604020202020204" charset="0"/>
              <a:ea typeface="Fira Sans Light"/>
              <a:cs typeface="Fira Sans Light"/>
              <a:sym typeface="Fira Sans Light"/>
            </a:endParaRPr>
          </a:p>
        </p:txBody>
      </p:sp>
      <p:grpSp>
        <p:nvGrpSpPr>
          <p:cNvPr id="11" name="Group 11"/>
          <p:cNvGrpSpPr/>
          <p:nvPr/>
        </p:nvGrpSpPr>
        <p:grpSpPr>
          <a:xfrm>
            <a:off x="13737770" y="373605"/>
            <a:ext cx="3799619" cy="3290488"/>
            <a:chOff x="0" y="0"/>
            <a:chExt cx="3619627" cy="3134614"/>
          </a:xfrm>
        </p:grpSpPr>
        <p:sp>
          <p:nvSpPr>
            <p:cNvPr id="12" name="Freeform 1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pic>
        <p:nvPicPr>
          <p:cNvPr id="2" name="Resim 1"/>
          <p:cNvPicPr>
            <a:picLocks noChangeAspect="1"/>
          </p:cNvPicPr>
          <p:nvPr/>
        </p:nvPicPr>
        <p:blipFill>
          <a:blip r:embed="rId2"/>
          <a:stretch>
            <a:fillRect/>
          </a:stretch>
        </p:blipFill>
        <p:spPr>
          <a:xfrm>
            <a:off x="9154812" y="0"/>
            <a:ext cx="9133188" cy="4967955"/>
          </a:xfrm>
          <a:prstGeom prst="rect">
            <a:avLst/>
          </a:prstGeom>
        </p:spPr>
      </p:pic>
    </p:spTree>
    <p:extLst>
      <p:ext uri="{BB962C8B-B14F-4D97-AF65-F5344CB8AC3E}">
        <p14:creationId xmlns:p14="http://schemas.microsoft.com/office/powerpoint/2010/main" val="12306268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268572" y="8362981"/>
            <a:ext cx="17019428" cy="0"/>
          </a:xfrm>
          <a:prstGeom prst="line">
            <a:avLst/>
          </a:prstGeom>
          <a:ln w="19050" cap="rnd">
            <a:solidFill>
              <a:srgbClr val="004651"/>
            </a:solidFill>
            <a:prstDash val="solid"/>
            <a:headEnd type="none" w="sm" len="sm"/>
            <a:tailEnd type="none" w="sm" len="sm"/>
          </a:ln>
        </p:spPr>
      </p:sp>
      <p:sp>
        <p:nvSpPr>
          <p:cNvPr id="15" name="TextBox 15"/>
          <p:cNvSpPr txBox="1"/>
          <p:nvPr/>
        </p:nvSpPr>
        <p:spPr>
          <a:xfrm>
            <a:off x="1098202" y="389388"/>
            <a:ext cx="11937662" cy="1150956"/>
          </a:xfrm>
          <a:prstGeom prst="rect">
            <a:avLst/>
          </a:prstGeom>
        </p:spPr>
        <p:txBody>
          <a:bodyPr wrap="square" lIns="0" tIns="0" rIns="0" bIns="0" rtlCol="0" anchor="t">
            <a:spAutoFit/>
          </a:bodyPr>
          <a:lstStyle/>
          <a:p>
            <a:pPr algn="l">
              <a:lnSpc>
                <a:spcPts val="10199"/>
              </a:lnSpc>
              <a:spcBef>
                <a:spcPct val="0"/>
              </a:spcBef>
            </a:pPr>
            <a:r>
              <a:rPr lang="tr-TR" sz="5000" b="1" spc="-84" dirty="0" smtClean="0">
                <a:solidFill>
                  <a:srgbClr val="000000"/>
                </a:solidFill>
                <a:latin typeface="Fira Sans Medium"/>
                <a:ea typeface="Fira Sans Medium"/>
                <a:cs typeface="Fira Sans Medium"/>
                <a:sym typeface="Fira Sans Medium"/>
              </a:rPr>
              <a:t>Tedarik </a:t>
            </a:r>
            <a:r>
              <a:rPr lang="tr-TR" sz="5000" b="1" spc="-84" dirty="0" smtClean="0">
                <a:solidFill>
                  <a:srgbClr val="000000"/>
                </a:solidFill>
                <a:latin typeface="Fira Sans Medium"/>
                <a:ea typeface="Fira Sans Medium"/>
                <a:cs typeface="Fira Sans Medium"/>
                <a:sym typeface="Fira Sans Medium"/>
              </a:rPr>
              <a:t>Zincirinde Yapısal Gelişmeler</a:t>
            </a:r>
            <a:endParaRPr lang="en-US" sz="5000" b="1" spc="-84" dirty="0">
              <a:solidFill>
                <a:srgbClr val="000000"/>
              </a:solidFill>
              <a:latin typeface="Fira Sans Medium"/>
              <a:ea typeface="Fira Sans Medium"/>
              <a:cs typeface="Fira Sans Medium"/>
              <a:sym typeface="Fira Sans Medium"/>
            </a:endParaRPr>
          </a:p>
        </p:txBody>
      </p:sp>
      <p:grpSp>
        <p:nvGrpSpPr>
          <p:cNvPr id="17" name="Group 17"/>
          <p:cNvGrpSpPr/>
          <p:nvPr/>
        </p:nvGrpSpPr>
        <p:grpSpPr>
          <a:xfrm>
            <a:off x="1031805" y="8198352"/>
            <a:ext cx="380203" cy="329258"/>
            <a:chOff x="0" y="0"/>
            <a:chExt cx="3619627" cy="3134614"/>
          </a:xfrm>
        </p:grpSpPr>
        <p:sp>
          <p:nvSpPr>
            <p:cNvPr id="18" name="Freeform 1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19" name="Group 19"/>
          <p:cNvGrpSpPr/>
          <p:nvPr/>
        </p:nvGrpSpPr>
        <p:grpSpPr>
          <a:xfrm>
            <a:off x="5317258" y="8198352"/>
            <a:ext cx="380203" cy="329258"/>
            <a:chOff x="0" y="0"/>
            <a:chExt cx="3619627" cy="3134614"/>
          </a:xfrm>
        </p:grpSpPr>
        <p:sp>
          <p:nvSpPr>
            <p:cNvPr id="20" name="Freeform 2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1" name="Group 21"/>
          <p:cNvGrpSpPr/>
          <p:nvPr/>
        </p:nvGrpSpPr>
        <p:grpSpPr>
          <a:xfrm>
            <a:off x="9605817" y="8217402"/>
            <a:ext cx="380203" cy="329258"/>
            <a:chOff x="0" y="0"/>
            <a:chExt cx="3619627" cy="3134614"/>
          </a:xfrm>
        </p:grpSpPr>
        <p:sp>
          <p:nvSpPr>
            <p:cNvPr id="22" name="Freeform 2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3" name="Group 23"/>
          <p:cNvGrpSpPr/>
          <p:nvPr/>
        </p:nvGrpSpPr>
        <p:grpSpPr>
          <a:xfrm>
            <a:off x="13894375" y="8198352"/>
            <a:ext cx="380203" cy="329258"/>
            <a:chOff x="0" y="0"/>
            <a:chExt cx="3619627" cy="3134614"/>
          </a:xfrm>
        </p:grpSpPr>
        <p:sp>
          <p:nvSpPr>
            <p:cNvPr id="24" name="Freeform 2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5" name="Group 25"/>
          <p:cNvGrpSpPr/>
          <p:nvPr/>
        </p:nvGrpSpPr>
        <p:grpSpPr>
          <a:xfrm>
            <a:off x="16799111" y="2687862"/>
            <a:ext cx="2977778" cy="2578770"/>
            <a:chOff x="0" y="0"/>
            <a:chExt cx="3619627" cy="3134614"/>
          </a:xfrm>
        </p:grpSpPr>
        <p:sp>
          <p:nvSpPr>
            <p:cNvPr id="26" name="Freeform 2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7" name="Group 27"/>
          <p:cNvGrpSpPr/>
          <p:nvPr/>
        </p:nvGrpSpPr>
        <p:grpSpPr>
          <a:xfrm>
            <a:off x="13660090" y="-135282"/>
            <a:ext cx="4201515" cy="3638531"/>
            <a:chOff x="0" y="0"/>
            <a:chExt cx="3619627" cy="3134614"/>
          </a:xfrm>
        </p:grpSpPr>
        <p:sp>
          <p:nvSpPr>
            <p:cNvPr id="28" name="Freeform 2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29" name="Group 29"/>
          <p:cNvGrpSpPr/>
          <p:nvPr/>
        </p:nvGrpSpPr>
        <p:grpSpPr>
          <a:xfrm>
            <a:off x="13243939" y="-956153"/>
            <a:ext cx="2481390" cy="2148895"/>
            <a:chOff x="0" y="0"/>
            <a:chExt cx="3619627" cy="3134614"/>
          </a:xfrm>
        </p:grpSpPr>
        <p:sp>
          <p:nvSpPr>
            <p:cNvPr id="30" name="Freeform 3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31" name="Metin kutusu 30"/>
          <p:cNvSpPr txBox="1"/>
          <p:nvPr/>
        </p:nvSpPr>
        <p:spPr>
          <a:xfrm>
            <a:off x="996910" y="1671520"/>
            <a:ext cx="12247029" cy="6494085"/>
          </a:xfrm>
          <a:prstGeom prst="rect">
            <a:avLst/>
          </a:prstGeom>
          <a:noFill/>
        </p:spPr>
        <p:txBody>
          <a:bodyPr wrap="square" rtlCol="0">
            <a:spAutoFit/>
          </a:bodyPr>
          <a:lstStyle/>
          <a:p>
            <a:pPr algn="just">
              <a:lnSpc>
                <a:spcPct val="150000"/>
              </a:lnSpc>
              <a:spcAft>
                <a:spcPts val="1200"/>
              </a:spcAft>
              <a:buFont typeface="Wingdings 2" panose="05020102010507070707" pitchFamily="18" charset="2"/>
              <a:buChar char=""/>
            </a:pPr>
            <a:r>
              <a:rPr lang="tr-TR" altLang="en-US" sz="2400" dirty="0">
                <a:latin typeface="Fira Sans" panose="020B0604020202020204" charset="0"/>
              </a:rPr>
              <a:t> </a:t>
            </a:r>
            <a:r>
              <a:rPr lang="tr-TR" altLang="en-US" sz="2400" dirty="0">
                <a:latin typeface="Fira Sans" panose="020B0604020202020204" charset="0"/>
              </a:rPr>
              <a:t>Tedarik zinciri katılımcıları sürekli olarak tedarik zinciri bileşenlerinin yönetimini </a:t>
            </a:r>
            <a:r>
              <a:rPr lang="tr-TR" altLang="en-US" sz="2400" dirty="0" smtClean="0">
                <a:latin typeface="Fira Sans" panose="020B0604020202020204" charset="0"/>
              </a:rPr>
              <a:t>etkileyen kararlar </a:t>
            </a:r>
            <a:r>
              <a:rPr lang="tr-TR" altLang="en-US" sz="2400" dirty="0">
                <a:latin typeface="Fira Sans" panose="020B0604020202020204" charset="0"/>
              </a:rPr>
              <a:t>alırlar. Her işletme (katılımcı) dış kaynak kullanımı, ortak olma ve firma </a:t>
            </a:r>
            <a:r>
              <a:rPr lang="tr-TR" altLang="en-US" sz="2400" dirty="0" smtClean="0">
                <a:latin typeface="Fira Sans" panose="020B0604020202020204" charset="0"/>
              </a:rPr>
              <a:t>içi uzmanlık </a:t>
            </a:r>
            <a:r>
              <a:rPr lang="tr-TR" altLang="en-US" sz="2400" dirty="0">
                <a:latin typeface="Fira Sans" panose="020B0604020202020204" charset="0"/>
              </a:rPr>
              <a:t>bileşimi aracılığı ile performanslarını en üst düzeye çıkarmaya çalışır. </a:t>
            </a:r>
            <a:endParaRPr lang="tr-TR" altLang="en-US" sz="2400" dirty="0" smtClean="0">
              <a:latin typeface="Fira Sans" panose="020B0604020202020204" charset="0"/>
            </a:endParaRPr>
          </a:p>
          <a:p>
            <a:pPr algn="just">
              <a:lnSpc>
                <a:spcPct val="150000"/>
              </a:lnSpc>
              <a:spcAft>
                <a:spcPts val="1200"/>
              </a:spcAft>
              <a:buFont typeface="Wingdings 2" panose="05020102010507070707" pitchFamily="18" charset="2"/>
              <a:buChar char=""/>
            </a:pPr>
            <a:r>
              <a:rPr lang="tr-TR" altLang="en-US" sz="2400" dirty="0" smtClean="0">
                <a:latin typeface="Fira Sans" panose="020B0604020202020204" charset="0"/>
              </a:rPr>
              <a:t>Günümüz ekonomik </a:t>
            </a:r>
            <a:r>
              <a:rPr lang="tr-TR" altLang="en-US" sz="2400" dirty="0">
                <a:latin typeface="Fira Sans" panose="020B0604020202020204" charset="0"/>
              </a:rPr>
              <a:t>koşullarının yarattığı dinamik pazarlarda genellikle işletmeler tedarik </a:t>
            </a:r>
            <a:r>
              <a:rPr lang="tr-TR" altLang="en-US" sz="2400" dirty="0" smtClean="0">
                <a:latin typeface="Fira Sans" panose="020B0604020202020204" charset="0"/>
              </a:rPr>
              <a:t>zinciri yönetiminde </a:t>
            </a:r>
            <a:r>
              <a:rPr lang="tr-TR" altLang="en-US" sz="2400" dirty="0">
                <a:latin typeface="Fira Sans" panose="020B0604020202020204" charset="0"/>
              </a:rPr>
              <a:t>temel yetenekleri ile ilgili alanlara odaklanırlar kalan konuları ise dış </a:t>
            </a:r>
            <a:r>
              <a:rPr lang="tr-TR" altLang="en-US" sz="2400" dirty="0" smtClean="0">
                <a:latin typeface="Fira Sans" panose="020B0604020202020204" charset="0"/>
              </a:rPr>
              <a:t>kaynaklarla çözümlerler</a:t>
            </a:r>
            <a:r>
              <a:rPr lang="tr-TR" altLang="en-US" sz="2400" dirty="0">
                <a:latin typeface="Fira Sans" panose="020B0604020202020204" charset="0"/>
              </a:rPr>
              <a:t>.</a:t>
            </a:r>
          </a:p>
          <a:p>
            <a:pPr algn="just">
              <a:lnSpc>
                <a:spcPct val="150000"/>
              </a:lnSpc>
              <a:spcAft>
                <a:spcPts val="1200"/>
              </a:spcAft>
              <a:buFont typeface="Wingdings 2" panose="05020102010507070707" pitchFamily="18" charset="2"/>
              <a:buChar char=""/>
            </a:pPr>
            <a:r>
              <a:rPr lang="tr-TR" altLang="en-US" sz="2400" dirty="0">
                <a:latin typeface="Fira Sans" panose="020B0604020202020204" charset="0"/>
              </a:rPr>
              <a:t>Bu genel uygulamaya karşın durum her zaman beklendiği gibi de olmayabilir. </a:t>
            </a:r>
            <a:r>
              <a:rPr lang="tr-TR" altLang="en-US" sz="2400" dirty="0" smtClean="0">
                <a:latin typeface="Fira Sans" panose="020B0604020202020204" charset="0"/>
              </a:rPr>
              <a:t>Endüstri dönemindeki </a:t>
            </a:r>
            <a:r>
              <a:rPr lang="tr-TR" altLang="en-US" sz="2400" dirty="0">
                <a:latin typeface="Fira Sans" panose="020B0604020202020204" charset="0"/>
              </a:rPr>
              <a:t>yavaş hareketlerin hakim olduğu kitlesel pazarlarda, başarılı </a:t>
            </a:r>
            <a:r>
              <a:rPr lang="tr-TR" altLang="en-US" sz="2400" dirty="0" smtClean="0">
                <a:latin typeface="Fira Sans" panose="020B0604020202020204" charset="0"/>
              </a:rPr>
              <a:t>firmaların tedarik </a:t>
            </a:r>
            <a:r>
              <a:rPr lang="tr-TR" altLang="en-US" sz="2400" dirty="0">
                <a:latin typeface="Fira Sans" panose="020B0604020202020204" charset="0"/>
              </a:rPr>
              <a:t>zincirinin önemli bir kısmına sahip olma eğilimi olağan bir uygulama </a:t>
            </a:r>
            <a:r>
              <a:rPr lang="tr-TR" altLang="en-US" sz="2400" dirty="0" smtClean="0">
                <a:latin typeface="Fira Sans" panose="020B0604020202020204" charset="0"/>
              </a:rPr>
              <a:t>olarak görülmekteydi</a:t>
            </a:r>
            <a:r>
              <a:rPr lang="tr-TR" altLang="en-US" sz="2400" dirty="0">
                <a:latin typeface="Fira Sans" panose="020B0604020202020204" charset="0"/>
              </a:rPr>
              <a:t>.</a:t>
            </a:r>
            <a:endParaRPr lang="tr-TR" altLang="en-US" sz="2400" dirty="0">
              <a:latin typeface="Fira Sans" panose="020B0604020202020204" charset="0"/>
            </a:endParaRPr>
          </a:p>
        </p:txBody>
      </p:sp>
    </p:spTree>
    <p:extLst>
      <p:ext uri="{BB962C8B-B14F-4D97-AF65-F5344CB8AC3E}">
        <p14:creationId xmlns:p14="http://schemas.microsoft.com/office/powerpoint/2010/main" val="32732914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268572" y="8362981"/>
            <a:ext cx="17019428" cy="0"/>
          </a:xfrm>
          <a:prstGeom prst="line">
            <a:avLst/>
          </a:prstGeom>
          <a:ln w="19050" cap="rnd">
            <a:solidFill>
              <a:srgbClr val="004651"/>
            </a:solidFill>
            <a:prstDash val="solid"/>
            <a:headEnd type="none" w="sm" len="sm"/>
            <a:tailEnd type="none" w="sm" len="sm"/>
          </a:ln>
        </p:spPr>
      </p:sp>
      <p:sp>
        <p:nvSpPr>
          <p:cNvPr id="15" name="TextBox 15"/>
          <p:cNvSpPr txBox="1"/>
          <p:nvPr/>
        </p:nvSpPr>
        <p:spPr>
          <a:xfrm>
            <a:off x="1033941" y="152833"/>
            <a:ext cx="11937662" cy="1150956"/>
          </a:xfrm>
          <a:prstGeom prst="rect">
            <a:avLst/>
          </a:prstGeom>
        </p:spPr>
        <p:txBody>
          <a:bodyPr wrap="square" lIns="0" tIns="0" rIns="0" bIns="0" rtlCol="0" anchor="t">
            <a:spAutoFit/>
          </a:bodyPr>
          <a:lstStyle/>
          <a:p>
            <a:pPr algn="l">
              <a:lnSpc>
                <a:spcPts val="10199"/>
              </a:lnSpc>
              <a:spcBef>
                <a:spcPct val="0"/>
              </a:spcBef>
            </a:pPr>
            <a:r>
              <a:rPr lang="tr-TR" sz="5000" b="1" spc="-84" dirty="0" smtClean="0">
                <a:solidFill>
                  <a:srgbClr val="000000"/>
                </a:solidFill>
                <a:latin typeface="Fira Sans Medium"/>
                <a:ea typeface="Fira Sans Medium"/>
                <a:cs typeface="Fira Sans Medium"/>
                <a:sym typeface="Fira Sans Medium"/>
              </a:rPr>
              <a:t>Tedarik </a:t>
            </a:r>
            <a:r>
              <a:rPr lang="tr-TR" sz="5000" b="1" spc="-84" dirty="0" smtClean="0">
                <a:solidFill>
                  <a:srgbClr val="000000"/>
                </a:solidFill>
                <a:latin typeface="Fira Sans Medium"/>
                <a:ea typeface="Fira Sans Medium"/>
                <a:cs typeface="Fira Sans Medium"/>
                <a:sym typeface="Fira Sans Medium"/>
              </a:rPr>
              <a:t>Zincirinde Yapısal Gelişmeler</a:t>
            </a:r>
            <a:endParaRPr lang="en-US" sz="5000" b="1" spc="-84" dirty="0">
              <a:solidFill>
                <a:srgbClr val="000000"/>
              </a:solidFill>
              <a:latin typeface="Fira Sans Medium"/>
              <a:ea typeface="Fira Sans Medium"/>
              <a:cs typeface="Fira Sans Medium"/>
              <a:sym typeface="Fira Sans Medium"/>
            </a:endParaRPr>
          </a:p>
        </p:txBody>
      </p:sp>
      <p:grpSp>
        <p:nvGrpSpPr>
          <p:cNvPr id="17" name="Group 17"/>
          <p:cNvGrpSpPr/>
          <p:nvPr/>
        </p:nvGrpSpPr>
        <p:grpSpPr>
          <a:xfrm>
            <a:off x="1031805" y="8198352"/>
            <a:ext cx="380203" cy="329258"/>
            <a:chOff x="0" y="0"/>
            <a:chExt cx="3619627" cy="3134614"/>
          </a:xfrm>
        </p:grpSpPr>
        <p:sp>
          <p:nvSpPr>
            <p:cNvPr id="18" name="Freeform 1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19" name="Group 19"/>
          <p:cNvGrpSpPr/>
          <p:nvPr/>
        </p:nvGrpSpPr>
        <p:grpSpPr>
          <a:xfrm>
            <a:off x="5317258" y="8198352"/>
            <a:ext cx="380203" cy="329258"/>
            <a:chOff x="0" y="0"/>
            <a:chExt cx="3619627" cy="3134614"/>
          </a:xfrm>
        </p:grpSpPr>
        <p:sp>
          <p:nvSpPr>
            <p:cNvPr id="20" name="Freeform 2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1" name="Group 21"/>
          <p:cNvGrpSpPr/>
          <p:nvPr/>
        </p:nvGrpSpPr>
        <p:grpSpPr>
          <a:xfrm>
            <a:off x="9605817" y="8217402"/>
            <a:ext cx="380203" cy="329258"/>
            <a:chOff x="0" y="0"/>
            <a:chExt cx="3619627" cy="3134614"/>
          </a:xfrm>
        </p:grpSpPr>
        <p:sp>
          <p:nvSpPr>
            <p:cNvPr id="22" name="Freeform 2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3" name="Group 23"/>
          <p:cNvGrpSpPr/>
          <p:nvPr/>
        </p:nvGrpSpPr>
        <p:grpSpPr>
          <a:xfrm>
            <a:off x="13894375" y="8198352"/>
            <a:ext cx="380203" cy="329258"/>
            <a:chOff x="0" y="0"/>
            <a:chExt cx="3619627" cy="3134614"/>
          </a:xfrm>
        </p:grpSpPr>
        <p:sp>
          <p:nvSpPr>
            <p:cNvPr id="24" name="Freeform 2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5" name="Group 25"/>
          <p:cNvGrpSpPr/>
          <p:nvPr/>
        </p:nvGrpSpPr>
        <p:grpSpPr>
          <a:xfrm>
            <a:off x="16799111" y="2687862"/>
            <a:ext cx="2977778" cy="2578770"/>
            <a:chOff x="0" y="0"/>
            <a:chExt cx="3619627" cy="3134614"/>
          </a:xfrm>
        </p:grpSpPr>
        <p:sp>
          <p:nvSpPr>
            <p:cNvPr id="26" name="Freeform 2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7" name="Group 27"/>
          <p:cNvGrpSpPr/>
          <p:nvPr/>
        </p:nvGrpSpPr>
        <p:grpSpPr>
          <a:xfrm>
            <a:off x="13660090" y="-135282"/>
            <a:ext cx="4201515" cy="3638531"/>
            <a:chOff x="0" y="0"/>
            <a:chExt cx="3619627" cy="3134614"/>
          </a:xfrm>
        </p:grpSpPr>
        <p:sp>
          <p:nvSpPr>
            <p:cNvPr id="28" name="Freeform 2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29" name="Group 29"/>
          <p:cNvGrpSpPr/>
          <p:nvPr/>
        </p:nvGrpSpPr>
        <p:grpSpPr>
          <a:xfrm>
            <a:off x="13243939" y="-956153"/>
            <a:ext cx="2481390" cy="2148895"/>
            <a:chOff x="0" y="0"/>
            <a:chExt cx="3619627" cy="3134614"/>
          </a:xfrm>
        </p:grpSpPr>
        <p:sp>
          <p:nvSpPr>
            <p:cNvPr id="30" name="Freeform 3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31" name="Metin kutusu 30"/>
          <p:cNvSpPr txBox="1"/>
          <p:nvPr/>
        </p:nvSpPr>
        <p:spPr>
          <a:xfrm>
            <a:off x="10591800" y="3979740"/>
            <a:ext cx="5715000" cy="2954655"/>
          </a:xfrm>
          <a:prstGeom prst="rect">
            <a:avLst/>
          </a:prstGeom>
          <a:noFill/>
        </p:spPr>
        <p:txBody>
          <a:bodyPr wrap="square" rtlCol="0">
            <a:spAutoFit/>
          </a:bodyPr>
          <a:lstStyle/>
          <a:p>
            <a:pPr algn="just">
              <a:lnSpc>
                <a:spcPct val="150000"/>
              </a:lnSpc>
              <a:spcAft>
                <a:spcPts val="1200"/>
              </a:spcAft>
              <a:buFont typeface="Wingdings 2" panose="05020102010507070707" pitchFamily="18" charset="2"/>
              <a:buChar char=""/>
            </a:pPr>
            <a:r>
              <a:rPr lang="tr-TR" altLang="en-US" sz="2400" dirty="0">
                <a:latin typeface="Fira Sans" panose="020B0604020202020204" charset="0"/>
              </a:rPr>
              <a:t> </a:t>
            </a:r>
            <a:r>
              <a:rPr lang="tr-TR" altLang="en-US" sz="2000" dirty="0">
                <a:latin typeface="Fira Sans" panose="020B0604020202020204" charset="0"/>
              </a:rPr>
              <a:t>Bu durum dikey bütünleşme olarak bilinmekteydi. Dikey </a:t>
            </a:r>
            <a:r>
              <a:rPr lang="tr-TR" altLang="en-US" sz="2000" dirty="0" smtClean="0">
                <a:latin typeface="Fira Sans" panose="020B0604020202020204" charset="0"/>
              </a:rPr>
              <a:t>bütünleşmenin amacı</a:t>
            </a:r>
            <a:r>
              <a:rPr lang="tr-TR" altLang="en-US" sz="2000" dirty="0">
                <a:latin typeface="Fira Sans" panose="020B0604020202020204" charset="0"/>
              </a:rPr>
              <a:t>, ölçek ekonomisinin sağladığı fırsatlardan en yüksek verimliliği elde etmekti. </a:t>
            </a:r>
            <a:r>
              <a:rPr lang="tr-TR" altLang="en-US" sz="2000" dirty="0" smtClean="0">
                <a:latin typeface="Fira Sans" panose="020B0604020202020204" charset="0"/>
              </a:rPr>
              <a:t>Şekil 1.5</a:t>
            </a:r>
            <a:r>
              <a:rPr lang="tr-TR" altLang="en-US" sz="2000" dirty="0">
                <a:latin typeface="Fira Sans" panose="020B0604020202020204" charset="0"/>
              </a:rPr>
              <a:t>. tedarik zincirinde eski ve yeni yapı karşılaştırmasını göstermektedir.</a:t>
            </a:r>
            <a:endParaRPr lang="tr-TR" altLang="en-US" sz="2000" dirty="0">
              <a:latin typeface="Fira Sans" panose="020B0604020202020204" charset="0"/>
            </a:endParaRPr>
          </a:p>
        </p:txBody>
      </p:sp>
      <p:pic>
        <p:nvPicPr>
          <p:cNvPr id="3" name="Resim 2" descr="Ekran Kırpm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2008" y="1311743"/>
            <a:ext cx="8226894" cy="6859606"/>
          </a:xfrm>
          <a:prstGeom prst="rect">
            <a:avLst/>
          </a:prstGeom>
        </p:spPr>
      </p:pic>
    </p:spTree>
    <p:extLst>
      <p:ext uri="{BB962C8B-B14F-4D97-AF65-F5344CB8AC3E}">
        <p14:creationId xmlns:p14="http://schemas.microsoft.com/office/powerpoint/2010/main" val="19939379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268572" y="8362981"/>
            <a:ext cx="17019428" cy="0"/>
          </a:xfrm>
          <a:prstGeom prst="line">
            <a:avLst/>
          </a:prstGeom>
          <a:ln w="19050" cap="rnd">
            <a:solidFill>
              <a:srgbClr val="004651"/>
            </a:solidFill>
            <a:prstDash val="solid"/>
            <a:headEnd type="none" w="sm" len="sm"/>
            <a:tailEnd type="none" w="sm" len="sm"/>
          </a:ln>
        </p:spPr>
      </p:sp>
      <p:sp>
        <p:nvSpPr>
          <p:cNvPr id="15" name="TextBox 15"/>
          <p:cNvSpPr txBox="1"/>
          <p:nvPr/>
        </p:nvSpPr>
        <p:spPr>
          <a:xfrm>
            <a:off x="1098202" y="389388"/>
            <a:ext cx="11937662" cy="1150956"/>
          </a:xfrm>
          <a:prstGeom prst="rect">
            <a:avLst/>
          </a:prstGeom>
        </p:spPr>
        <p:txBody>
          <a:bodyPr wrap="square" lIns="0" tIns="0" rIns="0" bIns="0" rtlCol="0" anchor="t">
            <a:spAutoFit/>
          </a:bodyPr>
          <a:lstStyle/>
          <a:p>
            <a:pPr algn="l">
              <a:lnSpc>
                <a:spcPts val="10199"/>
              </a:lnSpc>
              <a:spcBef>
                <a:spcPct val="0"/>
              </a:spcBef>
            </a:pPr>
            <a:r>
              <a:rPr lang="tr-TR" sz="5000" b="1" spc="-84" dirty="0" smtClean="0">
                <a:solidFill>
                  <a:srgbClr val="000000"/>
                </a:solidFill>
                <a:latin typeface="Fira Sans Medium"/>
                <a:ea typeface="Fira Sans Medium"/>
                <a:cs typeface="Fira Sans Medium"/>
                <a:sym typeface="Fira Sans Medium"/>
              </a:rPr>
              <a:t>Tedarik </a:t>
            </a:r>
            <a:r>
              <a:rPr lang="tr-TR" sz="5000" b="1" spc="-84" dirty="0" smtClean="0">
                <a:solidFill>
                  <a:srgbClr val="000000"/>
                </a:solidFill>
                <a:latin typeface="Fira Sans Medium"/>
                <a:ea typeface="Fira Sans Medium"/>
                <a:cs typeface="Fira Sans Medium"/>
                <a:sym typeface="Fira Sans Medium"/>
              </a:rPr>
              <a:t>Zincirinde Yapısal Gelişmeler</a:t>
            </a:r>
            <a:endParaRPr lang="en-US" sz="5000" b="1" spc="-84" dirty="0">
              <a:solidFill>
                <a:srgbClr val="000000"/>
              </a:solidFill>
              <a:latin typeface="Fira Sans Medium"/>
              <a:ea typeface="Fira Sans Medium"/>
              <a:cs typeface="Fira Sans Medium"/>
              <a:sym typeface="Fira Sans Medium"/>
            </a:endParaRPr>
          </a:p>
        </p:txBody>
      </p:sp>
      <p:grpSp>
        <p:nvGrpSpPr>
          <p:cNvPr id="17" name="Group 17"/>
          <p:cNvGrpSpPr/>
          <p:nvPr/>
        </p:nvGrpSpPr>
        <p:grpSpPr>
          <a:xfrm>
            <a:off x="1031805" y="8198352"/>
            <a:ext cx="380203" cy="329258"/>
            <a:chOff x="0" y="0"/>
            <a:chExt cx="3619627" cy="3134614"/>
          </a:xfrm>
        </p:grpSpPr>
        <p:sp>
          <p:nvSpPr>
            <p:cNvPr id="18" name="Freeform 1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19" name="Group 19"/>
          <p:cNvGrpSpPr/>
          <p:nvPr/>
        </p:nvGrpSpPr>
        <p:grpSpPr>
          <a:xfrm>
            <a:off x="5317258" y="8198352"/>
            <a:ext cx="380203" cy="329258"/>
            <a:chOff x="0" y="0"/>
            <a:chExt cx="3619627" cy="3134614"/>
          </a:xfrm>
        </p:grpSpPr>
        <p:sp>
          <p:nvSpPr>
            <p:cNvPr id="20" name="Freeform 2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1" name="Group 21"/>
          <p:cNvGrpSpPr/>
          <p:nvPr/>
        </p:nvGrpSpPr>
        <p:grpSpPr>
          <a:xfrm>
            <a:off x="9605817" y="8217402"/>
            <a:ext cx="380203" cy="329258"/>
            <a:chOff x="0" y="0"/>
            <a:chExt cx="3619627" cy="3134614"/>
          </a:xfrm>
        </p:grpSpPr>
        <p:sp>
          <p:nvSpPr>
            <p:cNvPr id="22" name="Freeform 2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3" name="Group 23"/>
          <p:cNvGrpSpPr/>
          <p:nvPr/>
        </p:nvGrpSpPr>
        <p:grpSpPr>
          <a:xfrm>
            <a:off x="13894375" y="8198352"/>
            <a:ext cx="380203" cy="329258"/>
            <a:chOff x="0" y="0"/>
            <a:chExt cx="3619627" cy="3134614"/>
          </a:xfrm>
        </p:grpSpPr>
        <p:sp>
          <p:nvSpPr>
            <p:cNvPr id="24" name="Freeform 2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5" name="Group 25"/>
          <p:cNvGrpSpPr/>
          <p:nvPr/>
        </p:nvGrpSpPr>
        <p:grpSpPr>
          <a:xfrm>
            <a:off x="16799111" y="2687862"/>
            <a:ext cx="2977778" cy="2578770"/>
            <a:chOff x="0" y="0"/>
            <a:chExt cx="3619627" cy="3134614"/>
          </a:xfrm>
        </p:grpSpPr>
        <p:sp>
          <p:nvSpPr>
            <p:cNvPr id="26" name="Freeform 2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7" name="Group 27"/>
          <p:cNvGrpSpPr/>
          <p:nvPr/>
        </p:nvGrpSpPr>
        <p:grpSpPr>
          <a:xfrm>
            <a:off x="13660090" y="-135282"/>
            <a:ext cx="4201515" cy="3638531"/>
            <a:chOff x="0" y="0"/>
            <a:chExt cx="3619627" cy="3134614"/>
          </a:xfrm>
        </p:grpSpPr>
        <p:sp>
          <p:nvSpPr>
            <p:cNvPr id="28" name="Freeform 2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29" name="Group 29"/>
          <p:cNvGrpSpPr/>
          <p:nvPr/>
        </p:nvGrpSpPr>
        <p:grpSpPr>
          <a:xfrm>
            <a:off x="13243939" y="-956153"/>
            <a:ext cx="2481390" cy="2148895"/>
            <a:chOff x="0" y="0"/>
            <a:chExt cx="3619627" cy="3134614"/>
          </a:xfrm>
        </p:grpSpPr>
        <p:sp>
          <p:nvSpPr>
            <p:cNvPr id="30" name="Freeform 3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31" name="Metin kutusu 30"/>
          <p:cNvSpPr txBox="1"/>
          <p:nvPr/>
        </p:nvSpPr>
        <p:spPr>
          <a:xfrm>
            <a:off x="996910" y="1790700"/>
            <a:ext cx="12247029" cy="5329151"/>
          </a:xfrm>
          <a:prstGeom prst="rect">
            <a:avLst/>
          </a:prstGeom>
          <a:noFill/>
        </p:spPr>
        <p:txBody>
          <a:bodyPr wrap="square" rtlCol="0">
            <a:spAutoFit/>
          </a:bodyPr>
          <a:lstStyle/>
          <a:p>
            <a:pPr algn="just">
              <a:lnSpc>
                <a:spcPct val="150000"/>
              </a:lnSpc>
              <a:spcAft>
                <a:spcPts val="1200"/>
              </a:spcAft>
              <a:buFont typeface="Wingdings 2" panose="05020102010507070707" pitchFamily="18" charset="2"/>
              <a:buChar char=""/>
            </a:pPr>
            <a:r>
              <a:rPr lang="tr-TR" altLang="en-US" sz="2400" dirty="0">
                <a:latin typeface="Fira Sans" panose="020B0604020202020204" charset="0"/>
              </a:rPr>
              <a:t> </a:t>
            </a:r>
            <a:r>
              <a:rPr lang="tr-TR" altLang="en-US" sz="2400" dirty="0">
                <a:latin typeface="Fira Sans" panose="020B0604020202020204" charset="0"/>
              </a:rPr>
              <a:t>1900’lerin başında Ford Motor </a:t>
            </a:r>
            <a:r>
              <a:rPr lang="tr-TR" altLang="en-US" sz="2400" dirty="0" err="1">
                <a:latin typeface="Fira Sans" panose="020B0604020202020204" charset="0"/>
              </a:rPr>
              <a:t>Co</a:t>
            </a:r>
            <a:r>
              <a:rPr lang="tr-TR" altLang="en-US" sz="2400" dirty="0">
                <a:latin typeface="Fira Sans" panose="020B0604020202020204" charset="0"/>
              </a:rPr>
              <a:t>., otomobil fabrikalarının parça, malzeme vb. </a:t>
            </a:r>
            <a:r>
              <a:rPr lang="tr-TR" altLang="en-US" sz="2400" dirty="0" smtClean="0">
                <a:latin typeface="Fira Sans" panose="020B0604020202020204" charset="0"/>
              </a:rPr>
              <a:t>ihtiyaçlarını sağlayan </a:t>
            </a:r>
            <a:r>
              <a:rPr lang="tr-TR" altLang="en-US" sz="2400" dirty="0">
                <a:latin typeface="Fira Sans" panose="020B0604020202020204" charset="0"/>
              </a:rPr>
              <a:t>firmaların birçoğunun sahibi konumundaydı. </a:t>
            </a:r>
            <a:r>
              <a:rPr lang="tr-TR" altLang="en-US" sz="2400" dirty="0" smtClean="0">
                <a:latin typeface="Fira Sans" panose="020B0604020202020204" charset="0"/>
              </a:rPr>
              <a:t>Başka </a:t>
            </a:r>
            <a:r>
              <a:rPr lang="tr-TR" altLang="en-US" sz="2400" dirty="0">
                <a:latin typeface="Fira Sans" panose="020B0604020202020204" charset="0"/>
              </a:rPr>
              <a:t>bir deyişle aynı </a:t>
            </a:r>
            <a:r>
              <a:rPr lang="tr-TR" altLang="en-US" sz="2400" dirty="0" smtClean="0">
                <a:latin typeface="Fira Sans" panose="020B0604020202020204" charset="0"/>
              </a:rPr>
              <a:t>zamanda oto </a:t>
            </a:r>
            <a:r>
              <a:rPr lang="tr-TR" altLang="en-US" sz="2400" dirty="0">
                <a:latin typeface="Fira Sans" panose="020B0604020202020204" charset="0"/>
              </a:rPr>
              <a:t>yan sanayinin sahibiydi. </a:t>
            </a:r>
            <a:endParaRPr lang="tr-TR" altLang="en-US" sz="2400" dirty="0" smtClean="0">
              <a:latin typeface="Fira Sans" panose="020B0604020202020204" charset="0"/>
            </a:endParaRPr>
          </a:p>
          <a:p>
            <a:pPr algn="just">
              <a:lnSpc>
                <a:spcPct val="150000"/>
              </a:lnSpc>
              <a:spcAft>
                <a:spcPts val="1200"/>
              </a:spcAft>
              <a:buFont typeface="Wingdings 2" panose="05020102010507070707" pitchFamily="18" charset="2"/>
              <a:buChar char=""/>
            </a:pPr>
            <a:r>
              <a:rPr lang="tr-TR" altLang="en-US" sz="2400" dirty="0" smtClean="0">
                <a:latin typeface="Fira Sans" panose="020B0604020202020204" charset="0"/>
              </a:rPr>
              <a:t>Ford </a:t>
            </a:r>
            <a:r>
              <a:rPr lang="tr-TR" altLang="en-US" sz="2400" dirty="0">
                <a:latin typeface="Fira Sans" panose="020B0604020202020204" charset="0"/>
              </a:rPr>
              <a:t>Motor </a:t>
            </a:r>
            <a:r>
              <a:rPr lang="tr-TR" altLang="en-US" sz="2400" dirty="0" err="1">
                <a:latin typeface="Fira Sans" panose="020B0604020202020204" charset="0"/>
              </a:rPr>
              <a:t>Co</a:t>
            </a:r>
            <a:r>
              <a:rPr lang="tr-TR" altLang="en-US" sz="2400" dirty="0">
                <a:latin typeface="Fira Sans" panose="020B0604020202020204" charset="0"/>
              </a:rPr>
              <a:t>., demir cevheri çıkaran demir madenlerinin, </a:t>
            </a:r>
            <a:r>
              <a:rPr lang="tr-TR" altLang="en-US" sz="2400" dirty="0" smtClean="0">
                <a:latin typeface="Fira Sans" panose="020B0604020202020204" charset="0"/>
              </a:rPr>
              <a:t>çelik ürünleri </a:t>
            </a:r>
            <a:r>
              <a:rPr lang="tr-TR" altLang="en-US" sz="2400" dirty="0">
                <a:latin typeface="Fira Sans" panose="020B0604020202020204" charset="0"/>
              </a:rPr>
              <a:t>içindeki cevheri çelik millere dönüştüren, otomobil bölümüne gerekli </a:t>
            </a:r>
            <a:r>
              <a:rPr lang="tr-TR" altLang="en-US" sz="2400" dirty="0" smtClean="0">
                <a:latin typeface="Fira Sans" panose="020B0604020202020204" charset="0"/>
              </a:rPr>
              <a:t>parçaları üreten </a:t>
            </a:r>
            <a:r>
              <a:rPr lang="tr-TR" altLang="en-US" sz="2400" dirty="0">
                <a:latin typeface="Fira Sans" panose="020B0604020202020204" charset="0"/>
              </a:rPr>
              <a:t>ve otomobilleri nihai ürün haline getiren montaj fabrikalarının da sahibi ve </a:t>
            </a:r>
            <a:r>
              <a:rPr lang="tr-TR" altLang="en-US" sz="2400" dirty="0" smtClean="0">
                <a:latin typeface="Fira Sans" panose="020B0604020202020204" charset="0"/>
              </a:rPr>
              <a:t>işleticisi durumdaydı</a:t>
            </a:r>
            <a:r>
              <a:rPr lang="tr-TR" altLang="en-US" sz="2400" dirty="0">
                <a:latin typeface="Fira Sans" panose="020B0604020202020204" charset="0"/>
              </a:rPr>
              <a:t>. </a:t>
            </a:r>
            <a:endParaRPr lang="tr-TR" altLang="en-US" sz="2400" dirty="0" smtClean="0">
              <a:latin typeface="Fira Sans" panose="020B0604020202020204" charset="0"/>
            </a:endParaRPr>
          </a:p>
          <a:p>
            <a:pPr algn="just">
              <a:lnSpc>
                <a:spcPct val="150000"/>
              </a:lnSpc>
              <a:spcAft>
                <a:spcPts val="1200"/>
              </a:spcAft>
              <a:buFont typeface="Wingdings 2" panose="05020102010507070707" pitchFamily="18" charset="2"/>
              <a:buChar char=""/>
            </a:pPr>
            <a:r>
              <a:rPr lang="tr-TR" altLang="en-US" sz="2400" dirty="0" smtClean="0">
                <a:latin typeface="Fira Sans" panose="020B0604020202020204" charset="0"/>
              </a:rPr>
              <a:t>Ayrıca </a:t>
            </a:r>
            <a:r>
              <a:rPr lang="tr-TR" altLang="en-US" sz="2400" dirty="0">
                <a:latin typeface="Fira Sans" panose="020B0604020202020204" charset="0"/>
              </a:rPr>
              <a:t>otomobil döşemeleri için keten kumaş girdilerini yetiştiren </a:t>
            </a:r>
            <a:r>
              <a:rPr lang="tr-TR" altLang="en-US" sz="2400" dirty="0" smtClean="0">
                <a:latin typeface="Fira Sans" panose="020B0604020202020204" charset="0"/>
              </a:rPr>
              <a:t>çiftliklere, otomobillerin </a:t>
            </a:r>
            <a:r>
              <a:rPr lang="tr-TR" altLang="en-US" sz="2400" dirty="0">
                <a:latin typeface="Fira Sans" panose="020B0604020202020204" charset="0"/>
              </a:rPr>
              <a:t>ağaç aksamı için kereste imal tesislerine sahip bulunmaktaydı</a:t>
            </a:r>
            <a:r>
              <a:rPr lang="tr-TR" altLang="en-US" sz="2400" dirty="0" smtClean="0">
                <a:latin typeface="Fira Sans" panose="020B0604020202020204" charset="0"/>
              </a:rPr>
              <a:t>.</a:t>
            </a:r>
            <a:endParaRPr lang="tr-TR" altLang="en-US" sz="2400" dirty="0">
              <a:latin typeface="Fira Sans" panose="020B0604020202020204" charset="0"/>
            </a:endParaRPr>
          </a:p>
        </p:txBody>
      </p:sp>
    </p:spTree>
    <p:extLst>
      <p:ext uri="{BB962C8B-B14F-4D97-AF65-F5344CB8AC3E}">
        <p14:creationId xmlns:p14="http://schemas.microsoft.com/office/powerpoint/2010/main" val="10873521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268572" y="8362981"/>
            <a:ext cx="17019428" cy="0"/>
          </a:xfrm>
          <a:prstGeom prst="line">
            <a:avLst/>
          </a:prstGeom>
          <a:ln w="19050" cap="rnd">
            <a:solidFill>
              <a:srgbClr val="004651"/>
            </a:solidFill>
            <a:prstDash val="solid"/>
            <a:headEnd type="none" w="sm" len="sm"/>
            <a:tailEnd type="none" w="sm" len="sm"/>
          </a:ln>
        </p:spPr>
      </p:sp>
      <p:sp>
        <p:nvSpPr>
          <p:cNvPr id="15" name="TextBox 15"/>
          <p:cNvSpPr txBox="1"/>
          <p:nvPr/>
        </p:nvSpPr>
        <p:spPr>
          <a:xfrm>
            <a:off x="1098202" y="389388"/>
            <a:ext cx="11937662" cy="1150956"/>
          </a:xfrm>
          <a:prstGeom prst="rect">
            <a:avLst/>
          </a:prstGeom>
        </p:spPr>
        <p:txBody>
          <a:bodyPr wrap="square" lIns="0" tIns="0" rIns="0" bIns="0" rtlCol="0" anchor="t">
            <a:spAutoFit/>
          </a:bodyPr>
          <a:lstStyle/>
          <a:p>
            <a:pPr algn="l">
              <a:lnSpc>
                <a:spcPts val="10199"/>
              </a:lnSpc>
              <a:spcBef>
                <a:spcPct val="0"/>
              </a:spcBef>
            </a:pPr>
            <a:r>
              <a:rPr lang="tr-TR" sz="5000" b="1" spc="-84" dirty="0" smtClean="0">
                <a:solidFill>
                  <a:srgbClr val="000000"/>
                </a:solidFill>
                <a:latin typeface="Fira Sans Medium"/>
                <a:ea typeface="Fira Sans Medium"/>
                <a:cs typeface="Fira Sans Medium"/>
                <a:sym typeface="Fira Sans Medium"/>
              </a:rPr>
              <a:t>Tedarik </a:t>
            </a:r>
            <a:r>
              <a:rPr lang="tr-TR" sz="5000" b="1" spc="-84" dirty="0" smtClean="0">
                <a:solidFill>
                  <a:srgbClr val="000000"/>
                </a:solidFill>
                <a:latin typeface="Fira Sans Medium"/>
                <a:ea typeface="Fira Sans Medium"/>
                <a:cs typeface="Fira Sans Medium"/>
                <a:sym typeface="Fira Sans Medium"/>
              </a:rPr>
              <a:t>Zincirinde Yapısal Gelişmeler</a:t>
            </a:r>
            <a:endParaRPr lang="en-US" sz="5000" b="1" spc="-84" dirty="0">
              <a:solidFill>
                <a:srgbClr val="000000"/>
              </a:solidFill>
              <a:latin typeface="Fira Sans Medium"/>
              <a:ea typeface="Fira Sans Medium"/>
              <a:cs typeface="Fira Sans Medium"/>
              <a:sym typeface="Fira Sans Medium"/>
            </a:endParaRPr>
          </a:p>
        </p:txBody>
      </p:sp>
      <p:grpSp>
        <p:nvGrpSpPr>
          <p:cNvPr id="17" name="Group 17"/>
          <p:cNvGrpSpPr/>
          <p:nvPr/>
        </p:nvGrpSpPr>
        <p:grpSpPr>
          <a:xfrm>
            <a:off x="1031805" y="8198352"/>
            <a:ext cx="380203" cy="329258"/>
            <a:chOff x="0" y="0"/>
            <a:chExt cx="3619627" cy="3134614"/>
          </a:xfrm>
        </p:grpSpPr>
        <p:sp>
          <p:nvSpPr>
            <p:cNvPr id="18" name="Freeform 1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19" name="Group 19"/>
          <p:cNvGrpSpPr/>
          <p:nvPr/>
        </p:nvGrpSpPr>
        <p:grpSpPr>
          <a:xfrm>
            <a:off x="5317258" y="8198352"/>
            <a:ext cx="380203" cy="329258"/>
            <a:chOff x="0" y="0"/>
            <a:chExt cx="3619627" cy="3134614"/>
          </a:xfrm>
        </p:grpSpPr>
        <p:sp>
          <p:nvSpPr>
            <p:cNvPr id="20" name="Freeform 2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1" name="Group 21"/>
          <p:cNvGrpSpPr/>
          <p:nvPr/>
        </p:nvGrpSpPr>
        <p:grpSpPr>
          <a:xfrm>
            <a:off x="9605817" y="8217402"/>
            <a:ext cx="380203" cy="329258"/>
            <a:chOff x="0" y="0"/>
            <a:chExt cx="3619627" cy="3134614"/>
          </a:xfrm>
        </p:grpSpPr>
        <p:sp>
          <p:nvSpPr>
            <p:cNvPr id="22" name="Freeform 2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3" name="Group 23"/>
          <p:cNvGrpSpPr/>
          <p:nvPr/>
        </p:nvGrpSpPr>
        <p:grpSpPr>
          <a:xfrm>
            <a:off x="13894375" y="8198352"/>
            <a:ext cx="380203" cy="329258"/>
            <a:chOff x="0" y="0"/>
            <a:chExt cx="3619627" cy="3134614"/>
          </a:xfrm>
        </p:grpSpPr>
        <p:sp>
          <p:nvSpPr>
            <p:cNvPr id="24" name="Freeform 2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5" name="Group 25"/>
          <p:cNvGrpSpPr/>
          <p:nvPr/>
        </p:nvGrpSpPr>
        <p:grpSpPr>
          <a:xfrm>
            <a:off x="16799111" y="2687862"/>
            <a:ext cx="2977778" cy="2578770"/>
            <a:chOff x="0" y="0"/>
            <a:chExt cx="3619627" cy="3134614"/>
          </a:xfrm>
        </p:grpSpPr>
        <p:sp>
          <p:nvSpPr>
            <p:cNvPr id="26" name="Freeform 2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7" name="Group 27"/>
          <p:cNvGrpSpPr/>
          <p:nvPr/>
        </p:nvGrpSpPr>
        <p:grpSpPr>
          <a:xfrm>
            <a:off x="13660090" y="-135282"/>
            <a:ext cx="4201515" cy="3638531"/>
            <a:chOff x="0" y="0"/>
            <a:chExt cx="3619627" cy="3134614"/>
          </a:xfrm>
        </p:grpSpPr>
        <p:sp>
          <p:nvSpPr>
            <p:cNvPr id="28" name="Freeform 2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29" name="Group 29"/>
          <p:cNvGrpSpPr/>
          <p:nvPr/>
        </p:nvGrpSpPr>
        <p:grpSpPr>
          <a:xfrm>
            <a:off x="13243939" y="-956153"/>
            <a:ext cx="2481390" cy="2148895"/>
            <a:chOff x="0" y="0"/>
            <a:chExt cx="3619627" cy="3134614"/>
          </a:xfrm>
        </p:grpSpPr>
        <p:sp>
          <p:nvSpPr>
            <p:cNvPr id="30" name="Freeform 3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31" name="Metin kutusu 30"/>
          <p:cNvSpPr txBox="1"/>
          <p:nvPr/>
        </p:nvSpPr>
        <p:spPr>
          <a:xfrm>
            <a:off x="980531" y="1764582"/>
            <a:ext cx="12247029" cy="6247864"/>
          </a:xfrm>
          <a:prstGeom prst="rect">
            <a:avLst/>
          </a:prstGeom>
          <a:noFill/>
        </p:spPr>
        <p:txBody>
          <a:bodyPr wrap="square" rtlCol="0">
            <a:spAutoFit/>
          </a:bodyPr>
          <a:lstStyle/>
          <a:p>
            <a:pPr algn="just">
              <a:lnSpc>
                <a:spcPct val="150000"/>
              </a:lnSpc>
              <a:spcAft>
                <a:spcPts val="1200"/>
              </a:spcAft>
              <a:buFont typeface="Wingdings 2" panose="05020102010507070707" pitchFamily="18" charset="2"/>
              <a:buChar char=""/>
            </a:pPr>
            <a:r>
              <a:rPr lang="tr-TR" altLang="en-US" sz="2400" dirty="0">
                <a:latin typeface="Fira Sans" panose="020B0604020202020204" charset="0"/>
              </a:rPr>
              <a:t> </a:t>
            </a:r>
            <a:r>
              <a:rPr lang="tr-TR" altLang="en-US" sz="2400" dirty="0">
                <a:latin typeface="Fira Sans" panose="020B0604020202020204" charset="0"/>
              </a:rPr>
              <a:t>Küreselleşme, rekabetçi pazarlar ve hızlı adımlarla ilerleyen teknolojik değişim </a:t>
            </a:r>
            <a:r>
              <a:rPr lang="tr-TR" altLang="en-US" sz="2400" dirty="0" smtClean="0">
                <a:latin typeface="Fira Sans" panose="020B0604020202020204" charset="0"/>
              </a:rPr>
              <a:t>ise günümüzde </a:t>
            </a:r>
            <a:r>
              <a:rPr lang="tr-TR" altLang="en-US" sz="2400" dirty="0">
                <a:latin typeface="Fira Sans" panose="020B0604020202020204" charset="0"/>
              </a:rPr>
              <a:t>çok sayıda farklı işletmenin en iyi yaptığı işlere ya da temel </a:t>
            </a:r>
            <a:r>
              <a:rPr lang="tr-TR" altLang="en-US" sz="2400" dirty="0" smtClean="0">
                <a:latin typeface="Fira Sans" panose="020B0604020202020204" charset="0"/>
              </a:rPr>
              <a:t>yeteneklerine odaklanarak </a:t>
            </a:r>
            <a:r>
              <a:rPr lang="tr-TR" altLang="en-US" sz="2400" dirty="0">
                <a:latin typeface="Fira Sans" panose="020B0604020202020204" charset="0"/>
              </a:rPr>
              <a:t>işleri birlikte yürüttükleri tedarik zincirlerinin gelişimini hızlandırmıştır</a:t>
            </a:r>
            <a:r>
              <a:rPr lang="tr-TR" altLang="en-US" sz="2400" dirty="0" smtClean="0">
                <a:latin typeface="Fira Sans" panose="020B0604020202020204" charset="0"/>
              </a:rPr>
              <a:t>.</a:t>
            </a:r>
          </a:p>
          <a:p>
            <a:pPr algn="just">
              <a:lnSpc>
                <a:spcPct val="150000"/>
              </a:lnSpc>
              <a:spcAft>
                <a:spcPts val="1200"/>
              </a:spcAft>
              <a:buFont typeface="Wingdings 2" panose="05020102010507070707" pitchFamily="18" charset="2"/>
              <a:buChar char=""/>
            </a:pPr>
            <a:r>
              <a:rPr lang="tr-TR" altLang="en-US" sz="2400" dirty="0" smtClean="0">
                <a:latin typeface="Fira Sans" panose="020B0604020202020204" charset="0"/>
              </a:rPr>
              <a:t> Günümüzde</a:t>
            </a:r>
            <a:r>
              <a:rPr lang="tr-TR" altLang="en-US" sz="2400" dirty="0">
                <a:latin typeface="Fira Sans" panose="020B0604020202020204" charset="0"/>
              </a:rPr>
              <a:t>, madencilik işletmeleri madencilik üzerine, ağaç işletmeleri kereste </a:t>
            </a:r>
            <a:r>
              <a:rPr lang="tr-TR" altLang="en-US" sz="2400" dirty="0" smtClean="0">
                <a:latin typeface="Fira Sans" panose="020B0604020202020204" charset="0"/>
              </a:rPr>
              <a:t>yapımı üzerine</a:t>
            </a:r>
            <a:r>
              <a:rPr lang="tr-TR" altLang="en-US" sz="2400" dirty="0">
                <a:latin typeface="Fira Sans" panose="020B0604020202020204" charset="0"/>
              </a:rPr>
              <a:t>, imalat işletmeleri ana parça ve kısımların yapımından nihai montaja kadar </a:t>
            </a:r>
            <a:r>
              <a:rPr lang="tr-TR" altLang="en-US" sz="2400" dirty="0" smtClean="0">
                <a:latin typeface="Fira Sans" panose="020B0604020202020204" charset="0"/>
              </a:rPr>
              <a:t>farklı türdeki </a:t>
            </a:r>
            <a:r>
              <a:rPr lang="tr-TR" altLang="en-US" sz="2400" dirty="0">
                <a:latin typeface="Fira Sans" panose="020B0604020202020204" charset="0"/>
              </a:rPr>
              <a:t>imalat konularına odaklanmaktadır. </a:t>
            </a:r>
            <a:endParaRPr lang="tr-TR" altLang="en-US" sz="2400" dirty="0" smtClean="0">
              <a:latin typeface="Fira Sans" panose="020B0604020202020204" charset="0"/>
            </a:endParaRPr>
          </a:p>
          <a:p>
            <a:pPr algn="just">
              <a:lnSpc>
                <a:spcPct val="150000"/>
              </a:lnSpc>
              <a:spcAft>
                <a:spcPts val="1200"/>
              </a:spcAft>
              <a:buFont typeface="Wingdings 2" panose="05020102010507070707" pitchFamily="18" charset="2"/>
              <a:buChar char=""/>
            </a:pPr>
            <a:r>
              <a:rPr lang="tr-TR" altLang="en-US" sz="2400" dirty="0" smtClean="0">
                <a:latin typeface="Fira Sans" panose="020B0604020202020204" charset="0"/>
              </a:rPr>
              <a:t>İşletmelerin </a:t>
            </a:r>
            <a:r>
              <a:rPr lang="tr-TR" altLang="en-US" sz="2400" dirty="0">
                <a:latin typeface="Fira Sans" panose="020B0604020202020204" charset="0"/>
              </a:rPr>
              <a:t>bu yeni çalışma yaklaşımı, </a:t>
            </a:r>
            <a:r>
              <a:rPr lang="tr-TR" altLang="en-US" sz="2400" dirty="0" smtClean="0">
                <a:latin typeface="Fira Sans" panose="020B0604020202020204" charset="0"/>
              </a:rPr>
              <a:t>hızlı değişimde </a:t>
            </a:r>
            <a:r>
              <a:rPr lang="tr-TR" altLang="en-US" sz="2400" dirty="0">
                <a:latin typeface="Fira Sans" panose="020B0604020202020204" charset="0"/>
              </a:rPr>
              <a:t>geri kalmama ve belirli işlerde uzmanlık kazanma avantajları elde </a:t>
            </a:r>
            <a:r>
              <a:rPr lang="tr-TR" altLang="en-US" sz="2400" dirty="0" smtClean="0">
                <a:latin typeface="Fira Sans" panose="020B0604020202020204" charset="0"/>
              </a:rPr>
              <a:t>etmelerine ve </a:t>
            </a:r>
            <a:r>
              <a:rPr lang="tr-TR" altLang="en-US" sz="2400" dirty="0">
                <a:latin typeface="Fira Sans" panose="020B0604020202020204" charset="0"/>
              </a:rPr>
              <a:t>rekabette gerek duyulan yeni becerileri öğrenmelerine fırsat yaratmıştır.</a:t>
            </a:r>
            <a:endParaRPr lang="tr-TR" altLang="en-US" sz="2400" dirty="0" smtClean="0">
              <a:latin typeface="Fira Sans" panose="020B0604020202020204" charset="0"/>
            </a:endParaRPr>
          </a:p>
          <a:p>
            <a:pPr algn="just">
              <a:lnSpc>
                <a:spcPct val="150000"/>
              </a:lnSpc>
              <a:spcAft>
                <a:spcPts val="1200"/>
              </a:spcAft>
              <a:buFont typeface="Wingdings 2" panose="05020102010507070707" pitchFamily="18" charset="2"/>
              <a:buChar char=""/>
            </a:pPr>
            <a:endParaRPr lang="tr-TR" altLang="en-US" sz="2400" dirty="0">
              <a:latin typeface="Fira Sans" panose="020B0604020202020204" charset="0"/>
            </a:endParaRPr>
          </a:p>
        </p:txBody>
      </p:sp>
    </p:spTree>
    <p:extLst>
      <p:ext uri="{BB962C8B-B14F-4D97-AF65-F5344CB8AC3E}">
        <p14:creationId xmlns:p14="http://schemas.microsoft.com/office/powerpoint/2010/main" val="1827888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268572" y="8362981"/>
            <a:ext cx="17019428" cy="0"/>
          </a:xfrm>
          <a:prstGeom prst="line">
            <a:avLst/>
          </a:prstGeom>
          <a:ln w="19050" cap="rnd">
            <a:solidFill>
              <a:srgbClr val="004651"/>
            </a:solidFill>
            <a:prstDash val="solid"/>
            <a:headEnd type="none" w="sm" len="sm"/>
            <a:tailEnd type="none" w="sm" len="sm"/>
          </a:ln>
        </p:spPr>
      </p:sp>
      <p:sp>
        <p:nvSpPr>
          <p:cNvPr id="15" name="TextBox 15"/>
          <p:cNvSpPr txBox="1"/>
          <p:nvPr/>
        </p:nvSpPr>
        <p:spPr>
          <a:xfrm>
            <a:off x="1031805" y="591316"/>
            <a:ext cx="11937662" cy="1150956"/>
          </a:xfrm>
          <a:prstGeom prst="rect">
            <a:avLst/>
          </a:prstGeom>
        </p:spPr>
        <p:txBody>
          <a:bodyPr wrap="square" lIns="0" tIns="0" rIns="0" bIns="0" rtlCol="0" anchor="t">
            <a:spAutoFit/>
          </a:bodyPr>
          <a:lstStyle/>
          <a:p>
            <a:pPr algn="l">
              <a:lnSpc>
                <a:spcPts val="10199"/>
              </a:lnSpc>
              <a:spcBef>
                <a:spcPct val="0"/>
              </a:spcBef>
            </a:pPr>
            <a:r>
              <a:rPr lang="tr-TR" sz="5000" b="1" spc="-84" dirty="0" smtClean="0">
                <a:solidFill>
                  <a:srgbClr val="000000"/>
                </a:solidFill>
                <a:latin typeface="Fira Sans Medium"/>
                <a:ea typeface="Fira Sans Medium"/>
                <a:cs typeface="Fira Sans Medium"/>
                <a:sym typeface="Fira Sans Medium"/>
              </a:rPr>
              <a:t>Tedarik </a:t>
            </a:r>
            <a:r>
              <a:rPr lang="tr-TR" sz="5000" b="1" spc="-84" dirty="0" smtClean="0">
                <a:solidFill>
                  <a:srgbClr val="000000"/>
                </a:solidFill>
                <a:latin typeface="Fira Sans Medium"/>
                <a:ea typeface="Fira Sans Medium"/>
                <a:cs typeface="Fira Sans Medium"/>
                <a:sym typeface="Fira Sans Medium"/>
              </a:rPr>
              <a:t>Zincirinde Yapısal Gelişmeler</a:t>
            </a:r>
            <a:endParaRPr lang="en-US" sz="5000" b="1" spc="-84" dirty="0">
              <a:solidFill>
                <a:srgbClr val="000000"/>
              </a:solidFill>
              <a:latin typeface="Fira Sans Medium"/>
              <a:ea typeface="Fira Sans Medium"/>
              <a:cs typeface="Fira Sans Medium"/>
              <a:sym typeface="Fira Sans Medium"/>
            </a:endParaRPr>
          </a:p>
        </p:txBody>
      </p:sp>
      <p:grpSp>
        <p:nvGrpSpPr>
          <p:cNvPr id="17" name="Group 17"/>
          <p:cNvGrpSpPr/>
          <p:nvPr/>
        </p:nvGrpSpPr>
        <p:grpSpPr>
          <a:xfrm>
            <a:off x="1031805" y="8198352"/>
            <a:ext cx="380203" cy="329258"/>
            <a:chOff x="0" y="0"/>
            <a:chExt cx="3619627" cy="3134614"/>
          </a:xfrm>
        </p:grpSpPr>
        <p:sp>
          <p:nvSpPr>
            <p:cNvPr id="18" name="Freeform 1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19" name="Group 19"/>
          <p:cNvGrpSpPr/>
          <p:nvPr/>
        </p:nvGrpSpPr>
        <p:grpSpPr>
          <a:xfrm>
            <a:off x="5317258" y="8198352"/>
            <a:ext cx="380203" cy="329258"/>
            <a:chOff x="0" y="0"/>
            <a:chExt cx="3619627" cy="3134614"/>
          </a:xfrm>
        </p:grpSpPr>
        <p:sp>
          <p:nvSpPr>
            <p:cNvPr id="20" name="Freeform 2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1" name="Group 21"/>
          <p:cNvGrpSpPr/>
          <p:nvPr/>
        </p:nvGrpSpPr>
        <p:grpSpPr>
          <a:xfrm>
            <a:off x="9605817" y="8217402"/>
            <a:ext cx="380203" cy="329258"/>
            <a:chOff x="0" y="0"/>
            <a:chExt cx="3619627" cy="3134614"/>
          </a:xfrm>
        </p:grpSpPr>
        <p:sp>
          <p:nvSpPr>
            <p:cNvPr id="22" name="Freeform 2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3" name="Group 23"/>
          <p:cNvGrpSpPr/>
          <p:nvPr/>
        </p:nvGrpSpPr>
        <p:grpSpPr>
          <a:xfrm>
            <a:off x="13894375" y="8198352"/>
            <a:ext cx="380203" cy="329258"/>
            <a:chOff x="0" y="0"/>
            <a:chExt cx="3619627" cy="3134614"/>
          </a:xfrm>
        </p:grpSpPr>
        <p:sp>
          <p:nvSpPr>
            <p:cNvPr id="24" name="Freeform 2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5" name="Group 25"/>
          <p:cNvGrpSpPr/>
          <p:nvPr/>
        </p:nvGrpSpPr>
        <p:grpSpPr>
          <a:xfrm>
            <a:off x="16799111" y="2687862"/>
            <a:ext cx="2977778" cy="2578770"/>
            <a:chOff x="0" y="0"/>
            <a:chExt cx="3619627" cy="3134614"/>
          </a:xfrm>
        </p:grpSpPr>
        <p:sp>
          <p:nvSpPr>
            <p:cNvPr id="26" name="Freeform 2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7" name="Group 27"/>
          <p:cNvGrpSpPr/>
          <p:nvPr/>
        </p:nvGrpSpPr>
        <p:grpSpPr>
          <a:xfrm>
            <a:off x="13660090" y="-135282"/>
            <a:ext cx="4201515" cy="3638531"/>
            <a:chOff x="0" y="0"/>
            <a:chExt cx="3619627" cy="3134614"/>
          </a:xfrm>
        </p:grpSpPr>
        <p:sp>
          <p:nvSpPr>
            <p:cNvPr id="28" name="Freeform 2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29" name="Group 29"/>
          <p:cNvGrpSpPr/>
          <p:nvPr/>
        </p:nvGrpSpPr>
        <p:grpSpPr>
          <a:xfrm>
            <a:off x="13243939" y="-956153"/>
            <a:ext cx="2481390" cy="2148895"/>
            <a:chOff x="0" y="0"/>
            <a:chExt cx="3619627" cy="3134614"/>
          </a:xfrm>
        </p:grpSpPr>
        <p:sp>
          <p:nvSpPr>
            <p:cNvPr id="30" name="Freeform 3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31" name="Metin kutusu 30"/>
          <p:cNvSpPr txBox="1"/>
          <p:nvPr/>
        </p:nvSpPr>
        <p:spPr>
          <a:xfrm>
            <a:off x="966594" y="1991024"/>
            <a:ext cx="12247029" cy="4678204"/>
          </a:xfrm>
          <a:prstGeom prst="rect">
            <a:avLst/>
          </a:prstGeom>
          <a:noFill/>
        </p:spPr>
        <p:txBody>
          <a:bodyPr wrap="square" rtlCol="0">
            <a:spAutoFit/>
          </a:bodyPr>
          <a:lstStyle/>
          <a:p>
            <a:pPr algn="just">
              <a:lnSpc>
                <a:spcPct val="150000"/>
              </a:lnSpc>
              <a:spcAft>
                <a:spcPts val="1200"/>
              </a:spcAft>
              <a:buFont typeface="Wingdings 2" panose="05020102010507070707" pitchFamily="18" charset="2"/>
              <a:buChar char=""/>
            </a:pPr>
            <a:r>
              <a:rPr lang="tr-TR" altLang="en-US" sz="2400" dirty="0">
                <a:latin typeface="Fira Sans" panose="020B0604020202020204" charset="0"/>
              </a:rPr>
              <a:t> </a:t>
            </a:r>
            <a:r>
              <a:rPr lang="tr-TR" altLang="en-US" sz="2400" dirty="0">
                <a:latin typeface="Fira Sans" panose="020B0604020202020204" charset="0"/>
              </a:rPr>
              <a:t>Kendi </a:t>
            </a:r>
            <a:r>
              <a:rPr lang="tr-TR" altLang="en-US" sz="2400" dirty="0" smtClean="0">
                <a:latin typeface="Fira Sans" panose="020B0604020202020204" charset="0"/>
              </a:rPr>
              <a:t>depolarında ürünlerini </a:t>
            </a:r>
            <a:r>
              <a:rPr lang="tr-TR" altLang="en-US" sz="2400" dirty="0">
                <a:latin typeface="Fira Sans" panose="020B0604020202020204" charset="0"/>
              </a:rPr>
              <a:t>depolayan, kendi araç filoları ile taşıma etkinliklerini yerine getiren </a:t>
            </a:r>
            <a:r>
              <a:rPr lang="tr-TR" altLang="en-US" sz="2400" dirty="0" smtClean="0">
                <a:latin typeface="Fira Sans" panose="020B0604020202020204" charset="0"/>
              </a:rPr>
              <a:t>işletmeler şimdilerde </a:t>
            </a:r>
            <a:r>
              <a:rPr lang="tr-TR" altLang="en-US" sz="2400" dirty="0">
                <a:latin typeface="Fira Sans" panose="020B0604020202020204" charset="0"/>
              </a:rPr>
              <a:t>bu operasyonların gerçekten temel yetenekleri arasında olup </a:t>
            </a:r>
            <a:r>
              <a:rPr lang="tr-TR" altLang="en-US" sz="2400" dirty="0" smtClean="0">
                <a:latin typeface="Fira Sans" panose="020B0604020202020204" charset="0"/>
              </a:rPr>
              <a:t>olmadığını ya </a:t>
            </a:r>
            <a:r>
              <a:rPr lang="tr-TR" altLang="en-US" sz="2400" dirty="0">
                <a:latin typeface="Fira Sans" panose="020B0604020202020204" charset="0"/>
              </a:rPr>
              <a:t>da işi lojistik olan diğer işletmelere bu faaliyetlerini devretmenin (</a:t>
            </a:r>
            <a:r>
              <a:rPr lang="tr-TR" altLang="en-US" sz="2400" dirty="0" err="1">
                <a:latin typeface="Fira Sans" panose="020B0604020202020204" charset="0"/>
              </a:rPr>
              <a:t>outsource</a:t>
            </a:r>
            <a:r>
              <a:rPr lang="tr-TR" altLang="en-US" sz="2400" dirty="0">
                <a:latin typeface="Fira Sans" panose="020B0604020202020204" charset="0"/>
              </a:rPr>
              <a:t>) </a:t>
            </a:r>
            <a:r>
              <a:rPr lang="tr-TR" altLang="en-US" sz="2400" dirty="0" smtClean="0">
                <a:latin typeface="Fira Sans" panose="020B0604020202020204" charset="0"/>
              </a:rPr>
              <a:t>maliyet etkin </a:t>
            </a:r>
            <a:r>
              <a:rPr lang="tr-TR" altLang="en-US" sz="2400" dirty="0">
                <a:latin typeface="Fira Sans" panose="020B0604020202020204" charset="0"/>
              </a:rPr>
              <a:t>bir karar olup olmadığını iyice düşünüp analiz etmek durumundadırlar. </a:t>
            </a:r>
            <a:endParaRPr lang="tr-TR" altLang="en-US" sz="2400" dirty="0" smtClean="0">
              <a:latin typeface="Fira Sans" panose="020B0604020202020204" charset="0"/>
            </a:endParaRPr>
          </a:p>
          <a:p>
            <a:pPr algn="just">
              <a:lnSpc>
                <a:spcPct val="150000"/>
              </a:lnSpc>
              <a:spcAft>
                <a:spcPts val="1200"/>
              </a:spcAft>
              <a:buFont typeface="Wingdings 2" panose="05020102010507070707" pitchFamily="18" charset="2"/>
              <a:buChar char=""/>
            </a:pPr>
            <a:r>
              <a:rPr lang="tr-TR" altLang="en-US" sz="2400" dirty="0" smtClean="0">
                <a:latin typeface="Fira Sans" panose="020B0604020202020204" charset="0"/>
              </a:rPr>
              <a:t>İşletmelerin üst </a:t>
            </a:r>
            <a:r>
              <a:rPr lang="tr-TR" altLang="en-US" sz="2400" dirty="0">
                <a:latin typeface="Fira Sans" panose="020B0604020202020204" charset="0"/>
              </a:rPr>
              <a:t>düzey </a:t>
            </a:r>
            <a:r>
              <a:rPr lang="tr-TR" altLang="en-US" sz="2400" dirty="0" err="1">
                <a:latin typeface="Fira Sans" panose="020B0604020202020204" charset="0"/>
              </a:rPr>
              <a:t>operasyonel</a:t>
            </a:r>
            <a:r>
              <a:rPr lang="tr-TR" altLang="en-US" sz="2400" dirty="0">
                <a:latin typeface="Fira Sans" panose="020B0604020202020204" charset="0"/>
              </a:rPr>
              <a:t> verimliliği yakalamak ve sürekli değişen teknolojik </a:t>
            </a:r>
            <a:r>
              <a:rPr lang="tr-TR" altLang="en-US" sz="2400" dirty="0" smtClean="0">
                <a:latin typeface="Fira Sans" panose="020B0604020202020204" charset="0"/>
              </a:rPr>
              <a:t>değişikliklerin gerisinde </a:t>
            </a:r>
            <a:r>
              <a:rPr lang="tr-TR" altLang="en-US" sz="2400" dirty="0">
                <a:latin typeface="Fira Sans" panose="020B0604020202020204" charset="0"/>
              </a:rPr>
              <a:t>kalmamak için temel yeteneklerine odaklanmaları günümüz koşullarında </a:t>
            </a:r>
            <a:r>
              <a:rPr lang="tr-TR" altLang="en-US" sz="2400" dirty="0" smtClean="0">
                <a:latin typeface="Fira Sans" panose="020B0604020202020204" charset="0"/>
              </a:rPr>
              <a:t>artık bir </a:t>
            </a:r>
            <a:r>
              <a:rPr lang="tr-TR" altLang="en-US" sz="2400" dirty="0">
                <a:latin typeface="Fira Sans" panose="020B0604020202020204" charset="0"/>
              </a:rPr>
              <a:t>zorunluluk haline gelmiştir</a:t>
            </a:r>
            <a:r>
              <a:rPr lang="tr-TR" altLang="en-US" sz="2400" dirty="0" smtClean="0">
                <a:latin typeface="Fira Sans" panose="020B0604020202020204" charset="0"/>
              </a:rPr>
              <a:t>.</a:t>
            </a:r>
            <a:endParaRPr lang="tr-TR" altLang="en-US" sz="2400" dirty="0">
              <a:latin typeface="Fira Sans" panose="020B0604020202020204" charset="0"/>
            </a:endParaRPr>
          </a:p>
        </p:txBody>
      </p:sp>
    </p:spTree>
    <p:extLst>
      <p:ext uri="{BB962C8B-B14F-4D97-AF65-F5344CB8AC3E}">
        <p14:creationId xmlns:p14="http://schemas.microsoft.com/office/powerpoint/2010/main" val="27389865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268572" y="8362981"/>
            <a:ext cx="17019428" cy="0"/>
          </a:xfrm>
          <a:prstGeom prst="line">
            <a:avLst/>
          </a:prstGeom>
          <a:ln w="19050" cap="rnd">
            <a:solidFill>
              <a:srgbClr val="004651"/>
            </a:solidFill>
            <a:prstDash val="solid"/>
            <a:headEnd type="none" w="sm" len="sm"/>
            <a:tailEnd type="none" w="sm" len="sm"/>
          </a:ln>
        </p:spPr>
      </p:sp>
      <p:sp>
        <p:nvSpPr>
          <p:cNvPr id="15" name="TextBox 15"/>
          <p:cNvSpPr txBox="1"/>
          <p:nvPr/>
        </p:nvSpPr>
        <p:spPr>
          <a:xfrm>
            <a:off x="1031805" y="490771"/>
            <a:ext cx="5699080" cy="1184940"/>
          </a:xfrm>
          <a:prstGeom prst="rect">
            <a:avLst/>
          </a:prstGeom>
        </p:spPr>
        <p:txBody>
          <a:bodyPr lIns="0" tIns="0" rIns="0" bIns="0" rtlCol="0" anchor="t">
            <a:spAutoFit/>
          </a:bodyPr>
          <a:lstStyle/>
          <a:p>
            <a:pPr algn="l">
              <a:lnSpc>
                <a:spcPts val="10199"/>
              </a:lnSpc>
              <a:spcBef>
                <a:spcPct val="0"/>
              </a:spcBef>
            </a:pPr>
            <a:r>
              <a:rPr lang="tr-TR" sz="5000" b="1" spc="-84" dirty="0" smtClean="0">
                <a:solidFill>
                  <a:srgbClr val="000000"/>
                </a:solidFill>
                <a:latin typeface="Fira Sans Medium"/>
                <a:ea typeface="Fira Sans Medium"/>
                <a:cs typeface="Fira Sans Medium"/>
                <a:sym typeface="Fira Sans Medium"/>
              </a:rPr>
              <a:t>Giriş</a:t>
            </a:r>
            <a:endParaRPr lang="en-US" sz="5000" b="1" spc="-84" dirty="0">
              <a:solidFill>
                <a:srgbClr val="000000"/>
              </a:solidFill>
              <a:latin typeface="Fira Sans Medium"/>
              <a:ea typeface="Fira Sans Medium"/>
              <a:cs typeface="Fira Sans Medium"/>
              <a:sym typeface="Fira Sans Medium"/>
            </a:endParaRPr>
          </a:p>
        </p:txBody>
      </p:sp>
      <p:grpSp>
        <p:nvGrpSpPr>
          <p:cNvPr id="17" name="Group 17"/>
          <p:cNvGrpSpPr/>
          <p:nvPr/>
        </p:nvGrpSpPr>
        <p:grpSpPr>
          <a:xfrm>
            <a:off x="1031805" y="8198352"/>
            <a:ext cx="380203" cy="329258"/>
            <a:chOff x="0" y="0"/>
            <a:chExt cx="3619627" cy="3134614"/>
          </a:xfrm>
        </p:grpSpPr>
        <p:sp>
          <p:nvSpPr>
            <p:cNvPr id="18" name="Freeform 1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19" name="Group 19"/>
          <p:cNvGrpSpPr/>
          <p:nvPr/>
        </p:nvGrpSpPr>
        <p:grpSpPr>
          <a:xfrm>
            <a:off x="5317258" y="8198352"/>
            <a:ext cx="380203" cy="329258"/>
            <a:chOff x="0" y="0"/>
            <a:chExt cx="3619627" cy="3134614"/>
          </a:xfrm>
        </p:grpSpPr>
        <p:sp>
          <p:nvSpPr>
            <p:cNvPr id="20" name="Freeform 2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1" name="Group 21"/>
          <p:cNvGrpSpPr/>
          <p:nvPr/>
        </p:nvGrpSpPr>
        <p:grpSpPr>
          <a:xfrm>
            <a:off x="9605817" y="8217402"/>
            <a:ext cx="380203" cy="329258"/>
            <a:chOff x="0" y="0"/>
            <a:chExt cx="3619627" cy="3134614"/>
          </a:xfrm>
        </p:grpSpPr>
        <p:sp>
          <p:nvSpPr>
            <p:cNvPr id="22" name="Freeform 2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3" name="Group 23"/>
          <p:cNvGrpSpPr/>
          <p:nvPr/>
        </p:nvGrpSpPr>
        <p:grpSpPr>
          <a:xfrm>
            <a:off x="13894375" y="8198352"/>
            <a:ext cx="380203" cy="329258"/>
            <a:chOff x="0" y="0"/>
            <a:chExt cx="3619627" cy="3134614"/>
          </a:xfrm>
        </p:grpSpPr>
        <p:sp>
          <p:nvSpPr>
            <p:cNvPr id="24" name="Freeform 2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5" name="Group 25"/>
          <p:cNvGrpSpPr/>
          <p:nvPr/>
        </p:nvGrpSpPr>
        <p:grpSpPr>
          <a:xfrm>
            <a:off x="16799111" y="2687862"/>
            <a:ext cx="2977778" cy="2578770"/>
            <a:chOff x="0" y="0"/>
            <a:chExt cx="3619627" cy="3134614"/>
          </a:xfrm>
        </p:grpSpPr>
        <p:sp>
          <p:nvSpPr>
            <p:cNvPr id="26" name="Freeform 2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7" name="Group 27"/>
          <p:cNvGrpSpPr/>
          <p:nvPr/>
        </p:nvGrpSpPr>
        <p:grpSpPr>
          <a:xfrm>
            <a:off x="13660090" y="-135282"/>
            <a:ext cx="4201515" cy="3638531"/>
            <a:chOff x="0" y="0"/>
            <a:chExt cx="3619627" cy="3134614"/>
          </a:xfrm>
        </p:grpSpPr>
        <p:sp>
          <p:nvSpPr>
            <p:cNvPr id="28" name="Freeform 2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29" name="Group 29"/>
          <p:cNvGrpSpPr/>
          <p:nvPr/>
        </p:nvGrpSpPr>
        <p:grpSpPr>
          <a:xfrm>
            <a:off x="13243939" y="-956153"/>
            <a:ext cx="2481390" cy="2148895"/>
            <a:chOff x="0" y="0"/>
            <a:chExt cx="3619627" cy="3134614"/>
          </a:xfrm>
        </p:grpSpPr>
        <p:sp>
          <p:nvSpPr>
            <p:cNvPr id="30" name="Freeform 3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31" name="Metin kutusu 30"/>
          <p:cNvSpPr txBox="1"/>
          <p:nvPr/>
        </p:nvSpPr>
        <p:spPr>
          <a:xfrm>
            <a:off x="1031805" y="1903723"/>
            <a:ext cx="12047790" cy="5940088"/>
          </a:xfrm>
          <a:prstGeom prst="rect">
            <a:avLst/>
          </a:prstGeom>
          <a:noFill/>
        </p:spPr>
        <p:txBody>
          <a:bodyPr wrap="square" rtlCol="0">
            <a:spAutoFit/>
          </a:bodyPr>
          <a:lstStyle/>
          <a:p>
            <a:pPr algn="just">
              <a:lnSpc>
                <a:spcPct val="150000"/>
              </a:lnSpc>
              <a:spcAft>
                <a:spcPts val="1200"/>
              </a:spcAft>
              <a:buFont typeface="Wingdings 2" panose="05020102010507070707" pitchFamily="18" charset="2"/>
              <a:buChar char=""/>
            </a:pPr>
            <a:r>
              <a:rPr lang="tr-TR" altLang="en-US" sz="2400" dirty="0" smtClean="0">
                <a:latin typeface="Fira Sans" panose="020B0604020202020204" charset="0"/>
              </a:rPr>
              <a:t> Günümüz </a:t>
            </a:r>
            <a:r>
              <a:rPr lang="tr-TR" altLang="en-US" sz="2400" dirty="0">
                <a:latin typeface="Fira Sans" panose="020B0604020202020204" charset="0"/>
              </a:rPr>
              <a:t>işletmelerinin tedarik zincirine odaklanmaları iş dünyasında görülen </a:t>
            </a:r>
            <a:r>
              <a:rPr lang="tr-TR" altLang="en-US" sz="2400" dirty="0" smtClean="0">
                <a:latin typeface="Fira Sans" panose="020B0604020202020204" charset="0"/>
              </a:rPr>
              <a:t>bazı önemli </a:t>
            </a:r>
            <a:r>
              <a:rPr lang="tr-TR" altLang="en-US" sz="2400" dirty="0">
                <a:latin typeface="Fira Sans" panose="020B0604020202020204" charset="0"/>
              </a:rPr>
              <a:t>değişikliklerin sonucudur. </a:t>
            </a:r>
            <a:endParaRPr lang="tr-TR" altLang="en-US" sz="2400" dirty="0" smtClean="0">
              <a:latin typeface="Fira Sans" panose="020B0604020202020204" charset="0"/>
            </a:endParaRPr>
          </a:p>
          <a:p>
            <a:pPr algn="just">
              <a:lnSpc>
                <a:spcPct val="150000"/>
              </a:lnSpc>
              <a:spcAft>
                <a:spcPts val="1200"/>
              </a:spcAft>
              <a:buFont typeface="Wingdings 2" panose="05020102010507070707" pitchFamily="18" charset="2"/>
              <a:buChar char=""/>
            </a:pPr>
            <a:r>
              <a:rPr lang="tr-TR" altLang="en-US" sz="2400" dirty="0" smtClean="0">
                <a:latin typeface="Fira Sans" panose="020B0604020202020204" charset="0"/>
              </a:rPr>
              <a:t> Bunlardan </a:t>
            </a:r>
            <a:r>
              <a:rPr lang="tr-TR" altLang="en-US" sz="2400" dirty="0">
                <a:latin typeface="Fira Sans" panose="020B0604020202020204" charset="0"/>
              </a:rPr>
              <a:t>ilki, öncelikle, işletmenin maliyetlerini </a:t>
            </a:r>
            <a:r>
              <a:rPr lang="tr-TR" altLang="en-US" sz="2400" dirty="0" smtClean="0">
                <a:latin typeface="Fira Sans" panose="020B0604020202020204" charset="0"/>
              </a:rPr>
              <a:t>azaltma ve </a:t>
            </a:r>
            <a:r>
              <a:rPr lang="tr-TR" altLang="en-US" sz="2400" dirty="0">
                <a:latin typeface="Fira Sans" panose="020B0604020202020204" charset="0"/>
              </a:rPr>
              <a:t>süreçlerini iyileştirme için ek kaynaklarının araştırılmasında yeni ve farklı </a:t>
            </a:r>
            <a:r>
              <a:rPr lang="tr-TR" altLang="en-US" sz="2400" dirty="0" smtClean="0">
                <a:latin typeface="Fira Sans" panose="020B0604020202020204" charset="0"/>
              </a:rPr>
              <a:t>araçları tedarikçilerine </a:t>
            </a:r>
            <a:r>
              <a:rPr lang="tr-TR" altLang="en-US" sz="2400" dirty="0">
                <a:latin typeface="Fira Sans" panose="020B0604020202020204" charset="0"/>
              </a:rPr>
              <a:t>ve dağıtım kanallarına doğru yaymaya başlamalarıdır. </a:t>
            </a:r>
            <a:endParaRPr lang="tr-TR" altLang="en-US" sz="2400" dirty="0" smtClean="0">
              <a:latin typeface="Fira Sans" panose="020B0604020202020204" charset="0"/>
            </a:endParaRPr>
          </a:p>
          <a:p>
            <a:pPr algn="just">
              <a:lnSpc>
                <a:spcPct val="150000"/>
              </a:lnSpc>
              <a:spcAft>
                <a:spcPts val="1200"/>
              </a:spcAft>
              <a:buFont typeface="Wingdings 2" panose="05020102010507070707" pitchFamily="18" charset="2"/>
              <a:buChar char=""/>
            </a:pPr>
            <a:r>
              <a:rPr lang="tr-TR" altLang="en-US" sz="2400" dirty="0" smtClean="0">
                <a:latin typeface="Fira Sans" panose="020B0604020202020204" charset="0"/>
              </a:rPr>
              <a:t> Geçen </a:t>
            </a:r>
            <a:r>
              <a:rPr lang="tr-TR" altLang="en-US" sz="2400" dirty="0">
                <a:latin typeface="Fira Sans" panose="020B0604020202020204" charset="0"/>
              </a:rPr>
              <a:t>on </a:t>
            </a:r>
            <a:r>
              <a:rPr lang="tr-TR" altLang="en-US" sz="2400" dirty="0" smtClean="0">
                <a:latin typeface="Fira Sans" panose="020B0604020202020204" charset="0"/>
              </a:rPr>
              <a:t>yıllık süreç </a:t>
            </a:r>
            <a:r>
              <a:rPr lang="tr-TR" altLang="en-US" sz="2400" dirty="0">
                <a:latin typeface="Fira Sans" panose="020B0604020202020204" charset="0"/>
              </a:rPr>
              <a:t>içerisinde işletmeler içsel fonksiyonlarında İşletme Kaynak Planlama (ERP), </a:t>
            </a:r>
            <a:r>
              <a:rPr lang="tr-TR" altLang="en-US" sz="2400" dirty="0" smtClean="0">
                <a:latin typeface="Fira Sans" panose="020B0604020202020204" charset="0"/>
              </a:rPr>
              <a:t>toplam kalite </a:t>
            </a:r>
            <a:r>
              <a:rPr lang="tr-TR" altLang="en-US" sz="2400" dirty="0">
                <a:latin typeface="Fira Sans" panose="020B0604020202020204" charset="0"/>
              </a:rPr>
              <a:t>yönetimi (TQM) ve iş süreçlerinin yeniden yapılanması (BPR) gibi </a:t>
            </a:r>
            <a:r>
              <a:rPr lang="tr-TR" altLang="en-US" sz="2400" dirty="0" smtClean="0">
                <a:latin typeface="Fira Sans" panose="020B0604020202020204" charset="0"/>
              </a:rPr>
              <a:t>bilgisayara dayalı </a:t>
            </a:r>
            <a:r>
              <a:rPr lang="tr-TR" altLang="en-US" sz="2400" dirty="0">
                <a:latin typeface="Fira Sans" panose="020B0604020202020204" charset="0"/>
              </a:rPr>
              <a:t>teknikleri ve yeni yönetim yaklaşımlarını işletmelerini optimize etmek ve </a:t>
            </a:r>
            <a:r>
              <a:rPr lang="tr-TR" altLang="en-US" sz="2400" dirty="0" smtClean="0">
                <a:latin typeface="Fira Sans" panose="020B0604020202020204" charset="0"/>
              </a:rPr>
              <a:t>yüksek düzey </a:t>
            </a:r>
            <a:r>
              <a:rPr lang="tr-TR" altLang="en-US" sz="2400" dirty="0">
                <a:latin typeface="Fira Sans" panose="020B0604020202020204" charset="0"/>
              </a:rPr>
              <a:t>ve kalitede hizmet sunmak amacıyla çevik ve yalın imalat ve dağıtım faaliyeti uygulamaktadırlar</a:t>
            </a:r>
            <a:r>
              <a:rPr lang="tr-TR" altLang="en-US" sz="2400" dirty="0" smtClean="0">
                <a:latin typeface="Fira Sans" panose="020B0604020202020204" charset="0"/>
              </a:rPr>
              <a:t>.</a:t>
            </a:r>
            <a:endParaRPr lang="tr-TR" altLang="en-US" sz="2400" dirty="0">
              <a:latin typeface="Fira Sans" panose="020B060402020202020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268572" y="8362981"/>
            <a:ext cx="17019428" cy="0"/>
          </a:xfrm>
          <a:prstGeom prst="line">
            <a:avLst/>
          </a:prstGeom>
          <a:ln w="19050" cap="rnd">
            <a:solidFill>
              <a:srgbClr val="004651"/>
            </a:solidFill>
            <a:prstDash val="solid"/>
            <a:headEnd type="none" w="sm" len="sm"/>
            <a:tailEnd type="none" w="sm" len="sm"/>
          </a:ln>
        </p:spPr>
      </p:sp>
      <p:sp>
        <p:nvSpPr>
          <p:cNvPr id="15" name="TextBox 15"/>
          <p:cNvSpPr txBox="1"/>
          <p:nvPr/>
        </p:nvSpPr>
        <p:spPr>
          <a:xfrm>
            <a:off x="1031804" y="652167"/>
            <a:ext cx="5699080" cy="1184940"/>
          </a:xfrm>
          <a:prstGeom prst="rect">
            <a:avLst/>
          </a:prstGeom>
        </p:spPr>
        <p:txBody>
          <a:bodyPr lIns="0" tIns="0" rIns="0" bIns="0" rtlCol="0" anchor="t">
            <a:spAutoFit/>
          </a:bodyPr>
          <a:lstStyle/>
          <a:p>
            <a:pPr algn="l">
              <a:lnSpc>
                <a:spcPts val="10199"/>
              </a:lnSpc>
              <a:spcBef>
                <a:spcPct val="0"/>
              </a:spcBef>
            </a:pPr>
            <a:r>
              <a:rPr lang="tr-TR" sz="5000" b="1" spc="-84" dirty="0" smtClean="0">
                <a:solidFill>
                  <a:srgbClr val="000000"/>
                </a:solidFill>
                <a:latin typeface="Fira Sans Medium"/>
                <a:ea typeface="Fira Sans Medium"/>
                <a:cs typeface="Fira Sans Medium"/>
                <a:sym typeface="Fira Sans Medium"/>
              </a:rPr>
              <a:t>Giriş</a:t>
            </a:r>
            <a:endParaRPr lang="en-US" sz="5000" b="1" spc="-84" dirty="0">
              <a:solidFill>
                <a:srgbClr val="000000"/>
              </a:solidFill>
              <a:latin typeface="Fira Sans Medium"/>
              <a:ea typeface="Fira Sans Medium"/>
              <a:cs typeface="Fira Sans Medium"/>
              <a:sym typeface="Fira Sans Medium"/>
            </a:endParaRPr>
          </a:p>
        </p:txBody>
      </p:sp>
      <p:grpSp>
        <p:nvGrpSpPr>
          <p:cNvPr id="17" name="Group 17"/>
          <p:cNvGrpSpPr/>
          <p:nvPr/>
        </p:nvGrpSpPr>
        <p:grpSpPr>
          <a:xfrm>
            <a:off x="1031805" y="8198352"/>
            <a:ext cx="380203" cy="329258"/>
            <a:chOff x="0" y="0"/>
            <a:chExt cx="3619627" cy="3134614"/>
          </a:xfrm>
        </p:grpSpPr>
        <p:sp>
          <p:nvSpPr>
            <p:cNvPr id="18" name="Freeform 1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19" name="Group 19"/>
          <p:cNvGrpSpPr/>
          <p:nvPr/>
        </p:nvGrpSpPr>
        <p:grpSpPr>
          <a:xfrm>
            <a:off x="5317258" y="8198352"/>
            <a:ext cx="380203" cy="329258"/>
            <a:chOff x="0" y="0"/>
            <a:chExt cx="3619627" cy="3134614"/>
          </a:xfrm>
        </p:grpSpPr>
        <p:sp>
          <p:nvSpPr>
            <p:cNvPr id="20" name="Freeform 2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1" name="Group 21"/>
          <p:cNvGrpSpPr/>
          <p:nvPr/>
        </p:nvGrpSpPr>
        <p:grpSpPr>
          <a:xfrm>
            <a:off x="9605817" y="8217402"/>
            <a:ext cx="380203" cy="329258"/>
            <a:chOff x="0" y="0"/>
            <a:chExt cx="3619627" cy="3134614"/>
          </a:xfrm>
        </p:grpSpPr>
        <p:sp>
          <p:nvSpPr>
            <p:cNvPr id="22" name="Freeform 2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3" name="Group 23"/>
          <p:cNvGrpSpPr/>
          <p:nvPr/>
        </p:nvGrpSpPr>
        <p:grpSpPr>
          <a:xfrm>
            <a:off x="13894375" y="8198352"/>
            <a:ext cx="380203" cy="329258"/>
            <a:chOff x="0" y="0"/>
            <a:chExt cx="3619627" cy="3134614"/>
          </a:xfrm>
        </p:grpSpPr>
        <p:sp>
          <p:nvSpPr>
            <p:cNvPr id="24" name="Freeform 2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5" name="Group 25"/>
          <p:cNvGrpSpPr/>
          <p:nvPr/>
        </p:nvGrpSpPr>
        <p:grpSpPr>
          <a:xfrm>
            <a:off x="16799111" y="2687862"/>
            <a:ext cx="2977778" cy="2578770"/>
            <a:chOff x="0" y="0"/>
            <a:chExt cx="3619627" cy="3134614"/>
          </a:xfrm>
        </p:grpSpPr>
        <p:sp>
          <p:nvSpPr>
            <p:cNvPr id="26" name="Freeform 2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7" name="Group 27"/>
          <p:cNvGrpSpPr/>
          <p:nvPr/>
        </p:nvGrpSpPr>
        <p:grpSpPr>
          <a:xfrm>
            <a:off x="13660090" y="-135282"/>
            <a:ext cx="4201515" cy="3638531"/>
            <a:chOff x="0" y="0"/>
            <a:chExt cx="3619627" cy="3134614"/>
          </a:xfrm>
        </p:grpSpPr>
        <p:sp>
          <p:nvSpPr>
            <p:cNvPr id="28" name="Freeform 2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29" name="Group 29"/>
          <p:cNvGrpSpPr/>
          <p:nvPr/>
        </p:nvGrpSpPr>
        <p:grpSpPr>
          <a:xfrm>
            <a:off x="13243939" y="-956153"/>
            <a:ext cx="2481390" cy="2148895"/>
            <a:chOff x="0" y="0"/>
            <a:chExt cx="3619627" cy="3134614"/>
          </a:xfrm>
        </p:grpSpPr>
        <p:sp>
          <p:nvSpPr>
            <p:cNvPr id="30" name="Freeform 3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31" name="Metin kutusu 30"/>
          <p:cNvSpPr txBox="1"/>
          <p:nvPr/>
        </p:nvSpPr>
        <p:spPr>
          <a:xfrm>
            <a:off x="1031804" y="2095500"/>
            <a:ext cx="11769796" cy="4775153"/>
          </a:xfrm>
          <a:prstGeom prst="rect">
            <a:avLst/>
          </a:prstGeom>
          <a:noFill/>
        </p:spPr>
        <p:txBody>
          <a:bodyPr wrap="square" rtlCol="0">
            <a:spAutoFit/>
          </a:bodyPr>
          <a:lstStyle/>
          <a:p>
            <a:pPr algn="just">
              <a:lnSpc>
                <a:spcPct val="150000"/>
              </a:lnSpc>
              <a:spcAft>
                <a:spcPts val="1200"/>
              </a:spcAft>
              <a:buFont typeface="Wingdings 2" panose="05020102010507070707" pitchFamily="18" charset="2"/>
              <a:buChar char=""/>
            </a:pPr>
            <a:r>
              <a:rPr lang="tr-TR" altLang="en-US" sz="2200" dirty="0" smtClean="0">
                <a:latin typeface="Fira Sans" panose="020B0604020202020204" charset="0"/>
              </a:rPr>
              <a:t> </a:t>
            </a:r>
            <a:r>
              <a:rPr lang="tr-TR" altLang="en-US" sz="2400" dirty="0" smtClean="0">
                <a:latin typeface="Fira Sans" panose="020B0604020202020204" charset="0"/>
              </a:rPr>
              <a:t>İçsel </a:t>
            </a:r>
            <a:r>
              <a:rPr lang="tr-TR" altLang="en-US" sz="2400" dirty="0">
                <a:latin typeface="Fira Sans" panose="020B0604020202020204" charset="0"/>
              </a:rPr>
              <a:t>maliyet </a:t>
            </a:r>
            <a:r>
              <a:rPr lang="tr-TR" altLang="en-US" sz="2400" dirty="0" err="1">
                <a:latin typeface="Fira Sans" panose="020B0604020202020204" charset="0"/>
              </a:rPr>
              <a:t>azaltımı</a:t>
            </a:r>
            <a:r>
              <a:rPr lang="tr-TR" altLang="en-US" sz="2400" dirty="0">
                <a:latin typeface="Fira Sans" panose="020B0604020202020204" charset="0"/>
              </a:rPr>
              <a:t> ve süreç optimizasyonu konusundaki bu çalışmalar sonuçlandığında günümüzün en iyi işletmeleri aynı yönetim ve teknoloji yaklaşımlarını kendi tedarik zincirlerinde de uygulatmaya başlamışlardır. </a:t>
            </a:r>
            <a:endParaRPr lang="tr-TR" altLang="en-US" sz="2400" dirty="0" smtClean="0">
              <a:latin typeface="Fira Sans" panose="020B0604020202020204" charset="0"/>
            </a:endParaRPr>
          </a:p>
          <a:p>
            <a:pPr algn="just">
              <a:lnSpc>
                <a:spcPct val="150000"/>
              </a:lnSpc>
              <a:spcAft>
                <a:spcPts val="1200"/>
              </a:spcAft>
              <a:buFont typeface="Wingdings 2" panose="05020102010507070707" pitchFamily="18" charset="2"/>
              <a:buChar char=""/>
            </a:pPr>
            <a:r>
              <a:rPr lang="tr-TR" altLang="en-US" sz="2400" dirty="0" smtClean="0">
                <a:latin typeface="Fira Sans" panose="020B0604020202020204" charset="0"/>
              </a:rPr>
              <a:t> Buradaki </a:t>
            </a:r>
            <a:r>
              <a:rPr lang="tr-TR" altLang="en-US" sz="2400" dirty="0">
                <a:latin typeface="Fira Sans" panose="020B0604020202020204" charset="0"/>
              </a:rPr>
              <a:t>temel amaç; tedarik zincirinin kapsadığı lojistik, stok, tedarik, müşteri yönetimi, ürün geliştirme ve finansal fonksiyonlar gibi tüm alanlarda boşa harcanan her türlü eylemin ortadan kaldırılmasıdır</a:t>
            </a:r>
            <a:r>
              <a:rPr lang="tr-TR" altLang="en-US" sz="2400" dirty="0" smtClean="0">
                <a:latin typeface="Fira Sans" panose="020B0604020202020204" charset="0"/>
              </a:rPr>
              <a:t>.</a:t>
            </a:r>
          </a:p>
          <a:p>
            <a:pPr algn="just">
              <a:lnSpc>
                <a:spcPct val="150000"/>
              </a:lnSpc>
              <a:spcAft>
                <a:spcPts val="1200"/>
              </a:spcAft>
              <a:buFont typeface="Wingdings 2" panose="05020102010507070707" pitchFamily="18" charset="2"/>
              <a:buChar char=""/>
            </a:pPr>
            <a:r>
              <a:rPr lang="tr-TR" altLang="en-US" sz="2400" dirty="0" smtClean="0">
                <a:latin typeface="Fira Sans" panose="020B0604020202020204" charset="0"/>
              </a:rPr>
              <a:t> İkinci </a:t>
            </a:r>
            <a:r>
              <a:rPr lang="tr-TR" altLang="en-US" sz="2400" dirty="0">
                <a:latin typeface="Fira Sans" panose="020B0604020202020204" charset="0"/>
              </a:rPr>
              <a:t>neden ise firmaların son birkaç yıl içerisinde kaynakların dikey bütünleşmesi </a:t>
            </a:r>
            <a:r>
              <a:rPr lang="tr-TR" altLang="en-US" sz="2400" dirty="0" smtClean="0">
                <a:latin typeface="Fira Sans" panose="020B0604020202020204" charset="0"/>
              </a:rPr>
              <a:t>temeline dayanan </a:t>
            </a:r>
            <a:r>
              <a:rPr lang="tr-TR" altLang="en-US" sz="2400" dirty="0">
                <a:latin typeface="Fira Sans" panose="020B0604020202020204" charset="0"/>
              </a:rPr>
              <a:t>stratejileri uygulamayı bırakmalarıdır. </a:t>
            </a:r>
            <a:endParaRPr lang="tr-TR" altLang="en-US" sz="2400" dirty="0" smtClean="0">
              <a:latin typeface="Fira Sans" panose="020B0604020202020204" charset="0"/>
            </a:endParaRPr>
          </a:p>
        </p:txBody>
      </p:sp>
    </p:spTree>
    <p:extLst>
      <p:ext uri="{BB962C8B-B14F-4D97-AF65-F5344CB8AC3E}">
        <p14:creationId xmlns:p14="http://schemas.microsoft.com/office/powerpoint/2010/main" val="10746383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268572" y="8362981"/>
            <a:ext cx="17019428" cy="0"/>
          </a:xfrm>
          <a:prstGeom prst="line">
            <a:avLst/>
          </a:prstGeom>
          <a:ln w="19050" cap="rnd">
            <a:solidFill>
              <a:srgbClr val="004651"/>
            </a:solidFill>
            <a:prstDash val="solid"/>
            <a:headEnd type="none" w="sm" len="sm"/>
            <a:tailEnd type="none" w="sm" len="sm"/>
          </a:ln>
        </p:spPr>
      </p:sp>
      <p:sp>
        <p:nvSpPr>
          <p:cNvPr id="15" name="TextBox 15"/>
          <p:cNvSpPr txBox="1"/>
          <p:nvPr/>
        </p:nvSpPr>
        <p:spPr>
          <a:xfrm>
            <a:off x="1028700" y="739889"/>
            <a:ext cx="5699080" cy="1184940"/>
          </a:xfrm>
          <a:prstGeom prst="rect">
            <a:avLst/>
          </a:prstGeom>
        </p:spPr>
        <p:txBody>
          <a:bodyPr lIns="0" tIns="0" rIns="0" bIns="0" rtlCol="0" anchor="t">
            <a:spAutoFit/>
          </a:bodyPr>
          <a:lstStyle/>
          <a:p>
            <a:pPr algn="l">
              <a:lnSpc>
                <a:spcPts val="10199"/>
              </a:lnSpc>
              <a:spcBef>
                <a:spcPct val="0"/>
              </a:spcBef>
            </a:pPr>
            <a:r>
              <a:rPr lang="tr-TR" sz="5000" b="1" spc="-84" dirty="0" smtClean="0">
                <a:solidFill>
                  <a:srgbClr val="000000"/>
                </a:solidFill>
                <a:latin typeface="Fira Sans Medium"/>
                <a:ea typeface="Fira Sans Medium"/>
                <a:cs typeface="Fira Sans Medium"/>
                <a:sym typeface="Fira Sans Medium"/>
              </a:rPr>
              <a:t>Giriş</a:t>
            </a:r>
            <a:endParaRPr lang="en-US" sz="5000" b="1" spc="-84" dirty="0">
              <a:solidFill>
                <a:srgbClr val="000000"/>
              </a:solidFill>
              <a:latin typeface="Fira Sans Medium"/>
              <a:ea typeface="Fira Sans Medium"/>
              <a:cs typeface="Fira Sans Medium"/>
              <a:sym typeface="Fira Sans Medium"/>
            </a:endParaRPr>
          </a:p>
        </p:txBody>
      </p:sp>
      <p:grpSp>
        <p:nvGrpSpPr>
          <p:cNvPr id="17" name="Group 17"/>
          <p:cNvGrpSpPr/>
          <p:nvPr/>
        </p:nvGrpSpPr>
        <p:grpSpPr>
          <a:xfrm>
            <a:off x="1031805" y="8198352"/>
            <a:ext cx="380203" cy="329258"/>
            <a:chOff x="0" y="0"/>
            <a:chExt cx="3619627" cy="3134614"/>
          </a:xfrm>
        </p:grpSpPr>
        <p:sp>
          <p:nvSpPr>
            <p:cNvPr id="18" name="Freeform 1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19" name="Group 19"/>
          <p:cNvGrpSpPr/>
          <p:nvPr/>
        </p:nvGrpSpPr>
        <p:grpSpPr>
          <a:xfrm>
            <a:off x="5317258" y="8198352"/>
            <a:ext cx="380203" cy="329258"/>
            <a:chOff x="0" y="0"/>
            <a:chExt cx="3619627" cy="3134614"/>
          </a:xfrm>
        </p:grpSpPr>
        <p:sp>
          <p:nvSpPr>
            <p:cNvPr id="20" name="Freeform 2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1" name="Group 21"/>
          <p:cNvGrpSpPr/>
          <p:nvPr/>
        </p:nvGrpSpPr>
        <p:grpSpPr>
          <a:xfrm>
            <a:off x="9605817" y="8217402"/>
            <a:ext cx="380203" cy="329258"/>
            <a:chOff x="0" y="0"/>
            <a:chExt cx="3619627" cy="3134614"/>
          </a:xfrm>
        </p:grpSpPr>
        <p:sp>
          <p:nvSpPr>
            <p:cNvPr id="22" name="Freeform 2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3" name="Group 23"/>
          <p:cNvGrpSpPr/>
          <p:nvPr/>
        </p:nvGrpSpPr>
        <p:grpSpPr>
          <a:xfrm>
            <a:off x="13894375" y="8198352"/>
            <a:ext cx="380203" cy="329258"/>
            <a:chOff x="0" y="0"/>
            <a:chExt cx="3619627" cy="3134614"/>
          </a:xfrm>
        </p:grpSpPr>
        <p:sp>
          <p:nvSpPr>
            <p:cNvPr id="24" name="Freeform 2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5" name="Group 25"/>
          <p:cNvGrpSpPr/>
          <p:nvPr/>
        </p:nvGrpSpPr>
        <p:grpSpPr>
          <a:xfrm>
            <a:off x="16799111" y="2687862"/>
            <a:ext cx="2977778" cy="2578770"/>
            <a:chOff x="0" y="0"/>
            <a:chExt cx="3619627" cy="3134614"/>
          </a:xfrm>
        </p:grpSpPr>
        <p:sp>
          <p:nvSpPr>
            <p:cNvPr id="26" name="Freeform 2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7" name="Group 27"/>
          <p:cNvGrpSpPr/>
          <p:nvPr/>
        </p:nvGrpSpPr>
        <p:grpSpPr>
          <a:xfrm>
            <a:off x="13660090" y="-135282"/>
            <a:ext cx="4201515" cy="3638531"/>
            <a:chOff x="0" y="0"/>
            <a:chExt cx="3619627" cy="3134614"/>
          </a:xfrm>
        </p:grpSpPr>
        <p:sp>
          <p:nvSpPr>
            <p:cNvPr id="28" name="Freeform 2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29" name="Group 29"/>
          <p:cNvGrpSpPr/>
          <p:nvPr/>
        </p:nvGrpSpPr>
        <p:grpSpPr>
          <a:xfrm>
            <a:off x="13243939" y="-956153"/>
            <a:ext cx="2481390" cy="2148895"/>
            <a:chOff x="0" y="0"/>
            <a:chExt cx="3619627" cy="3134614"/>
          </a:xfrm>
        </p:grpSpPr>
        <p:sp>
          <p:nvSpPr>
            <p:cNvPr id="30" name="Freeform 3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31" name="Metin kutusu 30"/>
          <p:cNvSpPr txBox="1"/>
          <p:nvPr/>
        </p:nvSpPr>
        <p:spPr>
          <a:xfrm>
            <a:off x="1028700" y="2239215"/>
            <a:ext cx="12001500" cy="5386090"/>
          </a:xfrm>
          <a:prstGeom prst="rect">
            <a:avLst/>
          </a:prstGeom>
          <a:noFill/>
        </p:spPr>
        <p:txBody>
          <a:bodyPr wrap="square" rtlCol="0">
            <a:spAutoFit/>
          </a:bodyPr>
          <a:lstStyle/>
          <a:p>
            <a:pPr algn="just">
              <a:lnSpc>
                <a:spcPct val="150000"/>
              </a:lnSpc>
              <a:spcAft>
                <a:spcPts val="1200"/>
              </a:spcAft>
              <a:buFont typeface="Wingdings 2" panose="05020102010507070707" pitchFamily="18" charset="2"/>
              <a:buChar char=""/>
            </a:pPr>
            <a:r>
              <a:rPr lang="tr-TR" altLang="en-US" sz="2400" dirty="0" smtClean="0">
                <a:latin typeface="Fira Sans" panose="020B0604020202020204" charset="0"/>
              </a:rPr>
              <a:t> İşletmeler </a:t>
            </a:r>
            <a:r>
              <a:rPr lang="tr-TR" altLang="en-US" sz="2400" dirty="0">
                <a:latin typeface="Fira Sans" panose="020B0604020202020204" charset="0"/>
              </a:rPr>
              <a:t>bir taraftan kârlılığın olmadığı ya da rekabette zayıf oldukları alanlardan çekilirken diğer taraftan tedarikçileri ile ürün geliştirme, </a:t>
            </a:r>
            <a:r>
              <a:rPr lang="tr-TR" altLang="en-US" sz="2400" dirty="0" err="1">
                <a:latin typeface="Fira Sans" panose="020B0604020202020204" charset="0"/>
              </a:rPr>
              <a:t>tahminleme</a:t>
            </a:r>
            <a:r>
              <a:rPr lang="tr-TR" altLang="en-US" sz="2400" dirty="0">
                <a:latin typeface="Fira Sans" panose="020B0604020202020204" charset="0"/>
              </a:rPr>
              <a:t>, stok yönetimi ve lojistik, rekabet avantajı için açık olan yollarda çapraz kanal fonksiyonlarının geliştirilmesine yönelik yakın işbirliği içerisine girmişlerdir</a:t>
            </a:r>
            <a:r>
              <a:rPr lang="tr-TR" altLang="en-US" sz="2400" dirty="0" smtClean="0">
                <a:latin typeface="Fira Sans" panose="020B0604020202020204" charset="0"/>
              </a:rPr>
              <a:t>. </a:t>
            </a:r>
          </a:p>
          <a:p>
            <a:pPr algn="just">
              <a:lnSpc>
                <a:spcPct val="150000"/>
              </a:lnSpc>
              <a:spcAft>
                <a:spcPts val="1200"/>
              </a:spcAft>
              <a:buFont typeface="Wingdings 2" panose="05020102010507070707" pitchFamily="18" charset="2"/>
              <a:buChar char=""/>
            </a:pPr>
            <a:r>
              <a:rPr lang="tr-TR" altLang="en-US" sz="2400" dirty="0" smtClean="0">
                <a:latin typeface="Fira Sans" panose="020B0604020202020204" charset="0"/>
              </a:rPr>
              <a:t> Üçüncü </a:t>
            </a:r>
            <a:r>
              <a:rPr lang="tr-TR" altLang="en-US" sz="2400" dirty="0">
                <a:latin typeface="Fira Sans" panose="020B0604020202020204" charset="0"/>
              </a:rPr>
              <a:t>neden; küresel ticaretin birkaç yıl öncesine kadar nispeten ulaşılması çok </a:t>
            </a:r>
            <a:r>
              <a:rPr lang="tr-TR" altLang="en-US" sz="2400" dirty="0" smtClean="0">
                <a:latin typeface="Fira Sans" panose="020B0604020202020204" charset="0"/>
              </a:rPr>
              <a:t>güç olan </a:t>
            </a:r>
            <a:r>
              <a:rPr lang="tr-TR" altLang="en-US" sz="2400" dirty="0">
                <a:latin typeface="Fira Sans" panose="020B0604020202020204" charset="0"/>
              </a:rPr>
              <a:t>yeni pazarlara erişimi ve yeni iş modellerinin ortaya çıkmasıdır. </a:t>
            </a:r>
            <a:endParaRPr lang="tr-TR" altLang="en-US" sz="2400" dirty="0" smtClean="0">
              <a:latin typeface="Fira Sans" panose="020B0604020202020204" charset="0"/>
            </a:endParaRPr>
          </a:p>
          <a:p>
            <a:pPr algn="just">
              <a:lnSpc>
                <a:spcPct val="150000"/>
              </a:lnSpc>
              <a:spcAft>
                <a:spcPts val="1200"/>
              </a:spcAft>
              <a:buFont typeface="Wingdings 2" panose="05020102010507070707" pitchFamily="18" charset="2"/>
              <a:buChar char=""/>
            </a:pPr>
            <a:r>
              <a:rPr lang="tr-TR" altLang="en-US" sz="2400" dirty="0">
                <a:latin typeface="Fira Sans" panose="020B0604020202020204" charset="0"/>
              </a:rPr>
              <a:t> </a:t>
            </a:r>
            <a:r>
              <a:rPr lang="tr-TR" altLang="en-US" sz="2400" dirty="0" smtClean="0">
                <a:latin typeface="Fira Sans" panose="020B0604020202020204" charset="0"/>
              </a:rPr>
              <a:t>Günümüz etkileşimli internet </a:t>
            </a:r>
            <a:r>
              <a:rPr lang="tr-TR" altLang="en-US" sz="2400" dirty="0">
                <a:latin typeface="Fira Sans" panose="020B0604020202020204" charset="0"/>
              </a:rPr>
              <a:t>teknolojisi ve uluslararası lojistik konularındaki gelişmeler şirketlerin </a:t>
            </a:r>
            <a:r>
              <a:rPr lang="tr-TR" altLang="en-US" sz="2400" dirty="0" smtClean="0">
                <a:latin typeface="Fira Sans" panose="020B0604020202020204" charset="0"/>
              </a:rPr>
              <a:t>sadece kendi </a:t>
            </a:r>
            <a:r>
              <a:rPr lang="tr-TR" altLang="en-US" sz="2400" dirty="0">
                <a:latin typeface="Fira Sans" panose="020B0604020202020204" charset="0"/>
              </a:rPr>
              <a:t>ulusal sınırları içerisinde iş yapma sınırlılığını da ortadan kaldırmıştır. </a:t>
            </a:r>
            <a:endParaRPr lang="tr-TR" altLang="en-US" sz="2400" dirty="0" smtClean="0">
              <a:latin typeface="Fira Sans" panose="020B0604020202020204" charset="0"/>
            </a:endParaRPr>
          </a:p>
        </p:txBody>
      </p:sp>
    </p:spTree>
    <p:extLst>
      <p:ext uri="{BB962C8B-B14F-4D97-AF65-F5344CB8AC3E}">
        <p14:creationId xmlns:p14="http://schemas.microsoft.com/office/powerpoint/2010/main" val="14768384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268572" y="8362981"/>
            <a:ext cx="17019428" cy="0"/>
          </a:xfrm>
          <a:prstGeom prst="line">
            <a:avLst/>
          </a:prstGeom>
          <a:ln w="19050" cap="rnd">
            <a:solidFill>
              <a:srgbClr val="004651"/>
            </a:solidFill>
            <a:prstDash val="solid"/>
            <a:headEnd type="none" w="sm" len="sm"/>
            <a:tailEnd type="none" w="sm" len="sm"/>
          </a:ln>
        </p:spPr>
      </p:sp>
      <p:sp>
        <p:nvSpPr>
          <p:cNvPr id="15" name="TextBox 15"/>
          <p:cNvSpPr txBox="1"/>
          <p:nvPr/>
        </p:nvSpPr>
        <p:spPr>
          <a:xfrm>
            <a:off x="1028700" y="1028700"/>
            <a:ext cx="5699080" cy="1184940"/>
          </a:xfrm>
          <a:prstGeom prst="rect">
            <a:avLst/>
          </a:prstGeom>
        </p:spPr>
        <p:txBody>
          <a:bodyPr lIns="0" tIns="0" rIns="0" bIns="0" rtlCol="0" anchor="t">
            <a:spAutoFit/>
          </a:bodyPr>
          <a:lstStyle/>
          <a:p>
            <a:pPr algn="l">
              <a:lnSpc>
                <a:spcPts val="10199"/>
              </a:lnSpc>
              <a:spcBef>
                <a:spcPct val="0"/>
              </a:spcBef>
            </a:pPr>
            <a:r>
              <a:rPr lang="tr-TR" sz="5000" b="1" spc="-84" dirty="0" smtClean="0">
                <a:solidFill>
                  <a:srgbClr val="000000"/>
                </a:solidFill>
                <a:latin typeface="Fira Sans Medium"/>
                <a:ea typeface="Fira Sans Medium"/>
                <a:cs typeface="Fira Sans Medium"/>
                <a:sym typeface="Fira Sans Medium"/>
              </a:rPr>
              <a:t>Giriş</a:t>
            </a:r>
            <a:endParaRPr lang="en-US" sz="5000" b="1" spc="-84" dirty="0">
              <a:solidFill>
                <a:srgbClr val="000000"/>
              </a:solidFill>
              <a:latin typeface="Fira Sans Medium"/>
              <a:ea typeface="Fira Sans Medium"/>
              <a:cs typeface="Fira Sans Medium"/>
              <a:sym typeface="Fira Sans Medium"/>
            </a:endParaRPr>
          </a:p>
        </p:txBody>
      </p:sp>
      <p:grpSp>
        <p:nvGrpSpPr>
          <p:cNvPr id="17" name="Group 17"/>
          <p:cNvGrpSpPr/>
          <p:nvPr/>
        </p:nvGrpSpPr>
        <p:grpSpPr>
          <a:xfrm>
            <a:off x="1031805" y="8198352"/>
            <a:ext cx="380203" cy="329258"/>
            <a:chOff x="0" y="0"/>
            <a:chExt cx="3619627" cy="3134614"/>
          </a:xfrm>
        </p:grpSpPr>
        <p:sp>
          <p:nvSpPr>
            <p:cNvPr id="18" name="Freeform 1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19" name="Group 19"/>
          <p:cNvGrpSpPr/>
          <p:nvPr/>
        </p:nvGrpSpPr>
        <p:grpSpPr>
          <a:xfrm>
            <a:off x="5317258" y="8198352"/>
            <a:ext cx="380203" cy="329258"/>
            <a:chOff x="0" y="0"/>
            <a:chExt cx="3619627" cy="3134614"/>
          </a:xfrm>
        </p:grpSpPr>
        <p:sp>
          <p:nvSpPr>
            <p:cNvPr id="20" name="Freeform 2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1" name="Group 21"/>
          <p:cNvGrpSpPr/>
          <p:nvPr/>
        </p:nvGrpSpPr>
        <p:grpSpPr>
          <a:xfrm>
            <a:off x="9605817" y="8217402"/>
            <a:ext cx="380203" cy="329258"/>
            <a:chOff x="0" y="0"/>
            <a:chExt cx="3619627" cy="3134614"/>
          </a:xfrm>
        </p:grpSpPr>
        <p:sp>
          <p:nvSpPr>
            <p:cNvPr id="22" name="Freeform 2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3" name="Group 23"/>
          <p:cNvGrpSpPr/>
          <p:nvPr/>
        </p:nvGrpSpPr>
        <p:grpSpPr>
          <a:xfrm>
            <a:off x="13894375" y="8198352"/>
            <a:ext cx="380203" cy="329258"/>
            <a:chOff x="0" y="0"/>
            <a:chExt cx="3619627" cy="3134614"/>
          </a:xfrm>
        </p:grpSpPr>
        <p:sp>
          <p:nvSpPr>
            <p:cNvPr id="24" name="Freeform 2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5" name="Group 25"/>
          <p:cNvGrpSpPr/>
          <p:nvPr/>
        </p:nvGrpSpPr>
        <p:grpSpPr>
          <a:xfrm>
            <a:off x="16799111" y="2687862"/>
            <a:ext cx="2977778" cy="2578770"/>
            <a:chOff x="0" y="0"/>
            <a:chExt cx="3619627" cy="3134614"/>
          </a:xfrm>
        </p:grpSpPr>
        <p:sp>
          <p:nvSpPr>
            <p:cNvPr id="26" name="Freeform 2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7" name="Group 27"/>
          <p:cNvGrpSpPr/>
          <p:nvPr/>
        </p:nvGrpSpPr>
        <p:grpSpPr>
          <a:xfrm>
            <a:off x="13660090" y="-135282"/>
            <a:ext cx="4201515" cy="3638531"/>
            <a:chOff x="0" y="0"/>
            <a:chExt cx="3619627" cy="3134614"/>
          </a:xfrm>
        </p:grpSpPr>
        <p:sp>
          <p:nvSpPr>
            <p:cNvPr id="28" name="Freeform 2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29" name="Group 29"/>
          <p:cNvGrpSpPr/>
          <p:nvPr/>
        </p:nvGrpSpPr>
        <p:grpSpPr>
          <a:xfrm>
            <a:off x="13243939" y="-956153"/>
            <a:ext cx="2481390" cy="2148895"/>
            <a:chOff x="0" y="0"/>
            <a:chExt cx="3619627" cy="3134614"/>
          </a:xfrm>
        </p:grpSpPr>
        <p:sp>
          <p:nvSpPr>
            <p:cNvPr id="30" name="Freeform 3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31" name="Metin kutusu 30"/>
          <p:cNvSpPr txBox="1"/>
          <p:nvPr/>
        </p:nvSpPr>
        <p:spPr>
          <a:xfrm>
            <a:off x="1028700" y="2243629"/>
            <a:ext cx="12631390" cy="5940088"/>
          </a:xfrm>
          <a:prstGeom prst="rect">
            <a:avLst/>
          </a:prstGeom>
          <a:noFill/>
        </p:spPr>
        <p:txBody>
          <a:bodyPr wrap="square" rtlCol="0">
            <a:spAutoFit/>
          </a:bodyPr>
          <a:lstStyle/>
          <a:p>
            <a:pPr algn="just">
              <a:lnSpc>
                <a:spcPct val="150000"/>
              </a:lnSpc>
              <a:spcAft>
                <a:spcPts val="1200"/>
              </a:spcAft>
              <a:buFont typeface="Wingdings 2" panose="05020102010507070707" pitchFamily="18" charset="2"/>
              <a:buChar char=""/>
            </a:pPr>
            <a:r>
              <a:rPr lang="tr-TR" altLang="en-US" sz="2400" dirty="0" smtClean="0">
                <a:latin typeface="Fira Sans" panose="020B0604020202020204" charset="0"/>
              </a:rPr>
              <a:t> Son </a:t>
            </a:r>
            <a:r>
              <a:rPr lang="tr-TR" altLang="en-US" sz="2400" dirty="0">
                <a:latin typeface="Fira Sans" panose="020B0604020202020204" charset="0"/>
              </a:rPr>
              <a:t>zamanlarda uluslararası oluşumlar ve bölgesel ticaret anlaşmalarının da teşviki ile küresel işletmeler sadece maliyet etkinliği sağlayacak ortakların araştırılmasıyla kalmayıp aynı zamanda daha önce ulaşamadıkları kaynak ve pazarlara ulaşmalarını sağlayacak ortaklar bulma arayışı içerisindedirler.</a:t>
            </a:r>
            <a:r>
              <a:rPr lang="tr-TR" altLang="en-US" sz="2400" dirty="0" smtClean="0">
                <a:latin typeface="Fira Sans" panose="020B0604020202020204" charset="0"/>
              </a:rPr>
              <a:t> </a:t>
            </a:r>
          </a:p>
          <a:p>
            <a:pPr algn="just">
              <a:lnSpc>
                <a:spcPct val="150000"/>
              </a:lnSpc>
              <a:spcAft>
                <a:spcPts val="1200"/>
              </a:spcAft>
              <a:buFont typeface="Wingdings 2" panose="05020102010507070707" pitchFamily="18" charset="2"/>
              <a:buChar char=""/>
            </a:pPr>
            <a:r>
              <a:rPr lang="tr-TR" altLang="en-US" sz="2400" dirty="0" smtClean="0">
                <a:latin typeface="Fira Sans" panose="020B0604020202020204" charset="0"/>
              </a:rPr>
              <a:t> Bunların </a:t>
            </a:r>
            <a:r>
              <a:rPr lang="tr-TR" altLang="en-US" sz="2400" dirty="0">
                <a:latin typeface="Fira Sans" panose="020B0604020202020204" charset="0"/>
              </a:rPr>
              <a:t>yanı sıra teknolojik gelişmeler (e-iş gibi) </a:t>
            </a:r>
            <a:r>
              <a:rPr lang="tr-TR" altLang="en-US" sz="2400" dirty="0" smtClean="0">
                <a:latin typeface="Fira Sans" panose="020B0604020202020204" charset="0"/>
              </a:rPr>
              <a:t>küçük ölçekteki </a:t>
            </a:r>
            <a:r>
              <a:rPr lang="tr-TR" altLang="en-US" sz="2400" dirty="0">
                <a:latin typeface="Fira Sans" panose="020B0604020202020204" charset="0"/>
              </a:rPr>
              <a:t>işletmelerin de küresel ağlar içerisine katılmalarını ve daha önceleri sadece </a:t>
            </a:r>
            <a:r>
              <a:rPr lang="tr-TR" altLang="en-US" sz="2400" dirty="0" smtClean="0">
                <a:latin typeface="Fira Sans" panose="020B0604020202020204" charset="0"/>
              </a:rPr>
              <a:t>büyük şirketlerin </a:t>
            </a:r>
            <a:r>
              <a:rPr lang="tr-TR" altLang="en-US" sz="2400" dirty="0">
                <a:latin typeface="Fira Sans" panose="020B0604020202020204" charset="0"/>
              </a:rPr>
              <a:t>uygulayabildikleri rekabetçi işletme modellerini geliştirmelerine </a:t>
            </a:r>
            <a:r>
              <a:rPr lang="tr-TR" altLang="en-US" sz="2400" dirty="0" smtClean="0">
                <a:latin typeface="Fira Sans" panose="020B0604020202020204" charset="0"/>
              </a:rPr>
              <a:t>olanak sağlamaktadır</a:t>
            </a:r>
            <a:r>
              <a:rPr lang="tr-TR" altLang="en-US" sz="2400" dirty="0">
                <a:latin typeface="Fira Sans" panose="020B0604020202020204" charset="0"/>
              </a:rPr>
              <a:t>.</a:t>
            </a:r>
          </a:p>
          <a:p>
            <a:pPr algn="just">
              <a:lnSpc>
                <a:spcPct val="150000"/>
              </a:lnSpc>
              <a:spcAft>
                <a:spcPts val="1200"/>
              </a:spcAft>
              <a:buFont typeface="Wingdings 2" panose="05020102010507070707" pitchFamily="18" charset="2"/>
              <a:buChar char=""/>
            </a:pPr>
            <a:r>
              <a:rPr lang="tr-TR" altLang="en-US" sz="2400" dirty="0" smtClean="0">
                <a:latin typeface="Fira Sans" panose="020B0604020202020204" charset="0"/>
              </a:rPr>
              <a:t> Dördüncü </a:t>
            </a:r>
            <a:r>
              <a:rPr lang="tr-TR" altLang="en-US" sz="2400" dirty="0">
                <a:latin typeface="Fira Sans" panose="020B0604020202020204" charset="0"/>
              </a:rPr>
              <a:t>neden ise; günümüz pazar şartlarının işletmeleri müşteri taleplerini </a:t>
            </a:r>
            <a:r>
              <a:rPr lang="tr-TR" altLang="en-US" sz="2400" dirty="0" smtClean="0">
                <a:latin typeface="Fira Sans" panose="020B0604020202020204" charset="0"/>
              </a:rPr>
              <a:t>daha kısa </a:t>
            </a:r>
            <a:r>
              <a:rPr lang="tr-TR" altLang="en-US" sz="2400" dirty="0">
                <a:latin typeface="Fira Sans" panose="020B0604020202020204" charset="0"/>
              </a:rPr>
              <a:t>bir zaman içerisinde yerine getirebilmeleri için tedarik zincirleriyle işbirliği </a:t>
            </a:r>
            <a:r>
              <a:rPr lang="tr-TR" altLang="en-US" sz="2400" dirty="0" smtClean="0">
                <a:latin typeface="Fira Sans" panose="020B0604020202020204" charset="0"/>
              </a:rPr>
              <a:t>içerisinde olmaya </a:t>
            </a:r>
            <a:r>
              <a:rPr lang="tr-TR" altLang="en-US" sz="2400" dirty="0">
                <a:latin typeface="Fira Sans" panose="020B0604020202020204" charset="0"/>
              </a:rPr>
              <a:t>zorlamasıdır. </a:t>
            </a:r>
            <a:endParaRPr lang="tr-TR" altLang="en-US" sz="2400" dirty="0" smtClean="0">
              <a:latin typeface="Fira Sans" panose="020B0604020202020204" charset="0"/>
            </a:endParaRPr>
          </a:p>
        </p:txBody>
      </p:sp>
    </p:spTree>
    <p:extLst>
      <p:ext uri="{BB962C8B-B14F-4D97-AF65-F5344CB8AC3E}">
        <p14:creationId xmlns:p14="http://schemas.microsoft.com/office/powerpoint/2010/main" val="42770259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268572" y="8362981"/>
            <a:ext cx="17019428" cy="0"/>
          </a:xfrm>
          <a:prstGeom prst="line">
            <a:avLst/>
          </a:prstGeom>
          <a:ln w="19050" cap="rnd">
            <a:solidFill>
              <a:srgbClr val="004651"/>
            </a:solidFill>
            <a:prstDash val="solid"/>
            <a:headEnd type="none" w="sm" len="sm"/>
            <a:tailEnd type="none" w="sm" len="sm"/>
          </a:ln>
        </p:spPr>
      </p:sp>
      <p:sp>
        <p:nvSpPr>
          <p:cNvPr id="15" name="TextBox 15"/>
          <p:cNvSpPr txBox="1"/>
          <p:nvPr/>
        </p:nvSpPr>
        <p:spPr>
          <a:xfrm>
            <a:off x="1028700" y="1028700"/>
            <a:ext cx="5699080" cy="1184940"/>
          </a:xfrm>
          <a:prstGeom prst="rect">
            <a:avLst/>
          </a:prstGeom>
        </p:spPr>
        <p:txBody>
          <a:bodyPr lIns="0" tIns="0" rIns="0" bIns="0" rtlCol="0" anchor="t">
            <a:spAutoFit/>
          </a:bodyPr>
          <a:lstStyle/>
          <a:p>
            <a:pPr algn="l">
              <a:lnSpc>
                <a:spcPts val="10199"/>
              </a:lnSpc>
              <a:spcBef>
                <a:spcPct val="0"/>
              </a:spcBef>
            </a:pPr>
            <a:r>
              <a:rPr lang="tr-TR" sz="5000" b="1" spc="-84" dirty="0" smtClean="0">
                <a:solidFill>
                  <a:srgbClr val="000000"/>
                </a:solidFill>
                <a:latin typeface="Fira Sans Medium"/>
                <a:ea typeface="Fira Sans Medium"/>
                <a:cs typeface="Fira Sans Medium"/>
                <a:sym typeface="Fira Sans Medium"/>
              </a:rPr>
              <a:t>Giriş</a:t>
            </a:r>
            <a:endParaRPr lang="en-US" sz="5000" b="1" spc="-84" dirty="0">
              <a:solidFill>
                <a:srgbClr val="000000"/>
              </a:solidFill>
              <a:latin typeface="Fira Sans Medium"/>
              <a:ea typeface="Fira Sans Medium"/>
              <a:cs typeface="Fira Sans Medium"/>
              <a:sym typeface="Fira Sans Medium"/>
            </a:endParaRPr>
          </a:p>
        </p:txBody>
      </p:sp>
      <p:grpSp>
        <p:nvGrpSpPr>
          <p:cNvPr id="17" name="Group 17"/>
          <p:cNvGrpSpPr/>
          <p:nvPr/>
        </p:nvGrpSpPr>
        <p:grpSpPr>
          <a:xfrm>
            <a:off x="1031805" y="8198352"/>
            <a:ext cx="380203" cy="329258"/>
            <a:chOff x="0" y="0"/>
            <a:chExt cx="3619627" cy="3134614"/>
          </a:xfrm>
        </p:grpSpPr>
        <p:sp>
          <p:nvSpPr>
            <p:cNvPr id="18" name="Freeform 1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19" name="Group 19"/>
          <p:cNvGrpSpPr/>
          <p:nvPr/>
        </p:nvGrpSpPr>
        <p:grpSpPr>
          <a:xfrm>
            <a:off x="5317258" y="8198352"/>
            <a:ext cx="380203" cy="329258"/>
            <a:chOff x="0" y="0"/>
            <a:chExt cx="3619627" cy="3134614"/>
          </a:xfrm>
        </p:grpSpPr>
        <p:sp>
          <p:nvSpPr>
            <p:cNvPr id="20" name="Freeform 2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1" name="Group 21"/>
          <p:cNvGrpSpPr/>
          <p:nvPr/>
        </p:nvGrpSpPr>
        <p:grpSpPr>
          <a:xfrm>
            <a:off x="9605817" y="8217402"/>
            <a:ext cx="380203" cy="329258"/>
            <a:chOff x="0" y="0"/>
            <a:chExt cx="3619627" cy="3134614"/>
          </a:xfrm>
        </p:grpSpPr>
        <p:sp>
          <p:nvSpPr>
            <p:cNvPr id="22" name="Freeform 2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3" name="Group 23"/>
          <p:cNvGrpSpPr/>
          <p:nvPr/>
        </p:nvGrpSpPr>
        <p:grpSpPr>
          <a:xfrm>
            <a:off x="13894375" y="8198352"/>
            <a:ext cx="380203" cy="329258"/>
            <a:chOff x="0" y="0"/>
            <a:chExt cx="3619627" cy="3134614"/>
          </a:xfrm>
        </p:grpSpPr>
        <p:sp>
          <p:nvSpPr>
            <p:cNvPr id="24" name="Freeform 2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5" name="Group 25"/>
          <p:cNvGrpSpPr/>
          <p:nvPr/>
        </p:nvGrpSpPr>
        <p:grpSpPr>
          <a:xfrm>
            <a:off x="16799111" y="2687862"/>
            <a:ext cx="2977778" cy="2578770"/>
            <a:chOff x="0" y="0"/>
            <a:chExt cx="3619627" cy="3134614"/>
          </a:xfrm>
        </p:grpSpPr>
        <p:sp>
          <p:nvSpPr>
            <p:cNvPr id="26" name="Freeform 2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7" name="Group 27"/>
          <p:cNvGrpSpPr/>
          <p:nvPr/>
        </p:nvGrpSpPr>
        <p:grpSpPr>
          <a:xfrm>
            <a:off x="13660090" y="-135282"/>
            <a:ext cx="4201515" cy="3638531"/>
            <a:chOff x="0" y="0"/>
            <a:chExt cx="3619627" cy="3134614"/>
          </a:xfrm>
        </p:grpSpPr>
        <p:sp>
          <p:nvSpPr>
            <p:cNvPr id="28" name="Freeform 2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29" name="Group 29"/>
          <p:cNvGrpSpPr/>
          <p:nvPr/>
        </p:nvGrpSpPr>
        <p:grpSpPr>
          <a:xfrm>
            <a:off x="13243939" y="-956153"/>
            <a:ext cx="2481390" cy="2148895"/>
            <a:chOff x="0" y="0"/>
            <a:chExt cx="3619627" cy="3134614"/>
          </a:xfrm>
        </p:grpSpPr>
        <p:sp>
          <p:nvSpPr>
            <p:cNvPr id="30" name="Freeform 3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31" name="Metin kutusu 30"/>
          <p:cNvSpPr txBox="1"/>
          <p:nvPr/>
        </p:nvSpPr>
        <p:spPr>
          <a:xfrm>
            <a:off x="955630" y="2552700"/>
            <a:ext cx="11544300" cy="4832092"/>
          </a:xfrm>
          <a:prstGeom prst="rect">
            <a:avLst/>
          </a:prstGeom>
          <a:noFill/>
        </p:spPr>
        <p:txBody>
          <a:bodyPr wrap="square" rtlCol="0">
            <a:spAutoFit/>
          </a:bodyPr>
          <a:lstStyle/>
          <a:p>
            <a:pPr algn="just">
              <a:lnSpc>
                <a:spcPct val="150000"/>
              </a:lnSpc>
              <a:spcAft>
                <a:spcPts val="1200"/>
              </a:spcAft>
              <a:buFont typeface="Wingdings 2" panose="05020102010507070707" pitchFamily="18" charset="2"/>
              <a:buChar char=""/>
            </a:pPr>
            <a:r>
              <a:rPr lang="tr-TR" altLang="en-US" sz="2400" dirty="0" smtClean="0">
                <a:latin typeface="Fira Sans" panose="020B0604020202020204" charset="0"/>
              </a:rPr>
              <a:t> Wal-Mart</a:t>
            </a:r>
            <a:r>
              <a:rPr lang="tr-TR" altLang="en-US" sz="2400" dirty="0">
                <a:latin typeface="Fira Sans" panose="020B0604020202020204" charset="0"/>
              </a:rPr>
              <a:t>, Amazon, Intel gibi günümüzün başarılı şirketleri pazarda sürekli bir biçimde baskın olmalarının tedarik zincirleri içerisinde yer alan evrimsel süreçleri nasıl kontrol altında tutacaklarına bağlı olduğunu bilmektedirler. </a:t>
            </a:r>
            <a:r>
              <a:rPr lang="tr-TR" altLang="en-US" sz="2400" dirty="0" smtClean="0">
                <a:latin typeface="Fira Sans" panose="020B0604020202020204" charset="0"/>
              </a:rPr>
              <a:t> </a:t>
            </a:r>
          </a:p>
          <a:p>
            <a:pPr algn="just">
              <a:lnSpc>
                <a:spcPct val="150000"/>
              </a:lnSpc>
              <a:spcAft>
                <a:spcPts val="1200"/>
              </a:spcAft>
              <a:buFont typeface="Wingdings 2" panose="05020102010507070707" pitchFamily="18" charset="2"/>
              <a:buChar char=""/>
            </a:pPr>
            <a:r>
              <a:rPr lang="tr-TR" altLang="en-US" sz="2400" dirty="0" smtClean="0">
                <a:latin typeface="Fira Sans" panose="020B0604020202020204" charset="0"/>
              </a:rPr>
              <a:t> Son </a:t>
            </a:r>
            <a:r>
              <a:rPr lang="tr-TR" altLang="en-US" sz="2400" dirty="0">
                <a:latin typeface="Fira Sans" panose="020B0604020202020204" charset="0"/>
              </a:rPr>
              <a:t>olarak; internet temeline dayanan bilgi teknolojisi araçları uygulamalarında </a:t>
            </a:r>
            <a:r>
              <a:rPr lang="tr-TR" altLang="en-US" sz="2400" dirty="0" smtClean="0">
                <a:latin typeface="Fira Sans" panose="020B0604020202020204" charset="0"/>
              </a:rPr>
              <a:t>yaşanan dönüm </a:t>
            </a:r>
            <a:r>
              <a:rPr lang="tr-TR" altLang="en-US" sz="2400" dirty="0">
                <a:latin typeface="Fira Sans" panose="020B0604020202020204" charset="0"/>
              </a:rPr>
              <a:t>noktası niteliğindeki gelişmeler şirketlerin tedarik zincirlerine </a:t>
            </a:r>
            <a:r>
              <a:rPr lang="tr-TR" altLang="en-US" sz="2400" dirty="0" smtClean="0">
                <a:latin typeface="Fira Sans" panose="020B0604020202020204" charset="0"/>
              </a:rPr>
              <a:t>rekabetçi avantajın </a:t>
            </a:r>
            <a:r>
              <a:rPr lang="tr-TR" altLang="en-US" sz="2400" dirty="0">
                <a:latin typeface="Fira Sans" panose="020B0604020202020204" charset="0"/>
              </a:rPr>
              <a:t>bir kaynağı olarak bakmalarına neden olmuştur. </a:t>
            </a:r>
            <a:endParaRPr lang="tr-TR" altLang="en-US" sz="2400" dirty="0" smtClean="0">
              <a:latin typeface="Fira Sans" panose="020B0604020202020204" charset="0"/>
            </a:endParaRPr>
          </a:p>
          <a:p>
            <a:pPr algn="just">
              <a:lnSpc>
                <a:spcPct val="150000"/>
              </a:lnSpc>
              <a:spcAft>
                <a:spcPts val="1200"/>
              </a:spcAft>
              <a:buFont typeface="Wingdings 2" panose="05020102010507070707" pitchFamily="18" charset="2"/>
              <a:buChar char=""/>
            </a:pPr>
            <a:r>
              <a:rPr lang="tr-TR" altLang="en-US" sz="2400" dirty="0" smtClean="0">
                <a:latin typeface="Fira Sans" panose="020B0604020202020204" charset="0"/>
              </a:rPr>
              <a:t> Elektronik </a:t>
            </a:r>
            <a:r>
              <a:rPr lang="tr-TR" altLang="en-US" sz="2400" dirty="0">
                <a:latin typeface="Fira Sans" panose="020B0604020202020204" charset="0"/>
              </a:rPr>
              <a:t>ticaretin </a:t>
            </a:r>
            <a:r>
              <a:rPr lang="tr-TR" altLang="en-US" sz="2400" dirty="0" smtClean="0">
                <a:latin typeface="Fira Sans" panose="020B0604020202020204" charset="0"/>
              </a:rPr>
              <a:t>gelişmesi ile </a:t>
            </a:r>
            <a:r>
              <a:rPr lang="tr-TR" altLang="en-US" sz="2400" dirty="0">
                <a:latin typeface="Fira Sans" panose="020B0604020202020204" charset="0"/>
              </a:rPr>
              <a:t>de tedarik zincirleri geçmişte ulaşılması olanaksız görünen pek çok yeni pazara </a:t>
            </a:r>
            <a:r>
              <a:rPr lang="tr-TR" altLang="en-US" sz="2400" dirty="0" smtClean="0">
                <a:latin typeface="Fira Sans" panose="020B0604020202020204" charset="0"/>
              </a:rPr>
              <a:t>ulaşımı sağlamıştır</a:t>
            </a:r>
            <a:r>
              <a:rPr lang="tr-TR" altLang="en-US" sz="2400" dirty="0">
                <a:latin typeface="Fira Sans" panose="020B0604020202020204" charset="0"/>
              </a:rPr>
              <a:t>.</a:t>
            </a:r>
          </a:p>
        </p:txBody>
      </p:sp>
    </p:spTree>
    <p:extLst>
      <p:ext uri="{BB962C8B-B14F-4D97-AF65-F5344CB8AC3E}">
        <p14:creationId xmlns:p14="http://schemas.microsoft.com/office/powerpoint/2010/main" val="4802821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268572" y="8362981"/>
            <a:ext cx="17019428" cy="0"/>
          </a:xfrm>
          <a:prstGeom prst="line">
            <a:avLst/>
          </a:prstGeom>
          <a:ln w="19050" cap="rnd">
            <a:solidFill>
              <a:srgbClr val="004651"/>
            </a:solidFill>
            <a:prstDash val="solid"/>
            <a:headEnd type="none" w="sm" len="sm"/>
            <a:tailEnd type="none" w="sm" len="sm"/>
          </a:ln>
        </p:spPr>
      </p:sp>
      <p:sp>
        <p:nvSpPr>
          <p:cNvPr id="15" name="TextBox 15"/>
          <p:cNvSpPr txBox="1"/>
          <p:nvPr/>
        </p:nvSpPr>
        <p:spPr>
          <a:xfrm>
            <a:off x="1052456" y="190500"/>
            <a:ext cx="5699080" cy="1184940"/>
          </a:xfrm>
          <a:prstGeom prst="rect">
            <a:avLst/>
          </a:prstGeom>
        </p:spPr>
        <p:txBody>
          <a:bodyPr lIns="0" tIns="0" rIns="0" bIns="0" rtlCol="0" anchor="t">
            <a:spAutoFit/>
          </a:bodyPr>
          <a:lstStyle/>
          <a:p>
            <a:pPr algn="l">
              <a:lnSpc>
                <a:spcPts val="10199"/>
              </a:lnSpc>
              <a:spcBef>
                <a:spcPct val="0"/>
              </a:spcBef>
            </a:pPr>
            <a:r>
              <a:rPr lang="tr-TR" sz="5000" b="1" spc="-84" dirty="0" smtClean="0">
                <a:solidFill>
                  <a:srgbClr val="000000"/>
                </a:solidFill>
                <a:latin typeface="Fira Sans Medium"/>
                <a:ea typeface="Fira Sans Medium"/>
                <a:cs typeface="Fira Sans Medium"/>
                <a:sym typeface="Fira Sans Medium"/>
              </a:rPr>
              <a:t>Tedarik Zinciri</a:t>
            </a:r>
            <a:endParaRPr lang="en-US" sz="5000" b="1" spc="-84" dirty="0">
              <a:solidFill>
                <a:srgbClr val="000000"/>
              </a:solidFill>
              <a:latin typeface="Fira Sans Medium"/>
              <a:ea typeface="Fira Sans Medium"/>
              <a:cs typeface="Fira Sans Medium"/>
              <a:sym typeface="Fira Sans Medium"/>
            </a:endParaRPr>
          </a:p>
        </p:txBody>
      </p:sp>
      <p:grpSp>
        <p:nvGrpSpPr>
          <p:cNvPr id="17" name="Group 17"/>
          <p:cNvGrpSpPr/>
          <p:nvPr/>
        </p:nvGrpSpPr>
        <p:grpSpPr>
          <a:xfrm>
            <a:off x="1031805" y="8198352"/>
            <a:ext cx="380203" cy="329258"/>
            <a:chOff x="0" y="0"/>
            <a:chExt cx="3619627" cy="3134614"/>
          </a:xfrm>
        </p:grpSpPr>
        <p:sp>
          <p:nvSpPr>
            <p:cNvPr id="18" name="Freeform 1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19" name="Group 19"/>
          <p:cNvGrpSpPr/>
          <p:nvPr/>
        </p:nvGrpSpPr>
        <p:grpSpPr>
          <a:xfrm>
            <a:off x="5317258" y="8198352"/>
            <a:ext cx="380203" cy="329258"/>
            <a:chOff x="0" y="0"/>
            <a:chExt cx="3619627" cy="3134614"/>
          </a:xfrm>
        </p:grpSpPr>
        <p:sp>
          <p:nvSpPr>
            <p:cNvPr id="20" name="Freeform 2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1" name="Group 21"/>
          <p:cNvGrpSpPr/>
          <p:nvPr/>
        </p:nvGrpSpPr>
        <p:grpSpPr>
          <a:xfrm>
            <a:off x="9605817" y="8217402"/>
            <a:ext cx="380203" cy="329258"/>
            <a:chOff x="0" y="0"/>
            <a:chExt cx="3619627" cy="3134614"/>
          </a:xfrm>
        </p:grpSpPr>
        <p:sp>
          <p:nvSpPr>
            <p:cNvPr id="22" name="Freeform 2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3" name="Group 23"/>
          <p:cNvGrpSpPr/>
          <p:nvPr/>
        </p:nvGrpSpPr>
        <p:grpSpPr>
          <a:xfrm>
            <a:off x="13894375" y="8198352"/>
            <a:ext cx="380203" cy="329258"/>
            <a:chOff x="0" y="0"/>
            <a:chExt cx="3619627" cy="3134614"/>
          </a:xfrm>
        </p:grpSpPr>
        <p:sp>
          <p:nvSpPr>
            <p:cNvPr id="24" name="Freeform 2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5" name="Group 25"/>
          <p:cNvGrpSpPr/>
          <p:nvPr/>
        </p:nvGrpSpPr>
        <p:grpSpPr>
          <a:xfrm>
            <a:off x="16799111" y="2687862"/>
            <a:ext cx="2977778" cy="2578770"/>
            <a:chOff x="0" y="0"/>
            <a:chExt cx="3619627" cy="3134614"/>
          </a:xfrm>
        </p:grpSpPr>
        <p:sp>
          <p:nvSpPr>
            <p:cNvPr id="26" name="Freeform 2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7" name="Group 27"/>
          <p:cNvGrpSpPr/>
          <p:nvPr/>
        </p:nvGrpSpPr>
        <p:grpSpPr>
          <a:xfrm>
            <a:off x="13660090" y="-135282"/>
            <a:ext cx="4201515" cy="3638531"/>
            <a:chOff x="0" y="0"/>
            <a:chExt cx="3619627" cy="3134614"/>
          </a:xfrm>
        </p:grpSpPr>
        <p:sp>
          <p:nvSpPr>
            <p:cNvPr id="28" name="Freeform 2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29" name="Group 29"/>
          <p:cNvGrpSpPr/>
          <p:nvPr/>
        </p:nvGrpSpPr>
        <p:grpSpPr>
          <a:xfrm>
            <a:off x="13243939" y="-956153"/>
            <a:ext cx="2481390" cy="2148895"/>
            <a:chOff x="0" y="0"/>
            <a:chExt cx="3619627" cy="3134614"/>
          </a:xfrm>
        </p:grpSpPr>
        <p:sp>
          <p:nvSpPr>
            <p:cNvPr id="30" name="Freeform 3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31" name="Metin kutusu 30"/>
          <p:cNvSpPr txBox="1"/>
          <p:nvPr/>
        </p:nvSpPr>
        <p:spPr>
          <a:xfrm>
            <a:off x="1052456" y="1408395"/>
            <a:ext cx="12511144" cy="2779351"/>
          </a:xfrm>
          <a:prstGeom prst="rect">
            <a:avLst/>
          </a:prstGeom>
          <a:noFill/>
        </p:spPr>
        <p:txBody>
          <a:bodyPr wrap="square" rtlCol="0">
            <a:spAutoFit/>
          </a:bodyPr>
          <a:lstStyle/>
          <a:p>
            <a:pPr algn="just">
              <a:lnSpc>
                <a:spcPct val="150000"/>
              </a:lnSpc>
              <a:spcAft>
                <a:spcPts val="1200"/>
              </a:spcAft>
              <a:buFont typeface="Wingdings 2" panose="05020102010507070707" pitchFamily="18" charset="2"/>
              <a:buChar char=""/>
            </a:pPr>
            <a:r>
              <a:rPr lang="tr-TR" altLang="en-US" sz="2400" dirty="0" smtClean="0">
                <a:latin typeface="Fira Sans" panose="020B0604020202020204" charset="0"/>
              </a:rPr>
              <a:t> </a:t>
            </a:r>
            <a:r>
              <a:rPr lang="tr-TR" altLang="en-US" sz="2200" dirty="0" smtClean="0">
                <a:latin typeface="Fira Sans" panose="020B0604020202020204" charset="0"/>
              </a:rPr>
              <a:t>Tedarik </a:t>
            </a:r>
            <a:r>
              <a:rPr lang="tr-TR" altLang="en-US" sz="2200" dirty="0">
                <a:latin typeface="Fira Sans" panose="020B0604020202020204" charset="0"/>
              </a:rPr>
              <a:t>zinciri ürünlerin ya da hizmetlerin üretim ve tesliminde yer alan birçok </a:t>
            </a:r>
            <a:r>
              <a:rPr lang="tr-TR" altLang="en-US" sz="2200" dirty="0" smtClean="0">
                <a:latin typeface="Fira Sans" panose="020B0604020202020204" charset="0"/>
              </a:rPr>
              <a:t>bağımsız birim/bölüm </a:t>
            </a:r>
            <a:r>
              <a:rPr lang="tr-TR" altLang="en-US" sz="2200" dirty="0">
                <a:latin typeface="Fira Sans" panose="020B0604020202020204" charset="0"/>
              </a:rPr>
              <a:t>ya da organizasyondan ve bu birim/bölüm ya da organizasyonların </a:t>
            </a:r>
            <a:r>
              <a:rPr lang="tr-TR" altLang="en-US" sz="2200" dirty="0" smtClean="0">
                <a:latin typeface="Fira Sans" panose="020B0604020202020204" charset="0"/>
              </a:rPr>
              <a:t>tesisleri, fonksiyonları </a:t>
            </a:r>
            <a:r>
              <a:rPr lang="tr-TR" altLang="en-US" sz="2200" dirty="0">
                <a:latin typeface="Fira Sans" panose="020B0604020202020204" charset="0"/>
              </a:rPr>
              <a:t>ve faaliyetlerinden oluşan bir zincirdir. </a:t>
            </a:r>
            <a:endParaRPr lang="tr-TR" altLang="en-US" sz="2200" dirty="0" smtClean="0">
              <a:latin typeface="Fira Sans" panose="020B0604020202020204" charset="0"/>
            </a:endParaRPr>
          </a:p>
          <a:p>
            <a:pPr algn="just">
              <a:lnSpc>
                <a:spcPct val="150000"/>
              </a:lnSpc>
              <a:spcAft>
                <a:spcPts val="1200"/>
              </a:spcAft>
              <a:buFont typeface="Wingdings 2" panose="05020102010507070707" pitchFamily="18" charset="2"/>
              <a:buChar char=""/>
            </a:pPr>
            <a:r>
              <a:rPr lang="tr-TR" altLang="en-US" sz="2200" dirty="0">
                <a:latin typeface="Fira Sans" panose="020B0604020202020204" charset="0"/>
              </a:rPr>
              <a:t> </a:t>
            </a:r>
            <a:r>
              <a:rPr lang="tr-TR" altLang="en-US" sz="2200" dirty="0" smtClean="0">
                <a:latin typeface="Fira Sans" panose="020B0604020202020204" charset="0"/>
              </a:rPr>
              <a:t>Bazen </a:t>
            </a:r>
            <a:r>
              <a:rPr lang="tr-TR" altLang="en-US" sz="2200" dirty="0">
                <a:latin typeface="Fira Sans" panose="020B0604020202020204" charset="0"/>
              </a:rPr>
              <a:t>değer zinciri olarak da </a:t>
            </a:r>
            <a:r>
              <a:rPr lang="tr-TR" altLang="en-US" sz="2200" dirty="0" smtClean="0">
                <a:latin typeface="Fira Sans" panose="020B0604020202020204" charset="0"/>
              </a:rPr>
              <a:t>ifade edilir</a:t>
            </a:r>
            <a:r>
              <a:rPr lang="tr-TR" altLang="en-US" sz="2200" dirty="0">
                <a:latin typeface="Fira Sans" panose="020B0604020202020204" charset="0"/>
              </a:rPr>
              <a:t>. Tedarik zinciri, zincir boyunca yapılan eylemlerle ürüne katılan değerden dolayı </a:t>
            </a:r>
            <a:r>
              <a:rPr lang="tr-TR" altLang="en-US" sz="2200" dirty="0" smtClean="0">
                <a:latin typeface="Fira Sans" panose="020B0604020202020204" charset="0"/>
              </a:rPr>
              <a:t>bu adla </a:t>
            </a:r>
            <a:r>
              <a:rPr lang="tr-TR" altLang="en-US" sz="2200" dirty="0">
                <a:latin typeface="Fira Sans" panose="020B0604020202020204" charset="0"/>
              </a:rPr>
              <a:t>anılmaktadır.</a:t>
            </a:r>
            <a:endParaRPr lang="tr-TR" altLang="en-US" sz="2200" dirty="0" smtClean="0">
              <a:latin typeface="Fira Sans" panose="020B0604020202020204" charset="0"/>
            </a:endParaRPr>
          </a:p>
        </p:txBody>
      </p:sp>
      <p:pic>
        <p:nvPicPr>
          <p:cNvPr id="4" name="Resim 3" descr="Ekran Kırpm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9" y="4333326"/>
            <a:ext cx="8377985" cy="3851122"/>
          </a:xfrm>
          <a:prstGeom prst="rect">
            <a:avLst/>
          </a:prstGeom>
        </p:spPr>
      </p:pic>
    </p:spTree>
    <p:extLst>
      <p:ext uri="{BB962C8B-B14F-4D97-AF65-F5344CB8AC3E}">
        <p14:creationId xmlns:p14="http://schemas.microsoft.com/office/powerpoint/2010/main" val="13166806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268572" y="8362981"/>
            <a:ext cx="17019428" cy="0"/>
          </a:xfrm>
          <a:prstGeom prst="line">
            <a:avLst/>
          </a:prstGeom>
          <a:ln w="19050" cap="rnd">
            <a:solidFill>
              <a:srgbClr val="004651"/>
            </a:solidFill>
            <a:prstDash val="solid"/>
            <a:headEnd type="none" w="sm" len="sm"/>
            <a:tailEnd type="none" w="sm" len="sm"/>
          </a:ln>
        </p:spPr>
      </p:sp>
      <p:sp>
        <p:nvSpPr>
          <p:cNvPr id="15" name="TextBox 15"/>
          <p:cNvSpPr txBox="1"/>
          <p:nvPr/>
        </p:nvSpPr>
        <p:spPr>
          <a:xfrm>
            <a:off x="1031805" y="853362"/>
            <a:ext cx="10858500" cy="1150956"/>
          </a:xfrm>
          <a:prstGeom prst="rect">
            <a:avLst/>
          </a:prstGeom>
        </p:spPr>
        <p:txBody>
          <a:bodyPr wrap="square" lIns="0" tIns="0" rIns="0" bIns="0" rtlCol="0" anchor="t">
            <a:spAutoFit/>
          </a:bodyPr>
          <a:lstStyle/>
          <a:p>
            <a:pPr algn="l">
              <a:lnSpc>
                <a:spcPts val="10199"/>
              </a:lnSpc>
              <a:spcBef>
                <a:spcPct val="0"/>
              </a:spcBef>
            </a:pPr>
            <a:r>
              <a:rPr lang="tr-TR" sz="5000" b="1" spc="-84" dirty="0" smtClean="0">
                <a:solidFill>
                  <a:srgbClr val="000000"/>
                </a:solidFill>
                <a:latin typeface="Fira Sans Medium"/>
                <a:ea typeface="Fira Sans Medium"/>
                <a:cs typeface="Fira Sans Medium"/>
                <a:sym typeface="Fira Sans Medium"/>
              </a:rPr>
              <a:t>Tedarik ve Tedarikçi</a:t>
            </a:r>
            <a:endParaRPr lang="en-US" sz="5000" b="1" spc="-84" dirty="0">
              <a:solidFill>
                <a:srgbClr val="000000"/>
              </a:solidFill>
              <a:latin typeface="Fira Sans Medium"/>
              <a:ea typeface="Fira Sans Medium"/>
              <a:cs typeface="Fira Sans Medium"/>
              <a:sym typeface="Fira Sans Medium"/>
            </a:endParaRPr>
          </a:p>
        </p:txBody>
      </p:sp>
      <p:grpSp>
        <p:nvGrpSpPr>
          <p:cNvPr id="17" name="Group 17"/>
          <p:cNvGrpSpPr/>
          <p:nvPr/>
        </p:nvGrpSpPr>
        <p:grpSpPr>
          <a:xfrm>
            <a:off x="1031805" y="8198352"/>
            <a:ext cx="380203" cy="329258"/>
            <a:chOff x="0" y="0"/>
            <a:chExt cx="3619627" cy="3134614"/>
          </a:xfrm>
        </p:grpSpPr>
        <p:sp>
          <p:nvSpPr>
            <p:cNvPr id="18" name="Freeform 1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19" name="Group 19"/>
          <p:cNvGrpSpPr/>
          <p:nvPr/>
        </p:nvGrpSpPr>
        <p:grpSpPr>
          <a:xfrm>
            <a:off x="5317258" y="8198352"/>
            <a:ext cx="380203" cy="329258"/>
            <a:chOff x="0" y="0"/>
            <a:chExt cx="3619627" cy="3134614"/>
          </a:xfrm>
        </p:grpSpPr>
        <p:sp>
          <p:nvSpPr>
            <p:cNvPr id="20" name="Freeform 2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1" name="Group 21"/>
          <p:cNvGrpSpPr/>
          <p:nvPr/>
        </p:nvGrpSpPr>
        <p:grpSpPr>
          <a:xfrm>
            <a:off x="9605817" y="8217402"/>
            <a:ext cx="380203" cy="329258"/>
            <a:chOff x="0" y="0"/>
            <a:chExt cx="3619627" cy="3134614"/>
          </a:xfrm>
        </p:grpSpPr>
        <p:sp>
          <p:nvSpPr>
            <p:cNvPr id="22" name="Freeform 2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3" name="Group 23"/>
          <p:cNvGrpSpPr/>
          <p:nvPr/>
        </p:nvGrpSpPr>
        <p:grpSpPr>
          <a:xfrm>
            <a:off x="13894375" y="8198352"/>
            <a:ext cx="380203" cy="329258"/>
            <a:chOff x="0" y="0"/>
            <a:chExt cx="3619627" cy="3134614"/>
          </a:xfrm>
        </p:grpSpPr>
        <p:sp>
          <p:nvSpPr>
            <p:cNvPr id="24" name="Freeform 2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5" name="Group 25"/>
          <p:cNvGrpSpPr/>
          <p:nvPr/>
        </p:nvGrpSpPr>
        <p:grpSpPr>
          <a:xfrm>
            <a:off x="16799111" y="2687862"/>
            <a:ext cx="2977778" cy="2578770"/>
            <a:chOff x="0" y="0"/>
            <a:chExt cx="3619627" cy="3134614"/>
          </a:xfrm>
        </p:grpSpPr>
        <p:sp>
          <p:nvSpPr>
            <p:cNvPr id="26" name="Freeform 2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7" name="Group 27"/>
          <p:cNvGrpSpPr/>
          <p:nvPr/>
        </p:nvGrpSpPr>
        <p:grpSpPr>
          <a:xfrm>
            <a:off x="13660090" y="-135282"/>
            <a:ext cx="4201515" cy="3638531"/>
            <a:chOff x="0" y="0"/>
            <a:chExt cx="3619627" cy="3134614"/>
          </a:xfrm>
        </p:grpSpPr>
        <p:sp>
          <p:nvSpPr>
            <p:cNvPr id="28" name="Freeform 2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29" name="Group 29"/>
          <p:cNvGrpSpPr/>
          <p:nvPr/>
        </p:nvGrpSpPr>
        <p:grpSpPr>
          <a:xfrm>
            <a:off x="13243939" y="-956153"/>
            <a:ext cx="2481390" cy="2148895"/>
            <a:chOff x="0" y="0"/>
            <a:chExt cx="3619627" cy="3134614"/>
          </a:xfrm>
        </p:grpSpPr>
        <p:sp>
          <p:nvSpPr>
            <p:cNvPr id="30" name="Freeform 3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31" name="Metin kutusu 30"/>
          <p:cNvSpPr txBox="1"/>
          <p:nvPr/>
        </p:nvSpPr>
        <p:spPr>
          <a:xfrm>
            <a:off x="1021928" y="2320606"/>
            <a:ext cx="11544300" cy="4985980"/>
          </a:xfrm>
          <a:prstGeom prst="rect">
            <a:avLst/>
          </a:prstGeom>
          <a:noFill/>
        </p:spPr>
        <p:txBody>
          <a:bodyPr wrap="square" rtlCol="0">
            <a:spAutoFit/>
          </a:bodyPr>
          <a:lstStyle/>
          <a:p>
            <a:pPr algn="just">
              <a:lnSpc>
                <a:spcPct val="150000"/>
              </a:lnSpc>
              <a:spcAft>
                <a:spcPts val="1200"/>
              </a:spcAft>
              <a:buFont typeface="Wingdings 2" panose="05020102010507070707" pitchFamily="18" charset="2"/>
              <a:buChar char=""/>
            </a:pPr>
            <a:r>
              <a:rPr lang="tr-TR" altLang="en-US" sz="2400" dirty="0">
                <a:latin typeface="Fira Sans" panose="020B0604020202020204" charset="0"/>
              </a:rPr>
              <a:t>Tedarik, işletme gereksinimlerinin saptanması, bu </a:t>
            </a:r>
            <a:r>
              <a:rPr lang="tr-TR" altLang="en-US" sz="2400" dirty="0" smtClean="0">
                <a:latin typeface="Fira Sans" panose="020B0604020202020204" charset="0"/>
              </a:rPr>
              <a:t>gereksinimleri karşılayabilecek </a:t>
            </a:r>
            <a:r>
              <a:rPr lang="tr-TR" altLang="en-US" sz="2400" dirty="0">
                <a:latin typeface="Fira Sans" panose="020B0604020202020204" charset="0"/>
              </a:rPr>
              <a:t>bir tedarikçinin belirlenerek seçilmesi, ürün teslimine </a:t>
            </a:r>
            <a:r>
              <a:rPr lang="tr-TR" altLang="en-US" sz="2400" dirty="0" smtClean="0">
                <a:latin typeface="Fira Sans" panose="020B0604020202020204" charset="0"/>
              </a:rPr>
              <a:t>ilişkin koşulların </a:t>
            </a:r>
            <a:r>
              <a:rPr lang="tr-TR" altLang="en-US" sz="2400" dirty="0">
                <a:latin typeface="Fira Sans" panose="020B0604020202020204" charset="0"/>
              </a:rPr>
              <a:t>müzakere edilmesi ve teslime ilişkin işlemlerin izlenmesine yönelik </a:t>
            </a:r>
            <a:r>
              <a:rPr lang="tr-TR" altLang="en-US" sz="2400" dirty="0" smtClean="0">
                <a:latin typeface="Fira Sans" panose="020B0604020202020204" charset="0"/>
              </a:rPr>
              <a:t>işlevleri kapsamaktadır</a:t>
            </a:r>
            <a:r>
              <a:rPr lang="tr-TR" altLang="en-US" sz="2400" dirty="0">
                <a:latin typeface="Fira Sans" panose="020B0604020202020204" charset="0"/>
              </a:rPr>
              <a:t>. </a:t>
            </a:r>
            <a:endParaRPr lang="tr-TR" altLang="en-US" sz="2400" dirty="0" smtClean="0">
              <a:latin typeface="Fira Sans" panose="020B0604020202020204" charset="0"/>
            </a:endParaRPr>
          </a:p>
          <a:p>
            <a:pPr algn="just">
              <a:lnSpc>
                <a:spcPct val="150000"/>
              </a:lnSpc>
              <a:spcAft>
                <a:spcPts val="1200"/>
              </a:spcAft>
              <a:buFont typeface="Wingdings 2" panose="05020102010507070707" pitchFamily="18" charset="2"/>
              <a:buChar char=""/>
            </a:pPr>
            <a:r>
              <a:rPr lang="tr-TR" altLang="en-US" sz="2400" dirty="0" smtClean="0">
                <a:latin typeface="Fira Sans" panose="020B0604020202020204" charset="0"/>
              </a:rPr>
              <a:t>Tedarikçi kavramı </a:t>
            </a:r>
            <a:r>
              <a:rPr lang="tr-TR" altLang="en-US" sz="2400" dirty="0">
                <a:latin typeface="Fira Sans" panose="020B0604020202020204" charset="0"/>
              </a:rPr>
              <a:t>da işletme gereksinimlerini karşılayan birim/bölüm, kurum ya da kişiyi ifade etmektedir.</a:t>
            </a:r>
          </a:p>
          <a:p>
            <a:pPr algn="just">
              <a:lnSpc>
                <a:spcPct val="150000"/>
              </a:lnSpc>
              <a:spcAft>
                <a:spcPts val="1200"/>
              </a:spcAft>
              <a:buFont typeface="Wingdings 2" panose="05020102010507070707" pitchFamily="18" charset="2"/>
              <a:buChar char=""/>
            </a:pPr>
            <a:r>
              <a:rPr lang="tr-TR" altLang="en-US" sz="2400" dirty="0">
                <a:latin typeface="Fira Sans" panose="020B0604020202020204" charset="0"/>
              </a:rPr>
              <a:t>Diğer bir ifadeyle tedarikçi satın alınacak girdileri temin eden kişi, </a:t>
            </a:r>
            <a:r>
              <a:rPr lang="tr-TR" altLang="en-US" sz="2400" dirty="0" smtClean="0">
                <a:latin typeface="Fira Sans" panose="020B0604020202020204" charset="0"/>
              </a:rPr>
              <a:t>birim/bölüm ya </a:t>
            </a:r>
            <a:r>
              <a:rPr lang="tr-TR" altLang="en-US" sz="2400" dirty="0">
                <a:latin typeface="Fira Sans" panose="020B0604020202020204" charset="0"/>
              </a:rPr>
              <a:t>da kurumdur.</a:t>
            </a:r>
          </a:p>
        </p:txBody>
      </p:sp>
    </p:spTree>
    <p:extLst>
      <p:ext uri="{BB962C8B-B14F-4D97-AF65-F5344CB8AC3E}">
        <p14:creationId xmlns:p14="http://schemas.microsoft.com/office/powerpoint/2010/main" val="2494089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493</TotalTime>
  <Words>1740</Words>
  <Application>Microsoft Office PowerPoint</Application>
  <PresentationFormat>Özel</PresentationFormat>
  <Paragraphs>94</Paragraphs>
  <Slides>24</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24</vt:i4>
      </vt:variant>
    </vt:vector>
  </HeadingPairs>
  <TitlesOfParts>
    <vt:vector size="32" baseType="lpstr">
      <vt:lpstr>Wingdings 2</vt:lpstr>
      <vt:lpstr>Arial</vt:lpstr>
      <vt:lpstr>Fira Sans Bold</vt:lpstr>
      <vt:lpstr>Fira Sans Light</vt:lpstr>
      <vt:lpstr>Fira Sans</vt:lpstr>
      <vt:lpstr>Calibri</vt:lpstr>
      <vt:lpstr>Fira Sans Medium</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Koyu Yeşil Açık Yeşil Beyaz Kurumsal Geometrik Şirket İç Sunum İşletme Sunumu</dc:title>
  <dc:creator>user</dc:creator>
  <cp:lastModifiedBy>user</cp:lastModifiedBy>
  <cp:revision>80</cp:revision>
  <dcterms:created xsi:type="dcterms:W3CDTF">2006-08-16T00:00:00Z</dcterms:created>
  <dcterms:modified xsi:type="dcterms:W3CDTF">2024-09-29T20:58:49Z</dcterms:modified>
  <dc:identifier>DAGRY9NWaa0</dc:identifier>
</cp:coreProperties>
</file>