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10287000" cx="18288000"/>
  <p:notesSz cx="6858000" cy="9144000"/>
  <p:embeddedFontLst>
    <p:embeddedFont>
      <p:font typeface="Anonymous Pro"/>
      <p:bold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nonymousPro-boldItalic.fntdata"/><Relationship Id="rId12" Type="http://schemas.openxmlformats.org/officeDocument/2006/relationships/font" Target="fonts/Anonymous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432d587f2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3432d587f26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3"/>
          <p:cNvCxnSpPr/>
          <p:nvPr/>
        </p:nvCxnSpPr>
        <p:spPr>
          <a:xfrm>
            <a:off x="1028700" y="9220200"/>
            <a:ext cx="12490239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" name="Google Shape;85;p13"/>
          <p:cNvCxnSpPr/>
          <p:nvPr/>
        </p:nvCxnSpPr>
        <p:spPr>
          <a:xfrm>
            <a:off x="5220983" y="990600"/>
            <a:ext cx="12038317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" name="Google Shape;86;p13"/>
          <p:cNvCxnSpPr/>
          <p:nvPr/>
        </p:nvCxnSpPr>
        <p:spPr>
          <a:xfrm rot="-5400000">
            <a:off x="-36987" y="8164038"/>
            <a:ext cx="2131373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" name="Google Shape;87;p13"/>
          <p:cNvCxnSpPr/>
          <p:nvPr/>
        </p:nvCxnSpPr>
        <p:spPr>
          <a:xfrm rot="-5400000">
            <a:off x="16193613" y="2037237"/>
            <a:ext cx="2131373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" name="Google Shape;88;p13"/>
          <p:cNvSpPr/>
          <p:nvPr/>
        </p:nvSpPr>
        <p:spPr>
          <a:xfrm rot="-5400000">
            <a:off x="-1047750" y="-1066800"/>
            <a:ext cx="4114800" cy="4114800"/>
          </a:xfrm>
          <a:custGeom>
            <a:rect b="b" l="l" r="r" t="t"/>
            <a:pathLst>
              <a:path extrusionOk="0"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9" name="Google Shape;89;p13"/>
          <p:cNvSpPr txBox="1"/>
          <p:nvPr/>
        </p:nvSpPr>
        <p:spPr>
          <a:xfrm>
            <a:off x="3124842" y="4741484"/>
            <a:ext cx="12038400" cy="9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8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34">
                <a:latin typeface="Anonymous Pro"/>
                <a:ea typeface="Anonymous Pro"/>
                <a:cs typeface="Anonymous Pro"/>
                <a:sym typeface="Anonymous Pro"/>
              </a:rPr>
              <a:t>MÉTODOS</a:t>
            </a:r>
            <a:r>
              <a:rPr b="1" lang="en-US" sz="6034">
                <a:latin typeface="Anonymous Pro"/>
                <a:ea typeface="Anonymous Pro"/>
                <a:cs typeface="Anonymous Pro"/>
                <a:sym typeface="Anonymous Pro"/>
              </a:rPr>
              <a:t> DE BUSCA</a:t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2898944" y="5670278"/>
            <a:ext cx="12490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99">
                <a:latin typeface="Anonymous Pro"/>
                <a:ea typeface="Anonymous Pro"/>
                <a:cs typeface="Anonymous Pro"/>
                <a:sym typeface="Anonymous Pro"/>
              </a:rPr>
              <a:t>em Inteligência Artificial</a:t>
            </a:r>
            <a:endParaRPr sz="400"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sp>
        <p:nvSpPr>
          <p:cNvPr id="91" name="Google Shape;91;p13"/>
          <p:cNvSpPr/>
          <p:nvPr/>
        </p:nvSpPr>
        <p:spPr>
          <a:xfrm rot="5400000">
            <a:off x="15716337" y="7561957"/>
            <a:ext cx="4114800" cy="4114800"/>
          </a:xfrm>
          <a:custGeom>
            <a:rect b="b" l="l" r="r" t="t"/>
            <a:pathLst>
              <a:path extrusionOk="0"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2" name="Google Shape;92;p13"/>
          <p:cNvSpPr txBox="1"/>
          <p:nvPr/>
        </p:nvSpPr>
        <p:spPr>
          <a:xfrm>
            <a:off x="2898944" y="6316478"/>
            <a:ext cx="1249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99">
                <a:latin typeface="Anonymous Pro"/>
                <a:ea typeface="Anonymous Pro"/>
                <a:cs typeface="Anonymous Pro"/>
                <a:sym typeface="Anonymous Pro"/>
              </a:rPr>
              <a:t>por Gabriel Machado Orling</a:t>
            </a:r>
            <a:endParaRPr sz="100">
              <a:latin typeface="Anonymous Pro"/>
              <a:ea typeface="Anonymous Pro"/>
              <a:cs typeface="Anonymous Pro"/>
              <a:sym typeface="Anonymou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/>
        </p:nvSpPr>
        <p:spPr>
          <a:xfrm>
            <a:off x="15201900" y="7239000"/>
            <a:ext cx="4114800" cy="4114800"/>
          </a:xfrm>
          <a:custGeom>
            <a:rect b="b" l="l" r="r" t="t"/>
            <a:pathLst>
              <a:path extrusionOk="0"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8" name="Google Shape;98;p14"/>
          <p:cNvSpPr txBox="1"/>
          <p:nvPr/>
        </p:nvSpPr>
        <p:spPr>
          <a:xfrm>
            <a:off x="1859521" y="3168015"/>
            <a:ext cx="6044226" cy="36667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TÓPICOS DE ABORDAGEM</a:t>
            </a:r>
            <a:endParaRPr/>
          </a:p>
        </p:txBody>
      </p:sp>
      <p:sp>
        <p:nvSpPr>
          <p:cNvPr id="99" name="Google Shape;99;p14"/>
          <p:cNvSpPr txBox="1"/>
          <p:nvPr/>
        </p:nvSpPr>
        <p:spPr>
          <a:xfrm>
            <a:off x="8397323" y="2604088"/>
            <a:ext cx="9185400" cy="47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37196" lvl="1" marL="874395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50"/>
              <a:buFont typeface="Arial"/>
              <a:buChar char="•"/>
            </a:pPr>
            <a:r>
              <a:rPr lang="en-US" sz="4050"/>
              <a:t>O que são os métodos de busca?</a:t>
            </a:r>
            <a:endParaRPr/>
          </a:p>
          <a:p>
            <a:pPr indent="-437196" lvl="1" marL="874395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50"/>
              <a:buFont typeface="Arial"/>
              <a:buChar char="•"/>
            </a:pPr>
            <a:r>
              <a:rPr lang="en-US" sz="4050"/>
              <a:t>Para que servem os métodos?</a:t>
            </a:r>
            <a:endParaRPr/>
          </a:p>
          <a:p>
            <a:pPr indent="-437196" lvl="1" marL="874395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50"/>
              <a:buFont typeface="Arial"/>
              <a:buChar char="•"/>
            </a:pPr>
            <a:r>
              <a:rPr lang="en-US" sz="4050"/>
              <a:t>Categorias</a:t>
            </a:r>
            <a:r>
              <a:rPr lang="en-US" sz="4050"/>
              <a:t> de métodos de busca</a:t>
            </a:r>
            <a:endParaRPr/>
          </a:p>
          <a:p>
            <a:pPr indent="-437197" lvl="1" marL="874395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50"/>
              <a:buFont typeface="Arial"/>
              <a:buChar char="•"/>
            </a:pPr>
            <a:r>
              <a:rPr lang="en-US" sz="4050"/>
              <a:t>Problema do Labirinto</a:t>
            </a:r>
            <a:endParaRPr sz="4050"/>
          </a:p>
        </p:txBody>
      </p:sp>
      <p:cxnSp>
        <p:nvCxnSpPr>
          <p:cNvPr id="100" name="Google Shape;100;p14"/>
          <p:cNvCxnSpPr/>
          <p:nvPr/>
        </p:nvCxnSpPr>
        <p:spPr>
          <a:xfrm rot="5400000">
            <a:off x="-4972522" y="3239142"/>
            <a:ext cx="12038317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" name="Google Shape;101;p14"/>
          <p:cNvCxnSpPr/>
          <p:nvPr/>
        </p:nvCxnSpPr>
        <p:spPr>
          <a:xfrm>
            <a:off x="1027587" y="9258300"/>
            <a:ext cx="2131373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/>
        </p:nvSpPr>
        <p:spPr>
          <a:xfrm>
            <a:off x="1547249" y="3833200"/>
            <a:ext cx="6399000" cy="41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50"/>
              <a:t>Métodos de busca são algoritmos para encontrar soluções em espaços de estados. Eles resolvem problemas explorando caminhos. Imagine buscar o caminho mais curto no Google Maps. Isso é um exemplo prático de busca.</a:t>
            </a:r>
            <a:endParaRPr sz="2750"/>
          </a:p>
          <a:p>
            <a:pPr indent="0" lvl="0" marL="0" marR="0" rtl="0" algn="l">
              <a:lnSpc>
                <a:spcPct val="1500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24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1547248" y="1545000"/>
            <a:ext cx="69375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700">
                <a:latin typeface="Anonymous Pro"/>
                <a:ea typeface="Anonymous Pro"/>
                <a:cs typeface="Anonymous Pro"/>
                <a:sym typeface="Anonymous Pro"/>
              </a:rPr>
              <a:t>O QUE SÃO OS MÉTODOS DE BUSCA?</a:t>
            </a:r>
            <a:endParaRPr/>
          </a:p>
        </p:txBody>
      </p:sp>
      <p:cxnSp>
        <p:nvCxnSpPr>
          <p:cNvPr id="108" name="Google Shape;108;p15"/>
          <p:cNvCxnSpPr/>
          <p:nvPr/>
        </p:nvCxnSpPr>
        <p:spPr>
          <a:xfrm rot="10800000">
            <a:off x="986260" y="1013300"/>
            <a:ext cx="1763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" name="Google Shape;109;p15"/>
          <p:cNvCxnSpPr/>
          <p:nvPr/>
        </p:nvCxnSpPr>
        <p:spPr>
          <a:xfrm rot="5400000">
            <a:off x="249650" y="1730751"/>
            <a:ext cx="14730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0" name="Google Shape;110;p15"/>
          <p:cNvSpPr txBox="1"/>
          <p:nvPr/>
        </p:nvSpPr>
        <p:spPr>
          <a:xfrm>
            <a:off x="9454345" y="2610030"/>
            <a:ext cx="7266300" cy="19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733">
                <a:latin typeface="Anonymous Pro"/>
                <a:ea typeface="Anonymous Pro"/>
                <a:cs typeface="Anonymous Pro"/>
                <a:sym typeface="Anonymous Pro"/>
              </a:rPr>
              <a:t>PARA QUE SERVEM OS MÉTODOS?</a:t>
            </a:r>
            <a:endParaRPr sz="1600"/>
          </a:p>
        </p:txBody>
      </p:sp>
      <p:sp>
        <p:nvSpPr>
          <p:cNvPr id="111" name="Google Shape;111;p15"/>
          <p:cNvSpPr txBox="1"/>
          <p:nvPr/>
        </p:nvSpPr>
        <p:spPr>
          <a:xfrm>
            <a:off x="9454351" y="4931275"/>
            <a:ext cx="7266300" cy="43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/>
              <a:t>Os métodos de busca em IA servem para ajudar a inteligência artificial a encontrar soluções para problemas. Eles exploram diferentes possibilidades, como caminhos ou decisões, até chegar ao objetivo, sendo usados em coisas como jogos, navegação, planejamento e otimização.</a:t>
            </a:r>
            <a:endParaRPr/>
          </a:p>
        </p:txBody>
      </p:sp>
      <p:cxnSp>
        <p:nvCxnSpPr>
          <p:cNvPr id="112" name="Google Shape;112;p15"/>
          <p:cNvCxnSpPr/>
          <p:nvPr/>
        </p:nvCxnSpPr>
        <p:spPr>
          <a:xfrm>
            <a:off x="15414100" y="9470952"/>
            <a:ext cx="1763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3" name="Google Shape;113;p15"/>
          <p:cNvCxnSpPr/>
          <p:nvPr/>
        </p:nvCxnSpPr>
        <p:spPr>
          <a:xfrm rot="-5400000">
            <a:off x="16441110" y="8753501"/>
            <a:ext cx="14730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/>
          <p:nvPr/>
        </p:nvSpPr>
        <p:spPr>
          <a:xfrm>
            <a:off x="5200608" y="4221720"/>
            <a:ext cx="555625" cy="555625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14127816" y="-17418"/>
            <a:ext cx="4160184" cy="4114800"/>
          </a:xfrm>
          <a:custGeom>
            <a:rect b="b" l="l" r="r" t="t"/>
            <a:pathLst>
              <a:path extrusionOk="0" h="4114800" w="4160184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0" name="Google Shape;120;p16"/>
          <p:cNvSpPr txBox="1"/>
          <p:nvPr/>
        </p:nvSpPr>
        <p:spPr>
          <a:xfrm>
            <a:off x="5994502" y="4266600"/>
            <a:ext cx="70929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26"/>
              <a:t>BUSCA INFORMADA (HEURÍSTICA)</a:t>
            </a:r>
            <a:endParaRPr b="1"/>
          </a:p>
        </p:txBody>
      </p:sp>
      <p:sp>
        <p:nvSpPr>
          <p:cNvPr id="121" name="Google Shape;121;p16"/>
          <p:cNvSpPr txBox="1"/>
          <p:nvPr/>
        </p:nvSpPr>
        <p:spPr>
          <a:xfrm>
            <a:off x="5281915" y="4299890"/>
            <a:ext cx="3930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69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94" u="none" cap="none" strike="noStrike">
                <a:solidFill>
                  <a:srgbClr val="FBF6F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22" name="Google Shape;122;p16"/>
          <p:cNvSpPr txBox="1"/>
          <p:nvPr/>
        </p:nvSpPr>
        <p:spPr>
          <a:xfrm>
            <a:off x="2232200" y="1512725"/>
            <a:ext cx="13977600" cy="27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latin typeface="Anonymous Pro"/>
                <a:ea typeface="Anonymous Pro"/>
                <a:cs typeface="Anonymous Pro"/>
                <a:sym typeface="Anonymous Pro"/>
              </a:rPr>
              <a:t>CATEGORIAS </a:t>
            </a:r>
            <a:endParaRPr b="1" sz="8000">
              <a:latin typeface="Anonymous Pro"/>
              <a:ea typeface="Anonymous Pro"/>
              <a:cs typeface="Anonymous Pro"/>
              <a:sym typeface="Anonymous Pro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0"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sp>
        <p:nvSpPr>
          <p:cNvPr id="123" name="Google Shape;123;p16"/>
          <p:cNvSpPr/>
          <p:nvPr/>
        </p:nvSpPr>
        <p:spPr>
          <a:xfrm rot="10800000">
            <a:off x="0" y="6138222"/>
            <a:ext cx="4160184" cy="4114800"/>
          </a:xfrm>
          <a:custGeom>
            <a:rect b="b" l="l" r="r" t="t"/>
            <a:pathLst>
              <a:path extrusionOk="0" h="4114800" w="4160184">
                <a:moveTo>
                  <a:pt x="4160184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60184" y="0"/>
                </a:lnTo>
                <a:lnTo>
                  <a:pt x="4160184" y="41148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4" name="Google Shape;124;p16"/>
          <p:cNvSpPr txBox="1"/>
          <p:nvPr/>
        </p:nvSpPr>
        <p:spPr>
          <a:xfrm>
            <a:off x="2898894" y="2544128"/>
            <a:ext cx="12490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99">
                <a:latin typeface="Anonymous Pro"/>
                <a:ea typeface="Anonymous Pro"/>
                <a:cs typeface="Anonymous Pro"/>
                <a:sym typeface="Anonymous Pro"/>
              </a:rPr>
              <a:t>DE MÉTODOS DE BUSCA</a:t>
            </a:r>
            <a:endParaRPr sz="400"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5994501" y="5069288"/>
            <a:ext cx="4424700" cy="9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57251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26"/>
              <a:buChar char="●"/>
            </a:pPr>
            <a:r>
              <a:rPr b="1" lang="en-US" sz="2026"/>
              <a:t>PROFUNDIDADE</a:t>
            </a:r>
            <a:endParaRPr b="1" sz="2026"/>
          </a:p>
          <a:p>
            <a:pPr indent="-357251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26"/>
              <a:buChar char="●"/>
            </a:pPr>
            <a:r>
              <a:rPr b="1" lang="en-US" sz="2026"/>
              <a:t>LARGURA OU AMPLITUDE</a:t>
            </a:r>
            <a:endParaRPr b="1" sz="2026"/>
          </a:p>
        </p:txBody>
      </p:sp>
      <p:sp>
        <p:nvSpPr>
          <p:cNvPr id="126" name="Google Shape;126;p16"/>
          <p:cNvSpPr/>
          <p:nvPr/>
        </p:nvSpPr>
        <p:spPr>
          <a:xfrm>
            <a:off x="5200608" y="6699470"/>
            <a:ext cx="555625" cy="555625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6"/>
          <p:cNvSpPr txBox="1"/>
          <p:nvPr/>
        </p:nvSpPr>
        <p:spPr>
          <a:xfrm>
            <a:off x="5994502" y="6744350"/>
            <a:ext cx="70929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26"/>
              <a:t>BUSCA NÃO INFORMADA (CEGA)</a:t>
            </a:r>
            <a:endParaRPr b="1"/>
          </a:p>
        </p:txBody>
      </p:sp>
      <p:sp>
        <p:nvSpPr>
          <p:cNvPr id="128" name="Google Shape;128;p16"/>
          <p:cNvSpPr txBox="1"/>
          <p:nvPr/>
        </p:nvSpPr>
        <p:spPr>
          <a:xfrm>
            <a:off x="5281915" y="6777640"/>
            <a:ext cx="3930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69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94">
                <a:solidFill>
                  <a:srgbClr val="FBF6F3"/>
                </a:solidFill>
              </a:rPr>
              <a:t>2</a:t>
            </a:r>
            <a:endParaRPr/>
          </a:p>
        </p:txBody>
      </p:sp>
      <p:sp>
        <p:nvSpPr>
          <p:cNvPr id="129" name="Google Shape;129;p16"/>
          <p:cNvSpPr txBox="1"/>
          <p:nvPr/>
        </p:nvSpPr>
        <p:spPr>
          <a:xfrm>
            <a:off x="5994501" y="7547038"/>
            <a:ext cx="4424700" cy="15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57251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26"/>
              <a:buChar char="●"/>
            </a:pPr>
            <a:r>
              <a:rPr b="1" lang="en-US" sz="2026"/>
              <a:t>SUBIDA DE ENCOSTA</a:t>
            </a:r>
            <a:endParaRPr b="1" sz="2026"/>
          </a:p>
          <a:p>
            <a:pPr indent="-357251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26"/>
              <a:buChar char="●"/>
            </a:pPr>
            <a:r>
              <a:rPr b="1" lang="en-US" sz="2026"/>
              <a:t>GULOSA</a:t>
            </a:r>
            <a:endParaRPr b="1" sz="2026"/>
          </a:p>
          <a:p>
            <a:pPr indent="-357251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26"/>
              <a:buChar char="●"/>
            </a:pPr>
            <a:r>
              <a:rPr b="1" lang="en-US" sz="2026"/>
              <a:t>A*</a:t>
            </a:r>
            <a:endParaRPr b="1" sz="2026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/>
          <p:nvPr/>
        </p:nvSpPr>
        <p:spPr>
          <a:xfrm>
            <a:off x="179997" y="192548"/>
            <a:ext cx="3561772" cy="3561772"/>
          </a:xfrm>
          <a:custGeom>
            <a:rect b="b" l="l" r="r" t="t"/>
            <a:pathLst>
              <a:path extrusionOk="0" h="3561772" w="3561772">
                <a:moveTo>
                  <a:pt x="0" y="0"/>
                </a:moveTo>
                <a:lnTo>
                  <a:pt x="3561772" y="0"/>
                </a:lnTo>
                <a:lnTo>
                  <a:pt x="3561772" y="3561772"/>
                </a:lnTo>
                <a:lnTo>
                  <a:pt x="0" y="35617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5" name="Google Shape;135;p17"/>
          <p:cNvSpPr txBox="1"/>
          <p:nvPr/>
        </p:nvSpPr>
        <p:spPr>
          <a:xfrm>
            <a:off x="1417775" y="4569125"/>
            <a:ext cx="82995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latin typeface="Anonymous Pro"/>
                <a:ea typeface="Anonymous Pro"/>
                <a:cs typeface="Anonymous Pro"/>
                <a:sym typeface="Anonymous Pro"/>
              </a:rPr>
              <a:t>PROBLEMA DO LABIRINTO</a:t>
            </a:r>
            <a:endParaRPr b="1" sz="5000">
              <a:latin typeface="Anonymous Pro"/>
              <a:ea typeface="Anonymous Pro"/>
              <a:cs typeface="Anonymous Pro"/>
              <a:sym typeface="Anonymous Pro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0"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1417775" y="5640925"/>
            <a:ext cx="7483200" cy="42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99"/>
              <a:t>O Jogo do Labirinto é uma matriz NxM, onde são sorteadas duas peças: a peça que representa o portal de entrada no labirinto e a peça que representa o portal de saída no labirinto. A Entrada é o portal em que um personagem qualquer inicia no labirinto e precisa se movimentar até a Saída. O foco aqui, é chegar na Saída pelo menor número de movimentos (células). Entretanto, não pode ser nas diagonais.</a:t>
            </a:r>
            <a:endParaRPr sz="1000"/>
          </a:p>
        </p:txBody>
      </p:sp>
      <p:pic>
        <p:nvPicPr>
          <p:cNvPr id="137" name="Google Shape;13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31253" y="2082100"/>
            <a:ext cx="6122800" cy="612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8"/>
          <p:cNvCxnSpPr/>
          <p:nvPr/>
        </p:nvCxnSpPr>
        <p:spPr>
          <a:xfrm>
            <a:off x="1028700" y="9220200"/>
            <a:ext cx="12490239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" name="Google Shape;143;p18"/>
          <p:cNvCxnSpPr/>
          <p:nvPr/>
        </p:nvCxnSpPr>
        <p:spPr>
          <a:xfrm rot="-5400000">
            <a:off x="-36987" y="8164038"/>
            <a:ext cx="2131373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4" name="Google Shape;144;p18"/>
          <p:cNvSpPr/>
          <p:nvPr/>
        </p:nvSpPr>
        <p:spPr>
          <a:xfrm>
            <a:off x="0" y="39097"/>
            <a:ext cx="4114800" cy="4114800"/>
          </a:xfrm>
          <a:custGeom>
            <a:rect b="b" l="l" r="r" t="t"/>
            <a:pathLst>
              <a:path extrusionOk="0"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5" name="Google Shape;145;p18"/>
          <p:cNvSpPr txBox="1"/>
          <p:nvPr/>
        </p:nvSpPr>
        <p:spPr>
          <a:xfrm>
            <a:off x="2763612" y="4659847"/>
            <a:ext cx="127608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82">
                <a:latin typeface="Anonymous Pro"/>
                <a:ea typeface="Anonymous Pro"/>
                <a:cs typeface="Anonymous Pro"/>
                <a:sym typeface="Anonymous Pro"/>
              </a:rPr>
              <a:t>PARA O CÓDIGO —--&gt;</a:t>
            </a:r>
            <a:endParaRPr/>
          </a:p>
        </p:txBody>
      </p:sp>
      <p:cxnSp>
        <p:nvCxnSpPr>
          <p:cNvPr id="146" name="Google Shape;146;p18"/>
          <p:cNvCxnSpPr/>
          <p:nvPr/>
        </p:nvCxnSpPr>
        <p:spPr>
          <a:xfrm>
            <a:off x="6527520" y="1028700"/>
            <a:ext cx="12490239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7" name="Google Shape;147;p18"/>
          <p:cNvSpPr txBox="1"/>
          <p:nvPr/>
        </p:nvSpPr>
        <p:spPr>
          <a:xfrm>
            <a:off x="2578812" y="5349860"/>
            <a:ext cx="127608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82">
                <a:latin typeface="Anonymous Pro"/>
                <a:ea typeface="Anonymous Pro"/>
                <a:cs typeface="Anonymous Pro"/>
                <a:sym typeface="Anonymous Pro"/>
              </a:rPr>
              <a:t>fim da apresentação</a:t>
            </a:r>
            <a:endParaRPr sz="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