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2448" r:id="rId5"/>
    <p:sldId id="2462" r:id="rId6"/>
    <p:sldId id="2473" r:id="rId7"/>
    <p:sldId id="2463" r:id="rId8"/>
    <p:sldId id="2511" r:id="rId9"/>
    <p:sldId id="2512" r:id="rId10"/>
    <p:sldId id="2474" r:id="rId11"/>
    <p:sldId id="2464" r:id="rId12"/>
    <p:sldId id="2475" r:id="rId13"/>
    <p:sldId id="2513" r:id="rId14"/>
    <p:sldId id="2477" r:id="rId15"/>
    <p:sldId id="2465" r:id="rId16"/>
    <p:sldId id="2481" r:id="rId17"/>
    <p:sldId id="2484" r:id="rId18"/>
    <p:sldId id="2482" r:id="rId19"/>
    <p:sldId id="2483" r:id="rId20"/>
    <p:sldId id="2480" r:id="rId21"/>
    <p:sldId id="2478" r:id="rId22"/>
    <p:sldId id="2467" r:id="rId23"/>
    <p:sldId id="2466" r:id="rId24"/>
    <p:sldId id="2491" r:id="rId25"/>
    <p:sldId id="2492" r:id="rId26"/>
    <p:sldId id="2493" r:id="rId27"/>
    <p:sldId id="2494" r:id="rId28"/>
    <p:sldId id="2495" r:id="rId29"/>
    <p:sldId id="2479" r:id="rId30"/>
    <p:sldId id="2500" r:id="rId31"/>
    <p:sldId id="2488" r:id="rId32"/>
    <p:sldId id="2501" r:id="rId33"/>
    <p:sldId id="2502" r:id="rId34"/>
    <p:sldId id="2503" r:id="rId35"/>
    <p:sldId id="2486" r:id="rId36"/>
    <p:sldId id="2490" r:id="rId37"/>
    <p:sldId id="2508" r:id="rId38"/>
    <p:sldId id="2509" r:id="rId39"/>
    <p:sldId id="2510" r:id="rId40"/>
    <p:sldId id="2485" r:id="rId41"/>
    <p:sldId id="2468" r:id="rId42"/>
    <p:sldId id="2514" r:id="rId43"/>
    <p:sldId id="2515" r:id="rId44"/>
    <p:sldId id="2516" r:id="rId45"/>
    <p:sldId id="2517" r:id="rId46"/>
    <p:sldId id="2504" r:id="rId47"/>
    <p:sldId id="2519" r:id="rId48"/>
    <p:sldId id="2518" r:id="rId49"/>
    <p:sldId id="2505" r:id="rId50"/>
    <p:sldId id="2520" r:id="rId51"/>
    <p:sldId id="2521" r:id="rId52"/>
    <p:sldId id="2522" r:id="rId53"/>
    <p:sldId id="2523" r:id="rId54"/>
    <p:sldId id="2524" r:id="rId55"/>
    <p:sldId id="2525" r:id="rId56"/>
    <p:sldId id="2527" r:id="rId57"/>
    <p:sldId id="2528" r:id="rId58"/>
    <p:sldId id="2529" r:id="rId59"/>
    <p:sldId id="2526" r:id="rId60"/>
    <p:sldId id="2506" r:id="rId61"/>
    <p:sldId id="2507" r:id="rId62"/>
    <p:sldId id="2436" r:id="rId63"/>
    <p:sldId id="249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C957C-8122-4E4E-A392-CD50F9612295}" v="208" dt="2020-10-26T10:52:39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033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Oprogramowanie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pl.wikipedia.org/wiki/J%C4%99zyk_angielski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l.wikipedia.org/wiki/Test_jednostkowy" TargetMode="External"/><Relationship Id="rId5" Type="http://schemas.openxmlformats.org/officeDocument/2006/relationships/hyperlink" Target="https://pl.wikipedia.org/wiki/Repozytorium" TargetMode="External"/><Relationship Id="rId4" Type="http://schemas.openxmlformats.org/officeDocument/2006/relationships/hyperlink" Target="https://pl.wikipedia.org/wiki/Integracja_(informatyka)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uctvision.pl/2016/continuous-delivery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rielstar/jenkins_training.gi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doptopenjdk.net/?variant=openjdk8&amp;jvmVariant=hotspo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adoptopenjdk.net/?variant=openjdk8&amp;jvmVariant=hotspo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gabriel.starczewski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create#emai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crip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zone.com/articles/groovy-dsl-simple-exampl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abrielstar/jenkins_training.git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hdphoto" Target="../media/hdphoto1.wdp"/><Relationship Id="rId7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Jenkins –CI/CD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9.24.</a:t>
            </a:r>
            <a:r>
              <a:rPr lang="pl-PL" dirty="0"/>
              <a:t>2020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Gabriel Starczewski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000" dirty="0"/>
              <a:t>2. </a:t>
            </a:r>
            <a:r>
              <a:rPr lang="en-US" sz="6000" dirty="0" err="1"/>
              <a:t>Instalacja</a:t>
            </a:r>
            <a:r>
              <a:rPr lang="en-US" sz="6000" dirty="0"/>
              <a:t> </a:t>
            </a:r>
            <a:r>
              <a:rPr lang="en-US" sz="6000" dirty="0" err="1"/>
              <a:t>Jenkinsa</a:t>
            </a:r>
            <a:endParaRPr lang="en-US" sz="6000" dirty="0"/>
          </a:p>
        </p:txBody>
      </p:sp>
      <p:pic>
        <p:nvPicPr>
          <p:cNvPr id="2" name="Picture 2" descr="Your Jenkins Belongs to Us Now: Abusing Continuous Integration Systems">
            <a:extLst>
              <a:ext uri="{FF2B5EF4-FFF2-40B4-BE49-F238E27FC236}">
                <a16:creationId xmlns:a16="http://schemas.microsoft.com/office/drawing/2014/main" id="{6C9F97D9-F10C-434B-8CB7-1C1D4BBC3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" r="7950" b="-1"/>
          <a:stretch/>
        </p:blipFill>
        <p:spPr bwMode="auto">
          <a:xfrm>
            <a:off x="1123357" y="3018327"/>
            <a:ext cx="3533985" cy="272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F25C0E-67D1-4317-94B3-CA0D8E627436}"/>
              </a:ext>
            </a:extLst>
          </p:cNvPr>
          <p:cNvSpPr txBox="1"/>
          <p:nvPr/>
        </p:nvSpPr>
        <p:spPr>
          <a:xfrm>
            <a:off x="4820575" y="2998278"/>
            <a:ext cx="5104660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Do czego używany jest Jenkins?</a:t>
            </a:r>
          </a:p>
          <a:p>
            <a:endParaRPr lang="pl-PL" sz="1400" dirty="0"/>
          </a:p>
          <a:p>
            <a:pPr marL="742950" lvl="1" indent="-285750">
              <a:buFontTx/>
              <a:buChar char="-"/>
            </a:pPr>
            <a:r>
              <a:rPr lang="pl-PL" sz="1400" dirty="0"/>
              <a:t>Uruchamiania kompilacji, testowania, paczkowania i budowania oprogramowania napisanego w dowolnej technologii </a:t>
            </a:r>
          </a:p>
          <a:p>
            <a:pPr marL="742950" lvl="1" indent="-285750">
              <a:buFontTx/>
              <a:buChar char="-"/>
            </a:pPr>
            <a:r>
              <a:rPr lang="pl-PL" sz="1400" dirty="0"/>
              <a:t>Uruchamiania projektów automatycznie </a:t>
            </a:r>
          </a:p>
          <a:p>
            <a:pPr marL="742950" lvl="1" indent="-285750">
              <a:buFontTx/>
              <a:buChar char="-"/>
            </a:pPr>
            <a:r>
              <a:rPr lang="pl-PL" sz="1400" dirty="0"/>
              <a:t>Do implementacji procesu Ciągłej Integracji</a:t>
            </a:r>
          </a:p>
          <a:p>
            <a:pPr marL="742950" lvl="1" indent="-285750">
              <a:buFontTx/>
              <a:buChar char="-"/>
            </a:pPr>
            <a:r>
              <a:rPr lang="pl-PL" sz="1400" dirty="0"/>
              <a:t>Do implementacji procesu Ciągłego Dostarczania i Wdrażania (</a:t>
            </a:r>
            <a:r>
              <a:rPr lang="pl-PL" sz="1400" dirty="0" err="1"/>
              <a:t>Continuous</a:t>
            </a:r>
            <a:r>
              <a:rPr lang="pl-PL" sz="1400" dirty="0"/>
              <a:t> Delivery/Deployment)</a:t>
            </a:r>
          </a:p>
          <a:p>
            <a:pPr marL="742950" lvl="1" indent="-285750">
              <a:buFontTx/>
              <a:buChar char="-"/>
            </a:pPr>
            <a:r>
              <a:rPr lang="pl-PL" sz="1400" dirty="0"/>
              <a:t>Szeroko pojętej automatyzacji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8C2E478F-E849-4A8C-AF1F-CBCC78A7CBFA}" type="slidenum">
              <a:rPr lang="en-US" sz="6600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10</a:t>
            </a:fld>
            <a:endParaRPr lang="en-US" sz="66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48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3923F-5860-42AF-B6D8-595D872F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ĆW</a:t>
            </a:r>
            <a:r>
              <a:rPr lang="pl-PL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CZENIA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EBDBF-DFAA-44BD-894F-DC9AEBF07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67348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446AA-7945-4E07-A314-152D8111E20B}"/>
              </a:ext>
            </a:extLst>
          </p:cNvPr>
          <p:cNvSpPr txBox="1"/>
          <p:nvPr/>
        </p:nvSpPr>
        <p:spPr>
          <a:xfrm>
            <a:off x="2450123" y="5158885"/>
            <a:ext cx="754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Wykonaj ćwiczenia z </a:t>
            </a:r>
          </a:p>
          <a:p>
            <a:endParaRPr lang="pl-PL" dirty="0"/>
          </a:p>
          <a:p>
            <a:r>
              <a:rPr lang="en-GB" dirty="0"/>
              <a:t>https://github.com/gabrielstar/jenkins_training/tree/master/001_install</a:t>
            </a:r>
          </a:p>
        </p:txBody>
      </p:sp>
    </p:spTree>
    <p:extLst>
      <p:ext uri="{BB962C8B-B14F-4D97-AF65-F5344CB8AC3E}">
        <p14:creationId xmlns:p14="http://schemas.microsoft.com/office/powerpoint/2010/main" val="130144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Proste projekty w Jenkinsie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9E868-9524-4922-87E0-B23EA8A44B60}"/>
              </a:ext>
            </a:extLst>
          </p:cNvPr>
          <p:cNvSpPr txBox="1"/>
          <p:nvPr/>
        </p:nvSpPr>
        <p:spPr>
          <a:xfrm>
            <a:off x="1179226" y="2839818"/>
            <a:ext cx="9833548" cy="3153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W </a:t>
            </a:r>
            <a:r>
              <a:rPr lang="en-US" sz="1400" dirty="0" err="1">
                <a:solidFill>
                  <a:srgbClr val="000000"/>
                </a:solidFill>
              </a:rPr>
              <a:t>tej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sekcji</a:t>
            </a:r>
            <a:r>
              <a:rPr lang="en-US" sz="1400" dirty="0">
                <a:solidFill>
                  <a:srgbClr val="000000"/>
                </a:solidFill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</a:rPr>
              <a:t>Zapoznamy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się</a:t>
            </a:r>
            <a:r>
              <a:rPr lang="en-US" sz="1400" dirty="0">
                <a:solidFill>
                  <a:srgbClr val="000000"/>
                </a:solidFill>
              </a:rPr>
              <a:t> z </a:t>
            </a:r>
            <a:r>
              <a:rPr lang="en-US" sz="1400" dirty="0" err="1">
                <a:solidFill>
                  <a:srgbClr val="000000"/>
                </a:solidFill>
              </a:rPr>
              <a:t>interfejsem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Jenkinsa</a:t>
            </a:r>
            <a:r>
              <a:rPr lang="en-US" sz="1400" dirty="0">
                <a:solidFill>
                  <a:srgbClr val="000000"/>
                </a:solidFill>
              </a:rPr>
              <a:t> – od </a:t>
            </a:r>
            <a:r>
              <a:rPr lang="en-US" sz="1400" dirty="0" err="1">
                <a:solidFill>
                  <a:srgbClr val="000000"/>
                </a:solidFill>
              </a:rPr>
              <a:t>strony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użytkownika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administratora</a:t>
            </a:r>
            <a:endParaRPr lang="en-US" sz="14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</a:rPr>
              <a:t>Poznamy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podstawowe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pojęcia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koncepty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używane</a:t>
            </a:r>
            <a:r>
              <a:rPr lang="en-US" sz="1400" dirty="0">
                <a:solidFill>
                  <a:srgbClr val="000000"/>
                </a:solidFill>
              </a:rPr>
              <a:t> w </a:t>
            </a:r>
            <a:r>
              <a:rPr lang="en-US" sz="1400" dirty="0" err="1">
                <a:solidFill>
                  <a:srgbClr val="000000"/>
                </a:solidFill>
              </a:rPr>
              <a:t>Jenkinsie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Job (</a:t>
            </a:r>
            <a:r>
              <a:rPr lang="en-US" sz="1400" dirty="0" err="1">
                <a:solidFill>
                  <a:srgbClr val="000000"/>
                </a:solidFill>
              </a:rPr>
              <a:t>Projekt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Build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View (</a:t>
            </a:r>
            <a:r>
              <a:rPr lang="en-US" sz="1400" dirty="0" err="1">
                <a:solidFill>
                  <a:srgbClr val="000000"/>
                </a:solidFill>
              </a:rPr>
              <a:t>Widok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Plugin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Node (</a:t>
            </a:r>
            <a:r>
              <a:rPr lang="en-US" sz="1400" dirty="0" err="1">
                <a:solidFill>
                  <a:srgbClr val="000000"/>
                </a:solidFill>
              </a:rPr>
              <a:t>węzeł</a:t>
            </a:r>
            <a:r>
              <a:rPr lang="en-US" sz="1400" dirty="0">
                <a:solidFill>
                  <a:srgbClr val="000000"/>
                </a:solidFill>
              </a:rPr>
              <a:t>)/Executor (</a:t>
            </a:r>
            <a:r>
              <a:rPr lang="en-US" sz="1400" dirty="0" err="1">
                <a:solidFill>
                  <a:srgbClr val="000000"/>
                </a:solidFill>
              </a:rPr>
              <a:t>egzekutor</a:t>
            </a:r>
            <a:r>
              <a:rPr lang="en-US" sz="1400" dirty="0">
                <a:solidFill>
                  <a:srgbClr val="000000"/>
                </a:solidFill>
              </a:rPr>
              <a:t>/slot)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</a:rPr>
              <a:t>Stworzymy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projekty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typu</a:t>
            </a:r>
            <a:r>
              <a:rPr lang="en-US" sz="1400" dirty="0">
                <a:solidFill>
                  <a:srgbClr val="000000"/>
                </a:solidFill>
              </a:rPr>
              <a:t> ‚folder’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  ‚freestyle’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</a:rPr>
              <a:t>Stworzymy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prosty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projekt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typu</a:t>
            </a:r>
            <a:r>
              <a:rPr lang="en-US" sz="1400" dirty="0">
                <a:solidFill>
                  <a:srgbClr val="000000"/>
                </a:solidFill>
              </a:rPr>
              <a:t> ‚pipeline’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</a:rPr>
              <a:t>Zobrazujemy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że</a:t>
            </a:r>
            <a:r>
              <a:rPr lang="en-US" sz="1400" dirty="0">
                <a:solidFill>
                  <a:srgbClr val="000000"/>
                </a:solidFill>
              </a:rPr>
              <a:t> Jenkins jest w </a:t>
            </a:r>
            <a:r>
              <a:rPr lang="en-US" sz="1400" dirty="0" err="1">
                <a:solidFill>
                  <a:srgbClr val="000000"/>
                </a:solidFill>
              </a:rPr>
              <a:t>stanie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zautomatyzować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każde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zadanie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09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Rectangle 95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26" name="Picture 97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749" y="168756"/>
            <a:ext cx="8081231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dirty="0">
                <a:solidFill>
                  <a:srgbClr val="000000"/>
                </a:solidFill>
              </a:rPr>
              <a:t>3. </a:t>
            </a:r>
            <a:r>
              <a:rPr lang="en-US" sz="3700" dirty="0" err="1">
                <a:solidFill>
                  <a:srgbClr val="000000"/>
                </a:solidFill>
              </a:rPr>
              <a:t>Proste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projekty</a:t>
            </a:r>
            <a:r>
              <a:rPr lang="en-US" sz="3700" dirty="0">
                <a:solidFill>
                  <a:srgbClr val="000000"/>
                </a:solidFill>
              </a:rPr>
              <a:t> w </a:t>
            </a:r>
            <a:r>
              <a:rPr lang="en-US" sz="3700" dirty="0" err="1">
                <a:solidFill>
                  <a:srgbClr val="000000"/>
                </a:solidFill>
              </a:rPr>
              <a:t>Jenkinsie</a:t>
            </a:r>
            <a:endParaRPr lang="en-US" sz="3700" dirty="0">
              <a:solidFill>
                <a:srgbClr val="000000"/>
              </a:solidFill>
            </a:endParaRPr>
          </a:p>
        </p:txBody>
      </p:sp>
      <p:sp>
        <p:nvSpPr>
          <p:cNvPr id="4127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How to Add Jenkins Slave to Master - FoxuTech">
            <a:extLst>
              <a:ext uri="{FF2B5EF4-FFF2-40B4-BE49-F238E27FC236}">
                <a16:creationId xmlns:a16="http://schemas.microsoft.com/office/drawing/2014/main" id="{92EE0045-BBF8-43DD-8246-7ACA1678C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8" r="22707" b="2"/>
          <a:stretch/>
        </p:blipFill>
        <p:spPr bwMode="auto">
          <a:xfrm>
            <a:off x="20" y="907231"/>
            <a:ext cx="3419455" cy="3578989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455379-A482-4E37-9125-B39CE815D70E}"/>
              </a:ext>
            </a:extLst>
          </p:cNvPr>
          <p:cNvSpPr txBox="1"/>
          <p:nvPr/>
        </p:nvSpPr>
        <p:spPr>
          <a:xfrm>
            <a:off x="5317270" y="1895475"/>
            <a:ext cx="6950929" cy="4524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</a:rPr>
              <a:t>Podstawowym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pojęciem</a:t>
            </a:r>
            <a:r>
              <a:rPr lang="en-US" sz="1400" dirty="0">
                <a:solidFill>
                  <a:srgbClr val="000000"/>
                </a:solidFill>
              </a:rPr>
              <a:t> jest </a:t>
            </a:r>
            <a:r>
              <a:rPr lang="en-US" sz="1400" b="1" dirty="0">
                <a:solidFill>
                  <a:srgbClr val="000000"/>
                </a:solidFill>
              </a:rPr>
              <a:t>Job</a:t>
            </a:r>
            <a:r>
              <a:rPr lang="en-US" sz="1400" dirty="0">
                <a:solidFill>
                  <a:srgbClr val="000000"/>
                </a:solidFill>
              </a:rPr>
              <a:t> (</a:t>
            </a:r>
            <a:r>
              <a:rPr lang="en-US" sz="1400" dirty="0" err="1">
                <a:solidFill>
                  <a:srgbClr val="000000"/>
                </a:solidFill>
              </a:rPr>
              <a:t>Projekt</a:t>
            </a:r>
            <a:r>
              <a:rPr lang="en-US" sz="1400" dirty="0">
                <a:solidFill>
                  <a:srgbClr val="000000"/>
                </a:solidFill>
              </a:rPr>
              <a:t>),  </a:t>
            </a:r>
            <a:r>
              <a:rPr lang="en-US" sz="1400" dirty="0" err="1">
                <a:solidFill>
                  <a:srgbClr val="000000"/>
                </a:solidFill>
              </a:rPr>
              <a:t>który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definiuje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zadania</a:t>
            </a:r>
            <a:r>
              <a:rPr lang="en-US" sz="1400" dirty="0">
                <a:solidFill>
                  <a:srgbClr val="000000"/>
                </a:solidFill>
              </a:rPr>
              <a:t> do </a:t>
            </a:r>
            <a:r>
              <a:rPr lang="en-US" sz="1400" dirty="0" err="1">
                <a:solidFill>
                  <a:srgbClr val="000000"/>
                </a:solidFill>
              </a:rPr>
              <a:t>wykonania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</a:rPr>
              <a:t>Uruchamiając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00"/>
                </a:solidFill>
              </a:rPr>
              <a:t>Job 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Projekt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powstaje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00"/>
                </a:solidFill>
              </a:rPr>
              <a:t>Build, </a:t>
            </a:r>
            <a:r>
              <a:rPr lang="en-US" sz="1400" dirty="0" err="1">
                <a:solidFill>
                  <a:srgbClr val="000000"/>
                </a:solidFill>
              </a:rPr>
              <a:t>czyli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konkretne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wykonanie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projektu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które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może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składać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się</a:t>
            </a:r>
            <a:r>
              <a:rPr lang="en-US" sz="1400" dirty="0">
                <a:solidFill>
                  <a:srgbClr val="000000"/>
                </a:solidFill>
              </a:rPr>
              <a:t> z </a:t>
            </a:r>
            <a:r>
              <a:rPr lang="en-US" sz="1400" dirty="0" err="1">
                <a:solidFill>
                  <a:srgbClr val="000000"/>
                </a:solidFill>
              </a:rPr>
              <a:t>wielu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zadań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  <a:r>
              <a:rPr lang="en-US" sz="1400" dirty="0" err="1">
                <a:solidFill>
                  <a:srgbClr val="000000"/>
                </a:solidFill>
              </a:rPr>
              <a:t>Inaczej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mówiąc</a:t>
            </a:r>
            <a:r>
              <a:rPr lang="en-US" sz="1400" dirty="0">
                <a:solidFill>
                  <a:srgbClr val="000000"/>
                </a:solidFill>
              </a:rPr>
              <a:t> Build to </a:t>
            </a:r>
            <a:r>
              <a:rPr lang="en-US" sz="1400" dirty="0" err="1">
                <a:solidFill>
                  <a:srgbClr val="000000"/>
                </a:solidFill>
              </a:rPr>
              <a:t>rezultat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wykonania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Joba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0000"/>
                </a:solidFill>
              </a:rPr>
              <a:t>Buildy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zadania</a:t>
            </a:r>
            <a:r>
              <a:rPr lang="en-US" sz="1400" dirty="0">
                <a:solidFill>
                  <a:srgbClr val="000000"/>
                </a:solidFill>
              </a:rPr>
              <a:t> w </a:t>
            </a:r>
            <a:r>
              <a:rPr lang="en-US" sz="1400" dirty="0" err="1">
                <a:solidFill>
                  <a:srgbClr val="000000"/>
                </a:solidFill>
              </a:rPr>
              <a:t>Jenkinsie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wykonują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się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węzlach</a:t>
            </a:r>
            <a:r>
              <a:rPr lang="en-US" sz="1400" dirty="0">
                <a:solidFill>
                  <a:srgbClr val="000000"/>
                </a:solidFill>
              </a:rPr>
              <a:t> (</a:t>
            </a:r>
            <a:r>
              <a:rPr lang="en-US" sz="1400" b="1" dirty="0">
                <a:solidFill>
                  <a:srgbClr val="000000"/>
                </a:solidFill>
              </a:rPr>
              <a:t>nodes</a:t>
            </a:r>
            <a:r>
              <a:rPr lang="en-US" sz="1400" dirty="0">
                <a:solidFill>
                  <a:srgbClr val="000000"/>
                </a:solidFill>
              </a:rPr>
              <a:t>) </a:t>
            </a:r>
            <a:r>
              <a:rPr lang="en-US" sz="1400" dirty="0" err="1">
                <a:solidFill>
                  <a:srgbClr val="000000"/>
                </a:solidFill>
              </a:rPr>
              <a:t>dysponujących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egzekutorami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lub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inaczej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slotami</a:t>
            </a:r>
            <a:r>
              <a:rPr lang="en-US" sz="1400" dirty="0">
                <a:solidFill>
                  <a:srgbClr val="000000"/>
                </a:solidFill>
              </a:rPr>
              <a:t> (</a:t>
            </a:r>
            <a:r>
              <a:rPr lang="en-US" sz="1400" b="1" dirty="0">
                <a:solidFill>
                  <a:srgbClr val="000000"/>
                </a:solidFill>
              </a:rPr>
              <a:t>executors</a:t>
            </a:r>
            <a:r>
              <a:rPr lang="en-US" sz="1400" dirty="0">
                <a:solidFill>
                  <a:srgbClr val="000000"/>
                </a:solidFill>
              </a:rPr>
              <a:t>). Ich </a:t>
            </a:r>
            <a:r>
              <a:rPr lang="en-US" sz="1400" dirty="0" err="1">
                <a:solidFill>
                  <a:srgbClr val="000000"/>
                </a:solidFill>
              </a:rPr>
              <a:t>liczba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definiuje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maksymalną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liczbę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zadań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które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mogą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być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wykonywane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równolegle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  <a:r>
              <a:rPr lang="en-US" sz="1400" dirty="0" err="1">
                <a:solidFill>
                  <a:srgbClr val="000000"/>
                </a:solidFill>
              </a:rPr>
              <a:t>Pozostale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zadania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bądź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buildy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są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kolejkowane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</a:rPr>
              <a:t>Wykonawcą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zadania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może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być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sam</a:t>
            </a:r>
            <a:r>
              <a:rPr lang="en-US" sz="1400" dirty="0">
                <a:solidFill>
                  <a:srgbClr val="000000"/>
                </a:solidFill>
              </a:rPr>
              <a:t> Jenkins (</a:t>
            </a:r>
            <a:r>
              <a:rPr lang="en-US" sz="1400" b="1" dirty="0">
                <a:solidFill>
                  <a:srgbClr val="000000"/>
                </a:solidFill>
              </a:rPr>
              <a:t>master</a:t>
            </a:r>
            <a:r>
              <a:rPr lang="en-US" sz="1400" dirty="0">
                <a:solidFill>
                  <a:srgbClr val="000000"/>
                </a:solidFill>
              </a:rPr>
              <a:t>) </a:t>
            </a:r>
            <a:r>
              <a:rPr lang="en-US" sz="1400" dirty="0" err="1">
                <a:solidFill>
                  <a:srgbClr val="000000"/>
                </a:solidFill>
              </a:rPr>
              <a:t>lub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dołączony</a:t>
            </a:r>
            <a:r>
              <a:rPr lang="en-US" sz="1400" dirty="0">
                <a:solidFill>
                  <a:srgbClr val="000000"/>
                </a:solidFill>
              </a:rPr>
              <a:t> do </a:t>
            </a:r>
            <a:r>
              <a:rPr lang="en-US" sz="1400" dirty="0" err="1">
                <a:solidFill>
                  <a:srgbClr val="000000"/>
                </a:solidFill>
              </a:rPr>
              <a:t>niego</a:t>
            </a:r>
            <a:r>
              <a:rPr lang="en-US" sz="1400" dirty="0">
                <a:solidFill>
                  <a:srgbClr val="000000"/>
                </a:solidFill>
              </a:rPr>
              <a:t> agent (</a:t>
            </a:r>
            <a:r>
              <a:rPr lang="en-US" sz="1400" b="1" dirty="0">
                <a:solidFill>
                  <a:srgbClr val="000000"/>
                </a:solidFill>
              </a:rPr>
              <a:t>slave</a:t>
            </a:r>
            <a:r>
              <a:rPr lang="en-US" sz="1400" dirty="0">
                <a:solidFill>
                  <a:srgbClr val="000000"/>
                </a:solidFill>
              </a:rPr>
              <a:t>) </a:t>
            </a:r>
            <a:r>
              <a:rPr lang="en-US" sz="1400" dirty="0" err="1">
                <a:solidFill>
                  <a:srgbClr val="000000"/>
                </a:solidFill>
              </a:rPr>
              <a:t>jeśli</a:t>
            </a:r>
            <a:r>
              <a:rPr lang="en-US" sz="1400" dirty="0">
                <a:solidFill>
                  <a:srgbClr val="000000"/>
                </a:solidFill>
              </a:rPr>
              <a:t> Jenkins </a:t>
            </a:r>
            <a:r>
              <a:rPr lang="en-US" sz="1400" dirty="0" err="1">
                <a:solidFill>
                  <a:srgbClr val="000000"/>
                </a:solidFill>
              </a:rPr>
              <a:t>działa</a:t>
            </a:r>
            <a:r>
              <a:rPr lang="en-US" sz="1400" dirty="0">
                <a:solidFill>
                  <a:srgbClr val="000000"/>
                </a:solidFill>
              </a:rPr>
              <a:t> w </a:t>
            </a:r>
            <a:r>
              <a:rPr lang="en-US" sz="1400" dirty="0" err="1">
                <a:solidFill>
                  <a:srgbClr val="000000"/>
                </a:solidFill>
              </a:rPr>
              <a:t>trybie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rozproszonym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  <a:r>
              <a:rPr lang="en-US" sz="1400" dirty="0" err="1">
                <a:solidFill>
                  <a:srgbClr val="000000"/>
                </a:solidFill>
              </a:rPr>
              <a:t>Zarówno</a:t>
            </a:r>
            <a:r>
              <a:rPr lang="en-US" sz="1400" dirty="0">
                <a:solidFill>
                  <a:srgbClr val="000000"/>
                </a:solidFill>
              </a:rPr>
              <a:t> master jak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 slave to </a:t>
            </a:r>
            <a:r>
              <a:rPr lang="en-US" sz="1400" dirty="0" err="1">
                <a:solidFill>
                  <a:srgbClr val="000000"/>
                </a:solidFill>
              </a:rPr>
              <a:t>nody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które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mogą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mieć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określoną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liczbę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egzekutorów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</a:rPr>
              <a:t>Niektóre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węzly</a:t>
            </a:r>
            <a:r>
              <a:rPr lang="en-US" sz="1400" dirty="0">
                <a:solidFill>
                  <a:srgbClr val="000000"/>
                </a:solidFill>
              </a:rPr>
              <a:t> (</a:t>
            </a:r>
            <a:r>
              <a:rPr lang="en-US" sz="1400" dirty="0" err="1">
                <a:solidFill>
                  <a:srgbClr val="000000"/>
                </a:solidFill>
              </a:rPr>
              <a:t>nody</a:t>
            </a:r>
            <a:r>
              <a:rPr lang="en-US" sz="1400" dirty="0">
                <a:solidFill>
                  <a:srgbClr val="000000"/>
                </a:solidFill>
              </a:rPr>
              <a:t>) </a:t>
            </a:r>
            <a:r>
              <a:rPr lang="en-US" sz="1400" dirty="0" err="1">
                <a:solidFill>
                  <a:srgbClr val="000000"/>
                </a:solidFill>
              </a:rPr>
              <a:t>mogą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mieć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specjalne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zastosowanie</a:t>
            </a:r>
            <a:r>
              <a:rPr lang="en-US" sz="1400" dirty="0">
                <a:solidFill>
                  <a:srgbClr val="000000"/>
                </a:solidFill>
              </a:rPr>
              <a:t> a </a:t>
            </a:r>
            <a:r>
              <a:rPr lang="en-US" sz="1400" dirty="0" err="1">
                <a:solidFill>
                  <a:srgbClr val="000000"/>
                </a:solidFill>
              </a:rPr>
              <a:t>niektóre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być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ogólnego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przeznaczenia</a:t>
            </a:r>
            <a:r>
              <a:rPr lang="en-US" sz="1400" dirty="0">
                <a:solidFill>
                  <a:srgbClr val="000000"/>
                </a:solidFill>
              </a:rPr>
              <a:t>.  </a:t>
            </a:r>
            <a:r>
              <a:rPr lang="en-US" sz="1400" dirty="0" err="1">
                <a:solidFill>
                  <a:srgbClr val="000000"/>
                </a:solidFill>
              </a:rPr>
              <a:t>Nie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powinno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się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definiować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więcej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egzekutorów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węźle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niż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wynosi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liczba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procesorów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</a:rPr>
              <a:t>Tutaj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można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sprawdzić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jakie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węzly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są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zdefiniowane</a:t>
            </a:r>
            <a:r>
              <a:rPr lang="en-US" sz="1400" dirty="0">
                <a:solidFill>
                  <a:srgbClr val="000000"/>
                </a:solidFill>
              </a:rPr>
              <a:t> w </a:t>
            </a:r>
            <a:r>
              <a:rPr lang="en-US" sz="1400" dirty="0" err="1">
                <a:solidFill>
                  <a:srgbClr val="000000"/>
                </a:solidFill>
              </a:rPr>
              <a:t>Jenkinsie</a:t>
            </a:r>
            <a:r>
              <a:rPr lang="en-US" sz="1400" dirty="0">
                <a:solidFill>
                  <a:srgbClr val="000000"/>
                </a:solidFill>
              </a:rPr>
              <a:t>:</a:t>
            </a:r>
            <a:endParaRPr lang="pl-PL" sz="1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l-PL" sz="1400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</a:rPr>
              <a:t>http://localhost:8080/computer/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z="1100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sz="1100">
              <a:solidFill>
                <a:srgbClr val="898989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70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100"/>
              <a:t>3. Proste projekty w Jenkinsie</a:t>
            </a:r>
          </a:p>
        </p:txBody>
      </p:sp>
      <p:pic>
        <p:nvPicPr>
          <p:cNvPr id="4098" name="Picture 2" descr="How to Add Jenkins Slave to Master - FoxuTech">
            <a:extLst>
              <a:ext uri="{FF2B5EF4-FFF2-40B4-BE49-F238E27FC236}">
                <a16:creationId xmlns:a16="http://schemas.microsoft.com/office/drawing/2014/main" id="{92EE0045-BBF8-43DD-8246-7ACA1678C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r="12539" b="9"/>
          <a:stretch/>
        </p:blipFill>
        <p:spPr bwMode="auto">
          <a:xfrm>
            <a:off x="1123357" y="3018327"/>
            <a:ext cx="3533985" cy="272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455379-A482-4E37-9125-B39CE815D70E}"/>
              </a:ext>
            </a:extLst>
          </p:cNvPr>
          <p:cNvSpPr txBox="1"/>
          <p:nvPr/>
        </p:nvSpPr>
        <p:spPr>
          <a:xfrm>
            <a:off x="4524375" y="2998278"/>
            <a:ext cx="5762625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Dodatkowo</a:t>
            </a:r>
            <a:r>
              <a:rPr lang="en-US" sz="14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Każdy</a:t>
            </a:r>
            <a:r>
              <a:rPr lang="en-US" sz="1400" dirty="0"/>
              <a:t> Build ma Status </a:t>
            </a:r>
            <a:r>
              <a:rPr lang="en-US" sz="1400" dirty="0" err="1"/>
              <a:t>określający</a:t>
            </a:r>
            <a:r>
              <a:rPr lang="en-US" sz="1400" dirty="0"/>
              <a:t> </a:t>
            </a:r>
            <a:r>
              <a:rPr lang="en-US" sz="1400" dirty="0" err="1"/>
              <a:t>czy</a:t>
            </a:r>
            <a:r>
              <a:rPr lang="en-US" sz="1400" dirty="0"/>
              <a:t> </a:t>
            </a:r>
            <a:r>
              <a:rPr lang="en-US" sz="1400" dirty="0" err="1"/>
              <a:t>wykonanie</a:t>
            </a:r>
            <a:r>
              <a:rPr lang="en-US" sz="1400" dirty="0"/>
              <a:t> </a:t>
            </a:r>
            <a:r>
              <a:rPr lang="en-US" sz="1400" dirty="0" err="1"/>
              <a:t>zakończylo</a:t>
            </a:r>
            <a:r>
              <a:rPr lang="en-US" sz="1400" dirty="0"/>
              <a:t> </a:t>
            </a:r>
            <a:r>
              <a:rPr lang="en-US" sz="1400" dirty="0" err="1"/>
              <a:t>się</a:t>
            </a:r>
            <a:r>
              <a:rPr lang="en-US" sz="1400" dirty="0"/>
              <a:t> </a:t>
            </a:r>
            <a:r>
              <a:rPr lang="en-US" sz="1400" dirty="0" err="1"/>
              <a:t>sukcesem</a:t>
            </a:r>
            <a:r>
              <a:rPr lang="en-US" sz="1400" dirty="0"/>
              <a:t> </a:t>
            </a:r>
            <a:r>
              <a:rPr lang="en-US" sz="1400" dirty="0" err="1"/>
              <a:t>czy</a:t>
            </a:r>
            <a:r>
              <a:rPr lang="en-US" sz="1400" dirty="0"/>
              <a:t> </a:t>
            </a:r>
            <a:r>
              <a:rPr lang="en-US" sz="1400" dirty="0" err="1"/>
              <a:t>nie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Weather icon – </a:t>
            </a:r>
            <a:r>
              <a:rPr lang="en-US" sz="1400" dirty="0" err="1"/>
              <a:t>pokazuje</a:t>
            </a:r>
            <a:r>
              <a:rPr lang="en-US" sz="1400" dirty="0"/>
              <a:t> trend </a:t>
            </a:r>
            <a:r>
              <a:rPr lang="en-US" sz="1400" dirty="0" err="1"/>
              <a:t>stabilności</a:t>
            </a:r>
            <a:r>
              <a:rPr lang="en-US" sz="1400" dirty="0"/>
              <a:t> </a:t>
            </a:r>
            <a:r>
              <a:rPr lang="en-US" sz="1400" dirty="0" err="1"/>
              <a:t>danego</a:t>
            </a:r>
            <a:r>
              <a:rPr lang="en-US" sz="1400" dirty="0"/>
              <a:t> </a:t>
            </a:r>
            <a:r>
              <a:rPr lang="en-US" sz="1400" dirty="0" err="1"/>
              <a:t>joba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Sposobem</a:t>
            </a:r>
            <a:r>
              <a:rPr lang="en-US" sz="1400" dirty="0"/>
              <a:t> </a:t>
            </a:r>
            <a:r>
              <a:rPr lang="en-US" sz="1400" dirty="0" err="1"/>
              <a:t>wizualizacji</a:t>
            </a:r>
            <a:r>
              <a:rPr lang="en-US" sz="1400" dirty="0"/>
              <a:t> </a:t>
            </a:r>
            <a:r>
              <a:rPr lang="en-US" sz="1400" dirty="0" err="1"/>
              <a:t>Projektów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Buildów</a:t>
            </a:r>
            <a:r>
              <a:rPr lang="en-US" sz="1400" dirty="0"/>
              <a:t> </a:t>
            </a:r>
            <a:r>
              <a:rPr lang="en-US" sz="1400" dirty="0" err="1"/>
              <a:t>są</a:t>
            </a:r>
            <a:r>
              <a:rPr lang="en-US" sz="1400" dirty="0"/>
              <a:t> </a:t>
            </a:r>
            <a:r>
              <a:rPr lang="en-US" sz="1400" dirty="0" err="1"/>
              <a:t>widoki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Funkcjonalności</a:t>
            </a:r>
            <a:r>
              <a:rPr lang="en-US" sz="1400" dirty="0"/>
              <a:t> </a:t>
            </a:r>
            <a:r>
              <a:rPr lang="en-US" sz="1400" dirty="0" err="1"/>
              <a:t>Jenkinsa</a:t>
            </a:r>
            <a:r>
              <a:rPr lang="en-US" sz="1400" dirty="0"/>
              <a:t> </a:t>
            </a:r>
            <a:r>
              <a:rPr lang="en-US" sz="1400" dirty="0" err="1"/>
              <a:t>można</a:t>
            </a:r>
            <a:r>
              <a:rPr lang="en-US" sz="1400" dirty="0"/>
              <a:t> </a:t>
            </a:r>
            <a:r>
              <a:rPr lang="en-US" sz="1400" dirty="0" err="1"/>
              <a:t>rozszerzać</a:t>
            </a:r>
            <a:r>
              <a:rPr lang="en-US" sz="1400" dirty="0"/>
              <a:t> </a:t>
            </a:r>
            <a:r>
              <a:rPr lang="en-US" sz="1400" dirty="0" err="1"/>
              <a:t>przy</a:t>
            </a:r>
            <a:r>
              <a:rPr lang="en-US" sz="1400" dirty="0"/>
              <a:t> </a:t>
            </a:r>
            <a:r>
              <a:rPr lang="en-US" sz="1400" dirty="0" err="1"/>
              <a:t>pomocy</a:t>
            </a:r>
            <a:r>
              <a:rPr lang="en-US" sz="1400" dirty="0"/>
              <a:t> </a:t>
            </a:r>
            <a:r>
              <a:rPr lang="en-US" sz="1400" dirty="0" err="1"/>
              <a:t>pluginów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 </a:t>
            </a:r>
            <a:r>
              <a:rPr lang="en-US" sz="1400" dirty="0" err="1"/>
              <a:t>trakcie</a:t>
            </a:r>
            <a:r>
              <a:rPr lang="en-US" sz="1400" dirty="0"/>
              <a:t> </a:t>
            </a:r>
            <a:r>
              <a:rPr lang="en-US" sz="1400" dirty="0" err="1"/>
              <a:t>szkolenia</a:t>
            </a:r>
            <a:r>
              <a:rPr lang="en-US" sz="1400" dirty="0"/>
              <a:t> </a:t>
            </a:r>
            <a:r>
              <a:rPr lang="en-US" sz="1400" dirty="0" err="1"/>
              <a:t>będziemy</a:t>
            </a:r>
            <a:r>
              <a:rPr lang="en-US" sz="1400" dirty="0"/>
              <a:t> </a:t>
            </a:r>
            <a:r>
              <a:rPr lang="en-US" sz="1400" dirty="0" err="1"/>
              <a:t>tworzyć</a:t>
            </a:r>
            <a:r>
              <a:rPr lang="en-US" sz="1400" dirty="0"/>
              <a:t> Joby </a:t>
            </a:r>
            <a:r>
              <a:rPr lang="en-US" sz="1400" dirty="0" err="1"/>
              <a:t>oraz</a:t>
            </a:r>
            <a:r>
              <a:rPr lang="en-US" sz="1400" dirty="0"/>
              <a:t> </a:t>
            </a:r>
            <a:r>
              <a:rPr lang="en-US" sz="1400" dirty="0" err="1"/>
              <a:t>Widoki</a:t>
            </a:r>
            <a:r>
              <a:rPr lang="en-US" sz="1400" dirty="0"/>
              <a:t>, </a:t>
            </a:r>
            <a:r>
              <a:rPr lang="en-US" sz="1400" dirty="0" err="1"/>
              <a:t>będziemy</a:t>
            </a:r>
            <a:r>
              <a:rPr lang="en-US" sz="1400" dirty="0"/>
              <a:t> </a:t>
            </a:r>
            <a:r>
              <a:rPr lang="en-US" sz="1400" dirty="0" err="1"/>
              <a:t>również</a:t>
            </a:r>
            <a:r>
              <a:rPr lang="en-US" sz="1400" dirty="0"/>
              <a:t> </a:t>
            </a:r>
            <a:r>
              <a:rPr lang="en-US" sz="1400" dirty="0" err="1"/>
              <a:t>instalowali</a:t>
            </a:r>
            <a:r>
              <a:rPr lang="en-US" sz="1400" dirty="0"/>
              <a:t> </a:t>
            </a:r>
            <a:r>
              <a:rPr lang="en-US" sz="1400" dirty="0" err="1"/>
              <a:t>Pluginy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8C2E478F-E849-4A8C-AF1F-CBCC78A7CBFA}" type="slidenum">
              <a:rPr lang="en-US" sz="6600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14</a:t>
            </a:fld>
            <a:endParaRPr lang="en-US" sz="66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742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/>
          <a:lstStyle/>
          <a:p>
            <a:r>
              <a:rPr lang="pl-PL" dirty="0"/>
              <a:t>3</a:t>
            </a:r>
            <a:r>
              <a:rPr lang="pl-PL" sz="4800" dirty="0"/>
              <a:t>. Proste projekty w Jenkinsie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B9C2FB-3AB7-4BA9-AD94-44B1A919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2465"/>
            <a:ext cx="12192000" cy="36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1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/>
          <a:lstStyle/>
          <a:p>
            <a:r>
              <a:rPr lang="pl-PL" dirty="0"/>
              <a:t>3</a:t>
            </a:r>
            <a:r>
              <a:rPr lang="pl-PL" sz="4800" dirty="0"/>
              <a:t>. Proste projekty w Jenkinsie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8AD38-FA7B-49D5-921D-525B12B69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963"/>
            <a:ext cx="12192000" cy="29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54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/>
          <a:lstStyle/>
          <a:p>
            <a:r>
              <a:rPr lang="pl-PL" dirty="0"/>
              <a:t>3</a:t>
            </a:r>
            <a:r>
              <a:rPr lang="pl-PL" sz="4800" dirty="0"/>
              <a:t>. Proste projekty w Jenkinsie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A74E5E-16B9-4EEF-9059-5EE41F0C8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61" y="1511672"/>
            <a:ext cx="9123878" cy="475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3923F-5860-42AF-B6D8-595D872F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ĆW</a:t>
            </a:r>
            <a:r>
              <a:rPr lang="pl-PL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CZENIA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EBDBF-DFAA-44BD-894F-DC9AEBF07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67348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446AA-7945-4E07-A314-152D8111E20B}"/>
              </a:ext>
            </a:extLst>
          </p:cNvPr>
          <p:cNvSpPr txBox="1"/>
          <p:nvPr/>
        </p:nvSpPr>
        <p:spPr>
          <a:xfrm>
            <a:off x="2831123" y="4488307"/>
            <a:ext cx="754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Wykonaj ćwiczenia z </a:t>
            </a:r>
          </a:p>
          <a:p>
            <a:endParaRPr lang="pl-PL" dirty="0"/>
          </a:p>
          <a:p>
            <a:r>
              <a:rPr lang="en-GB" dirty="0"/>
              <a:t>https://github.com/gabrielstar/jenkins_training/tree/master/002_jobs</a:t>
            </a:r>
          </a:p>
        </p:txBody>
      </p:sp>
    </p:spTree>
    <p:extLst>
      <p:ext uri="{BB962C8B-B14F-4D97-AF65-F5344CB8AC3E}">
        <p14:creationId xmlns:p14="http://schemas.microsoft.com/office/powerpoint/2010/main" val="361562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Projekty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typu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B7965-5508-4ECC-B790-04BB9C5156B6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 </a:t>
            </a:r>
            <a:r>
              <a:rPr lang="en-US" sz="2000" dirty="0" err="1">
                <a:solidFill>
                  <a:srgbClr val="000000"/>
                </a:solidFill>
              </a:rPr>
              <a:t>tej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sekcji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Poznamy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czym</a:t>
            </a:r>
            <a:r>
              <a:rPr lang="en-US" sz="2000" dirty="0">
                <a:solidFill>
                  <a:srgbClr val="000000"/>
                </a:solidFill>
              </a:rPr>
              <a:t> jest </a:t>
            </a:r>
            <a:r>
              <a:rPr lang="en-US" sz="2000" dirty="0" err="1">
                <a:solidFill>
                  <a:srgbClr val="000000"/>
                </a:solidFill>
              </a:rPr>
              <a:t>Ciągła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Integracja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Ciągle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Dostarczanie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Ciągle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Wdrażanie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pl-PL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Stworzymy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proste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joby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typu</a:t>
            </a:r>
            <a:r>
              <a:rPr lang="en-US" sz="2000" dirty="0">
                <a:solidFill>
                  <a:srgbClr val="000000"/>
                </a:solidFill>
              </a:rPr>
              <a:t> CI </a:t>
            </a:r>
            <a:r>
              <a:rPr lang="en-US" sz="2000" dirty="0" err="1">
                <a:solidFill>
                  <a:srgbClr val="000000"/>
                </a:solidFill>
              </a:rPr>
              <a:t>dla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projektu</a:t>
            </a:r>
            <a:r>
              <a:rPr lang="en-US" sz="2000" dirty="0">
                <a:solidFill>
                  <a:srgbClr val="000000"/>
                </a:solidFill>
              </a:rPr>
              <a:t> w JAVI-e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dla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projektu</a:t>
            </a:r>
            <a:r>
              <a:rPr lang="en-US" sz="2000" dirty="0">
                <a:solidFill>
                  <a:srgbClr val="000000"/>
                </a:solidFill>
              </a:rPr>
              <a:t> w </a:t>
            </a:r>
            <a:r>
              <a:rPr lang="en-US" sz="2000" dirty="0" err="1">
                <a:solidFill>
                  <a:srgbClr val="000000"/>
                </a:solidFill>
              </a:rPr>
              <a:t>Powershellu</a:t>
            </a:r>
            <a:endParaRPr lang="pl-PL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Omówimy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narzędzia</a:t>
            </a:r>
            <a:r>
              <a:rPr lang="en-US" sz="2000" dirty="0">
                <a:solidFill>
                  <a:srgbClr val="000000"/>
                </a:solidFill>
              </a:rPr>
              <a:t> do </a:t>
            </a:r>
            <a:r>
              <a:rPr lang="en-US" sz="2000" dirty="0" err="1">
                <a:solidFill>
                  <a:srgbClr val="000000"/>
                </a:solidFill>
              </a:rPr>
              <a:t>budowania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oprogramowania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przykładzie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mavena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Zainstalujemy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Mavena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zweryfikujemy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obecność</a:t>
            </a:r>
            <a:r>
              <a:rPr lang="en-US" sz="2000" dirty="0">
                <a:solidFill>
                  <a:srgbClr val="000000"/>
                </a:solidFill>
              </a:rPr>
              <a:t> JDK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..lub z</a:t>
            </a:r>
            <a:r>
              <a:rPr lang="en-US" sz="2000" dirty="0" err="1">
                <a:solidFill>
                  <a:srgbClr val="000000"/>
                </a:solidFill>
              </a:rPr>
              <a:t>ainstalujemy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AdoptOpenJDK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9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793F4CD3-00FC-49A8-A993-3B9D973650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4023360" cy="464871"/>
          </a:xfrm>
        </p:spPr>
        <p:txBody>
          <a:bodyPr/>
          <a:lstStyle/>
          <a:p>
            <a:r>
              <a:rPr lang="pl-PL" dirty="0"/>
              <a:t>CI/CD z Jenkinsem</a:t>
            </a:r>
            <a:endParaRPr lang="en-US" dirty="0"/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041" r="29217" b="-5"/>
          <a:stretch/>
        </p:blipFill>
        <p:spPr>
          <a:xfrm>
            <a:off x="20" y="10"/>
            <a:ext cx="5416530" cy="6846922"/>
          </a:xfr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66950"/>
            <a:ext cx="5416530" cy="397901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pl-PL" sz="1500" dirty="0"/>
              <a:t>Wprowadzenie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pl-PL" sz="1500" dirty="0"/>
              <a:t>Instalacja Jenkinsa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pl-PL" sz="1500" dirty="0"/>
              <a:t>Proste projekty w Jenkinsie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pl-PL" sz="1500" dirty="0"/>
              <a:t>Projekty typu CI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pl-PL" sz="1500" dirty="0"/>
              <a:t>Testy w procesie CI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pl-PL" sz="1500" dirty="0"/>
              <a:t>Powiadamianie w procesie CI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pl-PL" sz="1500" dirty="0"/>
              <a:t>Wprowadzenie do </a:t>
            </a:r>
            <a:r>
              <a:rPr lang="pl-PL" sz="1500" dirty="0" err="1"/>
              <a:t>Groovy</a:t>
            </a:r>
            <a:endParaRPr lang="pl-PL" sz="1500" dirty="0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pl-PL" sz="1500" dirty="0" err="1"/>
              <a:t>Pipeline’y</a:t>
            </a:r>
            <a:endParaRPr lang="pl-PL" sz="1500" dirty="0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pl-PL" sz="1500" dirty="0"/>
              <a:t>CD na przykładzie </a:t>
            </a:r>
            <a:r>
              <a:rPr lang="pl-PL" sz="1500" dirty="0" err="1"/>
              <a:t>dockera</a:t>
            </a:r>
            <a:endParaRPr lang="pl-PL" sz="1500" dirty="0"/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pl-PL" sz="1500" dirty="0"/>
              <a:t>Elementy ‚Jenkins of </a:t>
            </a:r>
            <a:r>
              <a:rPr lang="pl-PL" sz="1500" dirty="0" err="1"/>
              <a:t>Code</a:t>
            </a:r>
            <a:r>
              <a:rPr lang="pl-PL" sz="1500" dirty="0"/>
              <a:t>’</a:t>
            </a:r>
            <a:endParaRPr lang="en-US" sz="1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anchor="t"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pl-PL" sz="4000" dirty="0"/>
              <a:t>4. Ciągła integracja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54489-E3F7-4898-BF34-FFB8B7938984}"/>
              </a:ext>
            </a:extLst>
          </p:cNvPr>
          <p:cNvSpPr txBox="1"/>
          <p:nvPr/>
        </p:nvSpPr>
        <p:spPr>
          <a:xfrm>
            <a:off x="776372" y="2065039"/>
            <a:ext cx="484337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Ciągła integracja</a:t>
            </a:r>
            <a:r>
              <a:rPr lang="pl-PL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pl-PL" sz="14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Język angielski"/>
              </a:rPr>
              <a:t>ang.</a:t>
            </a:r>
            <a:r>
              <a:rPr lang="pl-PL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l-PL" sz="14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continuous</a:t>
            </a:r>
            <a:r>
              <a:rPr lang="pl-PL" sz="1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sz="14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lang="pl-PL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– praktyka stosowana w trakcie rozwoju </a:t>
            </a:r>
            <a:r>
              <a:rPr lang="pl-PL" sz="14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Oprogramowanie"/>
              </a:rPr>
              <a:t>oprogramowania</a:t>
            </a:r>
            <a:r>
              <a:rPr lang="pl-PL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polegająca na częstym, regularnym włączaniu (</a:t>
            </a:r>
            <a:r>
              <a:rPr lang="pl-PL" sz="14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Integracja (informatyka)"/>
              </a:rPr>
              <a:t>integracji</a:t>
            </a:r>
            <a:r>
              <a:rPr lang="pl-PL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bieżących zmian w kodzie do głównego </a:t>
            </a:r>
            <a:r>
              <a:rPr lang="pl-PL" sz="14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Repozytorium"/>
              </a:rPr>
              <a:t>repozytorium</a:t>
            </a:r>
            <a:r>
              <a:rPr lang="pl-PL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 każdorazowej weryfikacji zmian, poprzez zbudowanie projektu (jeśli jest taka potrzeba) oraz wykonanie </a:t>
            </a:r>
            <a:r>
              <a:rPr lang="pl-PL" sz="14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Test jednostkowy"/>
              </a:rPr>
              <a:t>testów jednostkowych</a:t>
            </a:r>
            <a:r>
              <a:rPr lang="pl-PL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pl-PL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pl-PL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sz="14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(https://pl.wikipedia.org/wiki/Ci%C4%85g%C5%82a_integracja)</a:t>
            </a:r>
            <a:endParaRPr lang="pl-PL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 descr="Continuous Integration">
            <a:extLst>
              <a:ext uri="{FF2B5EF4-FFF2-40B4-BE49-F238E27FC236}">
                <a16:creationId xmlns:a16="http://schemas.microsoft.com/office/drawing/2014/main" id="{E774D640-EF7B-4084-A39D-24918590F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375" y="1652671"/>
            <a:ext cx="6631625" cy="355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802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pl-PL" sz="4800" dirty="0"/>
              <a:t>4. Ciągła integracja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2050" name="Picture 2" descr="Using Jenkins continuous integration for hardware verification">
            <a:extLst>
              <a:ext uri="{FF2B5EF4-FFF2-40B4-BE49-F238E27FC236}">
                <a16:creationId xmlns:a16="http://schemas.microsoft.com/office/drawing/2014/main" id="{652DEDC1-7B9E-47A5-AA99-06FE02A46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434" y="1687335"/>
            <a:ext cx="4100100" cy="408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0CD8A3-9809-4A05-B977-16813273EDBB}"/>
              </a:ext>
            </a:extLst>
          </p:cNvPr>
          <p:cNvSpPr txBox="1"/>
          <p:nvPr/>
        </p:nvSpPr>
        <p:spPr>
          <a:xfrm>
            <a:off x="3559981" y="5776501"/>
            <a:ext cx="80483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>
                    <a:lumMod val="75000"/>
                  </a:schemeClr>
                </a:solidFill>
              </a:rPr>
              <a:t>https://www.techdesignforums.com/practice/files/2016/05/ment-jenkins-fig1.png</a:t>
            </a:r>
          </a:p>
        </p:txBody>
      </p:sp>
    </p:spTree>
    <p:extLst>
      <p:ext uri="{BB962C8B-B14F-4D97-AF65-F5344CB8AC3E}">
        <p14:creationId xmlns:p14="http://schemas.microsoft.com/office/powerpoint/2010/main" val="2224062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2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Ciągła integracja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C8E38-0D7B-4534-BE79-F10CC5E1F616}"/>
              </a:ext>
            </a:extLst>
          </p:cNvPr>
          <p:cNvSpPr txBox="1"/>
          <p:nvPr/>
        </p:nvSpPr>
        <p:spPr>
          <a:xfrm>
            <a:off x="1285240" y="2969469"/>
            <a:ext cx="864933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Korzyści</a:t>
            </a:r>
            <a:r>
              <a:rPr lang="en-US" sz="17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/>
              <a:t>Wyższa j</a:t>
            </a:r>
            <a:r>
              <a:rPr lang="en-US" sz="1700" dirty="0" err="1"/>
              <a:t>akość</a:t>
            </a:r>
            <a:r>
              <a:rPr lang="en-US" sz="1700" dirty="0"/>
              <a:t> </a:t>
            </a:r>
            <a:r>
              <a:rPr lang="en-US" sz="1700" dirty="0" err="1"/>
              <a:t>kodu</a:t>
            </a:r>
            <a:r>
              <a:rPr lang="en-US" sz="1700" dirty="0"/>
              <a:t> – </a:t>
            </a:r>
            <a:r>
              <a:rPr lang="en-US" sz="1700" dirty="0" err="1"/>
              <a:t>bugi</a:t>
            </a:r>
            <a:r>
              <a:rPr lang="en-US" sz="1700" dirty="0"/>
              <a:t> </a:t>
            </a:r>
            <a:r>
              <a:rPr lang="en-US" sz="1700" dirty="0" err="1"/>
              <a:t>są</a:t>
            </a:r>
            <a:r>
              <a:rPr lang="en-US" sz="1700" dirty="0"/>
              <a:t> </a:t>
            </a:r>
            <a:r>
              <a:rPr lang="en-US" sz="1700" dirty="0" err="1"/>
              <a:t>wykrywane</a:t>
            </a:r>
            <a:r>
              <a:rPr lang="en-US" sz="1700" dirty="0"/>
              <a:t> </a:t>
            </a:r>
            <a:r>
              <a:rPr lang="en-US" sz="1700" dirty="0" err="1"/>
              <a:t>szybki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mogą</a:t>
            </a:r>
            <a:r>
              <a:rPr lang="en-US" sz="1700" dirty="0"/>
              <a:t> </a:t>
            </a:r>
            <a:r>
              <a:rPr lang="en-US" sz="1700" dirty="0" err="1"/>
              <a:t>być</a:t>
            </a:r>
            <a:r>
              <a:rPr lang="en-US" sz="1700" dirty="0"/>
              <a:t> </a:t>
            </a:r>
            <a:r>
              <a:rPr lang="en-US" sz="1700" dirty="0" err="1"/>
              <a:t>również</a:t>
            </a:r>
            <a:r>
              <a:rPr lang="en-US" sz="1700" dirty="0"/>
              <a:t> </a:t>
            </a:r>
            <a:r>
              <a:rPr lang="en-US" sz="1700" dirty="0" err="1"/>
              <a:t>szybko</a:t>
            </a:r>
            <a:r>
              <a:rPr lang="en-US" sz="1700" dirty="0"/>
              <a:t> </a:t>
            </a:r>
            <a:r>
              <a:rPr lang="en-US" sz="1700" dirty="0" err="1"/>
              <a:t>naprawione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Integracja</a:t>
            </a:r>
            <a:r>
              <a:rPr lang="en-US" sz="1700" dirty="0"/>
              <a:t> – </a:t>
            </a:r>
            <a:r>
              <a:rPr lang="pl-PL" sz="1700" dirty="0"/>
              <a:t>wpływa </a:t>
            </a:r>
            <a:r>
              <a:rPr lang="en-US" sz="1700" dirty="0" err="1"/>
              <a:t>mniejsze</a:t>
            </a:r>
            <a:r>
              <a:rPr lang="en-US" sz="1700" dirty="0"/>
              <a:t> </a:t>
            </a:r>
            <a:r>
              <a:rPr lang="en-US" sz="1700" dirty="0" err="1"/>
              <a:t>ryzyko</a:t>
            </a:r>
            <a:r>
              <a:rPr lang="en-US" sz="1700" dirty="0"/>
              <a:t>, </a:t>
            </a:r>
            <a:r>
              <a:rPr lang="en-US" sz="1700" dirty="0" err="1"/>
              <a:t>niższy</a:t>
            </a:r>
            <a:r>
              <a:rPr lang="en-US" sz="1700" dirty="0"/>
              <a:t> </a:t>
            </a:r>
            <a:r>
              <a:rPr lang="en-US" sz="1700" dirty="0" err="1"/>
              <a:t>koszt</a:t>
            </a:r>
            <a:r>
              <a:rPr lang="en-US" sz="1700" dirty="0"/>
              <a:t>, </a:t>
            </a:r>
            <a:r>
              <a:rPr lang="en-US" sz="1700" dirty="0" err="1"/>
              <a:t>krótszy</a:t>
            </a:r>
            <a:r>
              <a:rPr lang="en-US" sz="1700" dirty="0"/>
              <a:t> </a:t>
            </a:r>
            <a:r>
              <a:rPr lang="en-US" sz="1700" dirty="0" err="1"/>
              <a:t>projekt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Automatyzacja</a:t>
            </a:r>
            <a:r>
              <a:rPr lang="en-US" sz="1700" dirty="0"/>
              <a:t> – </a:t>
            </a:r>
            <a:r>
              <a:rPr lang="en-US" sz="1700" dirty="0" err="1"/>
              <a:t>proces</a:t>
            </a:r>
            <a:r>
              <a:rPr lang="en-US" sz="1700" dirty="0"/>
              <a:t> jest </a:t>
            </a:r>
            <a:r>
              <a:rPr lang="en-US" sz="1700" dirty="0" err="1"/>
              <a:t>taki</a:t>
            </a:r>
            <a:r>
              <a:rPr lang="en-US" sz="1700" dirty="0"/>
              <a:t> </a:t>
            </a:r>
            <a:r>
              <a:rPr lang="en-US" sz="1700" dirty="0" err="1"/>
              <a:t>sam</a:t>
            </a:r>
            <a:r>
              <a:rPr lang="en-US" sz="1700" dirty="0"/>
              <a:t> </a:t>
            </a:r>
            <a:r>
              <a:rPr lang="en-US" sz="1700" dirty="0" err="1"/>
              <a:t>dla</a:t>
            </a:r>
            <a:r>
              <a:rPr lang="en-US" sz="1700" dirty="0"/>
              <a:t> </a:t>
            </a:r>
            <a:r>
              <a:rPr lang="en-US" sz="1700" dirty="0" err="1"/>
              <a:t>każdego</a:t>
            </a:r>
            <a:r>
              <a:rPr lang="en-US" sz="1700" dirty="0"/>
              <a:t> </a:t>
            </a:r>
            <a:r>
              <a:rPr lang="en-US" sz="1700" dirty="0" err="1"/>
              <a:t>dewelopera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jest w </a:t>
            </a:r>
            <a:r>
              <a:rPr lang="en-US" sz="1700" dirty="0" err="1"/>
              <a:t>związku</a:t>
            </a:r>
            <a:r>
              <a:rPr lang="en-US" sz="1700" dirty="0"/>
              <a:t> z </a:t>
            </a:r>
            <a:r>
              <a:rPr lang="en-US" sz="1700" dirty="0" err="1"/>
              <a:t>tym</a:t>
            </a:r>
            <a:r>
              <a:rPr lang="en-US" sz="1700" dirty="0"/>
              <a:t> </a:t>
            </a:r>
            <a:r>
              <a:rPr lang="en-US" sz="1700" dirty="0" err="1"/>
              <a:t>reprezentatywny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Korzyści</a:t>
            </a:r>
            <a:r>
              <a:rPr lang="en-US" sz="1700" dirty="0"/>
              <a:t> </a:t>
            </a:r>
            <a:r>
              <a:rPr lang="en-US" sz="1700" dirty="0" err="1"/>
              <a:t>są</a:t>
            </a:r>
            <a:r>
              <a:rPr lang="en-US" sz="1700" dirty="0"/>
              <a:t> </a:t>
            </a:r>
            <a:r>
              <a:rPr lang="en-US" sz="1700" dirty="0" err="1"/>
              <a:t>tym</a:t>
            </a:r>
            <a:r>
              <a:rPr lang="en-US" sz="1700" dirty="0"/>
              <a:t> </a:t>
            </a:r>
            <a:r>
              <a:rPr lang="en-US" sz="1700" dirty="0" err="1"/>
              <a:t>większe</a:t>
            </a:r>
            <a:r>
              <a:rPr lang="en-US" sz="1700" dirty="0"/>
              <a:t> </a:t>
            </a:r>
            <a:r>
              <a:rPr lang="en-US" sz="1700" dirty="0" err="1"/>
              <a:t>im</a:t>
            </a:r>
            <a:r>
              <a:rPr lang="en-US" sz="1700" dirty="0"/>
              <a:t> </a:t>
            </a:r>
            <a:r>
              <a:rPr lang="en-US" sz="1700" dirty="0" err="1"/>
              <a:t>więcej</a:t>
            </a:r>
            <a:r>
              <a:rPr lang="en-US" sz="1700" dirty="0"/>
              <a:t> </a:t>
            </a:r>
            <a:r>
              <a:rPr lang="en-US" sz="1700" dirty="0" err="1"/>
              <a:t>zmian</a:t>
            </a:r>
            <a:r>
              <a:rPr lang="en-US" sz="1700" dirty="0"/>
              <a:t> jest </a:t>
            </a:r>
            <a:r>
              <a:rPr lang="en-US" sz="1700" dirty="0" err="1"/>
              <a:t>integrowanych</a:t>
            </a:r>
            <a:r>
              <a:rPr lang="en-US" sz="1700" dirty="0"/>
              <a:t> np. w </a:t>
            </a:r>
            <a:r>
              <a:rPr lang="en-US" sz="1700" dirty="0" err="1"/>
              <a:t>dużych</a:t>
            </a:r>
            <a:r>
              <a:rPr lang="en-US" sz="1700" dirty="0"/>
              <a:t> </a:t>
            </a:r>
            <a:r>
              <a:rPr lang="en-US" sz="1700" dirty="0" err="1"/>
              <a:t>zespołach</a:t>
            </a:r>
            <a:r>
              <a:rPr lang="en-US" sz="1700" dirty="0"/>
              <a:t> </a:t>
            </a:r>
            <a:r>
              <a:rPr lang="en-US" sz="1700" dirty="0" err="1"/>
              <a:t>deweloperskich</a:t>
            </a:r>
            <a:endParaRPr lang="pl-PL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/>
              <a:t>Szybki feedback, szybka reakcja</a:t>
            </a: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C2E478F-E849-4A8C-AF1F-CBCC78A7CBFA}" type="slidenum">
              <a:rPr lang="en-US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43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7" y="767791"/>
            <a:ext cx="11242374" cy="823913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pl-PL" sz="4800" dirty="0"/>
              <a:t>4. Ciągłe Dostarczanie i Wdrażanie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3074" name="Picture 2" descr="Continuous Integration vs Continuous Delivery vs Continuous Deployment |  TechieRoop">
            <a:extLst>
              <a:ext uri="{FF2B5EF4-FFF2-40B4-BE49-F238E27FC236}">
                <a16:creationId xmlns:a16="http://schemas.microsoft.com/office/drawing/2014/main" id="{840FCF79-5F63-4372-90D7-9E63D405F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926945"/>
            <a:ext cx="6651164" cy="300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B7B431-D8EA-4BA5-B192-E0C5A432D3B1}"/>
              </a:ext>
            </a:extLst>
          </p:cNvPr>
          <p:cNvSpPr txBox="1"/>
          <p:nvPr/>
        </p:nvSpPr>
        <p:spPr>
          <a:xfrm>
            <a:off x="760520" y="5761607"/>
            <a:ext cx="106709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bg1">
                    <a:lumMod val="75000"/>
                  </a:schemeClr>
                </a:solidFill>
              </a:rPr>
              <a:t>https://www.google.com/url?sa=i&amp;url=http%3A%2F%2Ftechieroop.com%2Fcontinuous-integration-vs-continuous-delivery-vs-continuous-deployment%2F&amp;psig=AOvVaw1HqKlvYmC80K1K7jLuCivn&amp;ust=1603724437321000&amp;source=images&amp;cd=vfe&amp;ved=2ahUKEwiitMCcgdDsAhWJsCoKHUDvDb0Qr4kDegUIARCTA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5291E-F8BC-41AD-9840-57F14DE48DCF}"/>
              </a:ext>
            </a:extLst>
          </p:cNvPr>
          <p:cNvSpPr txBox="1"/>
          <p:nvPr/>
        </p:nvSpPr>
        <p:spPr>
          <a:xfrm>
            <a:off x="198783" y="2133600"/>
            <a:ext cx="469706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pl-PL" sz="1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Ciągłe dostarczanie</a:t>
            </a:r>
            <a:r>
              <a:rPr lang="pl-PL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to praktyka programistyczna, gdzie </a:t>
            </a:r>
            <a:r>
              <a:rPr lang="pl-PL" sz="1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oprogramowanie</a:t>
            </a:r>
            <a:r>
              <a:rPr lang="pl-PL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jest budowane w taki sposób, że może ono zostać opublikowane na środowisku produkcyjnym w dowolnej chwili.”</a:t>
            </a:r>
          </a:p>
          <a:p>
            <a:endParaRPr lang="pl-PL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GB" sz="14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https://productvision.pl/2016/continuous-delivery/</a:t>
            </a:r>
            <a:endParaRPr lang="pl-PL" sz="1400" dirty="0">
              <a:solidFill>
                <a:schemeClr val="bg1">
                  <a:lumMod val="75000"/>
                </a:schemeClr>
              </a:solidFill>
            </a:endParaRPr>
          </a:p>
          <a:p>
            <a:endParaRPr lang="pl-PL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l-PL" sz="1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Ciągłe wdrażanie – </a:t>
            </a:r>
            <a:r>
              <a:rPr lang="pl-PL" sz="14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oznacza, że każda zmiana powoduje automatyczne wdrożenie na </a:t>
            </a:r>
            <a:r>
              <a:rPr lang="pl-PL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produkcję. Można postrzegać wdrażanie jak rozwinięcie dostarczania,</a:t>
            </a:r>
          </a:p>
          <a:p>
            <a:endParaRPr lang="pl-PL" sz="1400" dirty="0">
              <a:solidFill>
                <a:schemeClr val="bg1">
                  <a:lumMod val="75000"/>
                </a:schemeClr>
              </a:solidFill>
            </a:endParaRPr>
          </a:p>
          <a:p>
            <a:endParaRPr lang="pl-PL" sz="1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3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100"/>
              <a:t>4. Ciągłe Wdrażanie i dostarczanie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99D77E-2CB6-4318-8DBB-6EFD69236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73"/>
          <a:stretch/>
        </p:blipFill>
        <p:spPr>
          <a:xfrm>
            <a:off x="1123357" y="3018327"/>
            <a:ext cx="3533985" cy="2728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FC8E38-0D7B-4534-BE79-F10CC5E1F616}"/>
              </a:ext>
            </a:extLst>
          </p:cNvPr>
          <p:cNvSpPr txBox="1"/>
          <p:nvPr/>
        </p:nvSpPr>
        <p:spPr>
          <a:xfrm>
            <a:off x="4991100" y="2998278"/>
            <a:ext cx="4692396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Korzyści</a:t>
            </a:r>
            <a:r>
              <a:rPr lang="en-US" sz="14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Szybsza</a:t>
            </a:r>
            <a:r>
              <a:rPr lang="en-US" sz="1400" dirty="0"/>
              <a:t> </a:t>
            </a:r>
            <a:r>
              <a:rPr lang="en-US" sz="1400" dirty="0" err="1"/>
              <a:t>reakcja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zmiany</a:t>
            </a:r>
            <a:r>
              <a:rPr lang="en-US" sz="1400" dirty="0"/>
              <a:t>, </a:t>
            </a:r>
            <a:r>
              <a:rPr lang="en-US" sz="1400" dirty="0" err="1"/>
              <a:t>szybsza</a:t>
            </a:r>
            <a:r>
              <a:rPr lang="en-US" sz="1400" dirty="0"/>
              <a:t> </a:t>
            </a:r>
            <a:r>
              <a:rPr lang="en-US" sz="1400" dirty="0" err="1"/>
              <a:t>adaptacja</a:t>
            </a:r>
            <a:r>
              <a:rPr lang="en-US" sz="1400" dirty="0"/>
              <a:t> do </a:t>
            </a:r>
            <a:r>
              <a:rPr lang="en-US" sz="1400" dirty="0" err="1"/>
              <a:t>użytkownika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potrzeb</a:t>
            </a:r>
            <a:r>
              <a:rPr lang="en-US" sz="1400" dirty="0"/>
              <a:t> </a:t>
            </a:r>
            <a:r>
              <a:rPr lang="en-US" sz="1400" dirty="0" err="1"/>
              <a:t>biznesowych</a:t>
            </a:r>
            <a:endParaRPr lang="en-US" sz="1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Szybszy</a:t>
            </a:r>
            <a:r>
              <a:rPr lang="en-US" sz="1400" dirty="0"/>
              <a:t> </a:t>
            </a:r>
            <a:r>
              <a:rPr lang="en-US" sz="1400" dirty="0" err="1"/>
              <a:t>cykl</a:t>
            </a:r>
            <a:r>
              <a:rPr lang="en-US" sz="1400" dirty="0"/>
              <a:t> </a:t>
            </a:r>
            <a:r>
              <a:rPr lang="en-US" sz="1400" dirty="0" err="1"/>
              <a:t>zmiany</a:t>
            </a:r>
            <a:r>
              <a:rPr lang="en-US" sz="1400" dirty="0"/>
              <a:t> w </a:t>
            </a:r>
            <a:r>
              <a:rPr lang="en-US" sz="1400" dirty="0" err="1"/>
              <a:t>procesie</a:t>
            </a:r>
            <a:r>
              <a:rPr lang="en-US" sz="1400" dirty="0"/>
              <a:t> </a:t>
            </a:r>
            <a:r>
              <a:rPr lang="en-US" sz="1400" dirty="0" err="1"/>
              <a:t>wytwarzanie</a:t>
            </a:r>
            <a:r>
              <a:rPr lang="en-US" sz="1400" dirty="0"/>
              <a:t> </a:t>
            </a:r>
            <a:r>
              <a:rPr lang="en-US" sz="1400" dirty="0" err="1"/>
              <a:t>oprogramowania</a:t>
            </a:r>
            <a:endParaRPr lang="en-US" sz="1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Aplikacja</a:t>
            </a:r>
            <a:r>
              <a:rPr lang="en-US" sz="1400" dirty="0"/>
              <a:t> jest </a:t>
            </a:r>
            <a:r>
              <a:rPr lang="en-US" sz="1400" dirty="0" err="1"/>
              <a:t>zawsze</a:t>
            </a:r>
            <a:r>
              <a:rPr lang="en-US" sz="1400" dirty="0"/>
              <a:t> w </a:t>
            </a:r>
            <a:r>
              <a:rPr lang="en-US" sz="1400" dirty="0" err="1"/>
              <a:t>stanie</a:t>
            </a:r>
            <a:r>
              <a:rPr lang="en-US" sz="1400" dirty="0"/>
              <a:t> </a:t>
            </a:r>
            <a:r>
              <a:rPr lang="en-US" sz="1400" dirty="0" err="1"/>
              <a:t>umożliwiającym</a:t>
            </a:r>
            <a:r>
              <a:rPr lang="en-US" sz="1400" dirty="0"/>
              <a:t> </a:t>
            </a:r>
            <a:r>
              <a:rPr lang="en-US" sz="1400" dirty="0" err="1"/>
              <a:t>wdrożenie</a:t>
            </a:r>
            <a:endParaRPr lang="en-US" sz="1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Promowanie</a:t>
            </a:r>
            <a:r>
              <a:rPr lang="en-US" sz="1400" dirty="0"/>
              <a:t> </a:t>
            </a:r>
            <a:r>
              <a:rPr lang="en-US" sz="1400" dirty="0" err="1"/>
              <a:t>mniejszych</a:t>
            </a:r>
            <a:r>
              <a:rPr lang="en-US" sz="1400" dirty="0"/>
              <a:t> </a:t>
            </a:r>
            <a:r>
              <a:rPr lang="en-US" sz="1400" dirty="0" err="1"/>
              <a:t>zmian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częstszych</a:t>
            </a:r>
            <a:r>
              <a:rPr lang="en-US" sz="1400" dirty="0"/>
              <a:t> </a:t>
            </a:r>
            <a:r>
              <a:rPr lang="en-US" sz="1400" dirty="0" err="1"/>
              <a:t>wdrożeni</a:t>
            </a:r>
            <a:r>
              <a:rPr lang="en-US" sz="1400" dirty="0"/>
              <a:t> </a:t>
            </a:r>
            <a:r>
              <a:rPr lang="en-US" sz="1400" dirty="0" err="1"/>
              <a:t>redukuje</a:t>
            </a:r>
            <a:r>
              <a:rPr lang="en-US" sz="1400" dirty="0"/>
              <a:t> </a:t>
            </a:r>
            <a:r>
              <a:rPr lang="en-US" sz="1400" dirty="0" err="1"/>
              <a:t>ryzyko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potencjalne</a:t>
            </a:r>
            <a:r>
              <a:rPr lang="en-US" sz="1400" dirty="0"/>
              <a:t> </a:t>
            </a:r>
            <a:r>
              <a:rPr lang="en-US" sz="1400" dirty="0" err="1"/>
              <a:t>koszty</a:t>
            </a:r>
            <a:r>
              <a:rPr lang="en-US" sz="1400" dirty="0"/>
              <a:t> </a:t>
            </a:r>
            <a:r>
              <a:rPr lang="en-US" sz="1400" dirty="0" err="1"/>
              <a:t>związane</a:t>
            </a:r>
            <a:r>
              <a:rPr lang="en-US" sz="1400" dirty="0"/>
              <a:t> z </a:t>
            </a:r>
            <a:r>
              <a:rPr lang="en-US" sz="1400" dirty="0" err="1"/>
              <a:t>tym</a:t>
            </a:r>
            <a:r>
              <a:rPr lang="en-US" sz="1400" dirty="0"/>
              <a:t> </a:t>
            </a:r>
            <a:r>
              <a:rPr lang="en-US" sz="1400" dirty="0" err="1"/>
              <a:t>ryzykiem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8C2E478F-E849-4A8C-AF1F-CBCC78A7CBFA}" type="slidenum">
              <a:rPr lang="en-US" sz="6600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24</a:t>
            </a:fld>
            <a:endParaRPr lang="en-US" sz="66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46458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15DC-7D20-40C4-9D1B-529D9DA2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Prosty Ci/CD dla </a:t>
            </a:r>
            <a:r>
              <a:rPr lang="pl-PL" dirty="0" err="1"/>
              <a:t>Powershella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780635-7D12-4A22-95A5-399A1CA9FB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975C0-93C2-4047-A2F1-5BBC62FB6928}"/>
              </a:ext>
            </a:extLst>
          </p:cNvPr>
          <p:cNvSpPr txBox="1"/>
          <p:nvPr/>
        </p:nvSpPr>
        <p:spPr>
          <a:xfrm>
            <a:off x="594518" y="5726097"/>
            <a:ext cx="1084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przypadku języków skryptowych, które są interpretowane </a:t>
            </a:r>
            <a:r>
              <a:rPr lang="pl-PL" dirty="0" err="1"/>
              <a:t>caly</a:t>
            </a:r>
            <a:r>
              <a:rPr lang="pl-PL" dirty="0"/>
              <a:t> proces CI/CD jest prostszy. Zamiast budowania, skrypty są intepretowane i odpowiednikiem kompilacji może być np. sprawdzenie składni skryptu podczas importu.</a:t>
            </a:r>
          </a:p>
          <a:p>
            <a:r>
              <a:rPr lang="pl-PL" b="1" dirty="0"/>
              <a:t>Sprawdzenie integracji </a:t>
            </a:r>
            <a:r>
              <a:rPr lang="pl-PL" dirty="0"/>
              <a:t>może składać się z wielu kroków, kroki mogą być różne w zależności od technologii. </a:t>
            </a:r>
            <a:endParaRPr lang="en-GB" dirty="0"/>
          </a:p>
        </p:txBody>
      </p:sp>
      <p:pic>
        <p:nvPicPr>
          <p:cNvPr id="7" name="Picture 2" descr="GitHub Logos and Usage · GitHub">
            <a:extLst>
              <a:ext uri="{FF2B5EF4-FFF2-40B4-BE49-F238E27FC236}">
                <a16:creationId xmlns:a16="http://schemas.microsoft.com/office/drawing/2014/main" id="{C222036F-40EA-4F47-B260-1C2636D5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9" y="2824740"/>
            <a:ext cx="1566088" cy="130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Jenkins Icon of Flat style - Available in SVG, PNG, EPS, AI &amp; Icon fonts">
            <a:extLst>
              <a:ext uri="{FF2B5EF4-FFF2-40B4-BE49-F238E27FC236}">
                <a16:creationId xmlns:a16="http://schemas.microsoft.com/office/drawing/2014/main" id="{53E133F3-F823-4C83-B81F-E371BF2E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41" y="2639366"/>
            <a:ext cx="1675822" cy="167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2415A3-0EC7-4CF6-964D-E8D56216A3C5}"/>
              </a:ext>
            </a:extLst>
          </p:cNvPr>
          <p:cNvCxnSpPr>
            <a:stCxn id="7" idx="3"/>
            <a:endCxn id="2050" idx="1"/>
          </p:cNvCxnSpPr>
          <p:nvPr/>
        </p:nvCxnSpPr>
        <p:spPr>
          <a:xfrm>
            <a:off x="2582847" y="3477277"/>
            <a:ext cx="775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97D975-6479-4C2B-9648-9A562D78EB77}"/>
              </a:ext>
            </a:extLst>
          </p:cNvPr>
          <p:cNvSpPr txBox="1"/>
          <p:nvPr/>
        </p:nvSpPr>
        <p:spPr>
          <a:xfrm>
            <a:off x="2358375" y="3783782"/>
            <a:ext cx="1837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Uruchom projekt</a:t>
            </a:r>
            <a:endParaRPr lang="en-GB"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CADDAE-0716-4A37-9D2C-0A159459D48E}"/>
              </a:ext>
            </a:extLst>
          </p:cNvPr>
          <p:cNvCxnSpPr/>
          <p:nvPr/>
        </p:nvCxnSpPr>
        <p:spPr>
          <a:xfrm>
            <a:off x="241465" y="3477276"/>
            <a:ext cx="775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94FF0A-D91B-4562-9F37-F66976B54203}"/>
              </a:ext>
            </a:extLst>
          </p:cNvPr>
          <p:cNvSpPr txBox="1"/>
          <p:nvPr/>
        </p:nvSpPr>
        <p:spPr>
          <a:xfrm>
            <a:off x="241465" y="3783782"/>
            <a:ext cx="1837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/>
              <a:t>Commit</a:t>
            </a:r>
            <a:r>
              <a:rPr lang="pl-PL" sz="1000" dirty="0"/>
              <a:t>/Zmiana</a:t>
            </a:r>
            <a:endParaRPr lang="en-GB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36FB48-E2B1-4A5D-AF7D-5742D3C77D84}"/>
              </a:ext>
            </a:extLst>
          </p:cNvPr>
          <p:cNvSpPr/>
          <p:nvPr/>
        </p:nvSpPr>
        <p:spPr>
          <a:xfrm>
            <a:off x="4811697" y="2824739"/>
            <a:ext cx="2683193" cy="1414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l-PL" sz="1400" dirty="0"/>
              <a:t>Sprawdzenie integracji:</a:t>
            </a:r>
          </a:p>
          <a:p>
            <a:pPr marL="742950" lvl="1" indent="-285750">
              <a:buFontTx/>
              <a:buChar char="-"/>
            </a:pPr>
            <a:r>
              <a:rPr lang="pl-PL" sz="1400" dirty="0"/>
              <a:t>Zaimportuj skrypt</a:t>
            </a:r>
          </a:p>
          <a:p>
            <a:pPr marL="742950" lvl="1" indent="-285750">
              <a:buFontTx/>
              <a:buChar char="-"/>
            </a:pPr>
            <a:r>
              <a:rPr lang="pl-PL" sz="1400" dirty="0"/>
              <a:t>Sprawdź poprawność</a:t>
            </a:r>
          </a:p>
          <a:p>
            <a:pPr marL="742950" lvl="1" indent="-285750">
              <a:buFontTx/>
              <a:buChar char="-"/>
            </a:pPr>
            <a:r>
              <a:rPr lang="pl-PL" sz="1400" dirty="0"/>
              <a:t>Wykonaj testy (</a:t>
            </a:r>
            <a:r>
              <a:rPr lang="pl-PL" sz="1400" dirty="0" err="1"/>
              <a:t>Pester</a:t>
            </a:r>
            <a:r>
              <a:rPr lang="pl-PL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pl-PL" sz="1400" dirty="0"/>
              <a:t>Wykonaj skrypt </a:t>
            </a:r>
            <a:endParaRPr lang="en-GB" sz="1400" dirty="0"/>
          </a:p>
        </p:txBody>
      </p:sp>
      <p:pic>
        <p:nvPicPr>
          <p:cNvPr id="2052" name="Picture 4" descr="9 Slack hacks you need to know · atSpoke">
            <a:extLst>
              <a:ext uri="{FF2B5EF4-FFF2-40B4-BE49-F238E27FC236}">
                <a16:creationId xmlns:a16="http://schemas.microsoft.com/office/drawing/2014/main" id="{10562A57-12A5-48B6-B36C-451CDA6AE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302" y="271498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C0656D-51E1-446E-BBE5-1EF50E21C179}"/>
              </a:ext>
            </a:extLst>
          </p:cNvPr>
          <p:cNvCxnSpPr/>
          <p:nvPr/>
        </p:nvCxnSpPr>
        <p:spPr>
          <a:xfrm>
            <a:off x="7582455" y="3478287"/>
            <a:ext cx="775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76F0FC-5822-4169-958D-1461C244D30B}"/>
              </a:ext>
            </a:extLst>
          </p:cNvPr>
          <p:cNvSpPr txBox="1"/>
          <p:nvPr/>
        </p:nvSpPr>
        <p:spPr>
          <a:xfrm>
            <a:off x="7494891" y="3602887"/>
            <a:ext cx="1837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Powiadom</a:t>
            </a:r>
            <a:endParaRPr lang="en-GB" sz="1000" dirty="0"/>
          </a:p>
        </p:txBody>
      </p:sp>
      <p:pic>
        <p:nvPicPr>
          <p:cNvPr id="2054" name="Picture 6" descr="PowerShell - Full Stack Python">
            <a:extLst>
              <a:ext uri="{FF2B5EF4-FFF2-40B4-BE49-F238E27FC236}">
                <a16:creationId xmlns:a16="http://schemas.microsoft.com/office/drawing/2014/main" id="{81DAF293-1833-4B43-8C44-80D204272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345" y="4315188"/>
            <a:ext cx="2523545" cy="84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PowerShell - Full Stack Python">
            <a:extLst>
              <a:ext uri="{FF2B5EF4-FFF2-40B4-BE49-F238E27FC236}">
                <a16:creationId xmlns:a16="http://schemas.microsoft.com/office/drawing/2014/main" id="{9E472B0D-47AC-464E-BF32-6EA758C76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345" y="2079603"/>
            <a:ext cx="2523545" cy="84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294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3923F-5860-42AF-B6D8-595D872F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ĆW</a:t>
            </a:r>
            <a:r>
              <a:rPr lang="pl-PL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CZENIA</a:t>
            </a:r>
            <a:r>
              <a:rPr lang="pl-PL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POWERSHELL 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EBDBF-DFAA-44BD-894F-DC9AEBF07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67348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446AA-7945-4E07-A314-152D8111E20B}"/>
              </a:ext>
            </a:extLst>
          </p:cNvPr>
          <p:cNvSpPr txBox="1"/>
          <p:nvPr/>
        </p:nvSpPr>
        <p:spPr>
          <a:xfrm>
            <a:off x="2680202" y="6310974"/>
            <a:ext cx="754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https://github.com/gabrielstar/jenkins_training/tree/master/003_ci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402B7-BA7F-448C-83BE-4419BBD7E175}"/>
              </a:ext>
            </a:extLst>
          </p:cNvPr>
          <p:cNvSpPr txBox="1"/>
          <p:nvPr/>
        </p:nvSpPr>
        <p:spPr>
          <a:xfrm>
            <a:off x="386303" y="4378954"/>
            <a:ext cx="10684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Od tej pory pracujemy na „</a:t>
            </a:r>
            <a:r>
              <a:rPr lang="pl-PL" dirty="0" err="1"/>
              <a:t>forku</a:t>
            </a:r>
            <a:r>
              <a:rPr lang="pl-PL" dirty="0"/>
              <a:t>” repozytorium: </a:t>
            </a:r>
            <a:r>
              <a:rPr lang="en-GB" dirty="0">
                <a:hlinkClick r:id="rId3"/>
              </a:rPr>
              <a:t>https://github.com/gabrielstar/jenkins_training.git</a:t>
            </a:r>
            <a:endParaRPr lang="pl-PL" dirty="0"/>
          </a:p>
          <a:p>
            <a:r>
              <a:rPr lang="pl-PL" dirty="0"/>
              <a:t>Dzięki temu każdy będzie mógł swobodnie wykonywać zmiany. Jeśli nie macie kont na GitHubie czas aby je założyć </a:t>
            </a:r>
            <a:r>
              <a:rPr lang="pl-PL" dirty="0">
                <a:sym typeface="Wingdings" panose="05000000000000000000" pitchFamily="2" charset="2"/>
              </a:rPr>
              <a:t></a:t>
            </a:r>
          </a:p>
          <a:p>
            <a:endParaRPr lang="pl-PL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pl-PL" dirty="0" err="1">
                <a:sym typeface="Wingdings" panose="05000000000000000000" pitchFamily="2" charset="2"/>
              </a:rPr>
              <a:t>Sforkuj</a:t>
            </a:r>
            <a:r>
              <a:rPr lang="pl-PL" dirty="0">
                <a:sym typeface="Wingdings" panose="05000000000000000000" pitchFamily="2" charset="2"/>
              </a:rPr>
              <a:t> repozytorium </a:t>
            </a:r>
            <a:r>
              <a:rPr lang="pl-PL" dirty="0"/>
              <a:t>: </a:t>
            </a:r>
            <a:r>
              <a:rPr lang="en-GB" dirty="0">
                <a:hlinkClick r:id="rId3"/>
              </a:rPr>
              <a:t>https://github.com/gabrielstar/jenkins_training.git</a:t>
            </a: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Użyj </a:t>
            </a:r>
            <a:r>
              <a:rPr lang="pl-PL" dirty="0" err="1"/>
              <a:t>forka</a:t>
            </a:r>
            <a:r>
              <a:rPr lang="pl-PL" dirty="0"/>
              <a:t> do realizacji zadań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420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2A65-5025-47C2-AB8B-F487F6D5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Ci </a:t>
            </a:r>
            <a:r>
              <a:rPr lang="pl-PL" dirty="0" err="1"/>
              <a:t>Workflow</a:t>
            </a:r>
            <a:r>
              <a:rPr lang="pl-PL" dirty="0"/>
              <a:t> JAVA/MAVEN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6362C-BA97-4AC6-9A05-0BC093474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2" descr="GitHub Logos and Usage · GitHub">
            <a:extLst>
              <a:ext uri="{FF2B5EF4-FFF2-40B4-BE49-F238E27FC236}">
                <a16:creationId xmlns:a16="http://schemas.microsoft.com/office/drawing/2014/main" id="{0D37BE02-37ED-4E92-BF80-DC7BF8AE9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9" y="2824740"/>
            <a:ext cx="1566088" cy="130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Jenkins Icon of Flat style - Available in SVG, PNG, EPS, AI &amp; Icon fonts">
            <a:extLst>
              <a:ext uri="{FF2B5EF4-FFF2-40B4-BE49-F238E27FC236}">
                <a16:creationId xmlns:a16="http://schemas.microsoft.com/office/drawing/2014/main" id="{5E9717F8-D74F-48AF-A297-5635E1ED8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41" y="2639366"/>
            <a:ext cx="1675822" cy="167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5459F4-2B28-4C9A-B54A-E8F8895DC76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82847" y="3477277"/>
            <a:ext cx="775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148EE2-7F32-4D69-9063-CF4B9AD2A03E}"/>
              </a:ext>
            </a:extLst>
          </p:cNvPr>
          <p:cNvSpPr txBox="1"/>
          <p:nvPr/>
        </p:nvSpPr>
        <p:spPr>
          <a:xfrm>
            <a:off x="2358375" y="3783782"/>
            <a:ext cx="1837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Uruchom projekt</a:t>
            </a:r>
            <a:endParaRPr lang="en-GB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7BCF7-BF13-4C41-860B-9517C408918D}"/>
              </a:ext>
            </a:extLst>
          </p:cNvPr>
          <p:cNvSpPr/>
          <p:nvPr/>
        </p:nvSpPr>
        <p:spPr>
          <a:xfrm>
            <a:off x="4971345" y="2639366"/>
            <a:ext cx="2523545" cy="237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pl-PL" sz="1600" dirty="0"/>
              <a:t>Sprawdzenie integracji:</a:t>
            </a:r>
          </a:p>
          <a:p>
            <a:pPr marL="742950" lvl="1" indent="-285750">
              <a:buFontTx/>
              <a:buChar char="-"/>
            </a:pPr>
            <a:r>
              <a:rPr lang="pl-PL" sz="1600" dirty="0"/>
              <a:t>Skompiluj kod</a:t>
            </a:r>
          </a:p>
          <a:p>
            <a:pPr marL="742950" lvl="1" indent="-285750">
              <a:buFontTx/>
              <a:buChar char="-"/>
            </a:pPr>
            <a:r>
              <a:rPr lang="pl-PL" sz="1600" dirty="0"/>
              <a:t>…</a:t>
            </a:r>
          </a:p>
          <a:p>
            <a:pPr marL="742950" lvl="1" indent="-285750">
              <a:buFontTx/>
              <a:buChar char="-"/>
            </a:pPr>
            <a:r>
              <a:rPr lang="pl-PL" sz="1600" dirty="0"/>
              <a:t>Wykonaj testy jednostkowe</a:t>
            </a:r>
          </a:p>
          <a:p>
            <a:pPr marL="742950" lvl="1" indent="-285750">
              <a:buFontTx/>
              <a:buChar char="-"/>
            </a:pPr>
            <a:r>
              <a:rPr lang="pl-PL" sz="1600" dirty="0"/>
              <a:t>Zbuduj paczkę</a:t>
            </a:r>
          </a:p>
          <a:p>
            <a:pPr marL="742950" lvl="1" indent="-285750">
              <a:buFontTx/>
              <a:buChar char="-"/>
            </a:pPr>
            <a:r>
              <a:rPr lang="pl-PL" sz="1600" dirty="0"/>
              <a:t>Zainstaluj</a:t>
            </a:r>
          </a:p>
        </p:txBody>
      </p:sp>
      <p:pic>
        <p:nvPicPr>
          <p:cNvPr id="10" name="Picture 4" descr="9 Slack hacks you need to know · atSpoke">
            <a:extLst>
              <a:ext uri="{FF2B5EF4-FFF2-40B4-BE49-F238E27FC236}">
                <a16:creationId xmlns:a16="http://schemas.microsoft.com/office/drawing/2014/main" id="{65EF07E1-E472-4935-9C9A-D4A53F52C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302" y="271498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1CBF54-C54F-457C-86D7-12F8921FEAA2}"/>
              </a:ext>
            </a:extLst>
          </p:cNvPr>
          <p:cNvCxnSpPr/>
          <p:nvPr/>
        </p:nvCxnSpPr>
        <p:spPr>
          <a:xfrm>
            <a:off x="7582455" y="3478287"/>
            <a:ext cx="775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089798-CB7C-429A-B94D-B619BB41500E}"/>
              </a:ext>
            </a:extLst>
          </p:cNvPr>
          <p:cNvSpPr txBox="1"/>
          <p:nvPr/>
        </p:nvSpPr>
        <p:spPr>
          <a:xfrm>
            <a:off x="7494891" y="3602887"/>
            <a:ext cx="1837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Powiadom</a:t>
            </a:r>
            <a:endParaRPr lang="en-GB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B0DD76-8BF0-4CD1-88A5-20704DD29CAC}"/>
              </a:ext>
            </a:extLst>
          </p:cNvPr>
          <p:cNvCxnSpPr/>
          <p:nvPr/>
        </p:nvCxnSpPr>
        <p:spPr>
          <a:xfrm>
            <a:off x="241465" y="3477276"/>
            <a:ext cx="775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5C6890-214C-455C-AF0E-BE0E9E4C81F4}"/>
              </a:ext>
            </a:extLst>
          </p:cNvPr>
          <p:cNvSpPr txBox="1"/>
          <p:nvPr/>
        </p:nvSpPr>
        <p:spPr>
          <a:xfrm>
            <a:off x="241465" y="3783782"/>
            <a:ext cx="1837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/>
              <a:t>Commit</a:t>
            </a:r>
            <a:r>
              <a:rPr lang="pl-PL" sz="1000" dirty="0"/>
              <a:t>/Zmiana</a:t>
            </a:r>
            <a:endParaRPr lang="en-GB" sz="1000" dirty="0"/>
          </a:p>
        </p:txBody>
      </p:sp>
      <p:pic>
        <p:nvPicPr>
          <p:cNvPr id="1030" name="Picture 6" descr="automatyzacjaJava02 - stworzenie pierwszego projektu do testów typu maven -  gregkaqa.pl">
            <a:extLst>
              <a:ext uri="{FF2B5EF4-FFF2-40B4-BE49-F238E27FC236}">
                <a16:creationId xmlns:a16="http://schemas.microsoft.com/office/drawing/2014/main" id="{6050D25B-7A26-45D7-9693-3633B054C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057" y="2115770"/>
            <a:ext cx="2648119" cy="66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automatyzacjaJava02 - stworzenie pierwszego projektu do testów typu maven -  gregkaqa.pl">
            <a:extLst>
              <a:ext uri="{FF2B5EF4-FFF2-40B4-BE49-F238E27FC236}">
                <a16:creationId xmlns:a16="http://schemas.microsoft.com/office/drawing/2014/main" id="{C341C02A-5CED-433F-BCBF-3BB454F4B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355" y="5028132"/>
            <a:ext cx="2648119" cy="66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9FF8E9-34CB-47DB-A2EC-4D98EC680D3D}"/>
              </a:ext>
            </a:extLst>
          </p:cNvPr>
          <p:cNvSpPr txBox="1"/>
          <p:nvPr/>
        </p:nvSpPr>
        <p:spPr>
          <a:xfrm>
            <a:off x="476250" y="5726097"/>
            <a:ext cx="11073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odróżnieniu od skryptów projekty w JAVIE muszą być zbudowane tzn. kod musi zostać zamieniony na plik wykonywalny np. JAR.  Do budowania aplikacji wykorzystuje się specjalne narzędzia (inne programy). </a:t>
            </a:r>
            <a:r>
              <a:rPr lang="pl-PL" dirty="0" err="1"/>
              <a:t>Maven</a:t>
            </a:r>
            <a:r>
              <a:rPr lang="pl-PL" dirty="0"/>
              <a:t> jest najpopularniejszym narzędziem tego typu dla JAVY.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919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/>
              <a:t>4. Instalacja JDK dla MAVENA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CF88F-1D09-410C-968A-9EF48B0FF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96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A54489-E3F7-4898-BF34-FFB8B7938984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hlinkClick r:id="rId3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u="sng" dirty="0" err="1">
                <a:hlinkClick r:id="rId3"/>
              </a:rPr>
              <a:t>Zainstalujemy</a:t>
            </a:r>
            <a:r>
              <a:rPr lang="en-US" sz="1500" u="sng" dirty="0">
                <a:hlinkClick r:id="rId3"/>
              </a:rPr>
              <a:t> OpenJDK 8 z https://adoptopenjdk.net/?variant=openjdk8&amp;jvmVariant=hotspot</a:t>
            </a:r>
            <a:endParaRPr lang="en-US" sz="1500" u="sng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Ustawimy</a:t>
            </a:r>
            <a:r>
              <a:rPr lang="en-US" sz="1500" dirty="0"/>
              <a:t> </a:t>
            </a:r>
            <a:r>
              <a:rPr lang="en-US" sz="1500" dirty="0" err="1"/>
              <a:t>zmienne</a:t>
            </a:r>
            <a:r>
              <a:rPr lang="en-US" sz="1500" dirty="0"/>
              <a:t> </a:t>
            </a:r>
            <a:r>
              <a:rPr lang="en-US" sz="1500" dirty="0" err="1"/>
              <a:t>środowiskowe</a:t>
            </a: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JAVA_HOME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JRE_HOME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64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28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11781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pl-PL" sz="4800" dirty="0"/>
              <a:t>4. Instalacja MAVENA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54489-E3F7-4898-BF34-FFB8B7938984}"/>
              </a:ext>
            </a:extLst>
          </p:cNvPr>
          <p:cNvSpPr txBox="1"/>
          <p:nvPr/>
        </p:nvSpPr>
        <p:spPr>
          <a:xfrm>
            <a:off x="689908" y="1945639"/>
            <a:ext cx="5617215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u="sng" dirty="0"/>
              <a:t>Instrukcja https://maven.apache.org/install.html</a:t>
            </a:r>
          </a:p>
          <a:p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Instalacja :</a:t>
            </a:r>
          </a:p>
          <a:p>
            <a:endParaRPr lang="pl-PL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1600" dirty="0"/>
              <a:t>Ściągnij i rozpakuj </a:t>
            </a:r>
            <a:r>
              <a:rPr lang="pl-PL" sz="1600" dirty="0" err="1"/>
              <a:t>mavena</a:t>
            </a:r>
            <a:endParaRPr lang="pl-PL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1600" dirty="0"/>
              <a:t>Dodaj folder /bin do zmiennej środowiskowej PATH</a:t>
            </a:r>
          </a:p>
          <a:p>
            <a:pPr lvl="1"/>
            <a:endParaRPr lang="pl-PL" sz="1600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B092A2-117C-4DBD-B8E9-D7F4A892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29" y="4052014"/>
            <a:ext cx="9687703" cy="17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6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21B64-DC1B-4065-A3A9-5CDFFDC2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/>
              <a:t>Poznajmy SIĘ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4A011-ECC6-4FC5-82AC-9ED71E97D9B0}"/>
              </a:ext>
            </a:extLst>
          </p:cNvPr>
          <p:cNvSpPr txBox="1"/>
          <p:nvPr/>
        </p:nvSpPr>
        <p:spPr>
          <a:xfrm>
            <a:off x="5946530" y="1837507"/>
            <a:ext cx="5243146" cy="330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dirty="0"/>
              <a:t>Umowa szkoleniowa</a:t>
            </a:r>
            <a:r>
              <a:rPr lang="en-US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Jak </a:t>
            </a:r>
            <a:r>
              <a:rPr lang="en-US" dirty="0" err="1"/>
              <a:t>się</a:t>
            </a:r>
            <a:r>
              <a:rPr lang="en-US" dirty="0"/>
              <a:t> do </a:t>
            </a:r>
            <a:r>
              <a:rPr lang="en-US" dirty="0" err="1"/>
              <a:t>siebie</a:t>
            </a:r>
            <a:r>
              <a:rPr lang="en-US" dirty="0"/>
              <a:t> </a:t>
            </a:r>
            <a:r>
              <a:rPr lang="en-US" dirty="0" err="1"/>
              <a:t>zwracamy</a:t>
            </a:r>
            <a:r>
              <a:rPr lang="en-US" dirty="0"/>
              <a:t>?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10-minutowa </a:t>
            </a:r>
            <a:r>
              <a:rPr lang="en-US" dirty="0" err="1"/>
              <a:t>przerwa</a:t>
            </a:r>
            <a:r>
              <a:rPr lang="en-US" dirty="0"/>
              <a:t> co </a:t>
            </a:r>
            <a:r>
              <a:rPr lang="en-US" dirty="0" err="1"/>
              <a:t>około</a:t>
            </a:r>
            <a:r>
              <a:rPr lang="en-US" dirty="0"/>
              <a:t> 1h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Jesteśmy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wideo</a:t>
            </a: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Jeśli</a:t>
            </a:r>
            <a:r>
              <a:rPr lang="en-US" dirty="0"/>
              <a:t> </a:t>
            </a:r>
            <a:r>
              <a:rPr lang="en-US" dirty="0" err="1"/>
              <a:t>ktoś</a:t>
            </a:r>
            <a:r>
              <a:rPr lang="en-US" dirty="0"/>
              <a:t> </a:t>
            </a:r>
            <a:r>
              <a:rPr lang="en-US" dirty="0" err="1"/>
              <a:t>odchodzi</a:t>
            </a:r>
            <a:r>
              <a:rPr lang="en-US" dirty="0"/>
              <a:t> od </a:t>
            </a:r>
            <a:r>
              <a:rPr lang="en-US" dirty="0" err="1"/>
              <a:t>stacji</a:t>
            </a:r>
            <a:r>
              <a:rPr lang="en-US" dirty="0"/>
              <a:t> w </a:t>
            </a:r>
            <a:r>
              <a:rPr lang="en-US" dirty="0" err="1"/>
              <a:t>czasie</a:t>
            </a:r>
            <a:r>
              <a:rPr lang="en-US" dirty="0"/>
              <a:t> </a:t>
            </a:r>
            <a:r>
              <a:rPr lang="en-US" dirty="0" err="1"/>
              <a:t>kursu</a:t>
            </a:r>
            <a:r>
              <a:rPr lang="en-US" dirty="0"/>
              <a:t>, </a:t>
            </a:r>
            <a:r>
              <a:rPr lang="en-US" dirty="0" err="1"/>
              <a:t>pisze</a:t>
            </a:r>
            <a:r>
              <a:rPr lang="en-US" dirty="0"/>
              <a:t> </a:t>
            </a:r>
            <a:r>
              <a:rPr lang="en-US" dirty="0" err="1"/>
              <a:t>wiadomość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czacie</a:t>
            </a: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dirty="0"/>
              <a:t>Do każdego modułu będziemy wykonywać ćwiczenia</a:t>
            </a:r>
            <a:r>
              <a:rPr lang="en-US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Edit photo">
            <a:extLst>
              <a:ext uri="{FF2B5EF4-FFF2-40B4-BE49-F238E27FC236}">
                <a16:creationId xmlns:a16="http://schemas.microsoft.com/office/drawing/2014/main" id="{C2191994-56FE-4F2F-B7D4-756033DAF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r="-4" b="-4"/>
          <a:stretch/>
        </p:blipFill>
        <p:spPr bwMode="auto">
          <a:xfrm>
            <a:off x="1339596" y="1916992"/>
            <a:ext cx="2127504" cy="218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FDA96-285C-43A4-9297-F21196F09E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72A1C7-1424-45C6-9A9B-EE3C4F4BE4DC}"/>
              </a:ext>
            </a:extLst>
          </p:cNvPr>
          <p:cNvSpPr txBox="1"/>
          <p:nvPr/>
        </p:nvSpPr>
        <p:spPr>
          <a:xfrm>
            <a:off x="987669" y="4285041"/>
            <a:ext cx="4958861" cy="1425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pl-PL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pl-PL" sz="1400" dirty="0"/>
              <a:t>Gabriel Starczewski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pl-PL" sz="1400" dirty="0"/>
              <a:t>Test Architekt, ex-SRE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pl-PL" sz="1400" dirty="0" err="1"/>
              <a:t>Blogger</a:t>
            </a:r>
            <a:r>
              <a:rPr lang="pl-PL" sz="1400" dirty="0"/>
              <a:t> - </a:t>
            </a:r>
            <a:r>
              <a:rPr lang="pl-PL" sz="1400" dirty="0">
                <a:hlinkClick r:id="rId3"/>
              </a:rPr>
              <a:t>https://medium.com/@gabriel.starczewski/</a:t>
            </a:r>
            <a:endParaRPr lang="pl-PL" sz="14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pl-PL" sz="1400" dirty="0"/>
              <a:t>Autor </a:t>
            </a:r>
            <a:r>
              <a:rPr lang="pl-PL" sz="1400" dirty="0" err="1"/>
              <a:t>Cruxa</a:t>
            </a:r>
            <a:r>
              <a:rPr lang="pl-PL" sz="1400" dirty="0"/>
              <a:t> - https://github.com/ObjectivityLtd/crux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5415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pl-P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MAVEN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C8E38-0D7B-4534-BE79-F10CC5E1F616}"/>
              </a:ext>
            </a:extLst>
          </p:cNvPr>
          <p:cNvSpPr txBox="1"/>
          <p:nvPr/>
        </p:nvSpPr>
        <p:spPr>
          <a:xfrm>
            <a:off x="569626" y="301268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Popularne narzędzie do budowania aplikacji, szczególnie dla JAVY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Konwencja ponad konfigurację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Przejrzysta struktura katalogów i cykl życia projektu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Deklaratywne definiowanie zależności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Podobne narzędzia istnieją dla innych technologii np. </a:t>
            </a:r>
            <a:r>
              <a:rPr lang="pl-PL" sz="2000" dirty="0" err="1">
                <a:solidFill>
                  <a:srgbClr val="000000"/>
                </a:solidFill>
              </a:rPr>
              <a:t>MSBuild</a:t>
            </a:r>
            <a:r>
              <a:rPr lang="pl-PL" sz="2000" dirty="0">
                <a:solidFill>
                  <a:srgbClr val="000000"/>
                </a:solidFill>
              </a:rPr>
              <a:t> dla .NET,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pl-PL" sz="2000" dirty="0">
                <a:solidFill>
                  <a:srgbClr val="000000"/>
                </a:solidFill>
              </a:rPr>
              <a:t>    </a:t>
            </a:r>
            <a:r>
              <a:rPr lang="pl-PL" sz="2000" dirty="0" err="1">
                <a:solidFill>
                  <a:srgbClr val="000000"/>
                </a:solidFill>
              </a:rPr>
              <a:t>Gradle</a:t>
            </a:r>
            <a:r>
              <a:rPr lang="pl-PL" sz="2000" dirty="0">
                <a:solidFill>
                  <a:srgbClr val="000000"/>
                </a:solidFill>
              </a:rPr>
              <a:t>, </a:t>
            </a:r>
            <a:r>
              <a:rPr lang="pl-PL" sz="2000" dirty="0" err="1">
                <a:solidFill>
                  <a:srgbClr val="000000"/>
                </a:solidFill>
              </a:rPr>
              <a:t>npm</a:t>
            </a:r>
            <a:r>
              <a:rPr lang="pl-PL" sz="2000" dirty="0">
                <a:solidFill>
                  <a:srgbClr val="000000"/>
                </a:solidFill>
              </a:rPr>
              <a:t>, … i wiele innych.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sz="1000">
              <a:solidFill>
                <a:srgbClr val="898989"/>
              </a:solidFill>
            </a:endParaRPr>
          </a:p>
        </p:txBody>
      </p:sp>
      <p:pic>
        <p:nvPicPr>
          <p:cNvPr id="2" name="Picture 6" descr="automatyzacjaJava02 - stworzenie pierwszego projektu do testów typu maven -  gregkaqa.pl">
            <a:extLst>
              <a:ext uri="{FF2B5EF4-FFF2-40B4-BE49-F238E27FC236}">
                <a16:creationId xmlns:a16="http://schemas.microsoft.com/office/drawing/2014/main" id="{3B2192ED-F029-49C3-A8B7-008A234CC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26" y="5815860"/>
            <a:ext cx="2648119" cy="66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FF9C0-5514-4FCE-8EE4-262EAB223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842" y="2861510"/>
            <a:ext cx="3195532" cy="313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3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pl-P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MAVEN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 sz="1000">
              <a:solidFill>
                <a:srgbClr val="898989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2693BCB-BEB5-438C-BF70-EFFDA2DAC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83" y="2571857"/>
            <a:ext cx="5111898" cy="383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EEEC7A-B7BF-4869-BFF8-DCB7BAA30E72}"/>
              </a:ext>
            </a:extLst>
          </p:cNvPr>
          <p:cNvSpPr txBox="1"/>
          <p:nvPr/>
        </p:nvSpPr>
        <p:spPr>
          <a:xfrm>
            <a:off x="3170345" y="6478415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85000"/>
                  </a:schemeClr>
                </a:solidFill>
              </a:rPr>
              <a:t>https://i2.wp.com/automationtalks.com/wp-content/uploads/2017/11/maven-lifecycle.jpg?w=728&amp;ssl=1</a:t>
            </a:r>
          </a:p>
        </p:txBody>
      </p:sp>
    </p:spTree>
    <p:extLst>
      <p:ext uri="{BB962C8B-B14F-4D97-AF65-F5344CB8AC3E}">
        <p14:creationId xmlns:p14="http://schemas.microsoft.com/office/powerpoint/2010/main" val="409392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3923F-5860-42AF-B6D8-595D872F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ĆW</a:t>
            </a:r>
            <a:r>
              <a:rPr lang="pl-PL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CZENIA</a:t>
            </a:r>
            <a:r>
              <a:rPr lang="pl-PL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MAVEN/JAVA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EBDBF-DFAA-44BD-894F-DC9AEBF07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67348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446AA-7945-4E07-A314-152D8111E20B}"/>
              </a:ext>
            </a:extLst>
          </p:cNvPr>
          <p:cNvSpPr txBox="1"/>
          <p:nvPr/>
        </p:nvSpPr>
        <p:spPr>
          <a:xfrm>
            <a:off x="2556862" y="5169171"/>
            <a:ext cx="754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https://github.com/gabrielstar/jenkins_training/tree/master/003_ci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F39BD-A914-4E9F-949E-0A2AE48B9919}"/>
              </a:ext>
            </a:extLst>
          </p:cNvPr>
          <p:cNvSpPr txBox="1"/>
          <p:nvPr/>
        </p:nvSpPr>
        <p:spPr>
          <a:xfrm>
            <a:off x="934375" y="4206974"/>
            <a:ext cx="10437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pl-PL" dirty="0"/>
              <a:t>Użyj </a:t>
            </a:r>
            <a:r>
              <a:rPr lang="pl-PL" dirty="0" err="1"/>
              <a:t>forka</a:t>
            </a:r>
            <a:r>
              <a:rPr lang="pl-PL" dirty="0"/>
              <a:t> do realizacji zadań</a:t>
            </a:r>
          </a:p>
        </p:txBody>
      </p:sp>
    </p:spTree>
    <p:extLst>
      <p:ext uri="{BB962C8B-B14F-4D97-AF65-F5344CB8AC3E}">
        <p14:creationId xmlns:p14="http://schemas.microsoft.com/office/powerpoint/2010/main" val="4049715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Testy w procesie CI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B7965-5508-4ECC-B790-04BB9C5156B6}"/>
              </a:ext>
            </a:extLst>
          </p:cNvPr>
          <p:cNvSpPr txBox="1"/>
          <p:nvPr/>
        </p:nvSpPr>
        <p:spPr>
          <a:xfrm>
            <a:off x="795342" y="3092970"/>
            <a:ext cx="10217432" cy="3130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 </a:t>
            </a:r>
            <a:r>
              <a:rPr lang="en-US" sz="2000" dirty="0" err="1">
                <a:solidFill>
                  <a:srgbClr val="000000"/>
                </a:solidFill>
              </a:rPr>
              <a:t>tej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sekcji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Dowiemy się czemu testy są ważne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Jakie są typy testów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Co się dzieje jeśli testy nie przejdą pomyślnie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Zaimplementujemy testy w CI dla </a:t>
            </a:r>
            <a:r>
              <a:rPr lang="pl-PL" sz="2000" dirty="0" err="1">
                <a:solidFill>
                  <a:srgbClr val="000000"/>
                </a:solidFill>
              </a:rPr>
              <a:t>Powershella</a:t>
            </a:r>
            <a:r>
              <a:rPr lang="pl-PL" sz="2000" dirty="0">
                <a:solidFill>
                  <a:srgbClr val="000000"/>
                </a:solidFill>
              </a:rPr>
              <a:t> (</a:t>
            </a:r>
            <a:r>
              <a:rPr lang="pl-PL" sz="2000" dirty="0" err="1">
                <a:solidFill>
                  <a:srgbClr val="000000"/>
                </a:solidFill>
              </a:rPr>
              <a:t>Pester</a:t>
            </a:r>
            <a:r>
              <a:rPr lang="pl-PL" sz="2000" dirty="0">
                <a:solidFill>
                  <a:srgbClr val="000000"/>
                </a:solidFill>
              </a:rPr>
              <a:t>) i JAVY (</a:t>
            </a:r>
            <a:r>
              <a:rPr lang="pl-PL" sz="2000" dirty="0" err="1">
                <a:solidFill>
                  <a:srgbClr val="000000"/>
                </a:solidFill>
              </a:rPr>
              <a:t>JUnit</a:t>
            </a:r>
            <a:r>
              <a:rPr lang="pl-PL" sz="2000" dirty="0">
                <a:solidFill>
                  <a:srgbClr val="000000"/>
                </a:solidFill>
              </a:rPr>
              <a:t>). Aby wizualizować wyniki testów rozszerzymy funkcjonalności Jenkinsa za pomocą </a:t>
            </a:r>
            <a:r>
              <a:rPr lang="pl-PL" sz="2000" dirty="0" err="1">
                <a:solidFill>
                  <a:srgbClr val="000000"/>
                </a:solidFill>
              </a:rPr>
              <a:t>pluginów</a:t>
            </a:r>
            <a:r>
              <a:rPr lang="pl-PL" sz="2000" dirty="0">
                <a:solidFill>
                  <a:srgbClr val="000000"/>
                </a:solidFill>
              </a:rPr>
              <a:t> </a:t>
            </a:r>
            <a:r>
              <a:rPr lang="pl-PL" sz="2000" dirty="0" err="1">
                <a:solidFill>
                  <a:srgbClr val="000000"/>
                </a:solidFill>
              </a:rPr>
              <a:t>Nunit</a:t>
            </a:r>
            <a:r>
              <a:rPr lang="pl-PL" sz="2000" dirty="0">
                <a:solidFill>
                  <a:srgbClr val="000000"/>
                </a:solidFill>
              </a:rPr>
              <a:t> i </a:t>
            </a:r>
            <a:r>
              <a:rPr lang="pl-PL" sz="2000" dirty="0" err="1">
                <a:solidFill>
                  <a:srgbClr val="000000"/>
                </a:solidFill>
              </a:rPr>
              <a:t>JUnit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94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Testy w procesie CI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B7965-5508-4ECC-B790-04BB9C5156B6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Testowanie: </a:t>
            </a:r>
            <a:endParaRPr lang="en-US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Zmusza do pisania mniejszych kawałków kodu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Jest rodzajem dokumentacji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Zmniejsza ryzyko regresji w projekcie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Jest rodzajem ubezpieczenia od pomyłki 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94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Testy w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procesie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B7965-5508-4ECC-B790-04BB9C5156B6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Rodzaje testów: 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000000"/>
                </a:solidFill>
              </a:rPr>
              <a:t>Testy jednostkowe </a:t>
            </a:r>
            <a:r>
              <a:rPr lang="pl-PL" sz="2000" dirty="0">
                <a:solidFill>
                  <a:srgbClr val="000000"/>
                </a:solidFill>
              </a:rPr>
              <a:t>– testują pojedynczy kawałek kodu: metoda, klasa, funkcja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000000"/>
                </a:solidFill>
              </a:rPr>
              <a:t>Testy integracyjne </a:t>
            </a:r>
            <a:r>
              <a:rPr lang="pl-PL" sz="2000" dirty="0">
                <a:solidFill>
                  <a:srgbClr val="000000"/>
                </a:solidFill>
              </a:rPr>
              <a:t>– testują interakcje między systemami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000000"/>
                </a:solidFill>
              </a:rPr>
              <a:t>Testy akceptacyjne </a:t>
            </a:r>
            <a:r>
              <a:rPr lang="pl-PL" sz="2000" dirty="0">
                <a:solidFill>
                  <a:srgbClr val="000000"/>
                </a:solidFill>
              </a:rPr>
              <a:t>– weryfikują, że przypadek użycia jest poprawnie zaimplementowany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000000"/>
                </a:solidFill>
              </a:rPr>
              <a:t>Testy wydajnościowe</a:t>
            </a:r>
            <a:r>
              <a:rPr lang="pl-PL" sz="2000" dirty="0">
                <a:solidFill>
                  <a:srgbClr val="000000"/>
                </a:solidFill>
              </a:rPr>
              <a:t> – weryfikują czy aplikacja </a:t>
            </a:r>
            <a:r>
              <a:rPr lang="pl-PL" sz="2000" dirty="0" err="1">
                <a:solidFill>
                  <a:srgbClr val="000000"/>
                </a:solidFill>
              </a:rPr>
              <a:t>spelnia</a:t>
            </a:r>
            <a:r>
              <a:rPr lang="pl-PL" sz="2000" dirty="0">
                <a:solidFill>
                  <a:srgbClr val="000000"/>
                </a:solidFill>
              </a:rPr>
              <a:t> wymagania niefunkcjonalne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000000"/>
                </a:solidFill>
              </a:rPr>
              <a:t>Testy regresji </a:t>
            </a:r>
            <a:r>
              <a:rPr lang="pl-PL" sz="2000" dirty="0">
                <a:solidFill>
                  <a:srgbClr val="000000"/>
                </a:solidFill>
              </a:rPr>
              <a:t>– weryfikują, że wybrane funkcjonalności ciągle działają poprawnie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b="1" dirty="0" err="1">
                <a:solidFill>
                  <a:srgbClr val="000000"/>
                </a:solidFill>
              </a:rPr>
              <a:t>Smoke</a:t>
            </a:r>
            <a:r>
              <a:rPr lang="pl-PL" sz="2000" b="1" dirty="0">
                <a:solidFill>
                  <a:srgbClr val="000000"/>
                </a:solidFill>
              </a:rPr>
              <a:t> testy </a:t>
            </a:r>
            <a:r>
              <a:rPr lang="pl-PL" sz="2000" dirty="0">
                <a:solidFill>
                  <a:srgbClr val="000000"/>
                </a:solidFill>
              </a:rPr>
              <a:t>– podzbiór testów np. regresji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82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Testy w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procesie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 sz="1000">
              <a:solidFill>
                <a:srgbClr val="898989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D197A2-51CA-4877-9E36-6066A697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27" y="2658740"/>
            <a:ext cx="8383373" cy="381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8D0B62-A035-4460-A13F-CCFBB4D49E6A}"/>
              </a:ext>
            </a:extLst>
          </p:cNvPr>
          <p:cNvSpPr txBox="1"/>
          <p:nvPr/>
        </p:nvSpPr>
        <p:spPr>
          <a:xfrm>
            <a:off x="2650329" y="661177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75000"/>
                  </a:schemeClr>
                </a:solidFill>
              </a:rPr>
              <a:t>https://automationpanda.files.wordpress.com/2018/07/screen-shot-2018-07-30-at-5-07-34-pm.png?w=620</a:t>
            </a:r>
          </a:p>
        </p:txBody>
      </p:sp>
    </p:spTree>
    <p:extLst>
      <p:ext uri="{BB962C8B-B14F-4D97-AF65-F5344CB8AC3E}">
        <p14:creationId xmlns:p14="http://schemas.microsoft.com/office/powerpoint/2010/main" val="1407090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3923F-5860-42AF-B6D8-595D872F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ĆW</a:t>
            </a:r>
            <a:r>
              <a:rPr lang="pl-PL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CZENIA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EBDBF-DFAA-44BD-894F-DC9AEBF07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67348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446AA-7945-4E07-A314-152D8111E20B}"/>
              </a:ext>
            </a:extLst>
          </p:cNvPr>
          <p:cNvSpPr txBox="1"/>
          <p:nvPr/>
        </p:nvSpPr>
        <p:spPr>
          <a:xfrm>
            <a:off x="2635814" y="5094369"/>
            <a:ext cx="754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Wykonuj zadania na swoim </a:t>
            </a:r>
            <a:r>
              <a:rPr lang="pl-PL" dirty="0" err="1"/>
              <a:t>forku</a:t>
            </a:r>
            <a:r>
              <a:rPr lang="pl-PL" dirty="0"/>
              <a:t>:</a:t>
            </a:r>
          </a:p>
          <a:p>
            <a:endParaRPr lang="pl-PL" dirty="0"/>
          </a:p>
          <a:p>
            <a:r>
              <a:rPr lang="en-GB" dirty="0"/>
              <a:t>https://github.com/gabrielstar/jenkins_training/tree/master/004_tests</a:t>
            </a:r>
          </a:p>
        </p:txBody>
      </p:sp>
    </p:spTree>
    <p:extLst>
      <p:ext uri="{BB962C8B-B14F-4D97-AF65-F5344CB8AC3E}">
        <p14:creationId xmlns:p14="http://schemas.microsoft.com/office/powerpoint/2010/main" val="450781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701E31-F985-4447-8F51-3D452BBB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6. Powiadamianie w procesie CI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07972-B661-4941-8D8E-D9848374D7E5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 </a:t>
            </a:r>
            <a:r>
              <a:rPr lang="en-US" sz="2000" dirty="0" err="1">
                <a:solidFill>
                  <a:srgbClr val="000000"/>
                </a:solidFill>
              </a:rPr>
              <a:t>tej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sekcji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Poznamy rodzaje powiadomień (aktywne, pasywne)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Poznamy media używane do powiadomień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Zapoznamy się z ekstremalnym feedbackiem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Zaimplementujemy powiadomienia wykorzystując email, </a:t>
            </a:r>
            <a:r>
              <a:rPr lang="pl-PL" sz="2000" dirty="0" err="1">
                <a:solidFill>
                  <a:srgbClr val="000000"/>
                </a:solidFill>
              </a:rPr>
              <a:t>slacka</a:t>
            </a:r>
            <a:r>
              <a:rPr lang="pl-PL" sz="2000" dirty="0">
                <a:solidFill>
                  <a:srgbClr val="000000"/>
                </a:solidFill>
              </a:rPr>
              <a:t> oraz monitor projektów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BC75DE-C5B9-474A-9681-EDDD4D055A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59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701E31-F985-4447-8F51-3D452BBB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6. Powiadamianie w procesie CI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07972-B661-4941-8D8E-D9848374D7E5}"/>
              </a:ext>
            </a:extLst>
          </p:cNvPr>
          <p:cNvSpPr txBox="1"/>
          <p:nvPr/>
        </p:nvSpPr>
        <p:spPr>
          <a:xfrm>
            <a:off x="1179226" y="3101848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Powiadomienia są wysyłane do zespołu deweloperów i informują, że zaszło jakieś zdarzenie, na które warto zwrócić uwagę bądź wymaga ono akcji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Serwer CI, Jenkins, musi powiadamiać odpowiednie osoby o zdarzeniach, powiadamianie musi następować szybko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W idealnym przypadku powiadomienie powinno wymagać akcji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Aktywne powiadomienia dostarczają szczegółowych  informacji na temat zdarzenia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W powiadamianiu pasywnym deweloper musi skonsultować przyczynę zdarzenia u dodatkowych  </a:t>
            </a:r>
            <a:r>
              <a:rPr lang="pl-PL" sz="2000" dirty="0" err="1">
                <a:solidFill>
                  <a:srgbClr val="000000"/>
                </a:solidFill>
              </a:rPr>
              <a:t>żródel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BC75DE-C5B9-474A-9681-EDDD4D055A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7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89871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Wprowadzenie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id="{08A6655B-2553-447E-9B99-0205A595BDB2}"/>
              </a:ext>
            </a:extLst>
          </p:cNvPr>
          <p:cNvSpPr txBox="1"/>
          <p:nvPr/>
        </p:nvSpPr>
        <p:spPr>
          <a:xfrm>
            <a:off x="669919" y="1477279"/>
            <a:ext cx="5426075" cy="3536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Cele </a:t>
            </a:r>
            <a:r>
              <a:rPr lang="en-US" sz="1400" b="1" dirty="0" err="1"/>
              <a:t>szkolenia</a:t>
            </a:r>
            <a:r>
              <a:rPr lang="en-US" sz="1400" b="1" dirty="0"/>
              <a:t>: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Zapoznanie</a:t>
            </a:r>
            <a:r>
              <a:rPr lang="en-US" sz="1400" dirty="0"/>
              <a:t> z </a:t>
            </a:r>
            <a:r>
              <a:rPr lang="en-US" sz="1400" dirty="0" err="1"/>
              <a:t>Jenkinsem</a:t>
            </a:r>
            <a:r>
              <a:rPr lang="en-US" sz="1400" dirty="0"/>
              <a:t> </a:t>
            </a:r>
            <a:r>
              <a:rPr lang="en-US" sz="1400" dirty="0" err="1"/>
              <a:t>jako</a:t>
            </a:r>
            <a:r>
              <a:rPr lang="en-US" sz="1400" dirty="0"/>
              <a:t> </a:t>
            </a:r>
            <a:r>
              <a:rPr lang="en-US" sz="1400" dirty="0" err="1"/>
              <a:t>serwerem</a:t>
            </a:r>
            <a:r>
              <a:rPr lang="en-US" sz="1400" dirty="0"/>
              <a:t> CI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Zdobycie</a:t>
            </a:r>
            <a:r>
              <a:rPr lang="en-US" sz="1400" dirty="0"/>
              <a:t> </a:t>
            </a:r>
            <a:r>
              <a:rPr lang="en-US" sz="1400" dirty="0" err="1"/>
              <a:t>praktycznych</a:t>
            </a:r>
            <a:r>
              <a:rPr lang="en-US" sz="1400" dirty="0"/>
              <a:t> </a:t>
            </a:r>
            <a:r>
              <a:rPr lang="en-US" sz="1400" dirty="0" err="1"/>
              <a:t>umiejętności</a:t>
            </a:r>
            <a:r>
              <a:rPr lang="en-US" sz="1400" dirty="0"/>
              <a:t> </a:t>
            </a:r>
            <a:r>
              <a:rPr lang="en-US" sz="1400" dirty="0" err="1"/>
              <a:t>konfiguracji</a:t>
            </a:r>
            <a:r>
              <a:rPr lang="en-US" sz="1400" dirty="0"/>
              <a:t> </a:t>
            </a:r>
            <a:r>
              <a:rPr lang="en-US" sz="1400" dirty="0" err="1"/>
              <a:t>Jenkinsa</a:t>
            </a:r>
            <a:r>
              <a:rPr lang="en-US" sz="1400" dirty="0"/>
              <a:t> </a:t>
            </a:r>
            <a:r>
              <a:rPr lang="en-US" sz="1400" dirty="0" err="1"/>
              <a:t>dla</a:t>
            </a:r>
            <a:r>
              <a:rPr lang="en-US" sz="1400" dirty="0"/>
              <a:t> </a:t>
            </a:r>
            <a:r>
              <a:rPr lang="en-US" sz="1400" dirty="0" err="1"/>
              <a:t>projektów</a:t>
            </a:r>
            <a:r>
              <a:rPr lang="en-US" sz="1400" dirty="0"/>
              <a:t> </a:t>
            </a:r>
            <a:r>
              <a:rPr lang="en-US" sz="1400" dirty="0" err="1"/>
              <a:t>typu</a:t>
            </a:r>
            <a:r>
              <a:rPr lang="en-US" sz="1400" dirty="0"/>
              <a:t> CI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Ćwiczenie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przykładach</a:t>
            </a:r>
            <a:r>
              <a:rPr lang="en-US" sz="1400" dirty="0"/>
              <a:t> z </a:t>
            </a:r>
            <a:r>
              <a:rPr lang="en-US" sz="1400" dirty="0" err="1"/>
              <a:t>repozytoriami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Githubie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Pre-</a:t>
            </a:r>
            <a:r>
              <a:rPr lang="en-US" sz="1400" b="1" dirty="0" err="1"/>
              <a:t>rekwizyty</a:t>
            </a:r>
            <a:r>
              <a:rPr lang="en-US" sz="1400" b="1" dirty="0"/>
              <a:t>: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Podstawowe</a:t>
            </a:r>
            <a:r>
              <a:rPr lang="en-US" sz="1400" dirty="0"/>
              <a:t> </a:t>
            </a:r>
            <a:r>
              <a:rPr lang="en-US" sz="1400" dirty="0" err="1"/>
              <a:t>umiejętności</a:t>
            </a:r>
            <a:r>
              <a:rPr lang="en-US" sz="1400" dirty="0"/>
              <a:t> </a:t>
            </a:r>
            <a:r>
              <a:rPr lang="en-US" sz="1400" dirty="0" err="1"/>
              <a:t>programowania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Podstawowa</a:t>
            </a:r>
            <a:r>
              <a:rPr lang="en-US" sz="1400" dirty="0"/>
              <a:t> </a:t>
            </a:r>
            <a:r>
              <a:rPr lang="en-US" sz="1400" dirty="0" err="1"/>
              <a:t>znajomość</a:t>
            </a:r>
            <a:r>
              <a:rPr lang="en-US" sz="1400" dirty="0"/>
              <a:t> </a:t>
            </a:r>
            <a:r>
              <a:rPr lang="en-US" sz="1400" dirty="0" err="1"/>
              <a:t>gita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Chęc</a:t>
            </a:r>
            <a:r>
              <a:rPr lang="en-US" sz="1400" dirty="0"/>
              <a:t> do </a:t>
            </a:r>
            <a:r>
              <a:rPr lang="en-US" sz="1400" dirty="0" err="1"/>
              <a:t>nauki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Zainstalowanie</a:t>
            </a:r>
            <a:r>
              <a:rPr lang="en-US" sz="1400" dirty="0"/>
              <a:t> </a:t>
            </a:r>
            <a:r>
              <a:rPr lang="en-US" sz="1400" dirty="0" err="1"/>
              <a:t>oprogramowania</a:t>
            </a:r>
            <a:r>
              <a:rPr lang="en-US" sz="1400" dirty="0"/>
              <a:t> </a:t>
            </a:r>
            <a:r>
              <a:rPr lang="en-US" sz="1400" dirty="0" err="1"/>
              <a:t>potrzebnego</a:t>
            </a:r>
            <a:r>
              <a:rPr lang="en-US" sz="1400" dirty="0"/>
              <a:t> do </a:t>
            </a:r>
            <a:r>
              <a:rPr lang="en-US" sz="1400" dirty="0" err="1"/>
              <a:t>szkolenia</a:t>
            </a:r>
            <a:r>
              <a:rPr lang="en-US" sz="1400" dirty="0"/>
              <a:t> (JDK, …, docker)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/>
              <a:t>Schemat</a:t>
            </a:r>
            <a:r>
              <a:rPr lang="en-US" sz="1400" b="1" dirty="0"/>
              <a:t> </a:t>
            </a:r>
            <a:r>
              <a:rPr lang="en-US" sz="1400" b="1" dirty="0" err="1"/>
              <a:t>szkolenia</a:t>
            </a:r>
            <a:r>
              <a:rPr lang="en-US" sz="1400" b="1" dirty="0"/>
              <a:t>: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Teoria</a:t>
            </a:r>
            <a:r>
              <a:rPr lang="pl-PL" sz="1400" dirty="0"/>
              <a:t> - prowadzący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Demo</a:t>
            </a:r>
            <a:r>
              <a:rPr lang="pl-PL" sz="1400" dirty="0"/>
              <a:t> - prowadzący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Ćwiczenia</a:t>
            </a:r>
            <a:r>
              <a:rPr lang="pl-PL" sz="1400" dirty="0"/>
              <a:t> - uczestnicy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9" name="Graphic 14" descr="Bullseye">
            <a:extLst>
              <a:ext uri="{FF2B5EF4-FFF2-40B4-BE49-F238E27FC236}">
                <a16:creationId xmlns:a16="http://schemas.microsoft.com/office/drawing/2014/main" id="{E52E4716-E864-4FBB-9C98-19955B8AD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304979-1DE3-4775-8BDB-FA27AFF89709}"/>
              </a:ext>
            </a:extLst>
          </p:cNvPr>
          <p:cNvSpPr txBox="1"/>
          <p:nvPr/>
        </p:nvSpPr>
        <p:spPr>
          <a:xfrm>
            <a:off x="1954135" y="6447580"/>
            <a:ext cx="7238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https://github.com/gabrielstar/jenkins_training/tree/master/000_prepare</a:t>
            </a:r>
          </a:p>
        </p:txBody>
      </p:sp>
    </p:spTree>
    <p:extLst>
      <p:ext uri="{BB962C8B-B14F-4D97-AF65-F5344CB8AC3E}">
        <p14:creationId xmlns:p14="http://schemas.microsoft.com/office/powerpoint/2010/main" val="1812560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701E31-F985-4447-8F51-3D452BBB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6. Powiadamianie w procesie CI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07972-B661-4941-8D8E-D9848374D7E5}"/>
              </a:ext>
            </a:extLst>
          </p:cNvPr>
          <p:cNvSpPr txBox="1"/>
          <p:nvPr/>
        </p:nvSpPr>
        <p:spPr>
          <a:xfrm>
            <a:off x="1179226" y="3101848"/>
            <a:ext cx="9833548" cy="1079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Pasywne: </a:t>
            </a:r>
            <a:r>
              <a:rPr lang="pl-PL" sz="2000" b="1" dirty="0">
                <a:solidFill>
                  <a:srgbClr val="000000"/>
                </a:solidFill>
              </a:rPr>
              <a:t>email</a:t>
            </a:r>
            <a:r>
              <a:rPr lang="pl-PL" sz="2000" dirty="0">
                <a:solidFill>
                  <a:srgbClr val="000000"/>
                </a:solidFill>
              </a:rPr>
              <a:t>, </a:t>
            </a:r>
            <a:r>
              <a:rPr lang="pl-PL" sz="2000" dirty="0" err="1">
                <a:solidFill>
                  <a:srgbClr val="000000"/>
                </a:solidFill>
              </a:rPr>
              <a:t>rss</a:t>
            </a:r>
            <a:r>
              <a:rPr lang="pl-PL" sz="2000" dirty="0">
                <a:solidFill>
                  <a:srgbClr val="000000"/>
                </a:solidFill>
              </a:rPr>
              <a:t> </a:t>
            </a:r>
            <a:r>
              <a:rPr lang="pl-PL" sz="2000" dirty="0" err="1">
                <a:solidFill>
                  <a:srgbClr val="000000"/>
                </a:solidFill>
              </a:rPr>
              <a:t>feed</a:t>
            </a:r>
            <a:r>
              <a:rPr lang="pl-PL" sz="2000" dirty="0">
                <a:solidFill>
                  <a:srgbClr val="000000"/>
                </a:solidFill>
              </a:rPr>
              <a:t>, </a:t>
            </a:r>
            <a:r>
              <a:rPr lang="pl-PL" sz="2000" dirty="0" err="1">
                <a:solidFill>
                  <a:srgbClr val="000000"/>
                </a:solidFill>
              </a:rPr>
              <a:t>build</a:t>
            </a:r>
            <a:r>
              <a:rPr lang="pl-PL" sz="2000" dirty="0">
                <a:solidFill>
                  <a:srgbClr val="000000"/>
                </a:solidFill>
              </a:rPr>
              <a:t> monitor </a:t>
            </a:r>
            <a:r>
              <a:rPr lang="pl-PL" sz="2000" dirty="0" err="1">
                <a:solidFill>
                  <a:srgbClr val="000000"/>
                </a:solidFill>
              </a:rPr>
              <a:t>view</a:t>
            </a:r>
            <a:endParaRPr lang="pl-PL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Aktywne: email, chat (</a:t>
            </a:r>
            <a:r>
              <a:rPr lang="pl-PL" sz="2000" b="1" dirty="0" err="1">
                <a:solidFill>
                  <a:srgbClr val="000000"/>
                </a:solidFill>
              </a:rPr>
              <a:t>slack</a:t>
            </a:r>
            <a:r>
              <a:rPr lang="pl-PL" sz="2000" dirty="0">
                <a:solidFill>
                  <a:srgbClr val="000000"/>
                </a:solidFill>
              </a:rPr>
              <a:t>), sms, </a:t>
            </a:r>
            <a:r>
              <a:rPr lang="pl-PL" sz="2000" dirty="0" err="1">
                <a:solidFill>
                  <a:srgbClr val="000000"/>
                </a:solidFill>
              </a:rPr>
              <a:t>ChatOps</a:t>
            </a:r>
            <a:endParaRPr lang="pl-PL" sz="2000" dirty="0">
              <a:solidFill>
                <a:srgbClr val="000000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rgbClr val="000000"/>
                </a:solidFill>
              </a:rPr>
              <a:t>Dashboardy</a:t>
            </a:r>
            <a:r>
              <a:rPr lang="pl-PL" sz="2000" dirty="0">
                <a:solidFill>
                  <a:srgbClr val="000000"/>
                </a:solidFill>
              </a:rPr>
              <a:t> (np., w Agile) – monitory zlokalizowane w centralnym punkcie, wyświetlające informacje o </a:t>
            </a:r>
            <a:r>
              <a:rPr lang="pl-PL" sz="2000" dirty="0" err="1">
                <a:solidFill>
                  <a:srgbClr val="000000"/>
                </a:solidFill>
              </a:rPr>
              <a:t>najważnieszych</a:t>
            </a:r>
            <a:r>
              <a:rPr lang="pl-PL" sz="2000" dirty="0">
                <a:solidFill>
                  <a:srgbClr val="000000"/>
                </a:solidFill>
              </a:rPr>
              <a:t> </a:t>
            </a:r>
            <a:r>
              <a:rPr lang="pl-PL" sz="2000" dirty="0" err="1">
                <a:solidFill>
                  <a:srgbClr val="000000"/>
                </a:solidFill>
              </a:rPr>
              <a:t>buildach</a:t>
            </a:r>
            <a:r>
              <a:rPr lang="pl-PL" sz="2000" dirty="0">
                <a:solidFill>
                  <a:srgbClr val="000000"/>
                </a:solidFill>
              </a:rPr>
              <a:t>. Pozwalają na realizację konceptu „feedbacku ekstremalnego”.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BC75DE-C5B9-474A-9681-EDDD4D055A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40</a:t>
            </a:fld>
            <a:endParaRPr lang="en-US" sz="1000">
              <a:solidFill>
                <a:srgbClr val="898989"/>
              </a:solidFill>
            </a:endParaRPr>
          </a:p>
        </p:txBody>
      </p:sp>
      <p:pic>
        <p:nvPicPr>
          <p:cNvPr id="1028" name="Picture 4" descr="Fun with CI pipelines - realtor.com Tech Blog">
            <a:extLst>
              <a:ext uri="{FF2B5EF4-FFF2-40B4-BE49-F238E27FC236}">
                <a16:creationId xmlns:a16="http://schemas.microsoft.com/office/drawing/2014/main" id="{8476A83D-F186-45F0-B691-9106BEAF4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18" y="4529295"/>
            <a:ext cx="4612920" cy="222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63D998-5809-46D1-A488-0D80D48F5B7E}"/>
              </a:ext>
            </a:extLst>
          </p:cNvPr>
          <p:cNvSpPr txBox="1"/>
          <p:nvPr/>
        </p:nvSpPr>
        <p:spPr>
          <a:xfrm>
            <a:off x="6132251" y="6389654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75000"/>
                  </a:schemeClr>
                </a:solidFill>
              </a:rPr>
              <a:t>https://techblog.realtor.com/wp-content/uploads/2016/07/MainTv-1024x495.png</a:t>
            </a:r>
          </a:p>
        </p:txBody>
      </p:sp>
    </p:spTree>
    <p:extLst>
      <p:ext uri="{BB962C8B-B14F-4D97-AF65-F5344CB8AC3E}">
        <p14:creationId xmlns:p14="http://schemas.microsoft.com/office/powerpoint/2010/main" val="2596443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701E31-F985-4447-8F51-3D452BBB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6. Powiadamianie w procesie CI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07972-B661-4941-8D8E-D9848374D7E5}"/>
              </a:ext>
            </a:extLst>
          </p:cNvPr>
          <p:cNvSpPr txBox="1"/>
          <p:nvPr/>
        </p:nvSpPr>
        <p:spPr>
          <a:xfrm>
            <a:off x="745724" y="3101848"/>
            <a:ext cx="10267050" cy="2375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Przy wyborze strategii zwróć uwagę na: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Rozmiar zespołu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Kolokację zespołu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Narzędzie już wykorzystywane w zespole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Oczekiwanie zespołu w kontekście tego jaką informację powinny nieść powiadomienia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Różne widoki dla różnych grup odbiorców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BC75DE-C5B9-474A-9681-EDDD4D055A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41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3D998-5809-46D1-A488-0D80D48F5B7E}"/>
              </a:ext>
            </a:extLst>
          </p:cNvPr>
          <p:cNvSpPr txBox="1"/>
          <p:nvPr/>
        </p:nvSpPr>
        <p:spPr>
          <a:xfrm>
            <a:off x="6132251" y="6389654"/>
            <a:ext cx="60945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>
                    <a:lumMod val="75000"/>
                  </a:schemeClr>
                </a:solidFill>
              </a:rPr>
              <a:t>https://techblog.realtor.com/wp-content/uploads/2016/07/MainTv-1024x495.png</a:t>
            </a:r>
          </a:p>
        </p:txBody>
      </p:sp>
    </p:spTree>
    <p:extLst>
      <p:ext uri="{BB962C8B-B14F-4D97-AF65-F5344CB8AC3E}">
        <p14:creationId xmlns:p14="http://schemas.microsoft.com/office/powerpoint/2010/main" val="2073067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3923F-5860-42AF-B6D8-595D872F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ĆW</a:t>
            </a:r>
            <a:r>
              <a:rPr lang="pl-PL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CZENIA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EBDBF-DFAA-44BD-894F-DC9AEBF07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67348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42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446AA-7945-4E07-A314-152D8111E20B}"/>
              </a:ext>
            </a:extLst>
          </p:cNvPr>
          <p:cNvSpPr txBox="1"/>
          <p:nvPr/>
        </p:nvSpPr>
        <p:spPr>
          <a:xfrm>
            <a:off x="579408" y="4770492"/>
            <a:ext cx="105733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 tej części będziemy potrzebować konta na </a:t>
            </a:r>
            <a:r>
              <a:rPr lang="pl-PL" dirty="0" err="1"/>
              <a:t>slacku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https://slack.com/create#email</a:t>
            </a:r>
            <a:r>
              <a:rPr lang="pl-PL" dirty="0"/>
              <a:t>. Załóż je jeśli jeszcze go nie masz.</a:t>
            </a:r>
          </a:p>
          <a:p>
            <a:r>
              <a:rPr lang="pl-PL" dirty="0"/>
              <a:t>  </a:t>
            </a:r>
          </a:p>
          <a:p>
            <a:r>
              <a:rPr lang="pl-PL" dirty="0"/>
              <a:t>Wykonuj zadania na swoim </a:t>
            </a:r>
            <a:r>
              <a:rPr lang="pl-PL" dirty="0" err="1"/>
              <a:t>forku</a:t>
            </a:r>
            <a:r>
              <a:rPr lang="pl-PL" dirty="0"/>
              <a:t>: </a:t>
            </a:r>
            <a:r>
              <a:rPr lang="en-GB" dirty="0"/>
              <a:t>https://github.com/gabrielstar/jenkins_training/tree/master/005_notifications</a:t>
            </a:r>
          </a:p>
        </p:txBody>
      </p:sp>
    </p:spTree>
    <p:extLst>
      <p:ext uri="{BB962C8B-B14F-4D97-AF65-F5344CB8AC3E}">
        <p14:creationId xmlns:p14="http://schemas.microsoft.com/office/powerpoint/2010/main" val="248946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000" dirty="0">
                <a:solidFill>
                  <a:schemeClr val="bg1"/>
                </a:solidFill>
              </a:rPr>
              <a:t>7. Wprowadzenie do </a:t>
            </a:r>
            <a:r>
              <a:rPr lang="pl-PL" sz="4000" dirty="0" err="1">
                <a:solidFill>
                  <a:schemeClr val="bg1"/>
                </a:solidFill>
              </a:rPr>
              <a:t>Groovy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B7965-5508-4ECC-B790-04BB9C5156B6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 </a:t>
            </a:r>
            <a:r>
              <a:rPr lang="en-US" sz="2000" dirty="0" err="1">
                <a:solidFill>
                  <a:srgbClr val="000000"/>
                </a:solidFill>
              </a:rPr>
              <a:t>tej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sekcji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Dowiemy się czym jest </a:t>
            </a:r>
            <a:r>
              <a:rPr lang="pl-PL" sz="2000" dirty="0" err="1">
                <a:solidFill>
                  <a:srgbClr val="000000"/>
                </a:solidFill>
              </a:rPr>
              <a:t>groovy</a:t>
            </a:r>
            <a:endParaRPr lang="pl-PL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Zainstalujemy </a:t>
            </a:r>
            <a:r>
              <a:rPr lang="pl-PL" sz="2000" dirty="0" err="1">
                <a:solidFill>
                  <a:srgbClr val="000000"/>
                </a:solidFill>
              </a:rPr>
              <a:t>groovy</a:t>
            </a:r>
            <a:r>
              <a:rPr lang="pl-PL" sz="2000" dirty="0">
                <a:solidFill>
                  <a:srgbClr val="000000"/>
                </a:solidFill>
              </a:rPr>
              <a:t> 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Poznamy podstawy języka </a:t>
            </a:r>
            <a:r>
              <a:rPr lang="pl-PL" sz="2000" dirty="0" err="1">
                <a:solidFill>
                  <a:srgbClr val="000000"/>
                </a:solidFill>
              </a:rPr>
              <a:t>groovy</a:t>
            </a:r>
            <a:r>
              <a:rPr lang="pl-PL" sz="2000" dirty="0">
                <a:solidFill>
                  <a:srgbClr val="000000"/>
                </a:solidFill>
              </a:rPr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Zapoznamy się z narzędziem </a:t>
            </a:r>
            <a:r>
              <a:rPr lang="en-GB" sz="2000" b="0" i="0" u="sng" dirty="0">
                <a:effectLst/>
                <a:latin typeface="-apple-system"/>
                <a:hlinkClick r:id="rId3"/>
              </a:rPr>
              <a:t>http://localhost:8080/script</a:t>
            </a:r>
            <a:r>
              <a:rPr lang="en-GB" sz="2000" b="0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  <a:r>
              <a:rPr lang="pl-PL" sz="2000" b="0" i="0" dirty="0">
                <a:solidFill>
                  <a:srgbClr val="24292E"/>
                </a:solidFill>
                <a:effectLst/>
                <a:latin typeface="-apple-system"/>
              </a:rPr>
              <a:t> pozwalającym wykonywać skrypt </a:t>
            </a:r>
            <a:r>
              <a:rPr lang="pl-PL" sz="2000" b="0" i="0" dirty="0" err="1">
                <a:solidFill>
                  <a:srgbClr val="24292E"/>
                </a:solidFill>
                <a:effectLst/>
                <a:latin typeface="-apple-system"/>
              </a:rPr>
              <a:t>groovy</a:t>
            </a:r>
            <a:r>
              <a:rPr lang="pl-PL" sz="2000" b="0" i="0" dirty="0">
                <a:solidFill>
                  <a:srgbClr val="24292E"/>
                </a:solidFill>
                <a:effectLst/>
                <a:latin typeface="-apple-system"/>
              </a:rPr>
              <a:t> w Jenkinsie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43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14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000" dirty="0">
                <a:solidFill>
                  <a:schemeClr val="bg1"/>
                </a:solidFill>
              </a:rPr>
              <a:t>7. Wprowadzenie do </a:t>
            </a:r>
            <a:r>
              <a:rPr lang="pl-PL" sz="4000" dirty="0" err="1">
                <a:solidFill>
                  <a:schemeClr val="bg1"/>
                </a:solidFill>
              </a:rPr>
              <a:t>Groovy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B7965-5508-4ECC-B790-04BB9C5156B6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Czym jest </a:t>
            </a:r>
            <a:r>
              <a:rPr lang="pl-PL" sz="2000" dirty="0" err="1">
                <a:solidFill>
                  <a:srgbClr val="000000"/>
                </a:solidFill>
              </a:rPr>
              <a:t>groovy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rgbClr val="000000"/>
                </a:solidFill>
              </a:rPr>
              <a:t>Groovy</a:t>
            </a:r>
            <a:r>
              <a:rPr lang="pl-PL" sz="2000" dirty="0">
                <a:solidFill>
                  <a:srgbClr val="000000"/>
                </a:solidFill>
              </a:rPr>
              <a:t> jest językiem programowania, opcjonalnie typowanym, dla platformy JAVA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Został nowym językiem </a:t>
            </a:r>
            <a:r>
              <a:rPr lang="pl-PL" sz="2000" dirty="0" err="1">
                <a:solidFill>
                  <a:srgbClr val="000000"/>
                </a:solidFill>
              </a:rPr>
              <a:t>DevOpsów</a:t>
            </a:r>
            <a:r>
              <a:rPr lang="pl-PL" sz="2000" dirty="0">
                <a:solidFill>
                  <a:srgbClr val="000000"/>
                </a:solidFill>
              </a:rPr>
              <a:t> i pozwala na interakcję z wieloma aplikacjami poprzez ich API do automatyzacji zadań: JIRA/</a:t>
            </a:r>
            <a:r>
              <a:rPr lang="pl-PL" sz="2000" dirty="0" err="1">
                <a:solidFill>
                  <a:srgbClr val="000000"/>
                </a:solidFill>
              </a:rPr>
              <a:t>Confluence</a:t>
            </a:r>
            <a:r>
              <a:rPr lang="pl-PL" sz="2000" dirty="0">
                <a:solidFill>
                  <a:srgbClr val="000000"/>
                </a:solidFill>
              </a:rPr>
              <a:t>, Jenkins, </a:t>
            </a:r>
            <a:r>
              <a:rPr lang="pl-PL" sz="2000" dirty="0" err="1">
                <a:solidFill>
                  <a:srgbClr val="000000"/>
                </a:solidFill>
              </a:rPr>
              <a:t>Artifactory</a:t>
            </a:r>
            <a:r>
              <a:rPr lang="pl-PL" sz="2000" dirty="0">
                <a:solidFill>
                  <a:srgbClr val="000000"/>
                </a:solidFill>
              </a:rPr>
              <a:t>, …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rgbClr val="000000"/>
                </a:solidFill>
              </a:rPr>
              <a:t>Groovy</a:t>
            </a:r>
            <a:r>
              <a:rPr lang="pl-PL" sz="2000" dirty="0">
                <a:solidFill>
                  <a:srgbClr val="000000"/>
                </a:solidFill>
              </a:rPr>
              <a:t> pozwala pisać szybciej poprzez konwencje i automatyczne generowanie kodu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b="0" i="0" dirty="0">
                <a:solidFill>
                  <a:srgbClr val="000000"/>
                </a:solidFill>
                <a:effectLst/>
                <a:latin typeface="-apple-system"/>
              </a:rPr>
              <a:t>Kod w JAVI-e może być użyty w </a:t>
            </a:r>
            <a:r>
              <a:rPr lang="pl-PL" sz="2000" b="0" i="0" dirty="0" err="1">
                <a:solidFill>
                  <a:srgbClr val="000000"/>
                </a:solidFill>
                <a:effectLst/>
                <a:latin typeface="-apple-system"/>
              </a:rPr>
              <a:t>Groovy</a:t>
            </a:r>
            <a:endParaRPr lang="pl-PL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454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3923F-5860-42AF-B6D8-595D872F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ĆW</a:t>
            </a:r>
            <a:r>
              <a:rPr lang="pl-PL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CZENIA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EBDBF-DFAA-44BD-894F-DC9AEBF07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67348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45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446AA-7945-4E07-A314-152D8111E20B}"/>
              </a:ext>
            </a:extLst>
          </p:cNvPr>
          <p:cNvSpPr txBox="1"/>
          <p:nvPr/>
        </p:nvSpPr>
        <p:spPr>
          <a:xfrm>
            <a:off x="579408" y="4770492"/>
            <a:ext cx="10573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dirty="0"/>
          </a:p>
          <a:p>
            <a:r>
              <a:rPr lang="pl-PL" dirty="0"/>
              <a:t>              https://github.com/gabrielstar/jenkins_training/tree/master/006_groovy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112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000" dirty="0">
                <a:solidFill>
                  <a:schemeClr val="bg1"/>
                </a:solidFill>
              </a:rPr>
              <a:t>8. PIPELINE’Y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B7965-5508-4ECC-B790-04BB9C5156B6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 </a:t>
            </a:r>
            <a:r>
              <a:rPr lang="en-US" sz="2000" dirty="0" err="1">
                <a:solidFill>
                  <a:srgbClr val="000000"/>
                </a:solidFill>
              </a:rPr>
              <a:t>tej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sekcji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Dowiemy się czym są </a:t>
            </a:r>
            <a:r>
              <a:rPr lang="pl-PL" sz="2000" dirty="0" err="1">
                <a:solidFill>
                  <a:srgbClr val="000000"/>
                </a:solidFill>
              </a:rPr>
              <a:t>pipeline’y</a:t>
            </a:r>
            <a:r>
              <a:rPr lang="pl-PL" sz="2000" dirty="0">
                <a:solidFill>
                  <a:srgbClr val="000000"/>
                </a:solidFill>
              </a:rPr>
              <a:t> w Jenkinsie (</a:t>
            </a:r>
            <a:r>
              <a:rPr lang="pl-PL" sz="2000" dirty="0" err="1">
                <a:solidFill>
                  <a:srgbClr val="000000"/>
                </a:solidFill>
              </a:rPr>
              <a:t>Pipeline</a:t>
            </a:r>
            <a:r>
              <a:rPr lang="pl-PL" sz="2000" dirty="0">
                <a:solidFill>
                  <a:srgbClr val="000000"/>
                </a:solidFill>
              </a:rPr>
              <a:t> as </a:t>
            </a:r>
            <a:r>
              <a:rPr lang="pl-PL" sz="2000" dirty="0" err="1">
                <a:solidFill>
                  <a:srgbClr val="000000"/>
                </a:solidFill>
              </a:rPr>
              <a:t>Code</a:t>
            </a:r>
            <a:r>
              <a:rPr lang="pl-PL" sz="2000" dirty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Co to jest </a:t>
            </a:r>
            <a:r>
              <a:rPr lang="pl-PL" sz="2000" dirty="0" err="1">
                <a:solidFill>
                  <a:srgbClr val="000000"/>
                </a:solidFill>
              </a:rPr>
              <a:t>Jenkinsfile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Zaimplementujemy prosty CI </a:t>
            </a:r>
            <a:r>
              <a:rPr lang="pl-PL" sz="2000" dirty="0" err="1">
                <a:solidFill>
                  <a:srgbClr val="000000"/>
                </a:solidFill>
              </a:rPr>
              <a:t>pipeline</a:t>
            </a:r>
            <a:r>
              <a:rPr lang="pl-PL" sz="2000" dirty="0">
                <a:solidFill>
                  <a:srgbClr val="000000"/>
                </a:solidFill>
              </a:rPr>
              <a:t> dla projektu </a:t>
            </a:r>
            <a:r>
              <a:rPr lang="pl-PL" sz="2000" dirty="0" err="1">
                <a:solidFill>
                  <a:srgbClr val="000000"/>
                </a:solidFill>
              </a:rPr>
              <a:t>powershellowego</a:t>
            </a:r>
            <a:r>
              <a:rPr lang="pl-PL" sz="2000" dirty="0">
                <a:solidFill>
                  <a:srgbClr val="000000"/>
                </a:solidFill>
              </a:rPr>
              <a:t> i w </a:t>
            </a:r>
            <a:r>
              <a:rPr lang="pl-PL" sz="2000" dirty="0" err="1">
                <a:solidFill>
                  <a:srgbClr val="000000"/>
                </a:solidFill>
              </a:rPr>
              <a:t>mavenie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46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55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000" dirty="0">
                <a:solidFill>
                  <a:schemeClr val="bg1"/>
                </a:solidFill>
              </a:rPr>
              <a:t>8. PIPELINE’Y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B7965-5508-4ECC-B790-04BB9C5156B6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 </a:t>
            </a:r>
            <a:r>
              <a:rPr lang="en-US" sz="2000" dirty="0" err="1">
                <a:solidFill>
                  <a:srgbClr val="000000"/>
                </a:solidFill>
              </a:rPr>
              <a:t>tej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sekcji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Dowiemy się czym są </a:t>
            </a:r>
            <a:r>
              <a:rPr lang="pl-PL" sz="2000" dirty="0" err="1">
                <a:solidFill>
                  <a:srgbClr val="000000"/>
                </a:solidFill>
              </a:rPr>
              <a:t>pipeline’y</a:t>
            </a:r>
            <a:r>
              <a:rPr lang="pl-PL" sz="2000" dirty="0">
                <a:solidFill>
                  <a:srgbClr val="000000"/>
                </a:solidFill>
              </a:rPr>
              <a:t> w Jenkinsie (</a:t>
            </a:r>
            <a:r>
              <a:rPr lang="pl-PL" sz="2000" dirty="0" err="1">
                <a:solidFill>
                  <a:srgbClr val="000000"/>
                </a:solidFill>
              </a:rPr>
              <a:t>Pipeline</a:t>
            </a:r>
            <a:r>
              <a:rPr lang="pl-PL" sz="2000" dirty="0">
                <a:solidFill>
                  <a:srgbClr val="000000"/>
                </a:solidFill>
              </a:rPr>
              <a:t> as </a:t>
            </a:r>
            <a:r>
              <a:rPr lang="pl-PL" sz="2000" dirty="0" err="1">
                <a:solidFill>
                  <a:srgbClr val="000000"/>
                </a:solidFill>
              </a:rPr>
              <a:t>Code</a:t>
            </a:r>
            <a:r>
              <a:rPr lang="pl-PL" sz="2000" dirty="0">
                <a:solidFill>
                  <a:srgbClr val="000000"/>
                </a:solidFill>
              </a:rPr>
              <a:t>)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Co to jest </a:t>
            </a:r>
            <a:r>
              <a:rPr lang="pl-PL" sz="2000" dirty="0" err="1">
                <a:solidFill>
                  <a:srgbClr val="000000"/>
                </a:solidFill>
              </a:rPr>
              <a:t>Jenkinsfile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Zaimplementujemy prosty CI </a:t>
            </a:r>
            <a:r>
              <a:rPr lang="pl-PL" sz="2000" dirty="0" err="1">
                <a:solidFill>
                  <a:srgbClr val="000000"/>
                </a:solidFill>
              </a:rPr>
              <a:t>pipeline</a:t>
            </a:r>
            <a:r>
              <a:rPr lang="pl-PL" sz="2000" dirty="0">
                <a:solidFill>
                  <a:srgbClr val="000000"/>
                </a:solidFill>
              </a:rPr>
              <a:t> dla projektu </a:t>
            </a:r>
            <a:r>
              <a:rPr lang="pl-PL" sz="2000" dirty="0" err="1">
                <a:solidFill>
                  <a:srgbClr val="000000"/>
                </a:solidFill>
              </a:rPr>
              <a:t>powershellowego</a:t>
            </a:r>
            <a:r>
              <a:rPr lang="pl-PL" sz="2000" dirty="0">
                <a:solidFill>
                  <a:srgbClr val="000000"/>
                </a:solidFill>
              </a:rPr>
              <a:t> i w </a:t>
            </a:r>
            <a:r>
              <a:rPr lang="pl-PL" sz="2000" dirty="0" err="1">
                <a:solidFill>
                  <a:srgbClr val="000000"/>
                </a:solidFill>
              </a:rPr>
              <a:t>mavenie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47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088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000" dirty="0">
                <a:solidFill>
                  <a:schemeClr val="bg1"/>
                </a:solidFill>
              </a:rPr>
              <a:t>8. PIPELINE’Y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B7965-5508-4ECC-B790-04BB9C5156B6}"/>
              </a:ext>
            </a:extLst>
          </p:cNvPr>
          <p:cNvSpPr txBox="1"/>
          <p:nvPr/>
        </p:nvSpPr>
        <p:spPr>
          <a:xfrm>
            <a:off x="590550" y="2753937"/>
            <a:ext cx="10422224" cy="3599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rgbClr val="000000"/>
                </a:solidFill>
              </a:rPr>
              <a:t>Pipeline</a:t>
            </a:r>
            <a:r>
              <a:rPr lang="pl-PL" sz="2000" dirty="0">
                <a:solidFill>
                  <a:srgbClr val="000000"/>
                </a:solidFill>
              </a:rPr>
              <a:t> as </a:t>
            </a:r>
            <a:r>
              <a:rPr lang="pl-PL" sz="2000" dirty="0" err="1">
                <a:solidFill>
                  <a:srgbClr val="000000"/>
                </a:solidFill>
              </a:rPr>
              <a:t>code</a:t>
            </a:r>
            <a:r>
              <a:rPr lang="pl-PL" sz="2000" dirty="0">
                <a:solidFill>
                  <a:srgbClr val="000000"/>
                </a:solidFill>
              </a:rPr>
              <a:t>, cechy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rgbClr val="000000"/>
                </a:solidFill>
              </a:rPr>
              <a:t>PaC</a:t>
            </a:r>
            <a:r>
              <a:rPr lang="pl-PL" sz="2000" dirty="0">
                <a:solidFill>
                  <a:srgbClr val="000000"/>
                </a:solidFill>
              </a:rPr>
              <a:t> to zestaw funkcjonalności pozwalających w sposób programistyczny tworzyć i konfigurować zadania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Projekty w Jenkinsie i ich konfiguracja są przechowywane i zarządzane jako kod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Dzięki </a:t>
            </a:r>
            <a:r>
              <a:rPr lang="pl-PL" sz="2000" dirty="0" err="1">
                <a:solidFill>
                  <a:srgbClr val="000000"/>
                </a:solidFill>
              </a:rPr>
              <a:t>PaC</a:t>
            </a:r>
            <a:r>
              <a:rPr lang="pl-PL" sz="2000" dirty="0">
                <a:solidFill>
                  <a:srgbClr val="000000"/>
                </a:solidFill>
              </a:rPr>
              <a:t> możemy zautomatyzować tworzenie zadań dla  wielu zespołów i repozytoriów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Pozwalają wyeliminować ręczną konfigurację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rgbClr val="000000"/>
                </a:solidFill>
              </a:rPr>
              <a:t>PaC</a:t>
            </a:r>
            <a:r>
              <a:rPr lang="pl-PL" sz="2000" dirty="0">
                <a:solidFill>
                  <a:srgbClr val="000000"/>
                </a:solidFill>
              </a:rPr>
              <a:t> implementuje ideę </a:t>
            </a:r>
            <a:r>
              <a:rPr lang="pl-PL" sz="2000" dirty="0" err="1">
                <a:solidFill>
                  <a:srgbClr val="000000"/>
                </a:solidFill>
              </a:rPr>
              <a:t>Infastruktury</a:t>
            </a:r>
            <a:r>
              <a:rPr lang="pl-PL" sz="2000" dirty="0">
                <a:solidFill>
                  <a:srgbClr val="000000"/>
                </a:solidFill>
              </a:rPr>
              <a:t> jako Kodu (</a:t>
            </a:r>
            <a:r>
              <a:rPr lang="pl-PL" sz="2000" dirty="0" err="1">
                <a:solidFill>
                  <a:srgbClr val="000000"/>
                </a:solidFill>
              </a:rPr>
              <a:t>Infrastructure</a:t>
            </a:r>
            <a:r>
              <a:rPr lang="pl-PL" sz="2000" dirty="0">
                <a:solidFill>
                  <a:srgbClr val="000000"/>
                </a:solidFill>
              </a:rPr>
              <a:t> as </a:t>
            </a:r>
            <a:r>
              <a:rPr lang="pl-PL" sz="2000" dirty="0" err="1">
                <a:solidFill>
                  <a:srgbClr val="000000"/>
                </a:solidFill>
              </a:rPr>
              <a:t>Code</a:t>
            </a:r>
            <a:r>
              <a:rPr lang="pl-PL" sz="2000" dirty="0">
                <a:solidFill>
                  <a:srgbClr val="000000"/>
                </a:solidFill>
              </a:rPr>
              <a:t>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rgbClr val="000000"/>
                </a:solidFill>
              </a:rPr>
              <a:t>Pipeline</a:t>
            </a:r>
            <a:r>
              <a:rPr lang="pl-PL" sz="2000" dirty="0">
                <a:solidFill>
                  <a:srgbClr val="000000"/>
                </a:solidFill>
              </a:rPr>
              <a:t> </a:t>
            </a:r>
            <a:r>
              <a:rPr lang="pl-PL" sz="2000" dirty="0" err="1">
                <a:solidFill>
                  <a:srgbClr val="000000"/>
                </a:solidFill>
              </a:rPr>
              <a:t>plugin</a:t>
            </a:r>
            <a:r>
              <a:rPr lang="pl-PL" sz="2000" dirty="0">
                <a:solidFill>
                  <a:srgbClr val="000000"/>
                </a:solidFill>
              </a:rPr>
              <a:t> starcza wymaganą funkcjonalność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Typowe </a:t>
            </a:r>
            <a:r>
              <a:rPr lang="pl-PL" sz="2000" dirty="0" err="1">
                <a:solidFill>
                  <a:srgbClr val="000000"/>
                </a:solidFill>
              </a:rPr>
              <a:t>pipeliny</a:t>
            </a:r>
            <a:r>
              <a:rPr lang="pl-PL" sz="2000" dirty="0">
                <a:solidFill>
                  <a:srgbClr val="000000"/>
                </a:solidFill>
              </a:rPr>
              <a:t>: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CI dla wielu </a:t>
            </a:r>
            <a:r>
              <a:rPr lang="pl-PL" sz="2000" dirty="0" err="1">
                <a:solidFill>
                  <a:srgbClr val="000000"/>
                </a:solidFill>
              </a:rPr>
              <a:t>branchy</a:t>
            </a:r>
            <a:r>
              <a:rPr lang="pl-PL" sz="2000" dirty="0">
                <a:solidFill>
                  <a:srgbClr val="000000"/>
                </a:solidFill>
              </a:rPr>
              <a:t> i repozytoriów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CD dla wielu różnych środowisk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rgbClr val="000000"/>
                </a:solidFill>
              </a:rPr>
              <a:t>Seeding</a:t>
            </a:r>
            <a:r>
              <a:rPr lang="pl-PL" sz="2000" dirty="0">
                <a:solidFill>
                  <a:srgbClr val="000000"/>
                </a:solidFill>
              </a:rPr>
              <a:t> – automatyczne generowanie projektów na podstawie konfiguracji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409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8. PIPELINE’Y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B7965-5508-4ECC-B790-04BB9C5156B6}"/>
              </a:ext>
            </a:extLst>
          </p:cNvPr>
          <p:cNvSpPr txBox="1"/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Jak się implementuje pipeline’y w Jenkinsie?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Potrzebny jest pipeline plugin (powinien się zainstalować z sugerowanymi pluginami)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Trzeba utworzyć Jenkinsfile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Pipeline pisze się w Groovy DSL (Domain-Specific Language) - </a:t>
            </a:r>
            <a:r>
              <a:rPr lang="en-US" sz="1700">
                <a:hlinkClick r:id="rId2"/>
              </a:rPr>
              <a:t>https://dzone.com/articles/groovy-dsl-simple-example</a:t>
            </a:r>
            <a:endParaRPr lang="en-US" sz="170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Jenkins wizualizuje pipeline automatycznie (Stage View)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58F51-54C6-47AC-9712-4A7AC13A1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3828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49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5140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Pre-rekwizyty – część 1</a:t>
            </a: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id="{08A6655B-2553-447E-9B99-0205A595BDB2}"/>
              </a:ext>
            </a:extLst>
          </p:cNvPr>
          <p:cNvSpPr txBox="1"/>
          <p:nvPr/>
        </p:nvSpPr>
        <p:spPr>
          <a:xfrm>
            <a:off x="204520" y="2470248"/>
            <a:ext cx="5349347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Git: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Konto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GitHubie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hlinkClick r:id="rId2"/>
              </a:rPr>
              <a:t>Repozytorium</a:t>
            </a:r>
            <a:r>
              <a:rPr lang="en-US" sz="1400" dirty="0">
                <a:hlinkClick r:id="rId2"/>
              </a:rPr>
              <a:t>: https://github.com/gabrielstar/jenkins_training.git</a:t>
            </a:r>
            <a:r>
              <a:rPr lang="en-US" sz="14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Każdy</a:t>
            </a:r>
            <a:r>
              <a:rPr lang="en-US" sz="1400" dirty="0"/>
              <a:t> </a:t>
            </a:r>
            <a:r>
              <a:rPr lang="en-US" sz="1400" dirty="0" err="1"/>
              <a:t>uczestnik</a:t>
            </a:r>
            <a:r>
              <a:rPr lang="en-US" sz="1400" dirty="0"/>
              <a:t> </a:t>
            </a:r>
            <a:r>
              <a:rPr lang="en-US" sz="1400" dirty="0" err="1"/>
              <a:t>pracuje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swoim</a:t>
            </a:r>
            <a:r>
              <a:rPr lang="en-US" sz="1400" dirty="0"/>
              <a:t> </a:t>
            </a:r>
            <a:r>
              <a:rPr lang="en-US" sz="1400" dirty="0" err="1"/>
              <a:t>forku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Ćwiczenia</a:t>
            </a:r>
            <a:r>
              <a:rPr lang="en-US" sz="1400" dirty="0"/>
              <a:t> </a:t>
            </a:r>
            <a:r>
              <a:rPr lang="en-US" sz="1400" dirty="0" err="1"/>
              <a:t>wykonujemy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swoim</a:t>
            </a:r>
            <a:r>
              <a:rPr lang="en-US" sz="1400" dirty="0"/>
              <a:t> </a:t>
            </a:r>
            <a:r>
              <a:rPr lang="en-US" sz="1400" dirty="0" err="1"/>
              <a:t>forku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IntelliJ Community Edition</a:t>
            </a:r>
            <a:endParaRPr lang="pl-PL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l-PL" sz="14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pl-PL" sz="1400" dirty="0"/>
              <a:t>W </a:t>
            </a:r>
            <a:r>
              <a:rPr lang="pl-PL" sz="1400" dirty="0" err="1"/>
              <a:t>IntelliJ</a:t>
            </a:r>
            <a:r>
              <a:rPr lang="pl-PL" sz="1400" dirty="0"/>
              <a:t>: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pl-PL" sz="1400" dirty="0"/>
              <a:t>	File -&gt; New -&gt;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pl-PL" sz="1400" dirty="0"/>
              <a:t>		 Project from version Control -&gt;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pl-PL" sz="1400" dirty="0"/>
              <a:t> 		 podajemy adres </a:t>
            </a:r>
            <a:r>
              <a:rPr lang="pl-PL" sz="1400" dirty="0" err="1"/>
              <a:t>sforkowanego</a:t>
            </a:r>
            <a:r>
              <a:rPr lang="pl-PL" sz="1400" dirty="0"/>
              <a:t> repozytorium 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9" name="Graphic 14" descr="Bullseye">
            <a:extLst>
              <a:ext uri="{FF2B5EF4-FFF2-40B4-BE49-F238E27FC236}">
                <a16:creationId xmlns:a16="http://schemas.microsoft.com/office/drawing/2014/main" id="{E52E4716-E864-4FBB-9C98-19955B8AD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304979-1DE3-4775-8BDB-FA27AFF89709}"/>
              </a:ext>
            </a:extLst>
          </p:cNvPr>
          <p:cNvSpPr txBox="1"/>
          <p:nvPr/>
        </p:nvSpPr>
        <p:spPr>
          <a:xfrm>
            <a:off x="7535330" y="5001070"/>
            <a:ext cx="3217333" cy="32173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000">
                <a:solidFill>
                  <a:srgbClr val="FFFFFF"/>
                </a:solidFill>
              </a:rPr>
              <a:t>https://github.com/gabrielstar/jenkins_training/tree/master/000_prepare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3A01C-7F88-4870-8CB0-FC294275A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005" y="2611712"/>
            <a:ext cx="6769414" cy="3772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9CA10D-FEFF-40D9-A028-3653DE47F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543" y="1072500"/>
            <a:ext cx="4425957" cy="151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166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8. PIPELINE’Y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B7965-5508-4ECC-B790-04BB9C5156B6}"/>
              </a:ext>
            </a:extLst>
          </p:cNvPr>
          <p:cNvSpPr txBox="1"/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/>
              <a:t>Korzyści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/>
              <a:t>Przechowywanie </a:t>
            </a:r>
            <a:r>
              <a:rPr lang="pl-PL" sz="1700" dirty="0" err="1"/>
              <a:t>pipelinów</a:t>
            </a:r>
            <a:r>
              <a:rPr lang="pl-PL" sz="1700" dirty="0"/>
              <a:t> w kodzie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 err="1"/>
              <a:t>Pipeline’y</a:t>
            </a:r>
            <a:r>
              <a:rPr lang="pl-PL" sz="1700" dirty="0"/>
              <a:t> są </a:t>
            </a:r>
            <a:r>
              <a:rPr lang="pl-PL" sz="1700" dirty="0" err="1"/>
              <a:t>odparne</a:t>
            </a:r>
            <a:r>
              <a:rPr lang="pl-PL" sz="1700" dirty="0"/>
              <a:t> na restart Jenkinsa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 err="1"/>
              <a:t>Pipeline’y</a:t>
            </a:r>
            <a:r>
              <a:rPr lang="pl-PL" sz="1700" dirty="0"/>
              <a:t> można pauzować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/>
              <a:t>Do budowania </a:t>
            </a:r>
            <a:r>
              <a:rPr lang="pl-PL" sz="1700" dirty="0" err="1"/>
              <a:t>pipeline’ów</a:t>
            </a:r>
            <a:r>
              <a:rPr lang="pl-PL" sz="1700" dirty="0"/>
              <a:t> można używać języka programowania</a:t>
            </a: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58F51-54C6-47AC-9712-4A7AC13A1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3828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50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34143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3923F-5860-42AF-B6D8-595D872F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ĆW</a:t>
            </a:r>
            <a:r>
              <a:rPr lang="pl-PL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CZENIA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EBDBF-DFAA-44BD-894F-DC9AEBF07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67348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51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446AA-7945-4E07-A314-152D8111E20B}"/>
              </a:ext>
            </a:extLst>
          </p:cNvPr>
          <p:cNvSpPr txBox="1"/>
          <p:nvPr/>
        </p:nvSpPr>
        <p:spPr>
          <a:xfrm>
            <a:off x="579408" y="4770492"/>
            <a:ext cx="10573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dirty="0"/>
          </a:p>
          <a:p>
            <a:r>
              <a:rPr lang="pl-PL" dirty="0"/>
              <a:t>              https://github.com/gabrielstar/jenkins_training/tree/master/007_pipelines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2148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8. PIPELINE’Y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B7965-5508-4ECC-B790-04BB9C5156B6}"/>
              </a:ext>
            </a:extLst>
          </p:cNvPr>
          <p:cNvSpPr txBox="1"/>
          <p:nvPr/>
        </p:nvSpPr>
        <p:spPr>
          <a:xfrm>
            <a:off x="1424904" y="2494450"/>
            <a:ext cx="9556774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 err="1"/>
              <a:t>Jenkinsfile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/>
              <a:t>Umożliwia przechowywanie </a:t>
            </a:r>
            <a:r>
              <a:rPr lang="pl-PL" sz="1700" dirty="0" err="1"/>
              <a:t>pipelinów</a:t>
            </a:r>
            <a:r>
              <a:rPr lang="pl-PL" sz="1700" dirty="0"/>
              <a:t> w kodzie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/>
              <a:t>Sprawia, że </a:t>
            </a:r>
            <a:r>
              <a:rPr lang="pl-PL" sz="1700" dirty="0" err="1"/>
              <a:t>pipeline’y</a:t>
            </a:r>
            <a:r>
              <a:rPr lang="pl-PL" sz="1700" dirty="0"/>
              <a:t> są </a:t>
            </a:r>
            <a:r>
              <a:rPr lang="pl-PL" sz="1700" dirty="0" err="1"/>
              <a:t>odparne</a:t>
            </a:r>
            <a:r>
              <a:rPr lang="pl-PL" sz="1700" dirty="0"/>
              <a:t> na restart Jenkinsa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 err="1"/>
              <a:t>Pipeline’y</a:t>
            </a:r>
            <a:r>
              <a:rPr lang="pl-PL" sz="1700" dirty="0"/>
              <a:t> można pauzować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/>
              <a:t>Do budowania </a:t>
            </a:r>
            <a:r>
              <a:rPr lang="pl-PL" sz="1700" dirty="0" err="1"/>
              <a:t>pipeline’ów</a:t>
            </a:r>
            <a:r>
              <a:rPr lang="pl-PL" sz="1700" dirty="0"/>
              <a:t> można używać języka programowania – </a:t>
            </a:r>
            <a:r>
              <a:rPr lang="pl-PL" sz="1700" dirty="0" err="1"/>
              <a:t>Groovy</a:t>
            </a:r>
            <a:r>
              <a:rPr lang="pl-PL" sz="1700" dirty="0"/>
              <a:t> DSL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/>
              <a:t>Można używać wersji deklaratywnej (nie-deweloperzy) lub </a:t>
            </a:r>
            <a:r>
              <a:rPr lang="pl-PL" sz="1700" dirty="0" err="1"/>
              <a:t>skryptowalnej</a:t>
            </a:r>
            <a:r>
              <a:rPr lang="pl-PL" sz="1700" dirty="0"/>
              <a:t> (deweloperzy)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700" dirty="0"/>
              <a:t>Można ze sobą mieszać wersje</a:t>
            </a: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52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52237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8. PIPELINE’Y</a:t>
            </a:r>
            <a:r>
              <a:rPr lang="pl-PL" sz="4000" dirty="0">
                <a:solidFill>
                  <a:srgbClr val="FFFFFF"/>
                </a:solidFill>
              </a:rPr>
              <a:t> - Deklaratywne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53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514D7-AD67-4C8C-80CB-8EA1C776D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521" y="2209457"/>
            <a:ext cx="3886903" cy="46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58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8. PIPELINE’Y</a:t>
            </a:r>
            <a:r>
              <a:rPr lang="pl-PL" sz="4000" dirty="0">
                <a:solidFill>
                  <a:srgbClr val="FFFFFF"/>
                </a:solidFill>
              </a:rPr>
              <a:t> - </a:t>
            </a:r>
            <a:r>
              <a:rPr lang="pl-PL" sz="4000" dirty="0" err="1">
                <a:solidFill>
                  <a:srgbClr val="FFFFFF"/>
                </a:solidFill>
              </a:rPr>
              <a:t>Skryptowalne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54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D2D31-C6F0-45FF-98A5-9B2724104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358" y="2298690"/>
            <a:ext cx="4148317" cy="44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05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8. PIPELINE’Y</a:t>
            </a:r>
            <a:r>
              <a:rPr lang="pl-PL" sz="4000" dirty="0">
                <a:solidFill>
                  <a:srgbClr val="FFFFFF"/>
                </a:solidFill>
              </a:rPr>
              <a:t> - Porównanie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C2E478F-E849-4A8C-AF1F-CBCC78A7CBFA}" type="slidenum"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55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7992A02-9B2C-43B1-9BAD-B71912AAF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09867"/>
              </p:ext>
            </p:extLst>
          </p:nvPr>
        </p:nvGraphicFramePr>
        <p:xfrm>
          <a:off x="1964888" y="2984694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844476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0372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Skryptowalne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Deklaratywne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4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Styl imperatywny (programistyczny)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Styl deklaratywny (wysoce opisowy)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62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Idealne dla kompleksowych rozwiązań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Dobre dla codziennych zadań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7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Elastyczne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Łatwe w czytaniu i zrozumieniu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2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Można w nich zrealizować wszystko dzięki </a:t>
                      </a:r>
                      <a:r>
                        <a:rPr lang="pl-PL" dirty="0" err="1"/>
                        <a:t>Groovy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Można integrować składnie </a:t>
                      </a:r>
                      <a:r>
                        <a:rPr lang="pl-PL" dirty="0" err="1"/>
                        <a:t>Groovy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4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Mogą być trudne w diagnostyce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Stylu deklaratywnego też się trzeba nauczyć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83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790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3923F-5860-42AF-B6D8-595D872F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ĆW</a:t>
            </a:r>
            <a:r>
              <a:rPr lang="pl-PL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CZENIA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EBDBF-DFAA-44BD-894F-DC9AEBF07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67348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56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446AA-7945-4E07-A314-152D8111E20B}"/>
              </a:ext>
            </a:extLst>
          </p:cNvPr>
          <p:cNvSpPr txBox="1"/>
          <p:nvPr/>
        </p:nvSpPr>
        <p:spPr>
          <a:xfrm>
            <a:off x="1724627" y="4817370"/>
            <a:ext cx="10573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dirty="0"/>
          </a:p>
          <a:p>
            <a:r>
              <a:rPr lang="pl-PL" dirty="0"/>
              <a:t>              https://github.com/gabrielstar/jenkins_training/tree/master/007_pipelines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776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000" dirty="0">
                <a:solidFill>
                  <a:schemeClr val="bg1"/>
                </a:solidFill>
              </a:rPr>
              <a:t>9. CD na przykładzie </a:t>
            </a:r>
            <a:r>
              <a:rPr lang="pl-PL" sz="4000" dirty="0" err="1">
                <a:solidFill>
                  <a:schemeClr val="bg1"/>
                </a:solidFill>
              </a:rPr>
              <a:t>dockera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57</a:t>
            </a:fld>
            <a:endParaRPr lang="en-US" sz="1000">
              <a:solidFill>
                <a:srgbClr val="898989"/>
              </a:solidFill>
            </a:endParaRPr>
          </a:p>
        </p:txBody>
      </p:sp>
      <p:pic>
        <p:nvPicPr>
          <p:cNvPr id="2050" name="Picture 2" descr="Cancelled business shows and refunds | Paris Smith">
            <a:extLst>
              <a:ext uri="{FF2B5EF4-FFF2-40B4-BE49-F238E27FC236}">
                <a16:creationId xmlns:a16="http://schemas.microsoft.com/office/drawing/2014/main" id="{A4122A9F-84E2-4D4B-B30E-0FE691847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30" y="3836480"/>
            <a:ext cx="5009965" cy="13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450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000" dirty="0">
                <a:solidFill>
                  <a:schemeClr val="bg1"/>
                </a:solidFill>
              </a:rPr>
              <a:t>10. </a:t>
            </a:r>
            <a:r>
              <a:rPr lang="pl-PL" sz="4000" dirty="0" err="1">
                <a:solidFill>
                  <a:schemeClr val="bg1"/>
                </a:solidFill>
              </a:rPr>
              <a:t>ELEMENTy</a:t>
            </a:r>
            <a:r>
              <a:rPr lang="pl-PL" sz="4000" dirty="0">
                <a:solidFill>
                  <a:schemeClr val="bg1"/>
                </a:solidFill>
              </a:rPr>
              <a:t> JENKINS OF CODE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B7965-5508-4ECC-B790-04BB9C5156B6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 </a:t>
            </a:r>
            <a:r>
              <a:rPr lang="en-US" sz="2000" dirty="0" err="1">
                <a:solidFill>
                  <a:srgbClr val="000000"/>
                </a:solidFill>
              </a:rPr>
              <a:t>tej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sekcji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Zobaczymy jak używać API Jenkinsa z poziomy konsoli </a:t>
            </a:r>
            <a:r>
              <a:rPr lang="pl-PL" sz="2000" dirty="0" err="1">
                <a:solidFill>
                  <a:srgbClr val="000000"/>
                </a:solidFill>
              </a:rPr>
              <a:t>groovy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Jak </a:t>
            </a:r>
            <a:r>
              <a:rPr lang="pl-PL" sz="2000" dirty="0" err="1">
                <a:solidFill>
                  <a:srgbClr val="000000"/>
                </a:solidFill>
              </a:rPr>
              <a:t>używac</a:t>
            </a:r>
            <a:r>
              <a:rPr lang="pl-PL" sz="2000" dirty="0">
                <a:solidFill>
                  <a:srgbClr val="000000"/>
                </a:solidFill>
              </a:rPr>
              <a:t> </a:t>
            </a:r>
            <a:r>
              <a:rPr lang="pl-PL" sz="2000" dirty="0" err="1">
                <a:solidFill>
                  <a:srgbClr val="000000"/>
                </a:solidFill>
              </a:rPr>
              <a:t>hooków</a:t>
            </a:r>
            <a:r>
              <a:rPr lang="pl-PL" sz="2000" dirty="0">
                <a:solidFill>
                  <a:srgbClr val="000000"/>
                </a:solidFill>
              </a:rPr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W jaki sposób zbudować </a:t>
            </a:r>
            <a:r>
              <a:rPr lang="pl-PL" sz="2000" dirty="0" err="1">
                <a:solidFill>
                  <a:srgbClr val="000000"/>
                </a:solidFill>
              </a:rPr>
              <a:t>wlasny</a:t>
            </a:r>
            <a:r>
              <a:rPr lang="pl-PL" sz="2000" dirty="0">
                <a:solidFill>
                  <a:srgbClr val="000000"/>
                </a:solidFill>
              </a:rPr>
              <a:t> obraz </a:t>
            </a:r>
            <a:r>
              <a:rPr lang="pl-PL" sz="2000" dirty="0" err="1">
                <a:solidFill>
                  <a:srgbClr val="000000"/>
                </a:solidFill>
              </a:rPr>
              <a:t>dockerowy</a:t>
            </a:r>
            <a:endParaRPr lang="en-US" sz="2000" dirty="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0000"/>
                </a:solidFill>
              </a:rPr>
              <a:t>Dowiemy się, że definicje projektów na Jenkinsie znajdują się w plikach XML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pl-PL" sz="4000" spc="300" dirty="0"/>
              <a:t>Dziękuję</a:t>
            </a:r>
            <a:endParaRPr lang="en-US" sz="4000" spc="300" dirty="0"/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72876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39948" y="3034020"/>
            <a:ext cx="731520" cy="73152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 dirty="0"/>
              <a:t>Gabriel Starczewski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dirty="0"/>
              <a:t>511 298 644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51431" y="3903126"/>
            <a:ext cx="5020407" cy="731520"/>
          </a:xfrm>
        </p:spPr>
        <p:txBody>
          <a:bodyPr>
            <a:normAutofit fontScale="85000" lnSpcReduction="10000"/>
          </a:bodyPr>
          <a:lstStyle/>
          <a:p>
            <a:r>
              <a:rPr lang="en-GB" b="0" i="0" dirty="0">
                <a:effectLst/>
                <a:latin typeface="-apple-system"/>
              </a:rPr>
              <a:t>www.linkedin.com/in/gabriel-star-tester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3923F-5860-42AF-B6D8-595D872F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ĆW</a:t>
            </a:r>
            <a:r>
              <a:rPr lang="pl-PL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CZENIA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EBDBF-DFAA-44BD-894F-DC9AEBF07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67348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446AA-7945-4E07-A314-152D8111E20B}"/>
              </a:ext>
            </a:extLst>
          </p:cNvPr>
          <p:cNvSpPr txBox="1"/>
          <p:nvPr/>
        </p:nvSpPr>
        <p:spPr>
          <a:xfrm>
            <a:off x="1367161" y="5158885"/>
            <a:ext cx="8626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Wykonaj ćwiczenia z </a:t>
            </a:r>
          </a:p>
          <a:p>
            <a:endParaRPr lang="pl-PL" dirty="0"/>
          </a:p>
          <a:p>
            <a:r>
              <a:rPr lang="en-GB" dirty="0"/>
              <a:t>https://github.com/gabrielstar/jenkins_training/blob/master/000_prepare/instrukcja.md</a:t>
            </a:r>
          </a:p>
        </p:txBody>
      </p:sp>
    </p:spTree>
    <p:extLst>
      <p:ext uri="{BB962C8B-B14F-4D97-AF65-F5344CB8AC3E}">
        <p14:creationId xmlns:p14="http://schemas.microsoft.com/office/powerpoint/2010/main" val="1730004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B3FD-F5FA-42A4-86AB-86244EC7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pl-PL" dirty="0"/>
              <a:t>Przydatne</a:t>
            </a:r>
            <a:endParaRPr lang="pl-PL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3D0AF7-7F6A-444A-B649-5F5EB743FD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B3254-453E-48C1-86C1-6EE1594A5FE9}"/>
              </a:ext>
            </a:extLst>
          </p:cNvPr>
          <p:cNvSpPr txBox="1"/>
          <p:nvPr/>
        </p:nvSpPr>
        <p:spPr>
          <a:xfrm>
            <a:off x="430823" y="2281561"/>
            <a:ext cx="10417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Sklonowanie repozytorium:</a:t>
            </a:r>
          </a:p>
          <a:p>
            <a:endParaRPr lang="pl-PL" dirty="0"/>
          </a:p>
          <a:p>
            <a:r>
              <a:rPr lang="pl-PL" dirty="0"/>
              <a:t>W </a:t>
            </a:r>
            <a:r>
              <a:rPr lang="pl-PL" dirty="0" err="1"/>
              <a:t>Powershellu</a:t>
            </a:r>
            <a:r>
              <a:rPr lang="pl-PL" dirty="0"/>
              <a:t>:</a:t>
            </a:r>
          </a:p>
          <a:p>
            <a:r>
              <a:rPr lang="pl-PL" dirty="0"/>
              <a:t>	</a:t>
            </a:r>
            <a:r>
              <a:rPr lang="en-GB" dirty="0"/>
              <a:t>git clone https://github.com/gabrielstar/jenkins_training.git</a:t>
            </a:r>
          </a:p>
        </p:txBody>
      </p:sp>
    </p:spTree>
    <p:extLst>
      <p:ext uri="{BB962C8B-B14F-4D97-AF65-F5344CB8AC3E}">
        <p14:creationId xmlns:p14="http://schemas.microsoft.com/office/powerpoint/2010/main" val="284604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Instalacja Jenkinsa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25C0E-67D1-4317-94B3-CA0D8E627436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W tej sekcji: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000000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Dowiemy się czym jest Jenkins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Do czego używa się Jenkinsa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Jak zainstalować Jenkinsa z paczki WAR w systemie Windows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</a:rPr>
              <a:t>Jak zainstalować Jenkinsa z obrazu dockerowego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91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7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ight Triangle 7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8" name="Rectangle 7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000"/>
              <a:t>2. Instalacja Jenkinsa</a:t>
            </a:r>
          </a:p>
        </p:txBody>
      </p:sp>
      <p:pic>
        <p:nvPicPr>
          <p:cNvPr id="2050" name="Picture 2" descr="Your Jenkins Belongs to Us Now: Abusing Continuous Integration Systems">
            <a:extLst>
              <a:ext uri="{FF2B5EF4-FFF2-40B4-BE49-F238E27FC236}">
                <a16:creationId xmlns:a16="http://schemas.microsoft.com/office/drawing/2014/main" id="{ED1F92C6-1EC5-4420-8E18-F1FC5B9F2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" r="7950" b="-1"/>
          <a:stretch/>
        </p:blipFill>
        <p:spPr bwMode="auto">
          <a:xfrm>
            <a:off x="1123357" y="3018327"/>
            <a:ext cx="3533985" cy="272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F25C0E-67D1-4317-94B3-CA0D8E627436}"/>
              </a:ext>
            </a:extLst>
          </p:cNvPr>
          <p:cNvSpPr txBox="1"/>
          <p:nvPr/>
        </p:nvSpPr>
        <p:spPr>
          <a:xfrm>
            <a:off x="5255260" y="2998278"/>
            <a:ext cx="4428236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Wymagania: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JAVA 8 (JRE lub </a:t>
            </a:r>
            <a:r>
              <a:rPr lang="en-US" sz="2000" b="1"/>
              <a:t>JDK</a:t>
            </a:r>
            <a:r>
              <a:rPr lang="en-US" sz="2000"/>
              <a:t>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10 GB pamięci dyskowej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1 GB RAM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Windows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8C2E478F-E849-4A8C-AF1F-CBCC78A7CBFA}" type="slidenum">
              <a:rPr lang="en-US" sz="6600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8</a:t>
            </a:fld>
            <a:endParaRPr lang="en-US" sz="66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1158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E0EE99-5E52-4B95-B510-6DAC00F5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000"/>
              <a:t>2. Instalacja Jenkinsa</a:t>
            </a:r>
          </a:p>
        </p:txBody>
      </p:sp>
      <p:pic>
        <p:nvPicPr>
          <p:cNvPr id="2" name="Picture 2" descr="Your Jenkins Belongs to Us Now: Abusing Continuous Integration Systems">
            <a:extLst>
              <a:ext uri="{FF2B5EF4-FFF2-40B4-BE49-F238E27FC236}">
                <a16:creationId xmlns:a16="http://schemas.microsoft.com/office/drawing/2014/main" id="{6C9F97D9-F10C-434B-8CB7-1C1D4BBC3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" r="7950" b="-1"/>
          <a:stretch/>
        </p:blipFill>
        <p:spPr bwMode="auto">
          <a:xfrm>
            <a:off x="1123357" y="3018327"/>
            <a:ext cx="3533985" cy="272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F25C0E-67D1-4317-94B3-CA0D8E627436}"/>
              </a:ext>
            </a:extLst>
          </p:cNvPr>
          <p:cNvSpPr txBox="1"/>
          <p:nvPr/>
        </p:nvSpPr>
        <p:spPr>
          <a:xfrm>
            <a:off x="5255260" y="2998278"/>
            <a:ext cx="4428236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Czym jest Jenkins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Jest serwerem służącym do automatyzacji zadań, dystrybuowany na zasadach OpenSource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Jest jednym z najpopularniejszych serwerów do CI (Ciągła Integracja)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Jest napisany w JAVI-e i działa na każdym systemie operacyjnym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Ma modularną budowę, funkcjonalności łatwo rozszerzać poprzez instalacje pluginów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Strona Jenkinsa to https://www.jenkins.io/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A5AE-4F0F-43E6-8625-EABF4A41F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8C2E478F-E849-4A8C-AF1F-CBCC78A7CBFA}" type="slidenum">
              <a:rPr lang="en-US" sz="6600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9</a:t>
            </a:fld>
            <a:endParaRPr lang="en-US" sz="66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2168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BD9006B8CDC3045BDFDA09B7CE46F77" ma:contentTypeVersion="8" ma:contentTypeDescription="Utwórz nowy dokument." ma:contentTypeScope="" ma:versionID="a59dac38464c29f32b97584707a88b92">
  <xsd:schema xmlns:xsd="http://www.w3.org/2001/XMLSchema" xmlns:xs="http://www.w3.org/2001/XMLSchema" xmlns:p="http://schemas.microsoft.com/office/2006/metadata/properties" xmlns:ns3="119005fd-5e2d-4239-8249-6aaadd254e9e" xmlns:ns4="8917f92f-14a7-47ca-b6ee-ed1e6dd4b21e" targetNamespace="http://schemas.microsoft.com/office/2006/metadata/properties" ma:root="true" ma:fieldsID="9dda79ad5c6fffe877d79ba615c45645" ns3:_="" ns4:_="">
    <xsd:import namespace="119005fd-5e2d-4239-8249-6aaadd254e9e"/>
    <xsd:import namespace="8917f92f-14a7-47ca-b6ee-ed1e6dd4b21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9005fd-5e2d-4239-8249-6aaadd254e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7f92f-14a7-47ca-b6ee-ed1e6dd4b2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119005fd-5e2d-4239-8249-6aaadd254e9e"/>
    <ds:schemaRef ds:uri="8917f92f-14a7-47ca-b6ee-ed1e6dd4b21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6144307-6AAD-493F-8240-6666ECF6F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9005fd-5e2d-4239-8249-6aaadd254e9e"/>
    <ds:schemaRef ds:uri="8917f92f-14a7-47ca-b6ee-ed1e6dd4b2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2798</Words>
  <Application>Microsoft Office PowerPoint</Application>
  <PresentationFormat>Widescreen</PresentationFormat>
  <Paragraphs>451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-apple-system</vt:lpstr>
      <vt:lpstr>Arial</vt:lpstr>
      <vt:lpstr>Arial</vt:lpstr>
      <vt:lpstr>Calibri</vt:lpstr>
      <vt:lpstr>Calibri Light</vt:lpstr>
      <vt:lpstr>Wingdings</vt:lpstr>
      <vt:lpstr>Office Theme</vt:lpstr>
      <vt:lpstr>Jenkins –CI/CD</vt:lpstr>
      <vt:lpstr>Agenda</vt:lpstr>
      <vt:lpstr>Poznajmy SIĘ</vt:lpstr>
      <vt:lpstr>1. Wprowadzenie</vt:lpstr>
      <vt:lpstr>1. Pre-rekwizyty – część 1</vt:lpstr>
      <vt:lpstr>DEMO i ĆWICZENIA</vt:lpstr>
      <vt:lpstr>2. Instalacja Jenkinsa</vt:lpstr>
      <vt:lpstr>2. Instalacja Jenkinsa</vt:lpstr>
      <vt:lpstr>2. Instalacja Jenkinsa</vt:lpstr>
      <vt:lpstr>2. Instalacja Jenkinsa</vt:lpstr>
      <vt:lpstr>DEMO i ĆWICZENIA</vt:lpstr>
      <vt:lpstr>3. Proste projekty w Jenkinsie</vt:lpstr>
      <vt:lpstr>3. Proste projekty w Jenkinsie</vt:lpstr>
      <vt:lpstr>3. Proste projekty w Jenkinsie</vt:lpstr>
      <vt:lpstr>3. Proste projekty w Jenkinsie</vt:lpstr>
      <vt:lpstr>3. Proste projekty w Jenkinsie</vt:lpstr>
      <vt:lpstr>3. Proste projekty w Jenkinsie</vt:lpstr>
      <vt:lpstr>DEMO i ĆWICZENIA</vt:lpstr>
      <vt:lpstr>4. Projekty typu CI</vt:lpstr>
      <vt:lpstr>4. Ciągła integracja </vt:lpstr>
      <vt:lpstr>4. Ciągła integracja </vt:lpstr>
      <vt:lpstr>4. Ciągła integracja </vt:lpstr>
      <vt:lpstr>4. Ciągłe Dostarczanie i Wdrażanie</vt:lpstr>
      <vt:lpstr>4. Ciągłe Wdrażanie i dostarczanie </vt:lpstr>
      <vt:lpstr>Prosty Ci/CD dla Powershella</vt:lpstr>
      <vt:lpstr>DEMO i ĆWICZENIA - POWERSHELL </vt:lpstr>
      <vt:lpstr>Ci Workflow JAVA/MAVEN</vt:lpstr>
      <vt:lpstr>4. Instalacja JDK dla MAVENA</vt:lpstr>
      <vt:lpstr>4. Instalacja MAVENA</vt:lpstr>
      <vt:lpstr>4. MAVEN</vt:lpstr>
      <vt:lpstr>4. MAVEN</vt:lpstr>
      <vt:lpstr>DEMO i ĆWICZENIA – MAVEN/JAVA</vt:lpstr>
      <vt:lpstr>5. Testy w procesie CI</vt:lpstr>
      <vt:lpstr>5. Testy w procesie CI</vt:lpstr>
      <vt:lpstr>5. Testy w procesie CI</vt:lpstr>
      <vt:lpstr>5. Testy w procesie CI</vt:lpstr>
      <vt:lpstr>DEMO i ĆWICZENIA</vt:lpstr>
      <vt:lpstr>6. Powiadamianie w procesie CI</vt:lpstr>
      <vt:lpstr>6. Powiadamianie w procesie CI</vt:lpstr>
      <vt:lpstr>6. Powiadamianie w procesie CI</vt:lpstr>
      <vt:lpstr>6. Powiadamianie w procesie CI</vt:lpstr>
      <vt:lpstr>DEMO i ĆWICZENIA</vt:lpstr>
      <vt:lpstr>7. Wprowadzenie do Groovy</vt:lpstr>
      <vt:lpstr>7. Wprowadzenie do Groovy</vt:lpstr>
      <vt:lpstr>DEMO i ĆWICZENIA</vt:lpstr>
      <vt:lpstr>8. PIPELINE’Y</vt:lpstr>
      <vt:lpstr>8. PIPELINE’Y</vt:lpstr>
      <vt:lpstr>8. PIPELINE’Y</vt:lpstr>
      <vt:lpstr>8. PIPELINE’Y</vt:lpstr>
      <vt:lpstr>8. PIPELINE’Y</vt:lpstr>
      <vt:lpstr>DEMO i ĆWICZENIA</vt:lpstr>
      <vt:lpstr>8. PIPELINE’Y</vt:lpstr>
      <vt:lpstr>8. PIPELINE’Y - Deklaratywne</vt:lpstr>
      <vt:lpstr>8. PIPELINE’Y - Skryptowalne</vt:lpstr>
      <vt:lpstr>8. PIPELINE’Y - Porównanie</vt:lpstr>
      <vt:lpstr>DEMO i ĆWICZENIA</vt:lpstr>
      <vt:lpstr>9. CD na przykładzie dockera</vt:lpstr>
      <vt:lpstr>10. ELEMENTy JENKINS OF CODE</vt:lpstr>
      <vt:lpstr>Dziękuję</vt:lpstr>
      <vt:lpstr>Przydatne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–CI/CD</dc:title>
  <dc:creator>Gabriel Starczewski</dc:creator>
  <cp:lastModifiedBy>Gabriel Starczewski</cp:lastModifiedBy>
  <cp:revision>1</cp:revision>
  <dcterms:created xsi:type="dcterms:W3CDTF">2020-10-26T10:50:23Z</dcterms:created>
  <dcterms:modified xsi:type="dcterms:W3CDTF">2020-10-26T11:55:31Z</dcterms:modified>
</cp:coreProperties>
</file>