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67" r:id="rId6"/>
    <p:sldId id="26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88739" autoAdjust="0"/>
  </p:normalViewPr>
  <p:slideViewPr>
    <p:cSldViewPr snapToGrid="0">
      <p:cViewPr varScale="1">
        <p:scale>
          <a:sx n="76" d="100"/>
          <a:sy n="76" d="100"/>
        </p:scale>
        <p:origin x="22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92735-77C1-44A0-A0CD-7BD00DE6DE45}" type="datetimeFigureOut">
              <a:rPr lang="zh-TW" altLang="en-US" smtClean="0"/>
              <a:t>2020/1/14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78198-4945-4D6D-AA8E-92607753D8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012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78198-4945-4D6D-AA8E-92607753D84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894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78198-4945-4D6D-AA8E-92607753D84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71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3BBD-B665-4BD7-9417-A9A0ACAD9D41}" type="datetimeFigureOut">
              <a:rPr lang="zh-TW" altLang="en-US" smtClean="0"/>
              <a:t>2020/1/14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A2AD-8C82-4B16-B56E-4C666D458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03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3BBD-B665-4BD7-9417-A9A0ACAD9D41}" type="datetimeFigureOut">
              <a:rPr lang="zh-TW" altLang="en-US" smtClean="0"/>
              <a:t>2020/1/14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A2AD-8C82-4B16-B56E-4C666D458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57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3BBD-B665-4BD7-9417-A9A0ACAD9D41}" type="datetimeFigureOut">
              <a:rPr lang="zh-TW" altLang="en-US" smtClean="0"/>
              <a:t>2020/1/14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A2AD-8C82-4B16-B56E-4C666D458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10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3BBD-B665-4BD7-9417-A9A0ACAD9D41}" type="datetimeFigureOut">
              <a:rPr lang="zh-TW" altLang="en-US" smtClean="0"/>
              <a:t>2020/1/14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A2AD-8C82-4B16-B56E-4C666D458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70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3BBD-B665-4BD7-9417-A9A0ACAD9D41}" type="datetimeFigureOut">
              <a:rPr lang="zh-TW" altLang="en-US" smtClean="0"/>
              <a:t>2020/1/14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A2AD-8C82-4B16-B56E-4C666D458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18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3BBD-B665-4BD7-9417-A9A0ACAD9D41}" type="datetimeFigureOut">
              <a:rPr lang="zh-TW" altLang="en-US" smtClean="0"/>
              <a:t>2020/1/14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A2AD-8C82-4B16-B56E-4C666D458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1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3BBD-B665-4BD7-9417-A9A0ACAD9D41}" type="datetimeFigureOut">
              <a:rPr lang="zh-TW" altLang="en-US" smtClean="0"/>
              <a:t>2020/1/14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A2AD-8C82-4B16-B56E-4C666D458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85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3BBD-B665-4BD7-9417-A9A0ACAD9D41}" type="datetimeFigureOut">
              <a:rPr lang="zh-TW" altLang="en-US" smtClean="0"/>
              <a:t>2020/1/14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A2AD-8C82-4B16-B56E-4C666D458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25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3BBD-B665-4BD7-9417-A9A0ACAD9D41}" type="datetimeFigureOut">
              <a:rPr lang="zh-TW" altLang="en-US" smtClean="0"/>
              <a:t>2020/1/14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A2AD-8C82-4B16-B56E-4C666D458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55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3BBD-B665-4BD7-9417-A9A0ACAD9D41}" type="datetimeFigureOut">
              <a:rPr lang="zh-TW" altLang="en-US" smtClean="0"/>
              <a:t>2020/1/14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A2AD-8C82-4B16-B56E-4C666D458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2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3BBD-B665-4BD7-9417-A9A0ACAD9D41}" type="datetimeFigureOut">
              <a:rPr lang="zh-TW" altLang="en-US" smtClean="0"/>
              <a:t>2020/1/14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A2AD-8C82-4B16-B56E-4C666D458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33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23BBD-B665-4BD7-9417-A9A0ACAD9D41}" type="datetimeFigureOut">
              <a:rPr lang="zh-TW" altLang="en-US" smtClean="0"/>
              <a:t>2020/1/14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8A2AD-8C82-4B16-B56E-4C666D458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1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hBziyvJCYT_s5zEv2sk24Qt8ePyc1iPSjv1Yl8Ja0x4/edit#gid=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Term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Introduction to Embedded Systems CS410100 2019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5820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Proposal &amp; Report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Please name your proposal Proposal_{student-ID}.pdf and upload to </a:t>
            </a:r>
            <a:r>
              <a:rPr lang="en-US" altLang="zh-TW" dirty="0" err="1"/>
              <a:t>iLMS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Please package your final project code and report in a file named Final_{student-ID}.zip and name your codes/report as follows:</a:t>
            </a:r>
          </a:p>
          <a:p>
            <a:pPr lvl="1"/>
            <a:r>
              <a:rPr lang="en-US" altLang="zh-TW" dirty="0"/>
              <a:t>Final_report_{student-ID}.pdf </a:t>
            </a:r>
          </a:p>
          <a:p>
            <a:pPr lvl="1"/>
            <a:r>
              <a:rPr lang="en-US" altLang="zh-TW" dirty="0" err="1"/>
              <a:t>Final_project</a:t>
            </a:r>
            <a:r>
              <a:rPr lang="en-US" altLang="zh-TW" dirty="0"/>
              <a:t>_{student-ID}.</a:t>
            </a:r>
            <a:r>
              <a:rPr lang="en-US" altLang="zh-TW" dirty="0" err="1"/>
              <a:t>ino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• E.g. Proposal_106062501.pdf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908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Schedule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239846"/>
              </p:ext>
            </p:extLst>
          </p:nvPr>
        </p:nvGraphicFramePr>
        <p:xfrm>
          <a:off x="838200" y="1825625"/>
          <a:ext cx="10515603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425">
                  <a:extLst>
                    <a:ext uri="{9D8B030D-6E8A-4147-A177-3AD203B41FA5}">
                      <a16:colId xmlns:a16="http://schemas.microsoft.com/office/drawing/2014/main" val="1601792957"/>
                    </a:ext>
                  </a:extLst>
                </a:gridCol>
                <a:gridCol w="847899">
                  <a:extLst>
                    <a:ext uri="{9D8B030D-6E8A-4147-A177-3AD203B41FA5}">
                      <a16:colId xmlns:a16="http://schemas.microsoft.com/office/drawing/2014/main" val="3628421617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418987439"/>
                    </a:ext>
                  </a:extLst>
                </a:gridCol>
                <a:gridCol w="1784665">
                  <a:extLst>
                    <a:ext uri="{9D8B030D-6E8A-4147-A177-3AD203B41FA5}">
                      <a16:colId xmlns:a16="http://schemas.microsoft.com/office/drawing/2014/main" val="389410305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87394086"/>
                    </a:ext>
                  </a:extLst>
                </a:gridCol>
                <a:gridCol w="1351608">
                  <a:extLst>
                    <a:ext uri="{9D8B030D-6E8A-4147-A177-3AD203B41FA5}">
                      <a16:colId xmlns:a16="http://schemas.microsoft.com/office/drawing/2014/main" val="1927602438"/>
                    </a:ext>
                  </a:extLst>
                </a:gridCol>
                <a:gridCol w="1652850">
                  <a:extLst>
                    <a:ext uri="{9D8B030D-6E8A-4147-A177-3AD203B41FA5}">
                      <a16:colId xmlns:a16="http://schemas.microsoft.com/office/drawing/2014/main" val="416642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Sun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Thu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Fri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Sat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62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12/10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45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12/17</a:t>
                      </a:r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Proposal deadline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51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12/24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81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12/31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69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1/7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19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1/13 Demo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1/14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Demo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1/15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Demo</a:t>
                      </a:r>
                      <a:endParaRPr lang="en-US" altLang="zh-TW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1/16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Final Demo Contest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1/18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Project code</a:t>
                      </a:r>
                      <a:r>
                        <a:rPr lang="zh-TW" alt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baseline="0" dirty="0">
                          <a:solidFill>
                            <a:srgbClr val="FF0000"/>
                          </a:solidFill>
                        </a:rPr>
                        <a:t>&amp; Report 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15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411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Please fill in your preferred demo time at</a:t>
            </a:r>
          </a:p>
          <a:p>
            <a:pPr marL="457200" lvl="1" indent="0">
              <a:buNone/>
            </a:pPr>
            <a:r>
              <a:rPr lang="nl-BE" altLang="zh-TW" dirty="0">
                <a:hlinkClick r:id="rId3"/>
              </a:rPr>
              <a:t>https://docs.google.com/spreadsheets/d/1hBziyvJCYT_s5zEv2sk24Qt8ePyc1iPSjv1Yl8Ja0x4/edit#gid=0</a:t>
            </a:r>
            <a:br>
              <a:rPr lang="en-US" altLang="zh-TW" dirty="0">
                <a:solidFill>
                  <a:srgbClr val="FF0000"/>
                </a:solidFill>
              </a:rPr>
            </a:b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24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One person to a group.</a:t>
            </a:r>
          </a:p>
          <a:p>
            <a:r>
              <a:rPr lang="en-US" altLang="zh-TW" dirty="0"/>
              <a:t>Use Arduino Uno or MSP430.</a:t>
            </a:r>
          </a:p>
          <a:p>
            <a:r>
              <a:rPr lang="en-US" altLang="zh-TW" dirty="0"/>
              <a:t>Design term project on your own.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211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1. Basic (40%)</a:t>
            </a:r>
          </a:p>
          <a:p>
            <a:pPr marL="0" indent="0">
              <a:buNone/>
            </a:pPr>
            <a:r>
              <a:rPr lang="en-US" altLang="zh-TW" dirty="0"/>
              <a:t>2. Demo &amp; Rank (50%)</a:t>
            </a:r>
          </a:p>
          <a:p>
            <a:pPr marL="0" indent="0">
              <a:buNone/>
            </a:pPr>
            <a:r>
              <a:rPr lang="en-US" altLang="zh-TW" dirty="0"/>
              <a:t>3. Report (10%)</a:t>
            </a:r>
          </a:p>
          <a:p>
            <a:pPr marL="0" indent="0">
              <a:buNone/>
            </a:pPr>
            <a:r>
              <a:rPr lang="en-US" altLang="zh-TW" dirty="0"/>
              <a:t>4. Bonus (20%)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You can get 120 points at most in the term project.</a:t>
            </a:r>
          </a:p>
          <a:p>
            <a:r>
              <a:rPr lang="en-US" altLang="zh-TW" dirty="0"/>
              <a:t>Plagiarism is not allowed.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527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Timer			</a:t>
            </a:r>
            <a:r>
              <a:rPr lang="zh-TW" altLang="en-US" dirty="0"/>
              <a:t> </a:t>
            </a:r>
            <a:r>
              <a:rPr lang="en-US" altLang="zh-TW" dirty="0"/>
              <a:t>5% (time = </a:t>
            </a:r>
            <a:r>
              <a:rPr lang="en-US" altLang="zh-TW" dirty="0" err="1"/>
              <a:t>millis</a:t>
            </a:r>
            <a:r>
              <a:rPr lang="en-US" altLang="zh-TW" dirty="0"/>
              <a:t>())</a:t>
            </a:r>
          </a:p>
          <a:p>
            <a:r>
              <a:rPr lang="en-US" altLang="zh-TW" dirty="0"/>
              <a:t>DAC				</a:t>
            </a:r>
            <a:r>
              <a:rPr lang="zh-TW" altLang="en-US" dirty="0"/>
              <a:t> </a:t>
            </a:r>
            <a:r>
              <a:rPr lang="en-US" altLang="zh-TW" dirty="0"/>
              <a:t>5% (RGB led)</a:t>
            </a:r>
          </a:p>
          <a:p>
            <a:r>
              <a:rPr lang="en-US" altLang="zh-TW" dirty="0"/>
              <a:t>LCD/Actuator(Motor)	10%(Servo motor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LCD)</a:t>
            </a:r>
          </a:p>
          <a:p>
            <a:r>
              <a:rPr lang="en-US" altLang="zh-TW" dirty="0"/>
              <a:t>Sensors			20%(joysticks + infrared)</a:t>
            </a:r>
          </a:p>
          <a:p>
            <a:pPr lvl="1"/>
            <a:r>
              <a:rPr lang="en-US" altLang="zh-TW" dirty="0"/>
              <a:t>Choose at least two of them</a:t>
            </a:r>
          </a:p>
          <a:p>
            <a:pPr lvl="1"/>
            <a:r>
              <a:rPr lang="en-US" altLang="zh-TW" dirty="0"/>
              <a:t>Need to be useful and related to your goal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928" y="284333"/>
            <a:ext cx="3372321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6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&amp; Rank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Completeness will be an important part when demo. You will get </a:t>
            </a:r>
            <a:r>
              <a:rPr lang="en-US" altLang="zh-TW" b="1" dirty="0"/>
              <a:t>penalty</a:t>
            </a:r>
            <a:r>
              <a:rPr lang="en-US" altLang="zh-TW" dirty="0"/>
              <a:t> if the final work can’t fit your proposal well.</a:t>
            </a:r>
          </a:p>
          <a:p>
            <a:r>
              <a:rPr lang="en-US" altLang="zh-TW" dirty="0"/>
              <a:t>After all groups demo their projects, TAs will rank the groups.</a:t>
            </a:r>
          </a:p>
          <a:p>
            <a:r>
              <a:rPr lang="en-US" altLang="zh-TW" dirty="0"/>
              <a:t>The rank will be then mapped to a grade from 100 to 60 as 50% of your total score.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Note that Top 10 will get into the Final Demo Contest on 1/16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22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2369" y="365125"/>
            <a:ext cx="10861431" cy="1325563"/>
          </a:xfrm>
        </p:spPr>
        <p:txBody>
          <a:bodyPr/>
          <a:lstStyle/>
          <a:p>
            <a:r>
              <a:rPr lang="en-US" altLang="zh-TW" dirty="0"/>
              <a:t>Final Demo Contest on 1/16 for Top 10 Groups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Award price: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第一名：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第二名：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第三名：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佳作：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431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Bonus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</a:t>
            </a:r>
            <a:r>
              <a:rPr lang="en-US" altLang="zh-TW" b="1" dirty="0"/>
              <a:t>extra sensors</a:t>
            </a:r>
            <a:r>
              <a:rPr lang="en-US" altLang="zh-TW" dirty="0"/>
              <a:t>, but the sensors you use must follow the guideline:</a:t>
            </a:r>
            <a:br>
              <a:rPr lang="en-US" altLang="zh-TW" dirty="0"/>
            </a:br>
            <a:r>
              <a:rPr lang="en-US" altLang="zh-TW" dirty="0"/>
              <a:t>“The sensor must be helpful and useful in your project, not just for decoration”</a:t>
            </a:r>
          </a:p>
          <a:p>
            <a:r>
              <a:rPr lang="en-US" altLang="zh-TW" dirty="0"/>
              <a:t>If the sensors you use meet the guideline, you can get 5% score.</a:t>
            </a:r>
          </a:p>
          <a:p>
            <a:r>
              <a:rPr lang="en-US" altLang="zh-TW" b="1" dirty="0" err="1"/>
              <a:t>FreeRTOS</a:t>
            </a:r>
            <a:r>
              <a:rPr lang="en-US" altLang="zh-TW" dirty="0"/>
              <a:t> (5%)</a:t>
            </a:r>
          </a:p>
          <a:p>
            <a:r>
              <a:rPr lang="en-US" altLang="zh-TW" dirty="0"/>
              <a:t>If you combine </a:t>
            </a:r>
            <a:r>
              <a:rPr lang="en-US" altLang="zh-TW" b="1" dirty="0"/>
              <a:t>MSP430</a:t>
            </a:r>
            <a:r>
              <a:rPr lang="en-US" altLang="zh-TW" dirty="0"/>
              <a:t> with Arduino UNO properly, you can get 5~10%. (depending on TAs)</a:t>
            </a:r>
          </a:p>
        </p:txBody>
      </p:sp>
    </p:spTree>
    <p:extLst>
      <p:ext uri="{BB962C8B-B14F-4D97-AF65-F5344CB8AC3E}">
        <p14:creationId xmlns:p14="http://schemas.microsoft.com/office/powerpoint/2010/main" val="284142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 Project title.</a:t>
            </a:r>
          </a:p>
          <a:p>
            <a:pPr marL="0" indent="0">
              <a:buNone/>
            </a:pPr>
            <a:r>
              <a:rPr lang="en-US" altLang="zh-TW" dirty="0"/>
              <a:t>2. Introduction (motivation, functionality, etc.)</a:t>
            </a:r>
          </a:p>
          <a:p>
            <a:pPr marL="0" indent="0">
              <a:buNone/>
            </a:pPr>
            <a:r>
              <a:rPr lang="en-US" altLang="zh-TW" dirty="0"/>
              <a:t>3. The components you are going to use.</a:t>
            </a:r>
          </a:p>
          <a:p>
            <a:pPr marL="0" indent="0">
              <a:buNone/>
            </a:pPr>
            <a:r>
              <a:rPr lang="en-US" altLang="zh-TW" dirty="0"/>
              <a:t>4. You should upload the proposal to </a:t>
            </a:r>
            <a:r>
              <a:rPr lang="en-US" altLang="zh-TW" dirty="0" err="1"/>
              <a:t>iLMS</a:t>
            </a:r>
            <a:r>
              <a:rPr lang="en-US" altLang="zh-TW" dirty="0"/>
              <a:t>, revisable before </a:t>
            </a:r>
            <a:r>
              <a:rPr lang="en-US" altLang="zh-TW" dirty="0">
                <a:solidFill>
                  <a:srgbClr val="FF0000"/>
                </a:solidFill>
              </a:rPr>
              <a:t>23:59 p.m. 2019/12/17</a:t>
            </a:r>
            <a:r>
              <a:rPr lang="en-US" altLang="zh-TW" dirty="0"/>
              <a:t>.</a:t>
            </a:r>
          </a:p>
          <a:p>
            <a:pPr marL="0" indent="0">
              <a:buNone/>
            </a:pPr>
            <a:r>
              <a:rPr lang="en-US" altLang="zh-TW" dirty="0"/>
              <a:t>5. TAs may give you feedbacks if they have problems with your proposal.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25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Report must include</a:t>
            </a:r>
          </a:p>
          <a:p>
            <a:pPr lvl="1"/>
            <a:r>
              <a:rPr lang="en-US" altLang="zh-TW" dirty="0"/>
              <a:t>The goal of your project.</a:t>
            </a:r>
          </a:p>
          <a:p>
            <a:pPr lvl="1"/>
            <a:r>
              <a:rPr lang="en-US" altLang="zh-TW" dirty="0"/>
              <a:t>What components you use in the term project, explain the detail of your implement in diagram, figure and sentences.</a:t>
            </a:r>
          </a:p>
          <a:p>
            <a:pPr lvl="1"/>
            <a:r>
              <a:rPr lang="en-US" altLang="zh-TW" dirty="0"/>
              <a:t>What difficulties did you encounter when implementing this project.</a:t>
            </a:r>
          </a:p>
          <a:p>
            <a:pPr lvl="1"/>
            <a:r>
              <a:rPr lang="en-US" altLang="zh-TW" dirty="0"/>
              <a:t>Program flow chart.</a:t>
            </a:r>
          </a:p>
          <a:p>
            <a:pPr lvl="1"/>
            <a:r>
              <a:rPr lang="en-US" altLang="zh-TW" dirty="0"/>
              <a:t>If you have any feedbacks, please also write it down.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You should upload the report and project code to </a:t>
            </a:r>
            <a:r>
              <a:rPr lang="en-US" altLang="zh-TW" dirty="0" err="1"/>
              <a:t>iLMS</a:t>
            </a:r>
            <a:r>
              <a:rPr lang="en-US" altLang="zh-TW" dirty="0"/>
              <a:t> before </a:t>
            </a:r>
            <a:r>
              <a:rPr lang="en-US" altLang="zh-TW" dirty="0">
                <a:solidFill>
                  <a:srgbClr val="FF0000"/>
                </a:solidFill>
              </a:rPr>
              <a:t>23:59 2018/1/18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713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596</Words>
  <Application>Microsoft Office PowerPoint</Application>
  <PresentationFormat>寬螢幕</PresentationFormat>
  <Paragraphs>87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Calibri</vt:lpstr>
      <vt:lpstr>Calibri Light</vt:lpstr>
      <vt:lpstr>Office 佈景主題</vt:lpstr>
      <vt:lpstr>Term Project</vt:lpstr>
      <vt:lpstr>Specification</vt:lpstr>
      <vt:lpstr>Score</vt:lpstr>
      <vt:lpstr>Basic</vt:lpstr>
      <vt:lpstr>Demo &amp; Rank</vt:lpstr>
      <vt:lpstr>Final Demo Contest on 1/16 for Top 10 Groups </vt:lpstr>
      <vt:lpstr>Bonus</vt:lpstr>
      <vt:lpstr>Proposal</vt:lpstr>
      <vt:lpstr>Report</vt:lpstr>
      <vt:lpstr>Proposal &amp; Report Format</vt:lpstr>
      <vt:lpstr>Schedule</vt:lpstr>
      <vt:lpstr>Demo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</dc:title>
  <dc:creator>eris</dc:creator>
  <cp:lastModifiedBy>user</cp:lastModifiedBy>
  <cp:revision>70</cp:revision>
  <dcterms:created xsi:type="dcterms:W3CDTF">2017-11-23T15:14:42Z</dcterms:created>
  <dcterms:modified xsi:type="dcterms:W3CDTF">2020-01-14T16:24:00Z</dcterms:modified>
</cp:coreProperties>
</file>