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530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60" r:id="rId25"/>
    <p:sldId id="553" r:id="rId26"/>
    <p:sldId id="554" r:id="rId27"/>
    <p:sldId id="555" r:id="rId28"/>
    <p:sldId id="556" r:id="rId29"/>
    <p:sldId id="557" r:id="rId30"/>
    <p:sldId id="558" r:id="rId31"/>
    <p:sldId id="559" r:id="rId32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9933"/>
    <a:srgbClr val="33CC33"/>
    <a:srgbClr val="FFCC66"/>
    <a:srgbClr val="FFCC99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8" autoAdjust="0"/>
    <p:restoredTop sz="83574"/>
  </p:normalViewPr>
  <p:slideViewPr>
    <p:cSldViewPr>
      <p:cViewPr>
        <p:scale>
          <a:sx n="75" d="100"/>
          <a:sy n="75" d="100"/>
        </p:scale>
        <p:origin x="1862" y="43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independent stack for each task? Thread Concept.</a:t>
            </a:r>
          </a:p>
          <a:p>
            <a:r>
              <a:rPr lang="en-US" dirty="0"/>
              <a:t>Each thread has its own stack. Can keep its own data structure, would not be inadvertently disrupt by others.</a:t>
            </a:r>
          </a:p>
          <a:p>
            <a:r>
              <a:rPr lang="zh-TW" altLang="en-US" dirty="0"/>
              <a:t>直接切到原來的</a:t>
            </a:r>
            <a:r>
              <a:rPr lang="en-US" altLang="zh-TW" dirty="0"/>
              <a:t>stack</a:t>
            </a:r>
            <a:r>
              <a:rPr lang="zh-TW" altLang="en-US" dirty="0"/>
              <a:t>，不用</a:t>
            </a:r>
            <a:r>
              <a:rPr lang="en-US" altLang="zh-TW" dirty="0"/>
              <a:t>push</a:t>
            </a:r>
            <a:r>
              <a:rPr lang="zh-TW" altLang="en-US" dirty="0"/>
              <a:t>或</a:t>
            </a:r>
            <a:r>
              <a:rPr lang="en-US" altLang="zh-TW" dirty="0"/>
              <a:t>pop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volatile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xTaskGetTickCount</a:t>
            </a:r>
            <a:r>
              <a:rPr lang="en-US" altLang="zh-TW" dirty="0"/>
              <a:t>( void );</a:t>
            </a:r>
            <a:endParaRPr lang="en-US" altLang="zh-TW" b="1" dirty="0"/>
          </a:p>
          <a:p>
            <a:r>
              <a:rPr lang="en-US" altLang="zh-TW" b="1" dirty="0"/>
              <a:t>Returns: </a:t>
            </a:r>
            <a:r>
              <a:rPr lang="en-US" altLang="zh-TW" dirty="0"/>
              <a:t>The count of ticks since </a:t>
            </a:r>
            <a:r>
              <a:rPr lang="en-US" altLang="zh-TW" dirty="0" err="1"/>
              <a:t>vTaskStartScheduler</a:t>
            </a:r>
            <a:r>
              <a:rPr lang="en-US" altLang="zh-TW" dirty="0"/>
              <a:t> was called.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3520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叫一百次</a:t>
            </a:r>
            <a:r>
              <a:rPr lang="en-US" altLang="zh-TW" dirty="0" err="1"/>
              <a:t>suspen</a:t>
            </a:r>
            <a:r>
              <a:rPr lang="zh-TW" altLang="en-US" dirty="0"/>
              <a:t>也只需要一次</a:t>
            </a:r>
            <a:r>
              <a:rPr lang="en-US" altLang="zh-TW" dirty="0"/>
              <a:t>resume</a:t>
            </a:r>
            <a:r>
              <a:rPr lang="zh-TW" altLang="en-US" dirty="0"/>
              <a:t>就回到</a:t>
            </a:r>
            <a:r>
              <a:rPr lang="en-US" altLang="zh-TW" dirty="0"/>
              <a:t>ready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72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idle task will only run when all the other tasks have no work to perform, so measuring the amount of processing time allocated to the idle task provides a clear indication of how much processing time is spare.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2623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修改一個</a:t>
            </a:r>
            <a:r>
              <a:rPr lang="en-US" altLang="zh-TW" dirty="0"/>
              <a:t>task</a:t>
            </a:r>
            <a:r>
              <a:rPr lang="zh-TW" altLang="en-US" dirty="0"/>
              <a:t>的</a:t>
            </a:r>
            <a:r>
              <a:rPr lang="en-US" altLang="zh-TW" dirty="0"/>
              <a:t>priority</a:t>
            </a:r>
          </a:p>
          <a:p>
            <a:r>
              <a:rPr lang="zh-TW" altLang="en-US" dirty="0"/>
              <a:t>如果給太大，自動變成最大值</a:t>
            </a:r>
            <a:r>
              <a:rPr lang="en-US" altLang="zh-TW" dirty="0"/>
              <a:t>(configMAX_PRIORITIES-1)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496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中把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的</a:t>
            </a:r>
            <a:r>
              <a:rPr lang="en-US" altLang="zh-TW" dirty="0"/>
              <a:t>priority</a:t>
            </a:r>
            <a:r>
              <a:rPr lang="zh-TW" altLang="en-US" dirty="0"/>
              <a:t>設成比我還高</a:t>
            </a:r>
            <a:endParaRPr lang="en-US" altLang="zh-TW" dirty="0"/>
          </a:p>
          <a:p>
            <a:r>
              <a:rPr lang="en-US" altLang="zh-TW" dirty="0"/>
              <a:t>Task 2 </a:t>
            </a:r>
            <a:r>
              <a:rPr lang="zh-TW" altLang="en-US" dirty="0"/>
              <a:t>中把自己</a:t>
            </a:r>
            <a:r>
              <a:rPr lang="en-US" altLang="zh-TW" dirty="0"/>
              <a:t>priority</a:t>
            </a:r>
            <a:r>
              <a:rPr lang="zh-TW" altLang="en-US" dirty="0"/>
              <a:t> 又 減掉兩個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priority</a:t>
            </a:r>
            <a:r>
              <a:rPr lang="zh-TW" altLang="en-US" dirty="0"/>
              <a:t>比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低：</a:t>
            </a:r>
            <a:r>
              <a:rPr lang="en-US" altLang="zh-TW" dirty="0"/>
              <a:t>CPU</a:t>
            </a:r>
            <a:r>
              <a:rPr lang="zh-TW" altLang="en-US" dirty="0"/>
              <a:t>切換到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。又把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設定高：跳到</a:t>
            </a:r>
            <a:r>
              <a:rPr lang="en-US" altLang="zh-TW" dirty="0"/>
              <a:t>task2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重複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894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Void setup(){}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7562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‘Fixed Priority’ because each task is assigned a priority that is not altered by the kernel itself (only tasks can change priorities).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rPr>
              <a:t>‘Preemptive’ because a task entering the Ready state or having its priority altered will always pre-empt the Running state task if the Running state task has a lower priority.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Lab9 : stepper motor</a:t>
            </a:r>
            <a:r>
              <a:rPr kumimoji="1"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自己把自己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suspend</a:t>
            </a:r>
            <a:r>
              <a:rPr kumimoji="1"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掉：等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ultrasonic</a:t>
            </a:r>
            <a:r>
              <a:rPr kumimoji="1"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有小於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15cm</a:t>
            </a:r>
            <a:r>
              <a:rPr kumimoji="1"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才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新細明體" charset="0"/>
              </a:rPr>
              <a:t>Resume</a:t>
            </a:r>
            <a:r>
              <a:rPr kumimoji="1" lang="zh-TW" altLang="en-US" sz="1200" b="0" i="0" u="none" strike="noStrike" kern="1200" baseline="0">
                <a:solidFill>
                  <a:schemeClr val="tx1"/>
                </a:solidFill>
                <a:latin typeface="Times New Roman" charset="0"/>
                <a:ea typeface="新細明體" charset="0"/>
              </a:rPr>
              <a:t>做事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91264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Non-preemptive: </a:t>
            </a:r>
            <a:r>
              <a:rPr lang="zh-TW" altLang="en-US" dirty="0"/>
              <a:t>一旦</a:t>
            </a:r>
            <a:r>
              <a:rPr lang="en-US" altLang="zh-TW" dirty="0"/>
              <a:t>schedule</a:t>
            </a:r>
            <a:r>
              <a:rPr lang="zh-TW" altLang="en-US" dirty="0"/>
              <a:t>了，一定要做完此</a:t>
            </a:r>
            <a:r>
              <a:rPr lang="en-US" altLang="zh-TW" dirty="0"/>
              <a:t>task</a:t>
            </a:r>
            <a:r>
              <a:rPr lang="zh-TW" altLang="en-US" dirty="0"/>
              <a:t>，才能換</a:t>
            </a:r>
            <a:r>
              <a:rPr lang="en-US" altLang="zh-TW" dirty="0"/>
              <a:t>task</a:t>
            </a:r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dirty="0"/>
              <a:t>Dynamic</a:t>
            </a:r>
            <a:r>
              <a:rPr lang="zh-TW" altLang="en-US" dirty="0"/>
              <a:t>，</a:t>
            </a:r>
            <a:r>
              <a:rPr lang="en-US" altLang="zh-TW" dirty="0"/>
              <a:t>scheduler</a:t>
            </a:r>
            <a:r>
              <a:rPr lang="zh-TW" altLang="en-US" dirty="0"/>
              <a:t>可以改</a:t>
            </a:r>
            <a:r>
              <a:rPr lang="en-US" altLang="zh-TW" dirty="0"/>
              <a:t>priority/(Static:</a:t>
            </a:r>
            <a:r>
              <a:rPr lang="zh-TW" altLang="en-US" dirty="0"/>
              <a:t> </a:t>
            </a:r>
            <a:r>
              <a:rPr lang="en-US" altLang="zh-TW" dirty="0"/>
              <a:t>scheduler</a:t>
            </a:r>
            <a:r>
              <a:rPr lang="zh-TW" altLang="en-US" dirty="0"/>
              <a:t>不能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7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劉</a:t>
            </a:r>
            <a:r>
              <a:rPr lang="en-US" altLang="zh-TW" dirty="0"/>
              <a:t>(</a:t>
            </a:r>
            <a:r>
              <a:rPr lang="zh-TW" altLang="en-US" dirty="0"/>
              <a:t>在美國發展 </a:t>
            </a:r>
            <a:r>
              <a:rPr lang="en-US" altLang="zh-TW" dirty="0"/>
              <a:t>(</a:t>
            </a:r>
            <a:r>
              <a:rPr lang="zh-TW" altLang="en-US" dirty="0"/>
              <a:t>以前清華校長</a:t>
            </a:r>
            <a:endParaRPr lang="en-US" altLang="zh-TW" dirty="0"/>
          </a:p>
          <a:p>
            <a:r>
              <a:rPr lang="zh-TW" altLang="en-US" dirty="0"/>
              <a:t>假設所有</a:t>
            </a:r>
            <a:r>
              <a:rPr lang="en-US" altLang="zh-TW" dirty="0"/>
              <a:t>task</a:t>
            </a:r>
            <a:r>
              <a:rPr lang="zh-TW" altLang="en-US" dirty="0"/>
              <a:t>軍週期性 </a:t>
            </a:r>
            <a:endParaRPr lang="en-US" altLang="zh-TW" dirty="0"/>
          </a:p>
          <a:p>
            <a:r>
              <a:rPr lang="en-US" altLang="zh-TW" dirty="0"/>
              <a:t>Deadline</a:t>
            </a:r>
            <a:r>
              <a:rPr lang="zh-TW" altLang="en-US" dirty="0"/>
              <a:t>就是週期</a:t>
            </a:r>
            <a:endParaRPr lang="en-US" altLang="zh-TW" dirty="0"/>
          </a:p>
          <a:p>
            <a:r>
              <a:rPr lang="zh-TW" altLang="en-US" dirty="0"/>
              <a:t>可以被</a:t>
            </a:r>
            <a:r>
              <a:rPr lang="en-US" altLang="zh-TW" dirty="0"/>
              <a:t>preempted</a:t>
            </a:r>
          </a:p>
          <a:p>
            <a:r>
              <a:rPr lang="en-US" altLang="zh-TW" dirty="0"/>
              <a:t>(To prove this algorithm)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8419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Rate( Inverse to period.) Like frequency,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77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</a:t>
            </a:r>
            <a:r>
              <a:rPr lang="zh-TW" altLang="en-US" dirty="0"/>
              <a:t>有一個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根據週期短的高：</a:t>
            </a:r>
            <a:r>
              <a:rPr lang="en-US" altLang="zh-TW" dirty="0"/>
              <a:t>p1 &gt;p2&gt;p3 (p3</a:t>
            </a:r>
            <a:r>
              <a:rPr lang="zh-TW" altLang="en-US" dirty="0"/>
              <a:t>做到一半：</a:t>
            </a:r>
            <a:r>
              <a:rPr lang="en-US" altLang="zh-TW" dirty="0"/>
              <a:t>p1</a:t>
            </a:r>
            <a:r>
              <a:rPr lang="zh-TW" altLang="en-US" dirty="0"/>
              <a:t>又進來了</a:t>
            </a:r>
            <a:endParaRPr lang="en-US" altLang="zh-TW" dirty="0"/>
          </a:p>
          <a:p>
            <a:r>
              <a:rPr lang="zh-TW" altLang="en-US" dirty="0"/>
              <a:t>不是</a:t>
            </a:r>
            <a:r>
              <a:rPr lang="en-US" altLang="zh-TW" dirty="0"/>
              <a:t>Non</a:t>
            </a:r>
            <a:r>
              <a:rPr lang="zh-TW" altLang="en-US" dirty="0"/>
              <a:t> </a:t>
            </a:r>
            <a:r>
              <a:rPr lang="en-US" altLang="zh-TW" dirty="0"/>
              <a:t>preempted</a:t>
            </a:r>
            <a:r>
              <a:rPr lang="zh-TW" altLang="en-US" dirty="0"/>
              <a:t>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014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在第四秒時：因為</a:t>
            </a:r>
            <a:r>
              <a:rPr lang="en-US" altLang="zh-TW" dirty="0"/>
              <a:t>T1</a:t>
            </a:r>
            <a:r>
              <a:rPr lang="zh-TW" altLang="en-US" dirty="0"/>
              <a:t>的</a:t>
            </a:r>
            <a:r>
              <a:rPr lang="en-US" altLang="zh-TW" dirty="0"/>
              <a:t>deadline</a:t>
            </a:r>
            <a:r>
              <a:rPr lang="zh-TW" altLang="en-US" dirty="0"/>
              <a:t>是</a:t>
            </a:r>
            <a:r>
              <a:rPr lang="en-US" altLang="zh-TW" dirty="0"/>
              <a:t>6</a:t>
            </a:r>
            <a:r>
              <a:rPr lang="zh-TW" altLang="en-US" dirty="0"/>
              <a:t>，</a:t>
            </a:r>
            <a:r>
              <a:rPr lang="en-US" altLang="zh-TW" dirty="0"/>
              <a:t>T2</a:t>
            </a:r>
            <a:r>
              <a:rPr lang="zh-TW" altLang="en-US" dirty="0"/>
              <a:t>的</a:t>
            </a:r>
            <a:r>
              <a:rPr lang="en-US" altLang="zh-TW" dirty="0"/>
              <a:t>deadline</a:t>
            </a:r>
            <a:r>
              <a:rPr lang="zh-TW" altLang="en-US" dirty="0"/>
              <a:t>是</a:t>
            </a:r>
            <a:r>
              <a:rPr lang="en-US" altLang="zh-TW" dirty="0"/>
              <a:t>5</a:t>
            </a:r>
            <a:r>
              <a:rPr lang="zh-TW" altLang="en-US" dirty="0"/>
              <a:t>：</a:t>
            </a:r>
            <a:r>
              <a:rPr lang="en-US" altLang="zh-TW" dirty="0"/>
              <a:t>T2 &gt; T1(</a:t>
            </a:r>
            <a:r>
              <a:rPr lang="zh-TW" altLang="en-US" dirty="0"/>
              <a:t>所以做完</a:t>
            </a:r>
            <a:endParaRPr lang="en-US" altLang="zh-TW" dirty="0"/>
          </a:p>
          <a:p>
            <a:r>
              <a:rPr lang="zh-TW" altLang="en-US" dirty="0"/>
              <a:t>做完第一次</a:t>
            </a:r>
            <a:r>
              <a:rPr lang="en-US" altLang="zh-TW" dirty="0"/>
              <a:t>T2(1.1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1.2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/>
              <a:t>2.9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1.2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4.1</a:t>
            </a:r>
            <a:r>
              <a:rPr lang="zh-TW" altLang="en-US" dirty="0"/>
              <a:t> 開始做</a:t>
            </a:r>
            <a:r>
              <a:rPr lang="en-US" altLang="zh-TW" dirty="0"/>
              <a:t>T1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做完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7300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Semaphore</a:t>
            </a:r>
            <a:r>
              <a:rPr lang="zh-TW" altLang="en-US" dirty="0"/>
              <a:t>是甚麼？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priority</a:t>
            </a:r>
            <a:r>
              <a:rPr lang="zh-TW" altLang="en-US" dirty="0"/>
              <a:t>都設程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 err="1"/>
              <a:t>vtaskdelay</a:t>
            </a:r>
            <a:r>
              <a:rPr lang="zh-TW" altLang="en-US" dirty="0"/>
              <a:t>都一樣，</a:t>
            </a:r>
            <a:r>
              <a:rPr lang="en-US" altLang="zh-TW" dirty="0"/>
              <a:t>CPU</a:t>
            </a:r>
            <a:r>
              <a:rPr lang="zh-TW" altLang="en-US" dirty="0"/>
              <a:t>怎麼知道？</a:t>
            </a:r>
            <a:endParaRPr lang="en-US" altLang="zh-TW" dirty="0"/>
          </a:p>
          <a:p>
            <a:r>
              <a:rPr lang="zh-TW" altLang="en-US" dirty="0"/>
              <a:t>有可能同時進行</a:t>
            </a:r>
            <a:r>
              <a:rPr lang="en-US" altLang="zh-TW" dirty="0"/>
              <a:t>task</a:t>
            </a:r>
            <a:r>
              <a:rPr lang="zh-TW" altLang="en-US" dirty="0"/>
              <a:t>嗎？像</a:t>
            </a:r>
            <a:r>
              <a:rPr lang="en-US" altLang="zh-TW" dirty="0" err="1"/>
              <a:t>verilog</a:t>
            </a:r>
            <a:r>
              <a:rPr lang="zh-TW" altLang="en-US" dirty="0"/>
              <a:t>那樣硬體電路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ultrasonic</a:t>
            </a:r>
            <a:r>
              <a:rPr lang="zh-TW" altLang="en-US" dirty="0"/>
              <a:t>去教</a:t>
            </a:r>
            <a:r>
              <a:rPr lang="en-US" altLang="zh-TW" dirty="0"/>
              <a:t>stepper</a:t>
            </a:r>
            <a:r>
              <a:rPr lang="zh-TW" altLang="en-US" dirty="0"/>
              <a:t>做事：</a:t>
            </a:r>
            <a:r>
              <a:rPr lang="en-US" altLang="zh-TW" dirty="0"/>
              <a:t>Ultrasonic</a:t>
            </a:r>
            <a:r>
              <a:rPr lang="zh-TW" altLang="en-US" dirty="0"/>
              <a:t> </a:t>
            </a:r>
            <a:r>
              <a:rPr lang="en-US" altLang="zh-TW" dirty="0"/>
              <a:t>Task </a:t>
            </a:r>
            <a:r>
              <a:rPr lang="zh-TW" altLang="en-US" dirty="0"/>
              <a:t>叫 </a:t>
            </a:r>
            <a:r>
              <a:rPr lang="en-US" altLang="zh-TW" dirty="0"/>
              <a:t>Stepper</a:t>
            </a:r>
            <a:r>
              <a:rPr lang="zh-TW" altLang="en-US" dirty="0"/>
              <a:t>的</a:t>
            </a:r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Suspend</a:t>
            </a:r>
            <a:r>
              <a:rPr lang="zh-TW" altLang="en-US" dirty="0"/>
              <a:t>跟</a:t>
            </a:r>
            <a:r>
              <a:rPr lang="en-US" altLang="zh-TW" dirty="0"/>
              <a:t>Resumes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784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Memory allocated by the task code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charset="0"/>
                <a:ea typeface="新細明體" charset="0"/>
                <a:cs typeface="新細明體" charset="0"/>
              </a:rPr>
              <a:t>is not automatically freed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, and should be freed before the task is deleted.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13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57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Embedded OS </a:t>
            </a:r>
            <a:r>
              <a:rPr lang="zh-TW" altLang="en-US" dirty="0"/>
              <a:t>和</a:t>
            </a:r>
            <a:r>
              <a:rPr lang="en-US" altLang="zh-TW" dirty="0"/>
              <a:t>application</a:t>
            </a:r>
            <a:r>
              <a:rPr lang="zh-TW" altLang="en-US" dirty="0"/>
              <a:t>一起打包。 </a:t>
            </a:r>
            <a:r>
              <a:rPr lang="en-US" altLang="zh-TW" dirty="0" err="1"/>
              <a:t>StartScheduler</a:t>
            </a:r>
            <a:r>
              <a:rPr lang="en-US" altLang="zh-TW" dirty="0"/>
              <a:t>()</a:t>
            </a:r>
            <a:r>
              <a:rPr lang="zh-TW" altLang="en-US" dirty="0"/>
              <a:t>就是把 </a:t>
            </a:r>
            <a:r>
              <a:rPr lang="en-US" altLang="zh-TW" dirty="0"/>
              <a:t>OS</a:t>
            </a:r>
            <a:r>
              <a:rPr lang="zh-TW" altLang="en-US" dirty="0"/>
              <a:t> 喚醒的功能。</a:t>
            </a:r>
            <a:endParaRPr lang="en-US" altLang="zh-TW" dirty="0"/>
          </a:p>
          <a:p>
            <a:r>
              <a:rPr lang="zh-TW" altLang="en-US" dirty="0"/>
              <a:t>類似</a:t>
            </a:r>
            <a:r>
              <a:rPr lang="en-US" altLang="zh-TW" dirty="0"/>
              <a:t>Bulk</a:t>
            </a:r>
            <a:r>
              <a:rPr lang="zh-TW" altLang="en-US" dirty="0"/>
              <a:t>概念：整個電晶體電位最低。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4010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每次</a:t>
            </a:r>
            <a:r>
              <a:rPr lang="en-US" altLang="zh-TW" dirty="0"/>
              <a:t>Tick interrupt -&gt; </a:t>
            </a:r>
            <a:r>
              <a:rPr lang="zh-TW" altLang="en-US" dirty="0"/>
              <a:t>看</a:t>
            </a:r>
            <a:r>
              <a:rPr lang="en-US" altLang="zh-TW" dirty="0"/>
              <a:t>Ready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有誰可以執行 </a:t>
            </a:r>
            <a:r>
              <a:rPr lang="en-US" altLang="zh-TW" dirty="0"/>
              <a:t>-&gt;</a:t>
            </a:r>
            <a:r>
              <a:rPr lang="zh-TW" altLang="en-US" dirty="0"/>
              <a:t> 執行最高的</a:t>
            </a:r>
            <a:r>
              <a:rPr lang="en-US" altLang="zh-TW" dirty="0"/>
              <a:t>priority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task priority</a:t>
            </a:r>
            <a:r>
              <a:rPr lang="zh-TW" altLang="en-US" dirty="0"/>
              <a:t>較低：被</a:t>
            </a:r>
            <a:r>
              <a:rPr lang="en-US" altLang="zh-TW" dirty="0"/>
              <a:t>preempt(</a:t>
            </a:r>
            <a:r>
              <a:rPr lang="zh-TW" altLang="en-US" dirty="0"/>
              <a:t>先跑去執行其他的</a:t>
            </a:r>
            <a:endParaRPr lang="en-US" altLang="zh-TW" dirty="0"/>
          </a:p>
          <a:p>
            <a:r>
              <a:rPr lang="en-US" altLang="zh-TW" dirty="0"/>
              <a:t>Tick</a:t>
            </a:r>
            <a:r>
              <a:rPr lang="zh-TW" altLang="en-US" dirty="0"/>
              <a:t>值多少：</a:t>
            </a:r>
            <a:r>
              <a:rPr lang="en-US" altLang="zh-TW" dirty="0"/>
              <a:t>compile</a:t>
            </a:r>
            <a:r>
              <a:rPr lang="zh-TW" altLang="en-US" dirty="0"/>
              <a:t> </a:t>
            </a:r>
            <a:r>
              <a:rPr lang="en-US" altLang="zh-TW" dirty="0" err="1"/>
              <a:t>FreeRTOS</a:t>
            </a:r>
            <a:r>
              <a:rPr lang="zh-TW" altLang="en-US" dirty="0"/>
              <a:t>時可以設定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815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portTICK_PERIOD_MS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: duration of a tick in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msec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 1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個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ticks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是幾個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msec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，所以 不等於 一個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msec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 幾個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ticks</a:t>
            </a: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tick interrupt frequency is configured by the application-defined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configTICK_RATE_HZ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 compile time configuration constant within 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新細明體" charset="0"/>
                <a:cs typeface="新細明體" charset="0"/>
              </a:rPr>
              <a:t>FreeRTOSConfig.h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新細明體" charset="0"/>
              <a:cs typeface="新細明體" charset="0"/>
            </a:endParaRPr>
          </a:p>
          <a:p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新細明體" charset="0"/>
            </a:endParaRP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新細明體" charset="0"/>
              </a:rPr>
              <a:t>500msec = ? Ticks?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EF703-A619-4889-95DC-465EFE4F83EA}" type="slidenum">
              <a:rPr lang="zh-TW" altLang="en-US" smtClean="0"/>
              <a:pPr>
                <a:defRPr/>
              </a:pPr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4971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比較精準</a:t>
            </a:r>
            <a:r>
              <a:rPr lang="en-US" altLang="zh-TW" dirty="0"/>
              <a:t>(</a:t>
            </a:r>
            <a:r>
              <a:rPr lang="zh-TW" altLang="en-US" dirty="0"/>
              <a:t>從 上次哪裡開始 到 增加多少時間  </a:t>
            </a:r>
            <a:r>
              <a:rPr lang="en-US" altLang="zh-TW" dirty="0"/>
              <a:t>(</a:t>
            </a:r>
            <a:r>
              <a:rPr lang="zh-TW" altLang="en-US" dirty="0"/>
              <a:t>任意設定一個起始時間</a:t>
            </a:r>
            <a:endParaRPr lang="en-US" altLang="zh-TW" dirty="0"/>
          </a:p>
          <a:p>
            <a:r>
              <a:rPr lang="en-US" altLang="zh-TW" dirty="0" err="1"/>
              <a:t>vTaskDeley</a:t>
            </a:r>
            <a:r>
              <a:rPr lang="en-US" altLang="zh-TW" dirty="0"/>
              <a:t>(</a:t>
            </a:r>
            <a:r>
              <a:rPr lang="zh-TW" altLang="en-US" dirty="0"/>
              <a:t>起始時間是現在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5414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" y="228600"/>
            <a:ext cx="8323014" cy="679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450" y="1052736"/>
            <a:ext cx="8323014" cy="5040089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125538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Tasks and Scheduling</a:t>
            </a:r>
            <a:endParaRPr lang="en-US" altLang="zh-TW" b="0" dirty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Prof. Chung-Ta King</a:t>
            </a:r>
          </a:p>
          <a:p>
            <a:r>
              <a:rPr lang="en-US" altLang="zh-TW" sz="2800" dirty="0"/>
              <a:t>Department of Computer Science</a:t>
            </a:r>
          </a:p>
          <a:p>
            <a:r>
              <a:rPr lang="en-US" altLang="zh-TW" sz="2800" dirty="0"/>
              <a:t>National Tsing Hua University, Taiwan</a:t>
            </a:r>
            <a:endParaRPr lang="zh-TW" altLang="en-US" sz="28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620689" y="5373216"/>
            <a:ext cx="60486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Materials From Using the </a:t>
            </a:r>
            <a:r>
              <a:rPr kumimoji="1" lang="en-US" altLang="zh-TW" sz="1400" dirty="0" err="1">
                <a:latin typeface="Tahoma" panose="020B0604030504040204" pitchFamily="34" charset="0"/>
                <a:cs typeface="Arial" panose="020B0604020202020204" pitchFamily="34" charset="0"/>
              </a:rPr>
              <a:t>FreeRTOS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 Real Time Kernel, </a:t>
            </a:r>
            <a:r>
              <a:rPr lang="de-DE" altLang="zh-TW" sz="1400" dirty="0">
                <a:latin typeface="Tahoma" panose="020B0604030504040204" pitchFamily="34" charset="0"/>
                <a:ea typeface="標楷體" panose="03000509000000000000" pitchFamily="65" charset="-120"/>
              </a:rPr>
              <a:t>Richard Barry, </a:t>
            </a:r>
            <a:r>
              <a:rPr lang="en-US" altLang="zh-TW" sz="1400" i="1" dirty="0">
                <a:latin typeface="Tahoma" panose="020B0604030504040204" pitchFamily="34" charset="0"/>
                <a:ea typeface="標楷體" panose="03000509000000000000" pitchFamily="65" charset="-120"/>
              </a:rPr>
              <a:t>Study of an operating system: </a:t>
            </a:r>
            <a:r>
              <a:rPr lang="en-US" altLang="zh-TW" sz="1400" i="1" dirty="0" err="1">
                <a:latin typeface="Tahoma" panose="020B0604030504040204" pitchFamily="34" charset="0"/>
                <a:ea typeface="標楷體" panose="03000509000000000000" pitchFamily="65" charset="-120"/>
              </a:rPr>
              <a:t>FreeRTOS</a:t>
            </a:r>
            <a:r>
              <a:rPr lang="en-US" altLang="zh-TW" sz="1400" dirty="0">
                <a:latin typeface="Tahoma" panose="020B0604030504040204" pitchFamily="34" charset="0"/>
                <a:ea typeface="標楷體" panose="03000509000000000000" pitchFamily="65" charset="-120"/>
              </a:rPr>
              <a:t>, </a:t>
            </a:r>
            <a:r>
              <a:rPr lang="de-DE" altLang="zh-TW" sz="1400" dirty="0">
                <a:latin typeface="Tahoma" panose="020B0604030504040204" pitchFamily="34" charset="0"/>
                <a:ea typeface="標楷體" panose="03000509000000000000" pitchFamily="65" charset="-120"/>
              </a:rPr>
              <a:t>Nicolas Melot, and </a:t>
            </a:r>
          </a:p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http://www.eecs.umich.edu/eecs/courses/eecs373/Lec/RTOS2.pptx)</a:t>
            </a:r>
            <a:endParaRPr kumimoji="1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only uses the priorities of tasks to decide which task to run next</a:t>
            </a:r>
          </a:p>
          <a:p>
            <a:r>
              <a:rPr lang="en-US" altLang="zh-TW" dirty="0"/>
              <a:t>The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uxPriority</a:t>
            </a:r>
            <a:r>
              <a:rPr lang="en-US" altLang="zh-TW" dirty="0"/>
              <a:t> parameter of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assigns an initial priority to the task being created</a:t>
            </a:r>
          </a:p>
          <a:p>
            <a:pPr lvl="1"/>
            <a:r>
              <a:rPr lang="en-US" altLang="zh-TW" dirty="0"/>
              <a:t>Can be changed using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vTaskPrioritySet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dirty="0"/>
          </a:p>
          <a:p>
            <a:pPr lvl="1"/>
            <a:r>
              <a:rPr lang="en-US" altLang="zh-TW" dirty="0"/>
              <a:t>Low numeric priority values denote low priority tasks</a:t>
            </a:r>
          </a:p>
          <a:p>
            <a:r>
              <a:rPr lang="en-US" altLang="zh-TW" dirty="0"/>
              <a:t>Scheduler always </a:t>
            </a:r>
            <a:r>
              <a:rPr lang="en-US" altLang="zh-TW" dirty="0">
                <a:highlight>
                  <a:srgbClr val="FFFF00"/>
                </a:highlight>
              </a:rPr>
              <a:t>selects the highest priority task that is </a:t>
            </a:r>
            <a:r>
              <a:rPr lang="en-US" altLang="zh-TW" i="1" dirty="0">
                <a:highlight>
                  <a:srgbClr val="FFFF00"/>
                </a:highlight>
              </a:rPr>
              <a:t>able </a:t>
            </a:r>
            <a:r>
              <a:rPr lang="en-US" altLang="zh-TW" dirty="0">
                <a:highlight>
                  <a:srgbClr val="FFFF00"/>
                </a:highlight>
              </a:rPr>
              <a:t>to run </a:t>
            </a:r>
          </a:p>
          <a:p>
            <a:pPr lvl="1"/>
            <a:r>
              <a:rPr lang="en-US" altLang="zh-TW" dirty="0"/>
              <a:t>When more than one task of the same priority is able to run, the scheduler uses round-robin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81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select the next task to run, the scheduler has to be executed periodically</a:t>
            </a:r>
          </a:p>
          <a:p>
            <a:pPr lvl="1"/>
            <a:r>
              <a:rPr lang="en-US" altLang="zh-TW" dirty="0"/>
              <a:t>By a periodic interrupt called </a:t>
            </a: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i="1" dirty="0"/>
              <a:t>tick interrupt</a:t>
            </a:r>
          </a:p>
          <a:p>
            <a:r>
              <a:rPr lang="en-US" altLang="zh-TW" dirty="0" err="1"/>
              <a:t>FreeRTOS</a:t>
            </a:r>
            <a:r>
              <a:rPr lang="en-US" altLang="zh-TW" dirty="0"/>
              <a:t> API calls always </a:t>
            </a:r>
            <a:br>
              <a:rPr lang="en-US" altLang="zh-TW" dirty="0"/>
            </a:br>
            <a:r>
              <a:rPr lang="en-US" altLang="zh-TW" dirty="0"/>
              <a:t>specify time in tick interrupts (or just ‘</a:t>
            </a:r>
            <a:r>
              <a:rPr lang="en-US" altLang="zh-TW" i="1" dirty="0"/>
              <a:t>ticks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‘</a:t>
            </a:r>
            <a:r>
              <a:rPr lang="en-US" altLang="zh-TW" i="1" dirty="0"/>
              <a:t>Tick count</a:t>
            </a:r>
            <a:r>
              <a:rPr lang="en-US" altLang="zh-TW" dirty="0"/>
              <a:t>’ is the total </a:t>
            </a:r>
            <a:br>
              <a:rPr lang="en-US" altLang="zh-TW" dirty="0"/>
            </a:br>
            <a:r>
              <a:rPr lang="en-US" altLang="zh-TW" dirty="0"/>
              <a:t>number of tick interrupts </a:t>
            </a:r>
            <a:br>
              <a:rPr lang="en-US" altLang="zh-TW" dirty="0"/>
            </a:br>
            <a:r>
              <a:rPr lang="en-US" altLang="zh-TW" dirty="0"/>
              <a:t>that have occurred since </a:t>
            </a:r>
            <a:br>
              <a:rPr lang="en-US" altLang="zh-TW" dirty="0"/>
            </a:br>
            <a:r>
              <a:rPr lang="en-US" altLang="zh-TW" dirty="0"/>
              <a:t>the scheduler was started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10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02431"/>
            <a:ext cx="3888432" cy="44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Task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*pcTextForTask1 = “T1 running\r\n”;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*pcTextForTask2 = “T2 running\t\n”;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first task at priority 1.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"Task 1", 1000,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(void*)pcTextForTask1,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second task at priority 2.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"Task 2", 1000,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(void*)pcTextForTask2,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Start scheduler so the tasks start executing. */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73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Multiple Periodic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inconvenient to run multiple periodic jobs using a single Arduino loop, e.g.</a:t>
            </a:r>
          </a:p>
          <a:p>
            <a:pPr lvl="1"/>
            <a:r>
              <a:rPr lang="en-US" altLang="zh-TW" dirty="0"/>
              <a:t>Measure the light using the </a:t>
            </a:r>
            <a:r>
              <a:rPr lang="en-US" altLang="zh-TW" dirty="0" err="1"/>
              <a:t>photoresistor</a:t>
            </a:r>
            <a:r>
              <a:rPr lang="en-US" altLang="zh-TW" dirty="0"/>
              <a:t> at 1 Hz</a:t>
            </a:r>
          </a:p>
          <a:p>
            <a:pPr lvl="1"/>
            <a:r>
              <a:rPr lang="en-US" altLang="zh-TW" dirty="0"/>
              <a:t>Measure the sound intensity using microphone at 2.5 Hz </a:t>
            </a:r>
          </a:p>
          <a:p>
            <a:pPr lvl="1"/>
            <a:r>
              <a:rPr lang="en-US" altLang="zh-TW" dirty="0"/>
              <a:t>Measure the distance of an object using the ultrasonic sensor at 0.4 Hz</a:t>
            </a:r>
          </a:p>
          <a:p>
            <a:r>
              <a:rPr lang="en-US" altLang="zh-TW" dirty="0"/>
              <a:t>Even if we run each job in a </a:t>
            </a:r>
            <a:r>
              <a:rPr lang="en-US" altLang="zh-TW" dirty="0" err="1"/>
              <a:t>FreeRTOS</a:t>
            </a:r>
            <a:r>
              <a:rPr lang="en-US" altLang="zh-TW" dirty="0"/>
              <a:t> task, we still need a way to schedule the tasks at specified time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solidFill>
                  <a:srgbClr val="FF0000"/>
                </a:solidFill>
              </a:rPr>
              <a:t>Use blocked state with 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1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vTaskDelay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xTicksToDelay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Places the calling task </a:t>
            </a:r>
            <a:r>
              <a:rPr lang="en-US" altLang="zh-TW" b="1" dirty="0"/>
              <a:t>into the Blocked state </a:t>
            </a:r>
            <a:r>
              <a:rPr lang="en-US" altLang="zh-TW" dirty="0"/>
              <a:t>for a fixed number of tick interrupts </a:t>
            </a:r>
          </a:p>
          <a:p>
            <a:pPr lvl="1"/>
            <a:r>
              <a:rPr lang="en-US" altLang="zh-TW" b="1" dirty="0"/>
              <a:t>While in the Blocked state, the task will not use any processing time</a:t>
            </a:r>
          </a:p>
          <a:p>
            <a:pPr lvl="1"/>
            <a:r>
              <a:rPr lang="en-US" altLang="zh-TW" dirty="0"/>
              <a:t>Note: Frequency of the periodic task depends on the path of the code, as well as other tasks and interrupt activities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13</a:t>
            </a:fld>
            <a:endParaRPr lang="zh-TW" altLang="zh-TW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25450" y="4005063"/>
            <a:ext cx="8407400" cy="201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vTaskFunction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 *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const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500/</a:t>
            </a:r>
            <a:r>
              <a:rPr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portTICK_PERIOD_MS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vToggleLED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 </a:t>
            </a:r>
            <a:r>
              <a:rPr lang="en-US" altLang="zh-TW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toggle LED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1800" b="1" kern="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xDelay</a:t>
            </a: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 </a:t>
            </a:r>
            <a:r>
              <a:rPr lang="en-US" altLang="zh-TW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Block for 500 </a:t>
            </a:r>
            <a:r>
              <a:rPr lang="en-US" altLang="zh-TW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ms</a:t>
            </a:r>
            <a:endParaRPr lang="en-US" altLang="zh-TW" sz="1800" b="1" kern="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092280" y="4830251"/>
            <a:ext cx="1872208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/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0"/>
                <a:cs typeface="新細明體" charset="0"/>
              </a:rPr>
              <a:t>duration of a tick in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0"/>
                <a:cs typeface="新細明體" charset="0"/>
              </a:rPr>
              <a:t>msec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 bwMode="auto">
          <a:xfrm flipH="1" flipV="1">
            <a:off x="6444208" y="4581128"/>
            <a:ext cx="648072" cy="664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97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55062" cy="4967287"/>
          </a:xfrm>
        </p:spPr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vTaskDelayUntil</a:t>
            </a:r>
            <a:r>
              <a:rPr lang="en-US" altLang="zh-TW" dirty="0"/>
              <a:t>(</a:t>
            </a:r>
            <a:r>
              <a:rPr lang="en-US" altLang="zh-TW" dirty="0" err="1"/>
              <a:t>TickType_t</a:t>
            </a:r>
            <a:r>
              <a:rPr lang="en-US" altLang="zh-TW" dirty="0"/>
              <a:t> *</a:t>
            </a:r>
            <a:r>
              <a:rPr lang="en-US" altLang="zh-TW" dirty="0" err="1"/>
              <a:t>pxPreviousWakeTime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TickType_t</a:t>
            </a:r>
            <a:r>
              <a:rPr lang="en-US" altLang="zh-TW" dirty="0"/>
              <a:t> </a:t>
            </a:r>
            <a:r>
              <a:rPr lang="en-US" altLang="zh-TW" dirty="0" err="1"/>
              <a:t>xTimeIncrement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Delay a task until a specified time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to ensure a constant execution frequency</a:t>
            </a:r>
          </a:p>
          <a:p>
            <a:pPr lvl="2"/>
            <a:r>
              <a:rPr lang="en-US" altLang="zh-TW" u="sng" dirty="0" err="1"/>
              <a:t>vTaskDelay</a:t>
            </a:r>
            <a:r>
              <a:rPr lang="en-US" altLang="zh-TW" u="sng" dirty="0"/>
              <a:t>() </a:t>
            </a:r>
            <a:r>
              <a:rPr lang="en-US" altLang="zh-TW" dirty="0"/>
              <a:t>specifies a time at which the task wishes to unblock </a:t>
            </a:r>
            <a:r>
              <a:rPr lang="en-US" altLang="zh-TW" i="1" dirty="0">
                <a:solidFill>
                  <a:srgbClr val="FF0000"/>
                </a:solidFill>
              </a:rPr>
              <a:t>relative</a:t>
            </a:r>
            <a:r>
              <a:rPr lang="en-US" altLang="zh-TW" dirty="0">
                <a:solidFill>
                  <a:srgbClr val="FF0000"/>
                </a:solidFill>
              </a:rPr>
              <a:t> to the time </a:t>
            </a:r>
            <a:r>
              <a:rPr lang="en-US" altLang="zh-TW" dirty="0"/>
              <a:t>at which </a:t>
            </a:r>
            <a:r>
              <a:rPr lang="en-US" altLang="zh-TW" dirty="0" err="1"/>
              <a:t>vTaskDelay</a:t>
            </a:r>
            <a:r>
              <a:rPr lang="en-US" altLang="zh-TW" dirty="0"/>
              <a:t>() is called</a:t>
            </a:r>
          </a:p>
          <a:p>
            <a:pPr lvl="2"/>
            <a:r>
              <a:rPr lang="en-US" altLang="zh-TW" u="sng" dirty="0" err="1"/>
              <a:t>vTaskDelayUntil</a:t>
            </a:r>
            <a:r>
              <a:rPr lang="en-US" altLang="zh-TW" u="sng" dirty="0"/>
              <a:t>() </a:t>
            </a:r>
            <a:r>
              <a:rPr lang="en-US" altLang="zh-TW" dirty="0"/>
              <a:t>specifies an </a:t>
            </a:r>
            <a:r>
              <a:rPr lang="en-US" altLang="zh-TW" i="1" dirty="0"/>
              <a:t>absolute</a:t>
            </a:r>
            <a:r>
              <a:rPr lang="en-US" altLang="zh-TW" dirty="0"/>
              <a:t> time to unblock the task</a:t>
            </a:r>
          </a:p>
          <a:p>
            <a:pPr lvl="1"/>
            <a:r>
              <a:rPr lang="en-US" altLang="zh-TW" dirty="0" err="1"/>
              <a:t>pxPreviousWakeTime</a:t>
            </a:r>
            <a:r>
              <a:rPr lang="en-US" altLang="zh-TW" dirty="0"/>
              <a:t>: the time that task last left Blocked state </a:t>
            </a:r>
          </a:p>
          <a:p>
            <a:pPr lvl="2"/>
            <a:r>
              <a:rPr lang="en-US" altLang="zh-TW" dirty="0"/>
              <a:t>This time is used as a reference point to calculate the time at which the task should next leave the Blocked state</a:t>
            </a:r>
          </a:p>
          <a:p>
            <a:pPr lvl="1"/>
            <a:r>
              <a:rPr lang="en-US" altLang="zh-TW" dirty="0" err="1"/>
              <a:t>xTimeIncrement</a:t>
            </a:r>
            <a:r>
              <a:rPr lang="en-US" altLang="zh-TW" dirty="0"/>
              <a:t>: frequency of the periodic task in ‘ticks’</a:t>
            </a:r>
          </a:p>
          <a:p>
            <a:pPr lvl="1"/>
            <a:r>
              <a:rPr lang="en-US" altLang="zh-TW" dirty="0" err="1"/>
              <a:t>vTaskDelayUntil</a:t>
            </a:r>
            <a:r>
              <a:rPr lang="en-US" altLang="zh-TW" dirty="0"/>
              <a:t>() will return immediately without blocking if the specified wake time is already in the past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14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Periodic Tasks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vTaskFunction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 *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Perform an action every 10 ticks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TickType_t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xFrequency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10;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with the current time.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xTaskGetTickCount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;//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作為下次回來的參考起始點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for( ;; 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Wait for the next period.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vTaskDelayUntil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(&amp;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xLastWakeTime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xFrequency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  // Perform action here.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8979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Suspending and Resuming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vTaskSuspend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xTaskToSuspend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Suspend any task</a:t>
            </a:r>
          </a:p>
          <a:p>
            <a:pPr lvl="1"/>
            <a:r>
              <a:rPr lang="en-US" altLang="zh-TW" dirty="0"/>
              <a:t>Task will never get any microcontroller processing time, no matter what its priority</a:t>
            </a:r>
          </a:p>
          <a:p>
            <a:pPr lvl="1"/>
            <a:r>
              <a:rPr lang="en-US" altLang="zh-TW" dirty="0"/>
              <a:t>Calls to </a:t>
            </a:r>
            <a:r>
              <a:rPr lang="en-US" altLang="zh-TW" dirty="0" err="1"/>
              <a:t>vTaskSuspend</a:t>
            </a:r>
            <a:r>
              <a:rPr lang="en-US" altLang="zh-TW" dirty="0"/>
              <a:t>() are </a:t>
            </a:r>
            <a:r>
              <a:rPr lang="en-US" altLang="zh-TW" b="1" dirty="0"/>
              <a:t>not accumulative, </a:t>
            </a:r>
            <a:r>
              <a:rPr lang="en-US" altLang="zh-TW" dirty="0"/>
              <a:t>i.e. calling </a:t>
            </a:r>
            <a:r>
              <a:rPr lang="en-US" altLang="zh-TW" dirty="0" err="1"/>
              <a:t>vTaskSuspend</a:t>
            </a:r>
            <a:r>
              <a:rPr lang="en-US" altLang="zh-TW" dirty="0"/>
              <a:t> () twice on the same task </a:t>
            </a:r>
            <a:r>
              <a:rPr lang="en-US" altLang="zh-TW" b="1" dirty="0"/>
              <a:t>still only requires one call to </a:t>
            </a:r>
            <a:r>
              <a:rPr lang="en-US" altLang="zh-TW" b="1" dirty="0" err="1"/>
              <a:t>vTaskResume</a:t>
            </a:r>
            <a:r>
              <a:rPr lang="en-US" altLang="zh-TW" b="1" dirty="0"/>
              <a:t> () to ready</a:t>
            </a:r>
            <a:r>
              <a:rPr lang="en-US" altLang="zh-TW" dirty="0"/>
              <a:t> the suspended task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vTaskResume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xTaskToResume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Resumes a suspended task</a:t>
            </a:r>
          </a:p>
          <a:p>
            <a:pPr lvl="1"/>
            <a:r>
              <a:rPr lang="en-US" altLang="zh-TW" dirty="0"/>
              <a:t>A task that has been suspended by one or more calls to </a:t>
            </a:r>
            <a:r>
              <a:rPr lang="en-US" altLang="zh-TW" dirty="0" err="1"/>
              <a:t>vTaskSuspend</a:t>
            </a:r>
            <a:r>
              <a:rPr lang="en-US" altLang="zh-TW" dirty="0"/>
              <a:t> () will be made available for running again by a single call to </a:t>
            </a:r>
            <a:r>
              <a:rPr lang="en-US" altLang="zh-TW" dirty="0" err="1"/>
              <a:t>vTaskResume</a:t>
            </a:r>
            <a:r>
              <a:rPr lang="en-US" altLang="zh-TW" dirty="0"/>
              <a:t> ()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96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Suspending a Task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17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TaskMaster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(void) {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TaskHandle_t xHandle;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a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slave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task, storing the handle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xTaskCreate(vTask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Slave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"NAME", STACK_SIZE, NULL,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	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tskIDLE_PRIORITY, &amp;xHandle);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 the handle to suspend the created task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vTaskSuspend(xHandle);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送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Null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ptr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: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把自己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suspend</a:t>
            </a:r>
            <a:endParaRPr lang="zh-TW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reated task will not run during this period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...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Resume the suspended task ourselves.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zh-TW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vTaskResume(xHandle);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chemeClr val="tx2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473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Idle Task Hook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Recall:</a:t>
            </a:r>
          </a:p>
          <a:p>
            <a:pPr lvl="1"/>
            <a:r>
              <a:rPr lang="en-US" altLang="zh-TW" dirty="0"/>
              <a:t>An Idle task is created when </a:t>
            </a:r>
            <a:r>
              <a:rPr lang="en-US" altLang="zh-TW" dirty="0" err="1"/>
              <a:t>vTaskStartScheduler</a:t>
            </a:r>
            <a:r>
              <a:rPr lang="en-US" altLang="zh-TW" dirty="0"/>
              <a:t>() is called so that there is always at least a task to run</a:t>
            </a:r>
          </a:p>
          <a:p>
            <a:r>
              <a:rPr lang="en-US" altLang="zh-TW" dirty="0"/>
              <a:t>Can add special functionality into the idle task through </a:t>
            </a:r>
            <a:r>
              <a:rPr lang="en-US" altLang="zh-TW" i="1" dirty="0"/>
              <a:t>an idle hook </a:t>
            </a:r>
            <a:r>
              <a:rPr lang="en-US" altLang="zh-TW" dirty="0"/>
              <a:t>(or call-back) function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vApplicationIdleHook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(void){...}</a:t>
            </a:r>
          </a:p>
          <a:p>
            <a:pPr lvl="1"/>
            <a:r>
              <a:rPr lang="en-US" altLang="zh-TW" dirty="0"/>
              <a:t>A function that is automatically called by the idle task once per iteration of the idle task loop</a:t>
            </a:r>
          </a:p>
          <a:p>
            <a:r>
              <a:rPr lang="en-US" altLang="zh-TW" dirty="0"/>
              <a:t>Common uses for the Idle task hook include:</a:t>
            </a:r>
          </a:p>
          <a:p>
            <a:pPr lvl="1"/>
            <a:r>
              <a:rPr lang="en-US" altLang="zh-TW" dirty="0"/>
              <a:t>Executing low priority, background or continuous task</a:t>
            </a:r>
          </a:p>
          <a:p>
            <a:pPr lvl="1"/>
            <a:r>
              <a:rPr lang="en-US" altLang="zh-TW" dirty="0"/>
              <a:t>Measuring the amount of spare processing capacity </a:t>
            </a:r>
          </a:p>
          <a:p>
            <a:pPr lvl="1"/>
            <a:r>
              <a:rPr lang="en-US" altLang="zh-TW" dirty="0"/>
              <a:t>Placing the processor into a low power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0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  <a:p>
            <a:r>
              <a:rPr lang="en-US" altLang="zh-TW" dirty="0"/>
              <a:t>Task scheduler of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Priority and ticks</a:t>
            </a:r>
          </a:p>
          <a:p>
            <a:pPr lvl="1"/>
            <a:r>
              <a:rPr lang="en-US" altLang="zh-TW" dirty="0"/>
              <a:t>Delaying a task</a:t>
            </a:r>
          </a:p>
          <a:p>
            <a:pPr lvl="1"/>
            <a:r>
              <a:rPr lang="en-US" altLang="zh-TW" dirty="0"/>
              <a:t>Suspending and resuming a task</a:t>
            </a:r>
          </a:p>
          <a:p>
            <a:pPr lvl="1"/>
            <a:r>
              <a:rPr lang="en-US" altLang="zh-TW" dirty="0"/>
              <a:t>Idle task hook</a:t>
            </a:r>
          </a:p>
          <a:p>
            <a:pPr lvl="1"/>
            <a:r>
              <a:rPr lang="en-US" altLang="zh-TW" dirty="0"/>
              <a:t>Changing priority</a:t>
            </a:r>
          </a:p>
          <a:p>
            <a:r>
              <a:rPr lang="en-US" altLang="zh-TW" dirty="0"/>
              <a:t>Representative RT scheduling algorithms(real time)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514350" indent="-457200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B92EA2C-849A-49EC-B0CD-5F88A3D4CA3F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the Priority of a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55062" cy="49672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void </a:t>
            </a:r>
            <a:r>
              <a:rPr lang="en-US" altLang="zh-TW" dirty="0" err="1"/>
              <a:t>vTaskPrioritySet</a:t>
            </a:r>
            <a:r>
              <a:rPr lang="en-US" altLang="zh-TW" dirty="0"/>
              <a:t>(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en-US" altLang="zh-TW" dirty="0" err="1"/>
              <a:t>pxTask</a:t>
            </a:r>
            <a:r>
              <a:rPr lang="en-US" altLang="zh-TW" dirty="0"/>
              <a:t>, </a:t>
            </a:r>
            <a:r>
              <a:rPr lang="en-US" altLang="zh-TW" dirty="0" err="1"/>
              <a:t>UBaseType_t</a:t>
            </a:r>
            <a:r>
              <a:rPr lang="en-US" altLang="zh-TW" dirty="0"/>
              <a:t> </a:t>
            </a:r>
            <a:r>
              <a:rPr lang="en-US" altLang="zh-TW" dirty="0" err="1"/>
              <a:t>uxNewPriority</a:t>
            </a:r>
            <a:r>
              <a:rPr lang="en-US" altLang="zh-TW" dirty="0"/>
              <a:t>);</a:t>
            </a:r>
            <a:r>
              <a:rPr lang="en-US" altLang="zh-TW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Set the priority of any task</a:t>
            </a:r>
          </a:p>
          <a:p>
            <a:pPr lvl="1">
              <a:spcBef>
                <a:spcPts val="0"/>
              </a:spcBef>
            </a:pPr>
            <a:r>
              <a:rPr lang="en-US" altLang="zh-TW" dirty="0" err="1"/>
              <a:t>pxTask</a:t>
            </a:r>
            <a:r>
              <a:rPr lang="en-US" altLang="zh-TW" dirty="0"/>
              <a:t>: handle of the task whose priority is being modified (NULL for itself)</a:t>
            </a:r>
          </a:p>
          <a:p>
            <a:pPr lvl="1">
              <a:spcBef>
                <a:spcPts val="0"/>
              </a:spcBef>
            </a:pPr>
            <a:r>
              <a:rPr lang="en-US" altLang="zh-TW" dirty="0" err="1"/>
              <a:t>uxNewPriority</a:t>
            </a:r>
            <a:r>
              <a:rPr lang="en-US" altLang="zh-TW" dirty="0"/>
              <a:t>: the priority to which the task is to be set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Capped to the maximum available priority of (</a:t>
            </a:r>
            <a:r>
              <a:rPr lang="en-US" altLang="zh-TW" dirty="0" err="1"/>
              <a:t>configMAX_PRIORITIES</a:t>
            </a:r>
            <a:r>
              <a:rPr lang="en-US" altLang="zh-TW" dirty="0"/>
              <a:t> – 1), where </a:t>
            </a:r>
            <a:r>
              <a:rPr lang="en-US" altLang="zh-TW" dirty="0" err="1"/>
              <a:t>configMAX_PRIORITIES</a:t>
            </a:r>
            <a:r>
              <a:rPr lang="en-US" altLang="zh-TW" dirty="0"/>
              <a:t> is a compile time option set in the </a:t>
            </a:r>
            <a:r>
              <a:rPr lang="en-US" altLang="zh-TW" dirty="0" err="1"/>
              <a:t>FreeRTOSConfig.h</a:t>
            </a:r>
            <a:r>
              <a:rPr lang="en-US" altLang="zh-TW" dirty="0"/>
              <a:t> header file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A context switch will occur before the function returns if the priority being set is higher than the currently executing task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unsigned </a:t>
            </a:r>
            <a:r>
              <a:rPr lang="en-US" altLang="zh-TW" dirty="0" err="1"/>
              <a:t>portBASE_TYPE</a:t>
            </a:r>
            <a:r>
              <a:rPr lang="en-US" altLang="zh-TW" dirty="0"/>
              <a:t> </a:t>
            </a:r>
            <a:r>
              <a:rPr lang="en-US" altLang="zh-TW" dirty="0" err="1"/>
              <a:t>uxTaskPriorityGet</a:t>
            </a:r>
            <a:r>
              <a:rPr lang="en-US" altLang="zh-TW" dirty="0"/>
              <a:t>(</a:t>
            </a:r>
            <a:r>
              <a:rPr lang="en-US" altLang="zh-TW" dirty="0" err="1"/>
              <a:t>xTaskHandle</a:t>
            </a:r>
            <a:r>
              <a:rPr lang="en-US" altLang="zh-TW" dirty="0"/>
              <a:t> </a:t>
            </a:r>
            <a:r>
              <a:rPr lang="en-US" altLang="zh-TW" dirty="0" err="1"/>
              <a:t>pxTask</a:t>
            </a:r>
            <a:r>
              <a:rPr lang="en-US" altLang="zh-TW" dirty="0"/>
              <a:t>);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看現在</a:t>
            </a:r>
            <a:r>
              <a:rPr lang="en-US" altLang="zh-TW" dirty="0"/>
              <a:t>priority</a:t>
            </a:r>
            <a:r>
              <a:rPr lang="zh-TW" altLang="en-US" dirty="0"/>
              <a:t>多少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678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Changing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20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vTask1(void *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unsigned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portBASE_TYPE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uxTaskPriorityGet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NULL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my priority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“Task1 raises Task2’s priority");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vTaskPrioritySet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(xTask2Handle, 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+ 1));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/* For Task1 to reach this point Task2 must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set its priority back down to below Task1. */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vTask2(void *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pvParameters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unsigned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portBASE_TYPE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uxTaskPriorityGet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(NULL);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vPrintString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(“Task2 lower its priority\r\n");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vTaskPrioritySet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(NULL, 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uxPriority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- 2));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95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Changing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21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6480" y="1126009"/>
            <a:ext cx="8636000" cy="496728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xTaskHandle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xTask2Handle;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main(void) {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change to setup() on Arduino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Task1 at priority 2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(vTask1, "Task 1", 1000, NULL, 2, NULL);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Create Task2 at priority 1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(vTask2, "Task 2", 1000, NULL, 1,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&amp;xTask2Handle);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// Start the scheduler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vTaskStartScheduler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/* If all is well, then main() will never reach here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as the scheduler will now be running the tasks.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If main() does reach here, then it is likely that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there was insufficient heap memory available for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the idle task to be created.*/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for( ;; 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90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runs Fixed Priority Preemptive Scheduling</a:t>
            </a:r>
          </a:p>
          <a:p>
            <a:pPr lvl="1"/>
            <a:r>
              <a:rPr lang="en-US" altLang="zh-TW" dirty="0"/>
              <a:t>Static, </a:t>
            </a:r>
            <a:r>
              <a:rPr lang="zh-TW" altLang="en-US" dirty="0"/>
              <a:t>還沒做完會被切換所以</a:t>
            </a:r>
            <a:r>
              <a:rPr lang="en-US" altLang="zh-TW" dirty="0"/>
              <a:t>preemptive</a:t>
            </a:r>
          </a:p>
          <a:p>
            <a:pPr lvl="1"/>
            <a:r>
              <a:rPr lang="en-US" altLang="zh-TW" dirty="0"/>
              <a:t>Each task is assigned a priority</a:t>
            </a:r>
          </a:p>
          <a:p>
            <a:pPr lvl="1"/>
            <a:r>
              <a:rPr lang="en-US" altLang="zh-TW" dirty="0"/>
              <a:t>Each task can exist in one of several states</a:t>
            </a:r>
          </a:p>
          <a:p>
            <a:pPr lvl="1"/>
            <a:r>
              <a:rPr lang="en-US" altLang="zh-TW" dirty="0"/>
              <a:t>Only one task can exist in Running state at any one time</a:t>
            </a:r>
          </a:p>
          <a:p>
            <a:pPr lvl="1"/>
            <a:r>
              <a:rPr lang="en-US" altLang="zh-TW" dirty="0"/>
              <a:t>The scheduler will </a:t>
            </a:r>
            <a:r>
              <a:rPr lang="en-US" altLang="zh-TW" dirty="0">
                <a:highlight>
                  <a:srgbClr val="FFFF00"/>
                </a:highlight>
              </a:rPr>
              <a:t>always select the highest priority Ready state task to enter the Running state</a:t>
            </a:r>
            <a:r>
              <a:rPr lang="zh-TW" altLang="en-US" dirty="0">
                <a:highlight>
                  <a:srgbClr val="FFFF00"/>
                </a:highlight>
              </a:rPr>
              <a:t>把現在</a:t>
            </a:r>
            <a:r>
              <a:rPr lang="en-US" altLang="zh-TW" dirty="0">
                <a:highlight>
                  <a:srgbClr val="FFFF00"/>
                </a:highlight>
              </a:rPr>
              <a:t>running</a:t>
            </a:r>
            <a:r>
              <a:rPr lang="zh-TW" altLang="en-US" dirty="0">
                <a:highlight>
                  <a:srgbClr val="FFFF00"/>
                </a:highlight>
              </a:rPr>
              <a:t>的人</a:t>
            </a:r>
            <a:r>
              <a:rPr lang="en-US" altLang="zh-TW" dirty="0">
                <a:highlight>
                  <a:srgbClr val="FFFF00"/>
                </a:highlight>
              </a:rPr>
              <a:t>preempt</a:t>
            </a:r>
            <a:r>
              <a:rPr lang="zh-TW" altLang="en-US" dirty="0">
                <a:highlight>
                  <a:srgbClr val="FFFF00"/>
                </a:highlight>
              </a:rPr>
              <a:t>掉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進入</a:t>
            </a:r>
            <a:r>
              <a:rPr lang="en-US" altLang="zh-TW" dirty="0">
                <a:highlight>
                  <a:srgbClr val="FFFF00"/>
                </a:highlight>
              </a:rPr>
              <a:t>suspend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state?)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不一定，可能回到</a:t>
            </a:r>
            <a:r>
              <a:rPr lang="en-US" altLang="zh-TW" dirty="0">
                <a:highlight>
                  <a:srgbClr val="FFFF00"/>
                </a:highlight>
              </a:rPr>
              <a:t>ready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state</a:t>
            </a:r>
          </a:p>
          <a:p>
            <a:pPr lvl="1"/>
            <a:r>
              <a:rPr lang="en-US" altLang="zh-TW" dirty="0"/>
              <a:t>Scheduling is made at each tick interrupt</a:t>
            </a:r>
          </a:p>
          <a:p>
            <a:pPr lvl="1"/>
            <a:r>
              <a:rPr lang="zh-TW" altLang="en-US" dirty="0"/>
              <a:t>兩個</a:t>
            </a:r>
            <a:r>
              <a:rPr lang="en-US" altLang="zh-TW" dirty="0"/>
              <a:t>algorithms</a:t>
            </a:r>
            <a:r>
              <a:rPr lang="zh-TW" altLang="en-US" dirty="0"/>
              <a:t>都是</a:t>
            </a:r>
            <a:r>
              <a:rPr lang="en-US" altLang="zh-TW" dirty="0"/>
              <a:t>Preemptive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864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  <a:p>
            <a:r>
              <a:rPr lang="en-US" altLang="zh-TW" dirty="0"/>
              <a:t>Task scheduler of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Priority and ticks</a:t>
            </a:r>
          </a:p>
          <a:p>
            <a:pPr lvl="1"/>
            <a:r>
              <a:rPr lang="en-US" altLang="zh-TW" dirty="0"/>
              <a:t>Delaying a task</a:t>
            </a:r>
          </a:p>
          <a:p>
            <a:pPr lvl="1"/>
            <a:r>
              <a:rPr lang="en-US" altLang="zh-TW" dirty="0"/>
              <a:t>Suspending and resuming a task</a:t>
            </a:r>
          </a:p>
          <a:p>
            <a:pPr lvl="1"/>
            <a:r>
              <a:rPr lang="en-US" altLang="zh-TW" dirty="0"/>
              <a:t>Idle task hook</a:t>
            </a:r>
          </a:p>
          <a:p>
            <a:pPr lvl="1"/>
            <a:r>
              <a:rPr lang="en-US" altLang="zh-TW" dirty="0"/>
              <a:t>Changing priority</a:t>
            </a:r>
          </a:p>
          <a:p>
            <a:r>
              <a:rPr lang="en-US" altLang="zh-TW" dirty="0"/>
              <a:t>Representative RT scheduling algorithms</a:t>
            </a:r>
          </a:p>
          <a:p>
            <a:pPr lvl="1"/>
            <a:r>
              <a:rPr lang="en-US" altLang="zh-TW" dirty="0"/>
              <a:t>Rate monotonic, earliest deadline first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514350" indent="-457200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B92EA2C-849A-49EC-B0CD-5F88A3D4CA3F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00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08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008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scheduling algorithm is a scheme that selects what task to run next</a:t>
            </a:r>
          </a:p>
          <a:p>
            <a:pPr lvl="1"/>
            <a:r>
              <a:rPr lang="en-US" altLang="zh-TW" dirty="0"/>
              <a:t>Must be able </a:t>
            </a:r>
            <a:r>
              <a:rPr lang="en-US" altLang="zh-TW" b="1" dirty="0"/>
              <a:t>to meet deadlines in all cases</a:t>
            </a:r>
            <a:endParaRPr lang="en-US" b="1" dirty="0"/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preemptive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non-preemptive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priorities</a:t>
            </a:r>
          </a:p>
          <a:p>
            <a:r>
              <a:rPr lang="en-US" dirty="0"/>
              <a:t>Two representative RT scheduling algorithms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Rate monotonic </a:t>
            </a:r>
            <a:r>
              <a:rPr lang="en-US" altLang="zh-TW" dirty="0"/>
              <a:t>(RM): static priority, simple to implement, nice properties</a:t>
            </a:r>
            <a:r>
              <a:rPr lang="zh-TW" altLang="en-US" dirty="0"/>
              <a:t> </a:t>
            </a:r>
            <a:r>
              <a:rPr lang="en-US" altLang="zh-TW" dirty="0"/>
              <a:t>(preemptive.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Earliest deadline first </a:t>
            </a:r>
            <a:r>
              <a:rPr lang="en-US" altLang="zh-TW" dirty="0"/>
              <a:t>(EDF): dynamic priority, harder to implement, very nice properties(Non-Preemptive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512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Rate Monotonic Scheduling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RMS</a:t>
            </a:r>
            <a:r>
              <a:rPr lang="en-US" altLang="zh-TW" dirty="0"/>
              <a:t> [Liu and </a:t>
            </a:r>
            <a:r>
              <a:rPr lang="en-US" altLang="zh-TW" dirty="0" err="1"/>
              <a:t>Layland</a:t>
            </a:r>
            <a:r>
              <a:rPr lang="en-US" altLang="zh-TW" dirty="0"/>
              <a:t>, 73]: widely-used, analyzable scheduling policy</a:t>
            </a:r>
          </a:p>
          <a:p>
            <a:r>
              <a:rPr lang="en-US" altLang="zh-TW" dirty="0"/>
              <a:t>Assumptions:</a:t>
            </a:r>
          </a:p>
          <a:p>
            <a:pPr lvl="1"/>
            <a:r>
              <a:rPr lang="en-US" altLang="zh-TW" dirty="0"/>
              <a:t>All tasks run periodically on single CPU</a:t>
            </a:r>
          </a:p>
          <a:p>
            <a:pPr lvl="1"/>
            <a:r>
              <a:rPr lang="en-US" altLang="zh-TW" dirty="0"/>
              <a:t>Zero context switch time</a:t>
            </a:r>
          </a:p>
          <a:p>
            <a:pPr lvl="1"/>
            <a:r>
              <a:rPr lang="en-US" altLang="zh-TW" dirty="0"/>
              <a:t>No data dependencies between tasks</a:t>
            </a:r>
          </a:p>
          <a:p>
            <a:pPr lvl="1"/>
            <a:r>
              <a:rPr lang="en-US" altLang="zh-TW" dirty="0"/>
              <a:t>Task execution time is constant</a:t>
            </a:r>
          </a:p>
          <a:p>
            <a:pPr lvl="1"/>
            <a:r>
              <a:rPr lang="en-US" altLang="zh-TW" dirty="0"/>
              <a:t>Deadline is at end of respective period</a:t>
            </a:r>
          </a:p>
          <a:p>
            <a:pPr lvl="1"/>
            <a:r>
              <a:rPr lang="en-US" altLang="zh-TW" dirty="0"/>
              <a:t>Highest-priority ready task runs</a:t>
            </a:r>
          </a:p>
          <a:p>
            <a:pPr lvl="1"/>
            <a:r>
              <a:rPr lang="en-US" altLang="zh-TW" dirty="0"/>
              <a:t>Tasks can be preempted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7510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Rate Monotonic Scheduling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Optimal (fixed) priority assignment: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Shortest-period task gets highest priority</a:t>
            </a:r>
            <a:r>
              <a:rPr lang="en-US" altLang="zh-TW" dirty="0"/>
              <a:t>, i.e., priority inversely proportional to period</a:t>
            </a:r>
          </a:p>
          <a:p>
            <a:pPr lvl="1"/>
            <a:r>
              <a:rPr lang="en-US" altLang="zh-TW" dirty="0"/>
              <a:t>Break ties arbitrarily</a:t>
            </a:r>
          </a:p>
          <a:p>
            <a:r>
              <a:rPr lang="en-US" altLang="zh-TW" dirty="0"/>
              <a:t>No fixed-priority scheme does better</a:t>
            </a:r>
          </a:p>
          <a:p>
            <a:pPr lvl="1"/>
            <a:r>
              <a:rPr lang="en-US" altLang="zh-TW" dirty="0"/>
              <a:t>In terms of CPU utilization while ensuring all tasks meet their deadlines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376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RMS Example</a:t>
            </a:r>
          </a:p>
        </p:txBody>
      </p:sp>
      <p:sp>
        <p:nvSpPr>
          <p:cNvPr id="951321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u="sng" dirty="0"/>
              <a:t>Task			Execution time		Period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P1				  1			    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P2				  2			     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/>
              <a:t>   P3				  3			   12</a:t>
            </a:r>
          </a:p>
        </p:txBody>
      </p:sp>
      <p:sp>
        <p:nvSpPr>
          <p:cNvPr id="951301" name="Line 5"/>
          <p:cNvSpPr>
            <a:spLocks noChangeShapeType="1"/>
          </p:cNvSpPr>
          <p:nvPr/>
        </p:nvSpPr>
        <p:spPr bwMode="auto">
          <a:xfrm>
            <a:off x="762000" y="5449888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7962900" y="4802188"/>
            <a:ext cx="756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+mn-lt"/>
              </a:rPr>
              <a:t>time</a:t>
            </a:r>
          </a:p>
        </p:txBody>
      </p:sp>
      <p:sp>
        <p:nvSpPr>
          <p:cNvPr id="951303" name="Line 7"/>
          <p:cNvSpPr>
            <a:spLocks noChangeShapeType="1"/>
          </p:cNvSpPr>
          <p:nvPr/>
        </p:nvSpPr>
        <p:spPr bwMode="auto">
          <a:xfrm>
            <a:off x="762000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611560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0</a:t>
            </a:r>
            <a:endParaRPr lang="en-US" altLang="zh-TW" sz="2400">
              <a:latin typeface="+mn-lt"/>
            </a:endParaRPr>
          </a:p>
        </p:txBody>
      </p:sp>
      <p:sp>
        <p:nvSpPr>
          <p:cNvPr id="951305" name="Line 9"/>
          <p:cNvSpPr>
            <a:spLocks noChangeShapeType="1"/>
          </p:cNvSpPr>
          <p:nvPr/>
        </p:nvSpPr>
        <p:spPr bwMode="auto">
          <a:xfrm>
            <a:off x="4579938" y="543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6" name="Text Box 10"/>
          <p:cNvSpPr txBox="1">
            <a:spLocks noChangeArrowheads="1"/>
          </p:cNvSpPr>
          <p:nvPr/>
        </p:nvSpPr>
        <p:spPr bwMode="auto">
          <a:xfrm>
            <a:off x="4365997" y="575468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6</a:t>
            </a:r>
            <a:endParaRPr lang="en-US" altLang="zh-TW" sz="2400">
              <a:latin typeface="+mn-lt"/>
            </a:endParaRPr>
          </a:p>
        </p:txBody>
      </p:sp>
      <p:sp>
        <p:nvSpPr>
          <p:cNvPr id="951307" name="Line 11"/>
          <p:cNvSpPr>
            <a:spLocks noChangeShapeType="1"/>
          </p:cNvSpPr>
          <p:nvPr/>
        </p:nvSpPr>
        <p:spPr bwMode="auto">
          <a:xfrm>
            <a:off x="2034646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1863039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2</a:t>
            </a:r>
            <a:endParaRPr lang="en-US" altLang="zh-TW" sz="2400">
              <a:latin typeface="+mn-lt"/>
            </a:endParaRPr>
          </a:p>
        </p:txBody>
      </p:sp>
      <p:sp>
        <p:nvSpPr>
          <p:cNvPr id="951309" name="Line 13"/>
          <p:cNvSpPr>
            <a:spLocks noChangeShapeType="1"/>
          </p:cNvSpPr>
          <p:nvPr/>
        </p:nvSpPr>
        <p:spPr bwMode="auto">
          <a:xfrm>
            <a:off x="3307292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0" name="Text Box 14"/>
          <p:cNvSpPr txBox="1">
            <a:spLocks noChangeArrowheads="1"/>
          </p:cNvSpPr>
          <p:nvPr/>
        </p:nvSpPr>
        <p:spPr bwMode="auto">
          <a:xfrm>
            <a:off x="3114518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4</a:t>
            </a:r>
            <a:endParaRPr lang="en-US" altLang="zh-TW" sz="2400">
              <a:latin typeface="+mn-lt"/>
            </a:endParaRPr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>
            <a:off x="8397875" y="543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2" name="Text Box 16"/>
          <p:cNvSpPr txBox="1">
            <a:spLocks noChangeArrowheads="1"/>
          </p:cNvSpPr>
          <p:nvPr/>
        </p:nvSpPr>
        <p:spPr bwMode="auto">
          <a:xfrm>
            <a:off x="8247435" y="575468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12</a:t>
            </a:r>
            <a:endParaRPr lang="en-US" altLang="zh-TW" sz="2400">
              <a:latin typeface="+mn-lt"/>
            </a:endParaRPr>
          </a:p>
        </p:txBody>
      </p:sp>
      <p:sp>
        <p:nvSpPr>
          <p:cNvPr id="951313" name="Line 17"/>
          <p:cNvSpPr>
            <a:spLocks noChangeShapeType="1"/>
          </p:cNvSpPr>
          <p:nvPr/>
        </p:nvSpPr>
        <p:spPr bwMode="auto">
          <a:xfrm>
            <a:off x="5852584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5617476" y="57689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8</a:t>
            </a:r>
            <a:endParaRPr lang="en-US" altLang="zh-TW" sz="2400">
              <a:latin typeface="+mn-lt"/>
            </a:endParaRPr>
          </a:p>
        </p:txBody>
      </p:sp>
      <p:sp>
        <p:nvSpPr>
          <p:cNvPr id="951315" name="Line 19"/>
          <p:cNvSpPr>
            <a:spLocks noChangeShapeType="1"/>
          </p:cNvSpPr>
          <p:nvPr/>
        </p:nvSpPr>
        <p:spPr bwMode="auto">
          <a:xfrm>
            <a:off x="7125230" y="5449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1316" name="Text Box 20"/>
          <p:cNvSpPr txBox="1">
            <a:spLocks noChangeArrowheads="1"/>
          </p:cNvSpPr>
          <p:nvPr/>
        </p:nvSpPr>
        <p:spPr bwMode="auto">
          <a:xfrm>
            <a:off x="6868955" y="576897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+mn-lt"/>
              </a:rPr>
              <a:t>10</a:t>
            </a:r>
            <a:endParaRPr lang="en-US" altLang="zh-TW" sz="2400">
              <a:latin typeface="+mn-lt"/>
            </a:endParaRPr>
          </a:p>
        </p:txBody>
      </p:sp>
      <p:sp>
        <p:nvSpPr>
          <p:cNvPr id="951317" name="Rectangle 21"/>
          <p:cNvSpPr>
            <a:spLocks noChangeArrowheads="1"/>
          </p:cNvSpPr>
          <p:nvPr/>
        </p:nvSpPr>
        <p:spPr bwMode="auto">
          <a:xfrm>
            <a:off x="7620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19" name="Rectangle 23"/>
          <p:cNvSpPr>
            <a:spLocks noChangeArrowheads="1"/>
          </p:cNvSpPr>
          <p:nvPr/>
        </p:nvSpPr>
        <p:spPr bwMode="auto">
          <a:xfrm>
            <a:off x="1331640" y="4095750"/>
            <a:ext cx="1224000" cy="360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P2</a:t>
            </a:r>
          </a:p>
        </p:txBody>
      </p:sp>
      <p:sp>
        <p:nvSpPr>
          <p:cNvPr id="951320" name="Rectangle 24"/>
          <p:cNvSpPr>
            <a:spLocks noChangeArrowheads="1"/>
          </p:cNvSpPr>
          <p:nvPr/>
        </p:nvSpPr>
        <p:spPr bwMode="auto">
          <a:xfrm>
            <a:off x="2627313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 dirty="0">
              <a:latin typeface="+mn-lt"/>
            </a:endParaRPr>
          </a:p>
        </p:txBody>
      </p:sp>
      <p:sp>
        <p:nvSpPr>
          <p:cNvPr id="951322" name="Rectangle 26"/>
          <p:cNvSpPr>
            <a:spLocks noChangeArrowheads="1"/>
          </p:cNvSpPr>
          <p:nvPr/>
        </p:nvSpPr>
        <p:spPr bwMode="auto">
          <a:xfrm>
            <a:off x="32766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23" name="Rectangle 27"/>
          <p:cNvSpPr>
            <a:spLocks noChangeArrowheads="1"/>
          </p:cNvSpPr>
          <p:nvPr/>
        </p:nvSpPr>
        <p:spPr bwMode="auto">
          <a:xfrm>
            <a:off x="5867401" y="4779964"/>
            <a:ext cx="612000" cy="36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+mn-lt"/>
              </a:rPr>
              <a:t>P1</a:t>
            </a:r>
          </a:p>
        </p:txBody>
      </p:sp>
      <p:sp>
        <p:nvSpPr>
          <p:cNvPr id="951324" name="Rectangle 28"/>
          <p:cNvSpPr>
            <a:spLocks noChangeArrowheads="1"/>
          </p:cNvSpPr>
          <p:nvPr/>
        </p:nvSpPr>
        <p:spPr bwMode="auto">
          <a:xfrm>
            <a:off x="4499992" y="4095750"/>
            <a:ext cx="1224000" cy="360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+mn-lt"/>
              </a:rPr>
              <a:t>P2</a:t>
            </a:r>
          </a:p>
        </p:txBody>
      </p:sp>
      <p:sp>
        <p:nvSpPr>
          <p:cNvPr id="951325" name="Rectangle 29"/>
          <p:cNvSpPr>
            <a:spLocks noChangeArrowheads="1"/>
          </p:cNvSpPr>
          <p:nvPr/>
        </p:nvSpPr>
        <p:spPr bwMode="auto">
          <a:xfrm>
            <a:off x="3851275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>
              <a:latin typeface="+mn-lt"/>
            </a:endParaRPr>
          </a:p>
        </p:txBody>
      </p:sp>
      <p:sp>
        <p:nvSpPr>
          <p:cNvPr id="951326" name="Rectangle 30"/>
          <p:cNvSpPr>
            <a:spLocks noChangeArrowheads="1"/>
          </p:cNvSpPr>
          <p:nvPr/>
        </p:nvSpPr>
        <p:spPr bwMode="auto">
          <a:xfrm>
            <a:off x="6470165" y="3447256"/>
            <a:ext cx="612000" cy="360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  <a:latin typeface="+mn-lt"/>
              </a:rPr>
              <a:t>P3</a:t>
            </a:r>
            <a:endParaRPr lang="en-US" altLang="zh-TW" sz="240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27</a:t>
            </a:fld>
            <a:endParaRPr lang="zh-TW" altLang="zh-TW"/>
          </a:p>
        </p:txBody>
      </p:sp>
      <p:grpSp>
        <p:nvGrpSpPr>
          <p:cNvPr id="6" name="群組 5"/>
          <p:cNvGrpSpPr/>
          <p:nvPr/>
        </p:nvGrpSpPr>
        <p:grpSpPr>
          <a:xfrm>
            <a:off x="1547664" y="2827277"/>
            <a:ext cx="1708690" cy="633473"/>
            <a:chOff x="1644110" y="2827277"/>
            <a:chExt cx="1708690" cy="633473"/>
          </a:xfrm>
        </p:grpSpPr>
        <p:sp>
          <p:nvSpPr>
            <p:cNvPr id="3" name="文字方塊 2"/>
            <p:cNvSpPr txBox="1"/>
            <p:nvPr/>
          </p:nvSpPr>
          <p:spPr>
            <a:xfrm>
              <a:off x="1644110" y="2827277"/>
              <a:ext cx="1345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Preempted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 bwMode="auto">
            <a:xfrm>
              <a:off x="2878534" y="3115342"/>
              <a:ext cx="474266" cy="3454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群組 6"/>
          <p:cNvGrpSpPr/>
          <p:nvPr/>
        </p:nvGrpSpPr>
        <p:grpSpPr>
          <a:xfrm>
            <a:off x="3419872" y="2852936"/>
            <a:ext cx="1151597" cy="578733"/>
            <a:chOff x="3419872" y="2839154"/>
            <a:chExt cx="1151597" cy="578733"/>
          </a:xfrm>
        </p:grpSpPr>
        <p:sp>
          <p:nvSpPr>
            <p:cNvPr id="33" name="文字方塊 32"/>
            <p:cNvSpPr txBox="1"/>
            <p:nvPr/>
          </p:nvSpPr>
          <p:spPr>
            <a:xfrm>
              <a:off x="3419872" y="2839154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Resumed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 bwMode="auto">
            <a:xfrm>
              <a:off x="3851275" y="3115342"/>
              <a:ext cx="0" cy="302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群組 7"/>
          <p:cNvGrpSpPr/>
          <p:nvPr/>
        </p:nvGrpSpPr>
        <p:grpSpPr>
          <a:xfrm>
            <a:off x="4427984" y="2852936"/>
            <a:ext cx="1394723" cy="606486"/>
            <a:chOff x="4587224" y="2827277"/>
            <a:chExt cx="1394723" cy="606486"/>
          </a:xfrm>
        </p:grpSpPr>
        <p:sp>
          <p:nvSpPr>
            <p:cNvPr id="39" name="文字方塊 38"/>
            <p:cNvSpPr txBox="1"/>
            <p:nvPr/>
          </p:nvSpPr>
          <p:spPr>
            <a:xfrm>
              <a:off x="4636001" y="2827277"/>
              <a:ext cx="1345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Preempted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 bwMode="auto">
            <a:xfrm flipH="1">
              <a:off x="4587224" y="3142329"/>
              <a:ext cx="430126" cy="2914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群組 8"/>
          <p:cNvGrpSpPr/>
          <p:nvPr/>
        </p:nvGrpSpPr>
        <p:grpSpPr>
          <a:xfrm>
            <a:off x="6228715" y="2839154"/>
            <a:ext cx="1151597" cy="578733"/>
            <a:chOff x="6411763" y="2839154"/>
            <a:chExt cx="1151597" cy="578733"/>
          </a:xfrm>
        </p:grpSpPr>
        <p:sp>
          <p:nvSpPr>
            <p:cNvPr id="41" name="文字方塊 40"/>
            <p:cNvSpPr txBox="1"/>
            <p:nvPr/>
          </p:nvSpPr>
          <p:spPr>
            <a:xfrm>
              <a:off x="6411763" y="2839154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Resumed</a:t>
              </a:r>
              <a:endParaRPr lang="zh-TW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 bwMode="auto">
            <a:xfrm>
              <a:off x="6653213" y="3115342"/>
              <a:ext cx="0" cy="302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71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7" grpId="0" animBg="1" autoUpdateAnimBg="0"/>
      <p:bldP spid="951319" grpId="0" animBg="1" autoUpdateAnimBg="0"/>
      <p:bldP spid="951320" grpId="0" animBg="1" autoUpdateAnimBg="0"/>
      <p:bldP spid="951322" grpId="0" animBg="1" autoUpdateAnimBg="0"/>
      <p:bldP spid="951323" grpId="0" animBg="1" autoUpdateAnimBg="0"/>
      <p:bldP spid="951324" grpId="0" animBg="1" autoUpdateAnimBg="0"/>
      <p:bldP spid="951325" grpId="0" animBg="1" autoUpdateAnimBg="0"/>
      <p:bldP spid="95132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RMS Example</a:t>
            </a:r>
            <a:endParaRPr lang="en-US" altLang="zh-TW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u="sng" dirty="0"/>
              <a:t>Task			Execution time		Period</a:t>
            </a:r>
          </a:p>
          <a:p>
            <a:pPr marL="0" indent="0">
              <a:buNone/>
            </a:pPr>
            <a:r>
              <a:rPr lang="en-US" altLang="zh-TW" dirty="0"/>
              <a:t>   P1				 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			      4</a:t>
            </a:r>
          </a:p>
          <a:p>
            <a:pPr marL="0" indent="0">
              <a:buNone/>
            </a:pPr>
            <a:r>
              <a:rPr lang="en-US" altLang="zh-TW" dirty="0"/>
              <a:t>   P2				 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			      6</a:t>
            </a:r>
          </a:p>
          <a:p>
            <a:pPr marL="0" indent="0">
              <a:buNone/>
            </a:pPr>
            <a:r>
              <a:rPr lang="en-US" altLang="zh-TW" dirty="0"/>
              <a:t>   P3				 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			    12</a:t>
            </a:r>
          </a:p>
          <a:p>
            <a:r>
              <a:rPr lang="en-US" altLang="zh-TW" dirty="0"/>
              <a:t>No feasible task assignment to satisfy deadlines:</a:t>
            </a:r>
          </a:p>
          <a:p>
            <a:pPr lvl="1"/>
            <a:r>
              <a:rPr lang="en-US" altLang="zh-TW" dirty="0"/>
              <a:t>In 12 unit intervals, execute P1 3 times, P2 2 times, P3 1 times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(6+6+3)=15 unit intervals</a:t>
            </a:r>
          </a:p>
          <a:p>
            <a:pPr lvl="1"/>
            <a:r>
              <a:rPr lang="en-US" altLang="zh-TW" dirty="0"/>
              <a:t>Let n be # of tasks, if total utilization &lt; n(2</a:t>
            </a:r>
            <a:r>
              <a:rPr lang="en-US" altLang="zh-TW" baseline="30000" dirty="0"/>
              <a:t>1/n</a:t>
            </a:r>
            <a:r>
              <a:rPr lang="en-US" altLang="zh-TW" dirty="0"/>
              <a:t>-1),  tasks are schedulable (at n=∞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69.3%)</a:t>
            </a:r>
          </a:p>
          <a:p>
            <a:pPr lvl="1"/>
            <a:r>
              <a:rPr lang="en-US" altLang="zh-TW" dirty="0"/>
              <a:t>This means that RMS algorithm will work if the total CPU utilization is less than 2/3!</a:t>
            </a:r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006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</a:t>
            </a:r>
            <a:r>
              <a:rPr lang="en-US" dirty="0"/>
              <a:t>, computations are organized around </a:t>
            </a:r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dirty="0"/>
              <a:t>, which are the most basic unit of scheduling</a:t>
            </a:r>
          </a:p>
          <a:p>
            <a:pPr lvl="1"/>
            <a:r>
              <a:rPr lang="en-US" dirty="0"/>
              <a:t>A task is a thread</a:t>
            </a:r>
          </a:p>
          <a:p>
            <a:r>
              <a:rPr lang="en-US" altLang="zh-TW" dirty="0"/>
              <a:t>A task is a function that must return </a:t>
            </a:r>
            <a:r>
              <a:rPr lang="en-US" altLang="zh-TW" i="1" dirty="0"/>
              <a:t>void</a:t>
            </a:r>
            <a:r>
              <a:rPr lang="en-US" altLang="zh-TW" dirty="0"/>
              <a:t> and take a void pointer parameter:</a:t>
            </a:r>
          </a:p>
          <a:p>
            <a:pPr marL="457200" lvl="1" indent="0"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ATaskFunction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A task normally runs in </a:t>
            </a:r>
            <a:r>
              <a:rPr lang="en-US" altLang="zh-TW" dirty="0"/>
              <a:t>an infinite loop </a:t>
            </a:r>
            <a:r>
              <a:rPr lang="en-US" dirty="0"/>
              <a:t>and must not return</a:t>
            </a:r>
          </a:p>
          <a:p>
            <a:r>
              <a:rPr lang="en-US" dirty="0"/>
              <a:t>You inform the scheduler of </a:t>
            </a:r>
          </a:p>
          <a:p>
            <a:pPr lvl="1"/>
            <a:r>
              <a:rPr lang="en-US" dirty="0"/>
              <a:t>The task’s resource needed (stack space, priority)</a:t>
            </a:r>
          </a:p>
          <a:p>
            <a:pPr lvl="1"/>
            <a:r>
              <a:rPr lang="en-US" dirty="0"/>
              <a:t>Any arguments the task needs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E13B31-7522-41E4-BB9E-4437B767E2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17948"/>
            <a:ext cx="5424275" cy="27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Earliest-Deadline-First Scheduling (EDF)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Task closest to its deadline has highest priority</a:t>
            </a:r>
          </a:p>
          <a:p>
            <a:pPr lvl="1"/>
            <a:r>
              <a:rPr lang="en-US" altLang="zh-TW" dirty="0"/>
              <a:t>Requires recalculating tasks at every time unit</a:t>
            </a:r>
          </a:p>
          <a:p>
            <a:pPr lvl="1"/>
            <a:r>
              <a:rPr lang="en-US" altLang="zh-TW" dirty="0"/>
              <a:t>Dynamic priority assignment: priority of a task is assigned as the task arrives</a:t>
            </a:r>
          </a:p>
          <a:p>
            <a:pPr lvl="1"/>
            <a:r>
              <a:rPr lang="en-US" altLang="zh-TW" dirty="0"/>
              <a:t>Tasks do not have to be periodic</a:t>
            </a:r>
          </a:p>
          <a:p>
            <a:r>
              <a:rPr lang="en-US" altLang="zh-TW" dirty="0"/>
              <a:t>EDF is an optimal uniprocessor scheduling algorithm</a:t>
            </a:r>
          </a:p>
          <a:p>
            <a:pPr lvl="1"/>
            <a:r>
              <a:rPr lang="en-US" altLang="zh-TW" dirty="0"/>
              <a:t>Can use 100% of CPU</a:t>
            </a:r>
          </a:p>
          <a:p>
            <a:pPr lvl="1"/>
            <a:r>
              <a:rPr lang="en-US" altLang="zh-TW" dirty="0"/>
              <a:t>Scheduling cost is high and ready queue can reassign priority</a:t>
            </a:r>
          </a:p>
          <a:p>
            <a:pPr lvl="1"/>
            <a:r>
              <a:rPr lang="en-US" altLang="zh-TW" dirty="0"/>
              <a:t>May fail to meet a deadline</a:t>
            </a:r>
          </a:p>
          <a:p>
            <a:pPr lvl="1"/>
            <a:r>
              <a:rPr lang="en-US" altLang="zh-TW" dirty="0"/>
              <a:t>Cannot guarantee who will miss deadline, but RMS can guarantee that the lowest priority task misses deadline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0667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9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EDF Algorithm</a:t>
            </a:r>
          </a:p>
        </p:txBody>
      </p:sp>
      <p:sp>
        <p:nvSpPr>
          <p:cNvPr id="965695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T1: period 2; execution time 0.9</a:t>
            </a:r>
          </a:p>
          <a:p>
            <a:r>
              <a:rPr lang="en-US" altLang="zh-TW" dirty="0"/>
              <a:t>T2: period 5; execution time 2.3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30</a:t>
            </a:fld>
            <a:endParaRPr lang="zh-TW" altLang="zh-TW"/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7077075" y="5770581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10</a:t>
            </a:r>
            <a:endParaRPr lang="en-US" altLang="zh-TW" dirty="0">
              <a:latin typeface="+mn-lt"/>
            </a:endParaRPr>
          </a:p>
        </p:txBody>
      </p:sp>
      <p:sp>
        <p:nvSpPr>
          <p:cNvPr id="965636" name="Line 4"/>
          <p:cNvSpPr>
            <a:spLocks noChangeShapeType="1"/>
          </p:cNvSpPr>
          <p:nvPr/>
        </p:nvSpPr>
        <p:spPr bwMode="auto">
          <a:xfrm>
            <a:off x="2392363" y="4787909"/>
            <a:ext cx="1587" cy="827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37" name="Line 5"/>
          <p:cNvSpPr>
            <a:spLocks noChangeShapeType="1"/>
          </p:cNvSpPr>
          <p:nvPr/>
        </p:nvSpPr>
        <p:spPr bwMode="auto">
          <a:xfrm flipH="1">
            <a:off x="2392363" y="5613409"/>
            <a:ext cx="6134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38" name="Freeform 6"/>
          <p:cNvSpPr>
            <a:spLocks/>
          </p:cNvSpPr>
          <p:nvPr/>
        </p:nvSpPr>
        <p:spPr bwMode="auto">
          <a:xfrm>
            <a:off x="8509000" y="5516572"/>
            <a:ext cx="166688" cy="188912"/>
          </a:xfrm>
          <a:custGeom>
            <a:avLst/>
            <a:gdLst>
              <a:gd name="T0" fmla="*/ 0 w 113"/>
              <a:gd name="T1" fmla="*/ 0 h 119"/>
              <a:gd name="T2" fmla="*/ 113 w 113"/>
              <a:gd name="T3" fmla="*/ 60 h 119"/>
              <a:gd name="T4" fmla="*/ 0 w 113"/>
              <a:gd name="T5" fmla="*/ 119 h 119"/>
              <a:gd name="T6" fmla="*/ 0 w 113"/>
              <a:gd name="T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19">
                <a:moveTo>
                  <a:pt x="0" y="0"/>
                </a:moveTo>
                <a:lnTo>
                  <a:pt x="113" y="60"/>
                </a:lnTo>
                <a:lnTo>
                  <a:pt x="0" y="1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2873375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3841750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>
            <a:off x="6742113" y="5443547"/>
            <a:ext cx="1587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708900" y="5443547"/>
            <a:ext cx="158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2038350" y="5143509"/>
            <a:ext cx="3061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T2</a:t>
            </a:r>
            <a:endParaRPr lang="en-US" altLang="zh-TW">
              <a:latin typeface="+mn-lt"/>
            </a:endParaRPr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 flipH="1">
            <a:off x="7219950" y="5000634"/>
            <a:ext cx="4763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V="1">
            <a:off x="3362325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 flipV="1">
            <a:off x="4324350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7" name="Line 15"/>
          <p:cNvSpPr>
            <a:spLocks noChangeShapeType="1"/>
          </p:cNvSpPr>
          <p:nvPr/>
        </p:nvSpPr>
        <p:spPr bwMode="auto">
          <a:xfrm flipV="1">
            <a:off x="5292725" y="5611822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 flipV="1">
            <a:off x="6259513" y="5611822"/>
            <a:ext cx="0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49" name="Line 17"/>
          <p:cNvSpPr>
            <a:spLocks noChangeShapeType="1"/>
          </p:cNvSpPr>
          <p:nvPr/>
        </p:nvSpPr>
        <p:spPr bwMode="auto">
          <a:xfrm flipV="1">
            <a:off x="7224713" y="5611822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0" name="Rectangle 18"/>
          <p:cNvSpPr>
            <a:spLocks noChangeArrowheads="1"/>
          </p:cNvSpPr>
          <p:nvPr/>
        </p:nvSpPr>
        <p:spPr bwMode="auto">
          <a:xfrm>
            <a:off x="4711700" y="5795972"/>
            <a:ext cx="15549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5</a:t>
            </a:r>
            <a:endParaRPr lang="en-US" altLang="zh-TW" dirty="0">
              <a:latin typeface="+mn-lt"/>
            </a:endParaRPr>
          </a:p>
        </p:txBody>
      </p:sp>
      <p:sp>
        <p:nvSpPr>
          <p:cNvPr id="965651" name="Line 19"/>
          <p:cNvSpPr>
            <a:spLocks noChangeShapeType="1"/>
          </p:cNvSpPr>
          <p:nvPr/>
        </p:nvSpPr>
        <p:spPr bwMode="auto">
          <a:xfrm>
            <a:off x="2392363" y="3101984"/>
            <a:ext cx="0" cy="823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2" name="Line 20"/>
          <p:cNvSpPr>
            <a:spLocks noChangeShapeType="1"/>
          </p:cNvSpPr>
          <p:nvPr/>
        </p:nvSpPr>
        <p:spPr bwMode="auto">
          <a:xfrm flipH="1">
            <a:off x="2390775" y="3924309"/>
            <a:ext cx="6134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3" name="Rectangle 21"/>
          <p:cNvSpPr>
            <a:spLocks noChangeArrowheads="1"/>
          </p:cNvSpPr>
          <p:nvPr/>
        </p:nvSpPr>
        <p:spPr bwMode="auto">
          <a:xfrm>
            <a:off x="3306763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2</a:t>
            </a:r>
            <a:endParaRPr lang="en-US" altLang="zh-TW">
              <a:latin typeface="+mn-lt"/>
            </a:endParaRPr>
          </a:p>
        </p:txBody>
      </p:sp>
      <p:sp>
        <p:nvSpPr>
          <p:cNvPr id="965654" name="Line 22"/>
          <p:cNvSpPr>
            <a:spLocks noChangeShapeType="1"/>
          </p:cNvSpPr>
          <p:nvPr/>
        </p:nvSpPr>
        <p:spPr bwMode="auto">
          <a:xfrm>
            <a:off x="2873375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auto">
          <a:xfrm>
            <a:off x="3360738" y="3101984"/>
            <a:ext cx="1587" cy="823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6" name="Line 24"/>
          <p:cNvSpPr>
            <a:spLocks noChangeShapeType="1"/>
          </p:cNvSpPr>
          <p:nvPr/>
        </p:nvSpPr>
        <p:spPr bwMode="auto">
          <a:xfrm>
            <a:off x="3841750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7" name="Line 25"/>
          <p:cNvSpPr>
            <a:spLocks noChangeShapeType="1"/>
          </p:cNvSpPr>
          <p:nvPr/>
        </p:nvSpPr>
        <p:spPr bwMode="auto">
          <a:xfrm>
            <a:off x="4324350" y="3100397"/>
            <a:ext cx="1588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58" name="Line 26"/>
          <p:cNvSpPr>
            <a:spLocks noChangeShapeType="1"/>
          </p:cNvSpPr>
          <p:nvPr/>
        </p:nvSpPr>
        <p:spPr bwMode="auto">
          <a:xfrm>
            <a:off x="4808538" y="3760797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59" name="Line 27"/>
          <p:cNvSpPr>
            <a:spLocks noChangeShapeType="1"/>
          </p:cNvSpPr>
          <p:nvPr/>
        </p:nvSpPr>
        <p:spPr bwMode="auto">
          <a:xfrm>
            <a:off x="5292725" y="3100397"/>
            <a:ext cx="1588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0" name="Line 28"/>
          <p:cNvSpPr>
            <a:spLocks noChangeShapeType="1"/>
          </p:cNvSpPr>
          <p:nvPr/>
        </p:nvSpPr>
        <p:spPr bwMode="auto">
          <a:xfrm>
            <a:off x="6259513" y="3100397"/>
            <a:ext cx="0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1" name="Line 29"/>
          <p:cNvSpPr>
            <a:spLocks noChangeShapeType="1"/>
          </p:cNvSpPr>
          <p:nvPr/>
        </p:nvSpPr>
        <p:spPr bwMode="auto">
          <a:xfrm>
            <a:off x="6742113" y="3760797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62" name="Line 30"/>
          <p:cNvSpPr>
            <a:spLocks noChangeShapeType="1"/>
          </p:cNvSpPr>
          <p:nvPr/>
        </p:nvSpPr>
        <p:spPr bwMode="auto">
          <a:xfrm>
            <a:off x="7224713" y="3100397"/>
            <a:ext cx="1587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3" name="Line 31"/>
          <p:cNvSpPr>
            <a:spLocks noChangeShapeType="1"/>
          </p:cNvSpPr>
          <p:nvPr/>
        </p:nvSpPr>
        <p:spPr bwMode="auto">
          <a:xfrm>
            <a:off x="7708900" y="3760797"/>
            <a:ext cx="1588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64" name="Line 32"/>
          <p:cNvSpPr>
            <a:spLocks noChangeShapeType="1"/>
          </p:cNvSpPr>
          <p:nvPr/>
        </p:nvSpPr>
        <p:spPr bwMode="auto">
          <a:xfrm>
            <a:off x="8193088" y="3100397"/>
            <a:ext cx="1587" cy="823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5665" name="Rectangle 33"/>
          <p:cNvSpPr>
            <a:spLocks noChangeArrowheads="1"/>
          </p:cNvSpPr>
          <p:nvPr/>
        </p:nvSpPr>
        <p:spPr bwMode="auto">
          <a:xfrm>
            <a:off x="4271963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4</a:t>
            </a:r>
            <a:endParaRPr lang="en-US" altLang="zh-TW">
              <a:latin typeface="+mn-lt"/>
            </a:endParaRPr>
          </a:p>
        </p:txBody>
      </p:sp>
      <p:sp>
        <p:nvSpPr>
          <p:cNvPr id="965666" name="Rectangle 34"/>
          <p:cNvSpPr>
            <a:spLocks noChangeArrowheads="1"/>
          </p:cNvSpPr>
          <p:nvPr/>
        </p:nvSpPr>
        <p:spPr bwMode="auto">
          <a:xfrm>
            <a:off x="5248275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6</a:t>
            </a:r>
            <a:endParaRPr lang="en-US" altLang="zh-TW">
              <a:latin typeface="+mn-lt"/>
            </a:endParaRPr>
          </a:p>
        </p:txBody>
      </p:sp>
      <p:sp>
        <p:nvSpPr>
          <p:cNvPr id="965667" name="Rectangle 35"/>
          <p:cNvSpPr>
            <a:spLocks noChangeArrowheads="1"/>
          </p:cNvSpPr>
          <p:nvPr/>
        </p:nvSpPr>
        <p:spPr bwMode="auto">
          <a:xfrm>
            <a:off x="6205538" y="4043372"/>
            <a:ext cx="15549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8</a:t>
            </a:r>
            <a:endParaRPr lang="en-US" altLang="zh-TW">
              <a:latin typeface="+mn-lt"/>
            </a:endParaRPr>
          </a:p>
        </p:txBody>
      </p:sp>
      <p:sp>
        <p:nvSpPr>
          <p:cNvPr id="965668" name="Rectangle 36"/>
          <p:cNvSpPr>
            <a:spLocks noChangeArrowheads="1"/>
          </p:cNvSpPr>
          <p:nvPr/>
        </p:nvSpPr>
        <p:spPr bwMode="auto">
          <a:xfrm>
            <a:off x="2038350" y="3460759"/>
            <a:ext cx="3061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+mn-lt"/>
              </a:rPr>
              <a:t>T1</a:t>
            </a:r>
            <a:endParaRPr lang="en-US" altLang="zh-TW">
              <a:latin typeface="+mn-lt"/>
            </a:endParaRPr>
          </a:p>
        </p:txBody>
      </p:sp>
      <p:sp>
        <p:nvSpPr>
          <p:cNvPr id="965669" name="Rectangle 37"/>
          <p:cNvSpPr>
            <a:spLocks noChangeArrowheads="1"/>
          </p:cNvSpPr>
          <p:nvPr/>
        </p:nvSpPr>
        <p:spPr bwMode="auto">
          <a:xfrm>
            <a:off x="2390775" y="3513147"/>
            <a:ext cx="436563" cy="411162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0" name="Line 38"/>
          <p:cNvSpPr>
            <a:spLocks noChangeShapeType="1"/>
          </p:cNvSpPr>
          <p:nvPr/>
        </p:nvSpPr>
        <p:spPr bwMode="auto">
          <a:xfrm>
            <a:off x="5776913" y="5461009"/>
            <a:ext cx="1587" cy="331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1" name="Line 39"/>
          <p:cNvSpPr>
            <a:spLocks noChangeShapeType="1"/>
          </p:cNvSpPr>
          <p:nvPr/>
        </p:nvSpPr>
        <p:spPr bwMode="auto">
          <a:xfrm flipH="1">
            <a:off x="4802188" y="4954597"/>
            <a:ext cx="4762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73" name="Rectangle 41"/>
          <p:cNvSpPr>
            <a:spLocks noChangeArrowheads="1"/>
          </p:cNvSpPr>
          <p:nvPr/>
        </p:nvSpPr>
        <p:spPr bwMode="auto">
          <a:xfrm>
            <a:off x="4370160" y="3513147"/>
            <a:ext cx="436790" cy="411163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74" name="Rectangle 42"/>
          <p:cNvSpPr>
            <a:spLocks noChangeArrowheads="1"/>
          </p:cNvSpPr>
          <p:nvPr/>
        </p:nvSpPr>
        <p:spPr bwMode="auto">
          <a:xfrm>
            <a:off x="3794125" y="5178435"/>
            <a:ext cx="576035" cy="433388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65675" name="Group 43"/>
          <p:cNvGrpSpPr>
            <a:grpSpLocks/>
          </p:cNvGrpSpPr>
          <p:nvPr/>
        </p:nvGrpSpPr>
        <p:grpSpPr bwMode="auto">
          <a:xfrm>
            <a:off x="4806950" y="3492509"/>
            <a:ext cx="3386138" cy="2119313"/>
            <a:chOff x="2928" y="2216"/>
            <a:chExt cx="2311" cy="1335"/>
          </a:xfrm>
        </p:grpSpPr>
        <p:sp>
          <p:nvSpPr>
            <p:cNvPr id="965676" name="Rectangle 44"/>
            <p:cNvSpPr>
              <a:spLocks noChangeArrowheads="1"/>
            </p:cNvSpPr>
            <p:nvPr/>
          </p:nvSpPr>
          <p:spPr bwMode="auto">
            <a:xfrm>
              <a:off x="3260" y="2229"/>
              <a:ext cx="296" cy="259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7" name="Rectangle 45"/>
            <p:cNvSpPr>
              <a:spLocks noChangeArrowheads="1"/>
            </p:cNvSpPr>
            <p:nvPr/>
          </p:nvSpPr>
          <p:spPr bwMode="auto">
            <a:xfrm>
              <a:off x="3919" y="2216"/>
              <a:ext cx="297" cy="272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8" name="Rectangle 46"/>
            <p:cNvSpPr>
              <a:spLocks noChangeArrowheads="1"/>
            </p:cNvSpPr>
            <p:nvPr/>
          </p:nvSpPr>
          <p:spPr bwMode="auto">
            <a:xfrm>
              <a:off x="4578" y="2216"/>
              <a:ext cx="298" cy="272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79" name="Rectangle 47"/>
            <p:cNvSpPr>
              <a:spLocks noChangeArrowheads="1"/>
            </p:cNvSpPr>
            <p:nvPr/>
          </p:nvSpPr>
          <p:spPr bwMode="auto">
            <a:xfrm>
              <a:off x="4207" y="3278"/>
              <a:ext cx="65" cy="273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0" name="Rectangle 48"/>
            <p:cNvSpPr>
              <a:spLocks noChangeArrowheads="1"/>
            </p:cNvSpPr>
            <p:nvPr/>
          </p:nvSpPr>
          <p:spPr bwMode="auto">
            <a:xfrm>
              <a:off x="4876" y="3291"/>
              <a:ext cx="363" cy="260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1" name="Rectangle 49"/>
            <p:cNvSpPr>
              <a:spLocks noChangeArrowheads="1"/>
            </p:cNvSpPr>
            <p:nvPr/>
          </p:nvSpPr>
          <p:spPr bwMode="auto">
            <a:xfrm>
              <a:off x="3556" y="3291"/>
              <a:ext cx="363" cy="260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5682" name="Rectangle 50"/>
            <p:cNvSpPr>
              <a:spLocks noChangeArrowheads="1"/>
            </p:cNvSpPr>
            <p:nvPr/>
          </p:nvSpPr>
          <p:spPr bwMode="auto">
            <a:xfrm>
              <a:off x="2928" y="3278"/>
              <a:ext cx="332" cy="273"/>
            </a:xfrm>
            <a:prstGeom prst="rect">
              <a:avLst/>
            </a:prstGeom>
            <a:solidFill>
              <a:schemeClr val="accent1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65683" name="Line 51"/>
          <p:cNvSpPr>
            <a:spLocks noChangeShapeType="1"/>
          </p:cNvSpPr>
          <p:nvPr/>
        </p:nvSpPr>
        <p:spPr bwMode="auto">
          <a:xfrm>
            <a:off x="5776913" y="3762384"/>
            <a:ext cx="15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965685" name="AutoShape 53"/>
          <p:cNvSpPr>
            <a:spLocks noChangeArrowheads="1"/>
          </p:cNvSpPr>
          <p:nvPr/>
        </p:nvSpPr>
        <p:spPr bwMode="auto">
          <a:xfrm>
            <a:off x="238125" y="2489209"/>
            <a:ext cx="2636838" cy="819150"/>
          </a:xfrm>
          <a:prstGeom prst="wedgeEllipseCallout">
            <a:avLst>
              <a:gd name="adj1" fmla="val 32542"/>
              <a:gd name="adj2" fmla="val 69963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J1.1 is 2, J2.1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T1&gt;T2</a:t>
            </a:r>
          </a:p>
        </p:txBody>
      </p:sp>
      <p:sp>
        <p:nvSpPr>
          <p:cNvPr id="965687" name="Rectangle 55"/>
          <p:cNvSpPr>
            <a:spLocks noChangeArrowheads="1"/>
          </p:cNvSpPr>
          <p:nvPr/>
        </p:nvSpPr>
        <p:spPr bwMode="auto">
          <a:xfrm>
            <a:off x="3359004" y="3513147"/>
            <a:ext cx="433534" cy="411163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88" name="Rectangle 56"/>
          <p:cNvSpPr>
            <a:spLocks noChangeArrowheads="1"/>
          </p:cNvSpPr>
          <p:nvPr/>
        </p:nvSpPr>
        <p:spPr bwMode="auto">
          <a:xfrm>
            <a:off x="2827338" y="5199072"/>
            <a:ext cx="531666" cy="412750"/>
          </a:xfrm>
          <a:prstGeom prst="rect">
            <a:avLst/>
          </a:prstGeom>
          <a:solidFill>
            <a:schemeClr val="accent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5689" name="AutoShape 57"/>
          <p:cNvSpPr>
            <a:spLocks noChangeArrowheads="1"/>
          </p:cNvSpPr>
          <p:nvPr/>
        </p:nvSpPr>
        <p:spPr bwMode="auto">
          <a:xfrm>
            <a:off x="515938" y="4089409"/>
            <a:ext cx="2636837" cy="901700"/>
          </a:xfrm>
          <a:prstGeom prst="wedgeEllipseCallout">
            <a:avLst>
              <a:gd name="adj1" fmla="val 57332"/>
              <a:gd name="adj2" fmla="val -71445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J1.2 is 4, J2.1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T1&gt;T2</a:t>
            </a:r>
          </a:p>
        </p:txBody>
      </p:sp>
      <p:sp>
        <p:nvSpPr>
          <p:cNvPr id="965696" name="AutoShape 64"/>
          <p:cNvSpPr>
            <a:spLocks noChangeArrowheads="1"/>
          </p:cNvSpPr>
          <p:nvPr/>
        </p:nvSpPr>
        <p:spPr bwMode="auto">
          <a:xfrm>
            <a:off x="727075" y="2079634"/>
            <a:ext cx="2636838" cy="603250"/>
          </a:xfrm>
          <a:prstGeom prst="wedgeEllipseCallout">
            <a:avLst>
              <a:gd name="adj1" fmla="val 49519"/>
              <a:gd name="adj2" fmla="val 199208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T1 preempts T2</a:t>
            </a:r>
          </a:p>
        </p:txBody>
      </p:sp>
      <p:sp>
        <p:nvSpPr>
          <p:cNvPr id="965690" name="AutoShape 58"/>
          <p:cNvSpPr>
            <a:spLocks noChangeArrowheads="1"/>
          </p:cNvSpPr>
          <p:nvPr/>
        </p:nvSpPr>
        <p:spPr bwMode="auto">
          <a:xfrm>
            <a:off x="2228850" y="2489209"/>
            <a:ext cx="2636838" cy="698500"/>
          </a:xfrm>
          <a:prstGeom prst="wedgeEllipseCallout">
            <a:avLst>
              <a:gd name="adj1" fmla="val 30046"/>
              <a:gd name="adj2" fmla="val 156366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en-US" altLang="zh-TW" sz="1800" dirty="0">
                <a:latin typeface="+mn-lt"/>
              </a:rPr>
              <a:t>J1.3 is 6, J2.1 is 5</a:t>
            </a:r>
          </a:p>
          <a:p>
            <a:pPr algn="ctr"/>
            <a:r>
              <a:rPr lang="en-US" altLang="zh-TW" sz="1800" dirty="0">
                <a:latin typeface="+mn-lt"/>
              </a:rPr>
              <a:t>Priority: T2&gt;T1</a:t>
            </a:r>
          </a:p>
        </p:txBody>
      </p:sp>
      <p:sp>
        <p:nvSpPr>
          <p:cNvPr id="965691" name="AutoShape 59"/>
          <p:cNvSpPr>
            <a:spLocks noChangeArrowheads="1"/>
          </p:cNvSpPr>
          <p:nvPr/>
        </p:nvSpPr>
        <p:spPr bwMode="auto">
          <a:xfrm>
            <a:off x="4810124" y="2162184"/>
            <a:ext cx="3698876" cy="938213"/>
          </a:xfrm>
          <a:prstGeom prst="wedgeEllipseCallout">
            <a:avLst>
              <a:gd name="adj1" fmla="val -60537"/>
              <a:gd name="adj2" fmla="val 138022"/>
            </a:avLst>
          </a:prstGeom>
          <a:solidFill>
            <a:srgbClr val="00CCFF"/>
          </a:solidFill>
          <a:ln w="4826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r>
              <a:rPr lang="en-US" altLang="zh-TW" sz="1800" dirty="0">
                <a:latin typeface="+mn-lt"/>
              </a:rPr>
              <a:t>At time 4.1, J2.1 completes, J1.3 starts to execute</a:t>
            </a:r>
          </a:p>
        </p:txBody>
      </p:sp>
    </p:spTree>
    <p:extLst>
      <p:ext uri="{BB962C8B-B14F-4D97-AF65-F5344CB8AC3E}">
        <p14:creationId xmlns:p14="http://schemas.microsoft.com/office/powerpoint/2010/main" val="8852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6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73" grpId="0" animBg="1"/>
      <p:bldP spid="965674" grpId="0" animBg="1"/>
      <p:bldP spid="965685" grpId="0" animBg="1" autoUpdateAnimBg="0"/>
      <p:bldP spid="965687" grpId="0" animBg="1"/>
      <p:bldP spid="965688" grpId="0" animBg="1"/>
      <p:bldP spid="965689" grpId="0" animBg="1" autoUpdateAnimBg="0"/>
      <p:bldP spid="965696" grpId="0" animBg="1" autoUpdateAnimBg="0"/>
      <p:bldP spid="965690" grpId="0" animBg="1" autoUpdateAnimBg="0"/>
      <p:bldP spid="96569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States in FreeRTOS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Running: </a:t>
            </a:r>
          </a:p>
          <a:p>
            <a:pPr lvl="1"/>
            <a:r>
              <a:rPr lang="en-US" dirty="0"/>
              <a:t>Task is actually executing</a:t>
            </a:r>
          </a:p>
          <a:p>
            <a:pPr lvl="1"/>
            <a:r>
              <a:rPr lang="en-US" altLang="zh-TW" dirty="0"/>
              <a:t>Only one task can exist in </a:t>
            </a:r>
            <a:br>
              <a:rPr lang="en-US" altLang="zh-TW" dirty="0"/>
            </a:br>
            <a:r>
              <a:rPr lang="en-US" altLang="zh-TW" dirty="0"/>
              <a:t>Running state at any one </a:t>
            </a:r>
            <a:br>
              <a:rPr lang="en-US" altLang="zh-TW" dirty="0"/>
            </a:br>
            <a:r>
              <a:rPr lang="en-US" altLang="zh-TW" dirty="0"/>
              <a:t>time (assuming 1-core </a:t>
            </a:r>
            <a:br>
              <a:rPr lang="en-US" altLang="zh-TW" dirty="0"/>
            </a:br>
            <a:r>
              <a:rPr lang="en-US" altLang="zh-TW" dirty="0"/>
              <a:t>system)</a:t>
            </a:r>
            <a:r>
              <a:rPr lang="en-US" dirty="0"/>
              <a:t> </a:t>
            </a:r>
            <a:r>
              <a:rPr lang="zh-TW" altLang="en-US" dirty="0"/>
              <a:t>假設只有一顆</a:t>
            </a:r>
            <a:r>
              <a:rPr lang="en-US" altLang="zh-TW" dirty="0" err="1"/>
              <a:t>cpu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Ready:</a:t>
            </a:r>
          </a:p>
          <a:p>
            <a:pPr lvl="1"/>
            <a:r>
              <a:rPr lang="en-US" dirty="0"/>
              <a:t>Task is ready to execute </a:t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>
                <a:highlight>
                  <a:srgbClr val="FFFF00"/>
                </a:highlight>
              </a:rPr>
              <a:t>a task of equal or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higher priority is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Running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637AE-06FB-472C-8804-23E15062B4AF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116774"/>
            <a:ext cx="4392488" cy="4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States in </a:t>
            </a:r>
            <a:r>
              <a:rPr lang="en-US" altLang="zh-TW" dirty="0" err="1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Blocked: </a:t>
            </a:r>
          </a:p>
          <a:p>
            <a:pPr lvl="1"/>
            <a:r>
              <a:rPr lang="en-US" altLang="zh-TW" dirty="0"/>
              <a:t>Task is waiting for some event</a:t>
            </a:r>
          </a:p>
          <a:p>
            <a:pPr lvl="2"/>
            <a:r>
              <a:rPr lang="en-US" altLang="zh-TW" u="sng" dirty="0"/>
              <a:t>Time</a:t>
            </a:r>
            <a:r>
              <a:rPr lang="en-US" altLang="zh-TW" dirty="0"/>
              <a:t>: if a task calls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it will be blocked until the delay period has expired</a:t>
            </a:r>
          </a:p>
          <a:p>
            <a:pPr lvl="2"/>
            <a:r>
              <a:rPr lang="en-US" altLang="zh-TW" u="sng" dirty="0"/>
              <a:t>Resource</a:t>
            </a:r>
            <a:r>
              <a:rPr lang="en-US" altLang="zh-TW" dirty="0"/>
              <a:t>: tasks can also block waiting for </a:t>
            </a:r>
            <a:r>
              <a:rPr lang="en-US" altLang="zh-TW" i="1" dirty="0"/>
              <a:t>queue</a:t>
            </a:r>
            <a:r>
              <a:rPr lang="en-US" altLang="zh-TW" dirty="0"/>
              <a:t> and </a:t>
            </a:r>
            <a:r>
              <a:rPr lang="en-US" altLang="zh-TW" i="1" dirty="0"/>
              <a:t>semaphore</a:t>
            </a:r>
            <a:r>
              <a:rPr lang="en-US" altLang="zh-TW" dirty="0"/>
              <a:t> events</a:t>
            </a:r>
          </a:p>
          <a:p>
            <a:r>
              <a:rPr lang="en-US" altLang="zh-TW" dirty="0"/>
              <a:t>Suspended:</a:t>
            </a:r>
          </a:p>
          <a:p>
            <a:pPr lvl="1"/>
            <a:r>
              <a:rPr lang="en-US" altLang="zh-TW" dirty="0"/>
              <a:t>Much like blocked, but not waiting for anything </a:t>
            </a:r>
          </a:p>
          <a:p>
            <a:pPr lvl="1"/>
            <a:r>
              <a:rPr lang="en-US" altLang="zh-TW" dirty="0"/>
              <a:t>Tasks will only enter or exit the suspended state when explicitly commanded to do so through the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vTaskSuspend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vTaskResume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API calls respectively </a:t>
            </a:r>
          </a:p>
          <a:p>
            <a:r>
              <a:rPr lang="zh-TW" altLang="en-US" dirty="0"/>
              <a:t>有可能別人叫他進去</a:t>
            </a:r>
            <a:r>
              <a:rPr lang="en-US" altLang="zh-TW" dirty="0"/>
              <a:t>suspend</a:t>
            </a:r>
          </a:p>
          <a:p>
            <a:r>
              <a:rPr lang="zh-TW" altLang="en-US" dirty="0"/>
              <a:t>可以達到</a:t>
            </a:r>
            <a:r>
              <a:rPr lang="en-US" altLang="zh-TW" dirty="0"/>
              <a:t>synchronization.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98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Task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xTaskCreate</a:t>
            </a:r>
            <a:r>
              <a:rPr lang="en-US" altLang="zh-TW" dirty="0"/>
              <a:t>(</a:t>
            </a:r>
            <a:r>
              <a:rPr lang="en-US" altLang="zh-TW" dirty="0" err="1"/>
              <a:t>pvTaskCode</a:t>
            </a:r>
            <a:r>
              <a:rPr lang="en-US" altLang="zh-TW" dirty="0"/>
              <a:t>, </a:t>
            </a:r>
            <a:r>
              <a:rPr lang="en-US" altLang="zh-TW" dirty="0" err="1"/>
              <a:t>pcName</a:t>
            </a:r>
            <a:r>
              <a:rPr lang="en-US" altLang="zh-TW" dirty="0"/>
              <a:t>, </a:t>
            </a:r>
            <a:r>
              <a:rPr lang="en-US" altLang="zh-TW" dirty="0" err="1"/>
              <a:t>usStackDepth</a:t>
            </a:r>
            <a:r>
              <a:rPr lang="en-US" altLang="zh-TW" dirty="0"/>
              <a:t>, </a:t>
            </a:r>
            <a:r>
              <a:rPr lang="en-US" altLang="zh-TW" dirty="0" err="1"/>
              <a:t>pvParameters</a:t>
            </a:r>
            <a:r>
              <a:rPr lang="en-US" altLang="zh-TW" dirty="0"/>
              <a:t>, </a:t>
            </a:r>
            <a:r>
              <a:rPr lang="en-US" altLang="zh-TW" dirty="0" err="1"/>
              <a:t>uxPriority</a:t>
            </a:r>
            <a:r>
              <a:rPr lang="en-US" altLang="zh-TW" dirty="0"/>
              <a:t>, </a:t>
            </a:r>
            <a:r>
              <a:rPr lang="en-US" altLang="zh-TW" dirty="0" err="1"/>
              <a:t>pxCreatedTask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 err="1"/>
              <a:t>pvTaskCode</a:t>
            </a:r>
            <a:r>
              <a:rPr lang="en-US" altLang="zh-TW" b="1" dirty="0"/>
              <a:t>:</a:t>
            </a:r>
            <a:r>
              <a:rPr lang="en-US" altLang="zh-TW" dirty="0"/>
              <a:t> pointer to task entry function, implemented to never return</a:t>
            </a:r>
          </a:p>
          <a:p>
            <a:pPr lvl="1"/>
            <a:r>
              <a:rPr lang="en-US" altLang="zh-TW" b="1" dirty="0" err="1"/>
              <a:t>pcName</a:t>
            </a:r>
            <a:r>
              <a:rPr lang="en-US" altLang="zh-TW" b="1" dirty="0"/>
              <a:t>:</a:t>
            </a:r>
            <a:r>
              <a:rPr lang="en-US" altLang="zh-TW" dirty="0"/>
              <a:t> a descriptive name for the task to facilitate debugging  </a:t>
            </a:r>
          </a:p>
          <a:p>
            <a:pPr lvl="1"/>
            <a:r>
              <a:rPr lang="en-US" altLang="zh-TW" b="1" dirty="0" err="1"/>
              <a:t>usStackDepth</a:t>
            </a:r>
            <a:r>
              <a:rPr lang="en-US" altLang="zh-TW" b="1" dirty="0"/>
              <a:t>:</a:t>
            </a:r>
            <a:r>
              <a:rPr lang="en-US" altLang="zh-TW" dirty="0"/>
              <a:t> size of task stack, specified as the number of variables that the stack can hold</a:t>
            </a:r>
          </a:p>
          <a:p>
            <a:pPr lvl="1"/>
            <a:r>
              <a:rPr lang="en-US" altLang="zh-TW" b="1" dirty="0" err="1"/>
              <a:t>pvParameters</a:t>
            </a:r>
            <a:r>
              <a:rPr lang="en-US" altLang="zh-TW" b="1" dirty="0"/>
              <a:t>:</a:t>
            </a:r>
            <a:r>
              <a:rPr lang="en-US" altLang="zh-TW" dirty="0"/>
              <a:t> pointer to parameters for the task</a:t>
            </a:r>
          </a:p>
          <a:p>
            <a:pPr lvl="1"/>
            <a:r>
              <a:rPr lang="en-US" altLang="zh-TW" b="1" dirty="0" err="1"/>
              <a:t>uxPriority</a:t>
            </a:r>
            <a:r>
              <a:rPr lang="en-US" altLang="zh-TW" b="1" dirty="0"/>
              <a:t>:</a:t>
            </a:r>
            <a:r>
              <a:rPr lang="en-US" altLang="zh-TW" dirty="0"/>
              <a:t> priority at which the task should run; low numeric priority values denote low priority </a:t>
            </a:r>
          </a:p>
          <a:p>
            <a:pPr lvl="1"/>
            <a:r>
              <a:rPr lang="en-US" altLang="zh-TW" b="1" dirty="0" err="1"/>
              <a:t>pvCreatedTask</a:t>
            </a:r>
            <a:r>
              <a:rPr lang="en-US" altLang="zh-TW" b="1" dirty="0"/>
              <a:t>:</a:t>
            </a:r>
            <a:r>
              <a:rPr lang="en-US" altLang="zh-TW" dirty="0"/>
              <a:t> pass back a handle to reference the task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522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Deletion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created task commonly runs in an infinite loop, but it may be deleted by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altLang="zh-TW" dirty="0"/>
              <a:t>: handle of the task to be deleted; NULL to cause the calling task to be deleted</a:t>
            </a:r>
          </a:p>
          <a:p>
            <a:pPr lvl="1"/>
            <a:r>
              <a:rPr lang="en-US" altLang="zh-TW" dirty="0"/>
              <a:t>Remove a task from the RTOS kernels management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6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281434" y="3538751"/>
            <a:ext cx="861104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vOtherFunction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task, storing the handle.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vTaskCode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"NAME", STACK_SIZE, NULL,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tskIDLE_PRIORITY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handle to delete the task.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6313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Tasks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Task states</a:t>
            </a:r>
          </a:p>
          <a:p>
            <a:pPr lvl="1"/>
            <a:r>
              <a:rPr lang="en-US" altLang="zh-TW" dirty="0"/>
              <a:t>Task creation and deletion</a:t>
            </a:r>
          </a:p>
          <a:p>
            <a:r>
              <a:rPr lang="en-US" altLang="zh-TW" dirty="0"/>
              <a:t>Task scheduler of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Priority and ticks</a:t>
            </a:r>
          </a:p>
          <a:p>
            <a:pPr lvl="1"/>
            <a:r>
              <a:rPr lang="en-US" altLang="zh-TW" dirty="0"/>
              <a:t>Delaying a task</a:t>
            </a:r>
          </a:p>
          <a:p>
            <a:pPr lvl="1"/>
            <a:r>
              <a:rPr lang="en-US" altLang="zh-TW" dirty="0"/>
              <a:t>Suspending and resuming a task</a:t>
            </a:r>
          </a:p>
          <a:p>
            <a:pPr lvl="1"/>
            <a:r>
              <a:rPr lang="en-US" altLang="zh-TW" dirty="0"/>
              <a:t>Idle task hook</a:t>
            </a:r>
          </a:p>
          <a:p>
            <a:pPr lvl="1"/>
            <a:r>
              <a:rPr lang="en-US" altLang="zh-TW" dirty="0"/>
              <a:t>Changing priority</a:t>
            </a:r>
          </a:p>
          <a:p>
            <a:r>
              <a:rPr lang="en-US" altLang="zh-TW" dirty="0"/>
              <a:t>Representative RT scheduling algorithms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514350" indent="-457200"/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2B92EA2C-849A-49EC-B0CD-5F88A3D4CA3F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85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00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100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Scheduler of </a:t>
            </a:r>
            <a:r>
              <a:rPr lang="en-US" altLang="zh-TW" dirty="0" err="1"/>
              <a:t>FreeRTOS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scheduling: decide which task in “Ready” state has to be run at a given time</a:t>
            </a:r>
          </a:p>
          <a:p>
            <a:r>
              <a:rPr lang="en-US" altLang="zh-TW" dirty="0"/>
              <a:t>RTOS scheduler is started by calling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lvl="1"/>
            <a:r>
              <a:rPr lang="en-US" altLang="zh-TW" dirty="0"/>
              <a:t>RTOS kernel now has control over which tasks are executed and when (</a:t>
            </a:r>
            <a:r>
              <a:rPr lang="en-US" altLang="zh-TW" dirty="0">
                <a:highlight>
                  <a:srgbClr val="FFFF00"/>
                </a:highlight>
              </a:rPr>
              <a:t>Arduino invokes it automatically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</a:t>
            </a:r>
            <a:r>
              <a:rPr lang="en-US" altLang="zh-TW" b="1" dirty="0"/>
              <a:t>Idle task </a:t>
            </a:r>
            <a:r>
              <a:rPr lang="en-US" altLang="zh-TW" dirty="0"/>
              <a:t>is automatically created by scheduler when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is called</a:t>
            </a:r>
          </a:p>
          <a:p>
            <a:pPr lvl="1"/>
            <a:r>
              <a:rPr lang="en-US" altLang="zh-TW" dirty="0"/>
              <a:t>Because CPU always needs something to execute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must always have one task that can enter Running state</a:t>
            </a:r>
          </a:p>
          <a:p>
            <a:pPr lvl="1"/>
            <a:r>
              <a:rPr lang="en-US" altLang="zh-TW" dirty="0"/>
              <a:t>The idle task has </a:t>
            </a:r>
            <a:r>
              <a:rPr lang="en-US" altLang="zh-TW" b="1" dirty="0"/>
              <a:t>the lowest priority (priority 0) </a:t>
            </a:r>
            <a:r>
              <a:rPr lang="en-US" altLang="zh-TW" dirty="0"/>
              <a:t>to never prevent a higher priority task from running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682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14938</TotalTime>
  <Words>2947</Words>
  <Application>Microsoft Office PowerPoint</Application>
  <PresentationFormat>如螢幕大小 (4:3)</PresentationFormat>
  <Paragraphs>444</Paragraphs>
  <Slides>31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嵌入式系統概論  Tasks and Scheduling</vt:lpstr>
      <vt:lpstr>Outline</vt:lpstr>
      <vt:lpstr>Tasks in FreeRTOS </vt:lpstr>
      <vt:lpstr>Task States in FreeRTOS</vt:lpstr>
      <vt:lpstr>Task States in FreeRTOS</vt:lpstr>
      <vt:lpstr>Task Creation</vt:lpstr>
      <vt:lpstr>Task Deletion</vt:lpstr>
      <vt:lpstr>Outline</vt:lpstr>
      <vt:lpstr>Scheduler of FreeRTOS</vt:lpstr>
      <vt:lpstr>Task Priority</vt:lpstr>
      <vt:lpstr>Ticks</vt:lpstr>
      <vt:lpstr>Sample Code for Task Priority</vt:lpstr>
      <vt:lpstr>Running Multiple Periodic Tasks</vt:lpstr>
      <vt:lpstr>Delaying a Task</vt:lpstr>
      <vt:lpstr>Delaying a Task</vt:lpstr>
      <vt:lpstr>Sample Code for Periodic Tasks</vt:lpstr>
      <vt:lpstr>Suspending and Resuming a Task</vt:lpstr>
      <vt:lpstr>Sample Code for Suspending a Task</vt:lpstr>
      <vt:lpstr>Idle Task Hook</vt:lpstr>
      <vt:lpstr>Changing the Priority of a Task</vt:lpstr>
      <vt:lpstr>Sample Code for Changing Priority</vt:lpstr>
      <vt:lpstr>Sample Code for Changing Priority</vt:lpstr>
      <vt:lpstr>Summary</vt:lpstr>
      <vt:lpstr>Outline</vt:lpstr>
      <vt:lpstr>Real-Time Scheduling algorithms</vt:lpstr>
      <vt:lpstr>Rate Monotonic Scheduling</vt:lpstr>
      <vt:lpstr>Rate Monotonic Scheduling</vt:lpstr>
      <vt:lpstr>RMS Example</vt:lpstr>
      <vt:lpstr>RMS Example</vt:lpstr>
      <vt:lpstr>Earliest-Deadline-First Scheduling (EDF)</vt:lpstr>
      <vt:lpstr>Example of EDF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user</cp:lastModifiedBy>
  <cp:revision>737</cp:revision>
  <dcterms:created xsi:type="dcterms:W3CDTF">2000-02-07T23:54:30Z</dcterms:created>
  <dcterms:modified xsi:type="dcterms:W3CDTF">2019-11-21T03:12:30Z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