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672" r:id="rId2"/>
    <p:sldId id="687" r:id="rId3"/>
    <p:sldId id="688" r:id="rId4"/>
    <p:sldId id="689" r:id="rId5"/>
    <p:sldId id="690" r:id="rId6"/>
    <p:sldId id="702" r:id="rId7"/>
    <p:sldId id="703" r:id="rId8"/>
    <p:sldId id="704" r:id="rId9"/>
    <p:sldId id="705" r:id="rId10"/>
    <p:sldId id="706" r:id="rId11"/>
    <p:sldId id="707" r:id="rId12"/>
    <p:sldId id="708" r:id="rId13"/>
    <p:sldId id="709" r:id="rId14"/>
    <p:sldId id="710" r:id="rId15"/>
    <p:sldId id="711" r:id="rId16"/>
    <p:sldId id="712" r:id="rId17"/>
    <p:sldId id="713" r:id="rId18"/>
    <p:sldId id="714" r:id="rId19"/>
    <p:sldId id="715" r:id="rId20"/>
    <p:sldId id="716" r:id="rId21"/>
    <p:sldId id="717" r:id="rId22"/>
    <p:sldId id="718" r:id="rId23"/>
    <p:sldId id="719" r:id="rId24"/>
    <p:sldId id="722" r:id="rId25"/>
    <p:sldId id="720" r:id="rId26"/>
    <p:sldId id="721" r:id="rId27"/>
  </p:sldIdLst>
  <p:sldSz cx="9144000" cy="6858000" type="screen4x3"/>
  <p:notesSz cx="10234613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Marwede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FF99"/>
    <a:srgbClr val="99CCFF"/>
    <a:srgbClr val="339933"/>
    <a:srgbClr val="33CC33"/>
    <a:srgbClr val="FFCC99"/>
    <a:srgbClr val="FFCC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5" autoAdjust="0"/>
    <p:restoredTop sz="87363" autoAdjust="0"/>
  </p:normalViewPr>
  <p:slideViewPr>
    <p:cSldViewPr>
      <p:cViewPr varScale="1">
        <p:scale>
          <a:sx n="74" d="100"/>
          <a:sy n="74" d="100"/>
        </p:scale>
        <p:origin x="1910" y="77"/>
      </p:cViewPr>
      <p:guideLst>
        <p:guide orient="horz" pos="31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24256"/>
    </p:cViewPr>
  </p:sorterViewPr>
  <p:notesViewPr>
    <p:cSldViewPr>
      <p:cViewPr>
        <p:scale>
          <a:sx n="100" d="100"/>
          <a:sy n="100" d="100"/>
        </p:scale>
        <p:origin x="-58" y="1675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8" y="0"/>
            <a:ext cx="4433887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3888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138" y="6743700"/>
            <a:ext cx="4433887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kumimoji="0" sz="1200">
                <a:latin typeface="Times New Roman" panose="02020603050405020304" pitchFamily="18" charset="0"/>
              </a:defRPr>
            </a:lvl1pPr>
          </a:lstStyle>
          <a:p>
            <a:fld id="{A0BE11CB-2C9D-418D-AA88-8D8F8A0C7AC1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842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00725" y="0"/>
            <a:ext cx="4433888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3400"/>
            <a:ext cx="3549650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73438"/>
            <a:ext cx="7507287" cy="31924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5288"/>
            <a:ext cx="4433888" cy="3540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00725" y="6745288"/>
            <a:ext cx="4433888" cy="3540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anose="02020603050405020304" pitchFamily="18" charset="0"/>
              </a:defRPr>
            </a:lvl1pPr>
          </a:lstStyle>
          <a:p>
            <a:fld id="{EF6EEB13-CE12-4FF4-956E-CED59E762266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678358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A45FD5-A74A-46C3-BFB0-A50CD2E5810E}" type="slidenum">
              <a:rPr lang="zh-TW" altLang="en-US"/>
              <a:pPr/>
              <a:t>1</a:t>
            </a:fld>
            <a:endParaRPr lang="zh-TW" altLang="zh-TW"/>
          </a:p>
        </p:txBody>
      </p:sp>
      <p:sp>
        <p:nvSpPr>
          <p:cNvPr id="114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2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938" y="3371850"/>
            <a:ext cx="8186737" cy="3194050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394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12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 task only needs to take the</a:t>
            </a:r>
            <a:r>
              <a:rPr lang="en-US" altLang="zh-TW" baseline="0" dirty="0"/>
              <a:t> binary semaphore without giving it back. So the binary semaphore may be in the ‘empty’ state for a long time. </a:t>
            </a:r>
          </a:p>
          <a:p>
            <a:r>
              <a:rPr lang="en-US" altLang="zh-TW" baseline="0" dirty="0"/>
              <a:t>On the other hand, a </a:t>
            </a:r>
            <a:r>
              <a:rPr lang="en-US" altLang="zh-TW" baseline="0" dirty="0" err="1"/>
              <a:t>mutex</a:t>
            </a:r>
            <a:r>
              <a:rPr lang="en-US" altLang="zh-TW" baseline="0" dirty="0"/>
              <a:t> must be given back as soon as possible, </a:t>
            </a:r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otherwise the higher priority task will never be able to obtain the </a:t>
            </a:r>
            <a:r>
              <a:rPr kumimoji="1" lang="en-US" altLang="zh-TW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mutex</a:t>
            </a:r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, and the lower priority task will never 'disinherit' the priority.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EEB13-CE12-4FF4-956E-CED59E762266}" type="slidenum">
              <a:rPr lang="zh-TW" altLang="en-US" smtClean="0"/>
              <a:pPr/>
              <a:t>11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5459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31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E6B87B-D277-44C2-B1D9-52DDBECB3A12}" type="slidenum">
              <a:rPr lang="zh-TW" altLang="en-US"/>
              <a:pPr/>
              <a:t>14</a:t>
            </a:fld>
            <a:endParaRPr lang="zh-TW" altLang="zh-TW"/>
          </a:p>
        </p:txBody>
      </p:sp>
      <p:sp>
        <p:nvSpPr>
          <p:cNvPr id="1186818" name="Rectangle 7"/>
          <p:cNvSpPr txBox="1">
            <a:spLocks noGrp="1" noChangeArrowheads="1"/>
          </p:cNvSpPr>
          <p:nvPr/>
        </p:nvSpPr>
        <p:spPr bwMode="auto">
          <a:xfrm>
            <a:off x="5799138" y="6745288"/>
            <a:ext cx="443547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0" tIns="49520" rIns="99040" bIns="49520" anchor="b"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69241D07-BFEC-4ACA-AA34-0EC63D549DB9}" type="slidenum">
              <a:rPr kumimoji="1" lang="zh-TW" altLang="en-US" sz="1300"/>
              <a:pPr algn="r" eaLnBrk="1" hangingPunct="1"/>
              <a:t>14</a:t>
            </a:fld>
            <a:endParaRPr kumimoji="1" lang="zh-TW" altLang="zh-TW" sz="1300"/>
          </a:p>
        </p:txBody>
      </p:sp>
      <p:sp>
        <p:nvSpPr>
          <p:cNvPr id="1186819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343275" y="533400"/>
            <a:ext cx="3549650" cy="2662238"/>
          </a:xfrm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186820" name="備忘稿版面配置區 2"/>
          <p:cNvSpPr>
            <a:spLocks noGrp="1"/>
          </p:cNvSpPr>
          <p:nvPr>
            <p:ph type="body" idx="1"/>
          </p:nvPr>
        </p:nvSpPr>
        <p:spPr>
          <a:xfrm>
            <a:off x="1365250" y="3373438"/>
            <a:ext cx="7504113" cy="3192462"/>
          </a:xfrm>
        </p:spPr>
        <p:txBody>
          <a:bodyPr/>
          <a:lstStyle/>
          <a:p>
            <a:pPr eaLnBrk="1" hangingPunct="1"/>
            <a:r>
              <a:rPr lang="en-US" altLang="zh-TW" dirty="0" err="1"/>
              <a:t>Cpu</a:t>
            </a:r>
            <a:r>
              <a:rPr lang="zh-TW" altLang="en-US" dirty="0"/>
              <a:t>先執行</a:t>
            </a:r>
            <a:r>
              <a:rPr lang="en-US" altLang="zh-TW" dirty="0" err="1"/>
              <a:t>semaphoreTask</a:t>
            </a:r>
            <a:r>
              <a:rPr lang="zh-TW" altLang="en-US" dirty="0"/>
              <a:t> </a:t>
            </a:r>
            <a:r>
              <a:rPr lang="en-US" altLang="zh-TW" dirty="0"/>
              <a:t>block</a:t>
            </a:r>
            <a:r>
              <a:rPr lang="zh-TW" altLang="en-US" dirty="0"/>
              <a:t>住：等到</a:t>
            </a:r>
            <a:r>
              <a:rPr lang="en-US" altLang="zh-TW" dirty="0" err="1"/>
              <a:t>isr</a:t>
            </a:r>
            <a:r>
              <a:rPr lang="zh-TW" altLang="en-US" dirty="0"/>
              <a:t>有</a:t>
            </a:r>
            <a:r>
              <a:rPr lang="en-US" altLang="zh-TW" dirty="0"/>
              <a:t>binary</a:t>
            </a:r>
            <a:r>
              <a:rPr lang="zh-TW" altLang="en-US" dirty="0"/>
              <a:t> </a:t>
            </a:r>
            <a:r>
              <a:rPr lang="en-US" altLang="zh-TW" dirty="0"/>
              <a:t>token</a:t>
            </a:r>
            <a:r>
              <a:rPr lang="zh-TW" altLang="en-US" dirty="0"/>
              <a:t>：給回去：再執行</a:t>
            </a:r>
            <a:r>
              <a:rPr lang="en-US" altLang="zh-TW" dirty="0"/>
              <a:t>task</a:t>
            </a:r>
            <a:endParaRPr lang="zh-TW" altLang="en-US" dirty="0"/>
          </a:p>
        </p:txBody>
      </p:sp>
      <p:sp>
        <p:nvSpPr>
          <p:cNvPr id="1186821" name="投影片編號版面配置區 3"/>
          <p:cNvSpPr txBox="1">
            <a:spLocks noGrp="1"/>
          </p:cNvSpPr>
          <p:nvPr/>
        </p:nvSpPr>
        <p:spPr bwMode="auto">
          <a:xfrm>
            <a:off x="5799138" y="6745288"/>
            <a:ext cx="443547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0" tIns="49520" rIns="99040" bIns="49520" anchor="b"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45EAEB15-A192-493F-8272-CED18563CD8D}" type="slidenum">
              <a:rPr kumimoji="1" lang="zh-TW" altLang="en-US" sz="1300"/>
              <a:pPr algn="r" eaLnBrk="1" hangingPunct="1"/>
              <a:t>14</a:t>
            </a:fld>
            <a:endParaRPr kumimoji="1" lang="en-US" altLang="zh-TW" sz="1300"/>
          </a:p>
        </p:txBody>
      </p:sp>
    </p:spTree>
    <p:extLst>
      <p:ext uri="{BB962C8B-B14F-4D97-AF65-F5344CB8AC3E}">
        <p14:creationId xmlns:p14="http://schemas.microsoft.com/office/powerpoint/2010/main" val="2332857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Binary semaphore: </a:t>
            </a:r>
            <a:r>
              <a:rPr lang="zh-TW" altLang="en-US" dirty="0"/>
              <a:t>依樣</a:t>
            </a:r>
            <a:r>
              <a:rPr lang="zh-TW" altLang="en-US"/>
              <a:t>效果 有</a:t>
            </a:r>
            <a:r>
              <a:rPr lang="en-US" altLang="zh-TW"/>
              <a:t>inversion</a:t>
            </a:r>
            <a:r>
              <a:rPr lang="zh-TW" altLang="en-US" dirty="0"/>
              <a:t>問題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EEB13-CE12-4FF4-956E-CED59E762266}" type="slidenum">
              <a:rPr lang="zh-TW" altLang="en-US" smtClean="0"/>
              <a:pPr/>
              <a:t>19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396463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因為</a:t>
            </a:r>
            <a:r>
              <a:rPr lang="en-US" altLang="zh-TW" dirty="0"/>
              <a:t>task 9 </a:t>
            </a:r>
            <a:r>
              <a:rPr lang="zh-TW" altLang="en-US" dirty="0"/>
              <a:t>先拿到</a:t>
            </a:r>
            <a:r>
              <a:rPr lang="en-US" altLang="zh-TW" dirty="0"/>
              <a:t>critical</a:t>
            </a:r>
            <a:r>
              <a:rPr lang="zh-TW" altLang="en-US" dirty="0"/>
              <a:t> </a:t>
            </a:r>
            <a:r>
              <a:rPr lang="en-US" altLang="zh-TW" dirty="0"/>
              <a:t>section : task 1 </a:t>
            </a:r>
            <a:r>
              <a:rPr lang="zh-TW" altLang="en-US" dirty="0"/>
              <a:t>被</a:t>
            </a:r>
            <a:r>
              <a:rPr lang="en-US" altLang="zh-TW" dirty="0"/>
              <a:t>block</a:t>
            </a:r>
            <a:r>
              <a:rPr lang="zh-TW" altLang="en-US" dirty="0"/>
              <a:t>住，等</a:t>
            </a:r>
            <a:r>
              <a:rPr lang="en-US" altLang="zh-TW" dirty="0"/>
              <a:t>task9</a:t>
            </a:r>
            <a:r>
              <a:rPr lang="zh-TW" altLang="en-US" dirty="0"/>
              <a:t> 做完才能去做 結果</a:t>
            </a:r>
            <a:r>
              <a:rPr lang="en-US" altLang="zh-TW" dirty="0"/>
              <a:t>T1</a:t>
            </a:r>
            <a:r>
              <a:rPr lang="zh-TW" altLang="en-US" dirty="0"/>
              <a:t> 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T9</a:t>
            </a:r>
            <a:r>
              <a:rPr lang="zh-TW" altLang="en-US" dirty="0"/>
              <a:t>卻要等</a:t>
            </a:r>
            <a:r>
              <a:rPr lang="en-US" altLang="zh-TW" dirty="0"/>
              <a:t>9(</a:t>
            </a:r>
            <a:r>
              <a:rPr lang="zh-TW" altLang="en-US" dirty="0"/>
              <a:t>因</a:t>
            </a:r>
            <a:r>
              <a:rPr lang="en-US" altLang="zh-TW" dirty="0"/>
              <a:t>mutex</a:t>
            </a:r>
            <a:r>
              <a:rPr lang="zh-TW" altLang="en-US" dirty="0"/>
              <a:t>造成</a:t>
            </a:r>
            <a:r>
              <a:rPr lang="en-US" altLang="zh-TW" dirty="0"/>
              <a:t>priority</a:t>
            </a:r>
            <a:r>
              <a:rPr lang="zh-TW" altLang="en-US" dirty="0"/>
              <a:t> </a:t>
            </a:r>
            <a:r>
              <a:rPr lang="en-US" altLang="zh-TW" dirty="0"/>
              <a:t>inversion.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EEB13-CE12-4FF4-956E-CED59E762266}" type="slidenum">
              <a:rPr lang="zh-TW" altLang="en-US" smtClean="0"/>
              <a:pPr/>
              <a:t>20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165255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假設</a:t>
            </a:r>
            <a:r>
              <a:rPr lang="en-US" altLang="zh-TW" dirty="0"/>
              <a:t>P1&gt;P2&gt;P3</a:t>
            </a:r>
          </a:p>
          <a:p>
            <a:r>
              <a:rPr lang="en-US" altLang="zh-TW" dirty="0"/>
              <a:t>P3</a:t>
            </a:r>
            <a:r>
              <a:rPr lang="zh-TW" altLang="en-US" dirty="0"/>
              <a:t>先進</a:t>
            </a:r>
            <a:r>
              <a:rPr lang="en-US" altLang="zh-TW" dirty="0"/>
              <a:t>Critical</a:t>
            </a:r>
            <a:r>
              <a:rPr lang="zh-TW" altLang="en-US" dirty="0"/>
              <a:t> </a:t>
            </a:r>
            <a:r>
              <a:rPr lang="en-US" altLang="zh-TW" dirty="0"/>
              <a:t>section</a:t>
            </a:r>
            <a:r>
              <a:rPr lang="zh-TW" altLang="en-US" dirty="0"/>
              <a:t>：</a:t>
            </a:r>
            <a:r>
              <a:rPr lang="en-US" altLang="zh-TW" dirty="0"/>
              <a:t>P1</a:t>
            </a:r>
            <a:r>
              <a:rPr lang="zh-TW" altLang="en-US" dirty="0"/>
              <a:t> </a:t>
            </a:r>
            <a:r>
              <a:rPr lang="en-US" altLang="zh-TW" dirty="0"/>
              <a:t>preempt</a:t>
            </a:r>
            <a:r>
              <a:rPr lang="zh-TW" altLang="en-US" dirty="0"/>
              <a:t> 但近不去</a:t>
            </a:r>
            <a:r>
              <a:rPr lang="en-US" altLang="zh-TW" dirty="0"/>
              <a:t>critical</a:t>
            </a:r>
            <a:r>
              <a:rPr lang="zh-TW" altLang="en-US" dirty="0"/>
              <a:t> </a:t>
            </a:r>
            <a:r>
              <a:rPr lang="en-US" altLang="zh-TW" dirty="0"/>
              <a:t>section-&gt;block P1 </a:t>
            </a:r>
            <a:r>
              <a:rPr lang="zh-TW" altLang="en-US" dirty="0"/>
              <a:t>去執行</a:t>
            </a:r>
            <a:r>
              <a:rPr lang="en-US" altLang="zh-TW" dirty="0"/>
              <a:t>P3</a:t>
            </a:r>
            <a:r>
              <a:rPr lang="zh-TW" altLang="en-US" dirty="0"/>
              <a:t>的</a:t>
            </a:r>
            <a:r>
              <a:rPr lang="en-US" altLang="zh-TW" dirty="0"/>
              <a:t>CS</a:t>
            </a:r>
            <a:r>
              <a:rPr lang="zh-TW" altLang="en-US" dirty="0"/>
              <a:t>，又被</a:t>
            </a:r>
            <a:r>
              <a:rPr lang="en-US" altLang="zh-TW" dirty="0"/>
              <a:t>P2 preempt:</a:t>
            </a:r>
            <a:r>
              <a:rPr lang="zh-TW" altLang="en-US" dirty="0"/>
              <a:t> 如果</a:t>
            </a:r>
            <a:r>
              <a:rPr lang="en-US" altLang="zh-TW" dirty="0"/>
              <a:t>P2</a:t>
            </a:r>
            <a:r>
              <a:rPr lang="zh-TW" altLang="en-US" dirty="0"/>
              <a:t>不用</a:t>
            </a:r>
            <a:r>
              <a:rPr lang="en-US" altLang="zh-TW" dirty="0"/>
              <a:t>CS:</a:t>
            </a:r>
            <a:r>
              <a:rPr lang="zh-TW" altLang="en-US" dirty="0"/>
              <a:t> 一直做</a:t>
            </a:r>
            <a:r>
              <a:rPr lang="en-US" altLang="zh-TW" dirty="0"/>
              <a:t>P2(P3</a:t>
            </a:r>
            <a:r>
              <a:rPr lang="zh-TW" altLang="en-US" dirty="0"/>
              <a:t>沒辦法做</a:t>
            </a:r>
            <a:r>
              <a:rPr lang="en-US" altLang="zh-TW" dirty="0"/>
              <a:t>CS:P1</a:t>
            </a:r>
            <a:r>
              <a:rPr lang="zh-TW" altLang="en-US" dirty="0"/>
              <a:t>也沒辦法</a:t>
            </a:r>
            <a:endParaRPr lang="en-US" altLang="zh-TW" dirty="0"/>
          </a:p>
          <a:p>
            <a:r>
              <a:rPr lang="zh-TW" altLang="en-US" dirty="0"/>
              <a:t>要等到</a:t>
            </a:r>
            <a:r>
              <a:rPr lang="en-US" altLang="zh-TW" dirty="0"/>
              <a:t>P2</a:t>
            </a:r>
            <a:r>
              <a:rPr lang="zh-TW" altLang="en-US" dirty="0"/>
              <a:t>完</a:t>
            </a:r>
            <a:r>
              <a:rPr lang="en-US" altLang="zh-TW" dirty="0"/>
              <a:t>-&gt;P3 CS</a:t>
            </a:r>
            <a:r>
              <a:rPr lang="zh-TW" altLang="en-US" dirty="0"/>
              <a:t> 做完</a:t>
            </a:r>
            <a:r>
              <a:rPr lang="en-US" altLang="zh-TW" dirty="0"/>
              <a:t>-&gt;</a:t>
            </a:r>
            <a:r>
              <a:rPr lang="zh-TW" altLang="en-US" dirty="0"/>
              <a:t> </a:t>
            </a:r>
            <a:r>
              <a:rPr lang="en-US" altLang="zh-TW" dirty="0"/>
              <a:t>P1</a:t>
            </a:r>
            <a:r>
              <a:rPr lang="zh-TW" altLang="en-US" dirty="0"/>
              <a:t>才能用</a:t>
            </a:r>
            <a:r>
              <a:rPr lang="en-US" altLang="zh-TW" dirty="0"/>
              <a:t>CS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EEB13-CE12-4FF4-956E-CED59E762266}" type="slidenum">
              <a:rPr lang="zh-TW" altLang="en-US" smtClean="0"/>
              <a:pPr/>
              <a:t>21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484086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動態調整</a:t>
            </a:r>
            <a:r>
              <a:rPr lang="en-US" altLang="zh-TW" dirty="0"/>
              <a:t>Priority</a:t>
            </a:r>
          </a:p>
          <a:p>
            <a:r>
              <a:rPr lang="zh-TW" altLang="en-US" dirty="0"/>
              <a:t>暫時升高到跟</a:t>
            </a:r>
            <a:r>
              <a:rPr lang="en-US" altLang="zh-TW" dirty="0"/>
              <a:t>blocking</a:t>
            </a:r>
            <a:r>
              <a:rPr lang="zh-TW" altLang="en-US" dirty="0"/>
              <a:t>一樣的</a:t>
            </a:r>
            <a:r>
              <a:rPr lang="en-US" altLang="zh-TW" dirty="0"/>
              <a:t>priority</a:t>
            </a:r>
          </a:p>
          <a:p>
            <a:r>
              <a:rPr lang="en-US" altLang="zh-TW" dirty="0"/>
              <a:t>(Binary semaphore</a:t>
            </a:r>
            <a:r>
              <a:rPr lang="zh-TW" altLang="en-US" dirty="0"/>
              <a:t>沒有</a:t>
            </a:r>
            <a:r>
              <a:rPr lang="en-US" altLang="zh-TW" dirty="0"/>
              <a:t>priority</a:t>
            </a:r>
            <a:r>
              <a:rPr lang="zh-TW" altLang="en-US" dirty="0"/>
              <a:t> </a:t>
            </a:r>
            <a:r>
              <a:rPr lang="en-US" altLang="zh-TW" dirty="0"/>
              <a:t>inheritance:</a:t>
            </a:r>
            <a:r>
              <a:rPr lang="zh-TW" altLang="en-US" dirty="0"/>
              <a:t> 所以若用</a:t>
            </a:r>
            <a:r>
              <a:rPr lang="en-US" altLang="zh-TW" dirty="0"/>
              <a:t>binary</a:t>
            </a:r>
            <a:r>
              <a:rPr lang="zh-TW" altLang="en-US" dirty="0"/>
              <a:t> </a:t>
            </a:r>
            <a:r>
              <a:rPr lang="en-US" altLang="zh-TW" dirty="0"/>
              <a:t>semaphore</a:t>
            </a:r>
            <a:r>
              <a:rPr lang="zh-TW" altLang="en-US" dirty="0"/>
              <a:t>會有問題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EEB13-CE12-4FF4-956E-CED59E762266}" type="slidenum">
              <a:rPr lang="zh-TW" altLang="en-US" smtClean="0"/>
              <a:pPr/>
              <a:t>22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264012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E6B87B-D277-44C2-B1D9-52DDBECB3A12}" type="slidenum">
              <a:rPr lang="zh-TW" altLang="en-US"/>
              <a:pPr/>
              <a:t>23</a:t>
            </a:fld>
            <a:endParaRPr lang="zh-TW" altLang="zh-TW"/>
          </a:p>
        </p:txBody>
      </p:sp>
      <p:sp>
        <p:nvSpPr>
          <p:cNvPr id="1186818" name="Rectangle 7"/>
          <p:cNvSpPr txBox="1">
            <a:spLocks noGrp="1" noChangeArrowheads="1"/>
          </p:cNvSpPr>
          <p:nvPr/>
        </p:nvSpPr>
        <p:spPr bwMode="auto">
          <a:xfrm>
            <a:off x="5799138" y="6745288"/>
            <a:ext cx="443547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0" tIns="49520" rIns="99040" bIns="49520" anchor="b"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69241D07-BFEC-4ACA-AA34-0EC63D549DB9}" type="slidenum">
              <a:rPr kumimoji="1" lang="zh-TW" altLang="en-US" sz="1300"/>
              <a:pPr algn="r" eaLnBrk="1" hangingPunct="1"/>
              <a:t>23</a:t>
            </a:fld>
            <a:endParaRPr kumimoji="1" lang="zh-TW" altLang="zh-TW" sz="1300"/>
          </a:p>
        </p:txBody>
      </p:sp>
      <p:sp>
        <p:nvSpPr>
          <p:cNvPr id="1186819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343275" y="533400"/>
            <a:ext cx="3549650" cy="2662238"/>
          </a:xfrm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186820" name="備忘稿版面配置區 2"/>
          <p:cNvSpPr>
            <a:spLocks noGrp="1"/>
          </p:cNvSpPr>
          <p:nvPr>
            <p:ph type="body" idx="1"/>
          </p:nvPr>
        </p:nvSpPr>
        <p:spPr>
          <a:xfrm>
            <a:off x="1365250" y="3373438"/>
            <a:ext cx="7504113" cy="3192462"/>
          </a:xfrm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1186821" name="投影片編號版面配置區 3"/>
          <p:cNvSpPr txBox="1">
            <a:spLocks noGrp="1"/>
          </p:cNvSpPr>
          <p:nvPr/>
        </p:nvSpPr>
        <p:spPr bwMode="auto">
          <a:xfrm>
            <a:off x="5799138" y="6745288"/>
            <a:ext cx="443547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0" tIns="49520" rIns="99040" bIns="49520" anchor="b"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45EAEB15-A192-493F-8272-CED18563CD8D}" type="slidenum">
              <a:rPr kumimoji="1" lang="zh-TW" altLang="en-US" sz="1300"/>
              <a:pPr algn="r" eaLnBrk="1" hangingPunct="1"/>
              <a:t>23</a:t>
            </a:fld>
            <a:endParaRPr kumimoji="1" lang="en-US" altLang="zh-TW" sz="1300"/>
          </a:p>
        </p:txBody>
      </p:sp>
    </p:spTree>
    <p:extLst>
      <p:ext uri="{BB962C8B-B14F-4D97-AF65-F5344CB8AC3E}">
        <p14:creationId xmlns:p14="http://schemas.microsoft.com/office/powerpoint/2010/main" val="16413487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E6B87B-D277-44C2-B1D9-52DDBECB3A12}" type="slidenum">
              <a:rPr lang="zh-TW" altLang="en-US"/>
              <a:pPr/>
              <a:t>24</a:t>
            </a:fld>
            <a:endParaRPr lang="zh-TW" altLang="zh-TW"/>
          </a:p>
        </p:txBody>
      </p:sp>
      <p:sp>
        <p:nvSpPr>
          <p:cNvPr id="1186818" name="Rectangle 7"/>
          <p:cNvSpPr txBox="1">
            <a:spLocks noGrp="1" noChangeArrowheads="1"/>
          </p:cNvSpPr>
          <p:nvPr/>
        </p:nvSpPr>
        <p:spPr bwMode="auto">
          <a:xfrm>
            <a:off x="5799138" y="6745288"/>
            <a:ext cx="443547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0" tIns="49520" rIns="99040" bIns="49520" anchor="b"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69241D07-BFEC-4ACA-AA34-0EC63D549DB9}" type="slidenum">
              <a:rPr kumimoji="1" lang="zh-TW" altLang="en-US" sz="1300"/>
              <a:pPr algn="r" eaLnBrk="1" hangingPunct="1"/>
              <a:t>24</a:t>
            </a:fld>
            <a:endParaRPr kumimoji="1" lang="zh-TW" altLang="zh-TW" sz="1300"/>
          </a:p>
        </p:txBody>
      </p:sp>
      <p:sp>
        <p:nvSpPr>
          <p:cNvPr id="1186819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343275" y="533400"/>
            <a:ext cx="3549650" cy="2662238"/>
          </a:xfrm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186820" name="備忘稿版面配置區 2"/>
          <p:cNvSpPr>
            <a:spLocks noGrp="1"/>
          </p:cNvSpPr>
          <p:nvPr>
            <p:ph type="body" idx="1"/>
          </p:nvPr>
        </p:nvSpPr>
        <p:spPr>
          <a:xfrm>
            <a:off x="1365250" y="3373438"/>
            <a:ext cx="7504113" cy="3192462"/>
          </a:xfrm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1186821" name="投影片編號版面配置區 3"/>
          <p:cNvSpPr txBox="1">
            <a:spLocks noGrp="1"/>
          </p:cNvSpPr>
          <p:nvPr/>
        </p:nvSpPr>
        <p:spPr bwMode="auto">
          <a:xfrm>
            <a:off x="5799138" y="6745288"/>
            <a:ext cx="443547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0" tIns="49520" rIns="99040" bIns="49520" anchor="b"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45EAEB15-A192-493F-8272-CED18563CD8D}" type="slidenum">
              <a:rPr kumimoji="1" lang="zh-TW" altLang="en-US" sz="1300"/>
              <a:pPr algn="r" eaLnBrk="1" hangingPunct="1"/>
              <a:t>24</a:t>
            </a:fld>
            <a:endParaRPr kumimoji="1" lang="en-US" altLang="zh-TW" sz="1300"/>
          </a:p>
        </p:txBody>
      </p:sp>
    </p:spTree>
    <p:extLst>
      <p:ext uri="{BB962C8B-B14F-4D97-AF65-F5344CB8AC3E}">
        <p14:creationId xmlns:p14="http://schemas.microsoft.com/office/powerpoint/2010/main" val="2490565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e.g. </a:t>
            </a:r>
            <a:r>
              <a:rPr lang="zh-TW" altLang="en-US" dirty="0"/>
              <a:t>更衣室</a:t>
            </a:r>
            <a:endParaRPr lang="en-US" altLang="zh-TW" dirty="0"/>
          </a:p>
          <a:p>
            <a:r>
              <a:rPr lang="zh-TW" altLang="en-US" dirty="0"/>
              <a:t>如果不做</a:t>
            </a:r>
            <a:r>
              <a:rPr lang="en-US" altLang="zh-TW" dirty="0"/>
              <a:t>mutual</a:t>
            </a:r>
            <a:r>
              <a:rPr lang="zh-TW" altLang="en-US" dirty="0"/>
              <a:t> </a:t>
            </a:r>
            <a:r>
              <a:rPr lang="en-US" altLang="zh-TW" dirty="0"/>
              <a:t>exclusion</a:t>
            </a:r>
            <a:r>
              <a:rPr lang="zh-TW" altLang="en-US" dirty="0"/>
              <a:t> 如果兩個</a:t>
            </a:r>
            <a:r>
              <a:rPr lang="en-US" altLang="zh-TW" dirty="0"/>
              <a:t>thread</a:t>
            </a:r>
            <a:r>
              <a:rPr lang="zh-TW" altLang="en-US" dirty="0"/>
              <a:t>都要寫入 會亂掉 一次只能給一個</a:t>
            </a:r>
            <a:r>
              <a:rPr lang="en-US" altLang="zh-TW" dirty="0"/>
              <a:t>task</a:t>
            </a:r>
            <a:r>
              <a:rPr lang="zh-TW" altLang="en-US" dirty="0"/>
              <a:t>用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EEB13-CE12-4FF4-956E-CED59E762266}" type="slidenum">
              <a:rPr lang="zh-TW" altLang="en-US" smtClean="0"/>
              <a:pPr/>
              <a:t>2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941924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E6B87B-D277-44C2-B1D9-52DDBECB3A12}" type="slidenum">
              <a:rPr lang="zh-TW" altLang="en-US"/>
              <a:pPr/>
              <a:t>25</a:t>
            </a:fld>
            <a:endParaRPr lang="zh-TW" altLang="zh-TW"/>
          </a:p>
        </p:txBody>
      </p:sp>
      <p:sp>
        <p:nvSpPr>
          <p:cNvPr id="1186818" name="Rectangle 7"/>
          <p:cNvSpPr txBox="1">
            <a:spLocks noGrp="1" noChangeArrowheads="1"/>
          </p:cNvSpPr>
          <p:nvPr/>
        </p:nvSpPr>
        <p:spPr bwMode="auto">
          <a:xfrm>
            <a:off x="5799138" y="6745288"/>
            <a:ext cx="443547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0" tIns="49520" rIns="99040" bIns="49520" anchor="b"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69241D07-BFEC-4ACA-AA34-0EC63D549DB9}" type="slidenum">
              <a:rPr kumimoji="1" lang="zh-TW" altLang="en-US" sz="1300"/>
              <a:pPr algn="r" eaLnBrk="1" hangingPunct="1"/>
              <a:t>25</a:t>
            </a:fld>
            <a:endParaRPr kumimoji="1" lang="zh-TW" altLang="zh-TW" sz="1300"/>
          </a:p>
        </p:txBody>
      </p:sp>
      <p:sp>
        <p:nvSpPr>
          <p:cNvPr id="1186819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343275" y="533400"/>
            <a:ext cx="3549650" cy="2662238"/>
          </a:xfrm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186820" name="備忘稿版面配置區 2"/>
          <p:cNvSpPr>
            <a:spLocks noGrp="1"/>
          </p:cNvSpPr>
          <p:nvPr>
            <p:ph type="body" idx="1"/>
          </p:nvPr>
        </p:nvSpPr>
        <p:spPr>
          <a:xfrm>
            <a:off x="1365250" y="3373438"/>
            <a:ext cx="7504113" cy="3192462"/>
          </a:xfrm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1186821" name="投影片編號版面配置區 3"/>
          <p:cNvSpPr txBox="1">
            <a:spLocks noGrp="1"/>
          </p:cNvSpPr>
          <p:nvPr/>
        </p:nvSpPr>
        <p:spPr bwMode="auto">
          <a:xfrm>
            <a:off x="5799138" y="6745288"/>
            <a:ext cx="443547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0" tIns="49520" rIns="99040" bIns="49520" anchor="b"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45EAEB15-A192-493F-8272-CED18563CD8D}" type="slidenum">
              <a:rPr kumimoji="1" lang="zh-TW" altLang="en-US" sz="1300"/>
              <a:pPr algn="r" eaLnBrk="1" hangingPunct="1"/>
              <a:t>25</a:t>
            </a:fld>
            <a:endParaRPr kumimoji="1" lang="en-US" altLang="zh-TW" sz="1300"/>
          </a:p>
        </p:txBody>
      </p:sp>
    </p:spTree>
    <p:extLst>
      <p:ext uri="{BB962C8B-B14F-4D97-AF65-F5344CB8AC3E}">
        <p14:creationId xmlns:p14="http://schemas.microsoft.com/office/powerpoint/2010/main" val="2528417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e.g.</a:t>
            </a:r>
            <a:r>
              <a:rPr lang="en-US" altLang="zh-TW" baseline="0" dirty="0"/>
              <a:t> night shift wakeup</a:t>
            </a:r>
            <a:r>
              <a:rPr lang="zh-TW" altLang="en-US" baseline="0" dirty="0"/>
              <a:t> 控制轉移</a:t>
            </a:r>
            <a:endParaRPr lang="en-US" altLang="zh-TW" baseline="0" dirty="0"/>
          </a:p>
          <a:p>
            <a:r>
              <a:rPr lang="zh-TW" altLang="en-US" dirty="0"/>
              <a:t>不一定要傳資料，我做完了，把你叫起來做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EEB13-CE12-4FF4-956E-CED59E762266}" type="slidenum">
              <a:rPr lang="zh-TW" altLang="en-US" smtClean="0"/>
              <a:pPr/>
              <a:t>3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485585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e.g. deliver ordered</a:t>
            </a:r>
            <a:r>
              <a:rPr lang="en-US" altLang="zh-TW" baseline="0" dirty="0"/>
              <a:t> dishes</a:t>
            </a:r>
            <a:r>
              <a:rPr lang="zh-TW" altLang="en-US" baseline="0" dirty="0"/>
              <a:t> 要</a:t>
            </a:r>
            <a:r>
              <a:rPr lang="en-US" altLang="zh-TW" baseline="0" dirty="0"/>
              <a:t>data</a:t>
            </a:r>
            <a:r>
              <a:rPr lang="zh-TW" altLang="en-US" baseline="0" dirty="0"/>
              <a:t>丟給別人做</a:t>
            </a:r>
            <a:endParaRPr lang="en-US" altLang="zh-TW" baseline="0" dirty="0"/>
          </a:p>
          <a:p>
            <a:r>
              <a:rPr lang="en-US" altLang="zh-TW" baseline="0" dirty="0"/>
              <a:t>Control synch</a:t>
            </a:r>
            <a:r>
              <a:rPr lang="zh-TW" altLang="en-US" baseline="0" dirty="0"/>
              <a:t>先把要給人的資料寫好，叫醒別人，別人去你寫好資料的地方去拿：搞定</a:t>
            </a:r>
            <a:endParaRPr lang="en-US" altLang="zh-TW" baseline="0" dirty="0"/>
          </a:p>
          <a:p>
            <a:r>
              <a:rPr lang="en-US" altLang="zh-TW" dirty="0"/>
              <a:t>Depends how your data </a:t>
            </a:r>
            <a:r>
              <a:rPr lang="en-US" altLang="zh-TW" dirty="0" err="1"/>
              <a:t>shnch</a:t>
            </a:r>
            <a:r>
              <a:rPr lang="en-US" altLang="zh-TW" dirty="0"/>
              <a:t>. Is implement.</a:t>
            </a:r>
            <a:r>
              <a:rPr lang="zh-TW" altLang="en-US" dirty="0"/>
              <a:t>做 </a:t>
            </a:r>
            <a:r>
              <a:rPr lang="en-US" altLang="zh-TW" dirty="0"/>
              <a:t>blocking/non-blocking</a:t>
            </a:r>
            <a:r>
              <a:rPr lang="zh-TW" altLang="en-US" dirty="0"/>
              <a:t>如果後者</a:t>
            </a:r>
            <a:r>
              <a:rPr lang="en-US" altLang="zh-TW" dirty="0"/>
              <a:t>(</a:t>
            </a:r>
            <a:r>
              <a:rPr lang="zh-TW" altLang="en-US" dirty="0"/>
              <a:t>資料還沒來，可以做別的事</a:t>
            </a:r>
            <a:r>
              <a:rPr lang="en-US" altLang="zh-TW" dirty="0"/>
              <a:t>)</a:t>
            </a:r>
            <a:r>
              <a:rPr lang="zh-TW" altLang="en-US" dirty="0"/>
              <a:t>就不太能完成</a:t>
            </a:r>
            <a:r>
              <a:rPr lang="en-US" altLang="zh-TW" dirty="0"/>
              <a:t>control</a:t>
            </a:r>
            <a:r>
              <a:rPr lang="zh-TW" altLang="en-US" dirty="0"/>
              <a:t> </a:t>
            </a:r>
            <a:r>
              <a:rPr lang="en-US" altLang="zh-TW" dirty="0" err="1"/>
              <a:t>syndh</a:t>
            </a:r>
            <a:r>
              <a:rPr lang="en-US" altLang="zh-TW" dirty="0"/>
              <a:t>.!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EEB13-CE12-4FF4-956E-CED59E762266}" type="slidenum">
              <a:rPr lang="zh-TW" altLang="en-US" smtClean="0"/>
              <a:pPr/>
              <a:t>4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595307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D987E-F49D-41F0-8708-86B5D525514B}" type="slidenum">
              <a:rPr lang="zh-TW" altLang="en-US" smtClean="0"/>
              <a:pPr/>
              <a:t>5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805510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BCBB43-0F5E-4282-AB30-B00BADC5283B}" type="slidenum">
              <a:rPr lang="zh-TW" altLang="en-US"/>
              <a:pPr/>
              <a:t>6</a:t>
            </a:fld>
            <a:endParaRPr lang="zh-TW" altLang="zh-TW"/>
          </a:p>
        </p:txBody>
      </p:sp>
      <p:sp>
        <p:nvSpPr>
          <p:cNvPr id="115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3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938" y="3371850"/>
            <a:ext cx="8186737" cy="3194050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139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6B3E86-D97F-4580-825A-4B3C8ED0BF59}" type="slidenum">
              <a:rPr lang="zh-TW" altLang="en-US"/>
              <a:pPr/>
              <a:t>7</a:t>
            </a:fld>
            <a:endParaRPr lang="zh-TW" altLang="zh-TW"/>
          </a:p>
        </p:txBody>
      </p:sp>
      <p:sp>
        <p:nvSpPr>
          <p:cNvPr id="1155074" name="Rectangle 7"/>
          <p:cNvSpPr txBox="1">
            <a:spLocks noGrp="1" noChangeArrowheads="1"/>
          </p:cNvSpPr>
          <p:nvPr/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232D8166-0DC8-422F-B554-21C955D65046}" type="slidenum">
              <a:rPr lang="zh-TW" altLang="en-US" sz="1300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7</a:t>
            </a:fld>
            <a:endParaRPr lang="en-US" altLang="zh-TW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5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5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938" y="3371850"/>
            <a:ext cx="8186737" cy="3194050"/>
          </a:xfrm>
        </p:spPr>
        <p:txBody>
          <a:bodyPr lIns="96661" tIns="48331" rIns="96661" bIns="48331"/>
          <a:lstStyle/>
          <a:p>
            <a:r>
              <a:rPr lang="en-US" altLang="zh-TW" dirty="0" err="1"/>
              <a:t>Mutex</a:t>
            </a:r>
            <a:r>
              <a:rPr lang="en-US" altLang="zh-TW" dirty="0"/>
              <a:t> is special case where the count =1 so only one task can hold it at a time</a:t>
            </a:r>
          </a:p>
        </p:txBody>
      </p:sp>
    </p:spTree>
    <p:extLst>
      <p:ext uri="{BB962C8B-B14F-4D97-AF65-F5344CB8AC3E}">
        <p14:creationId xmlns:p14="http://schemas.microsoft.com/office/powerpoint/2010/main" val="2720553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Mutexes</a:t>
            </a:r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 include a priority inheritance mechanism, binary semaphores do not. This makes binary semaphores the better choice for implementing </a:t>
            </a:r>
            <a:r>
              <a:rPr kumimoji="1" lang="en-US" altLang="zh-TW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synchronisation</a:t>
            </a:r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 (between tasks or between tasks and an interrupt), and </a:t>
            </a:r>
            <a:r>
              <a:rPr kumimoji="1" lang="en-US" altLang="zh-TW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mutexes</a:t>
            </a:r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 the better choice for implementing simple mutual exclusion.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EEB13-CE12-4FF4-956E-CED59E762266}" type="slidenum">
              <a:rPr lang="zh-TW" altLang="en-US" smtClean="0"/>
              <a:pPr/>
              <a:t>8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29162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不要讓別人等太久</a:t>
            </a:r>
            <a:endParaRPr lang="en-US" altLang="zh-TW" dirty="0"/>
          </a:p>
          <a:p>
            <a:r>
              <a:rPr lang="zh-TW" altLang="en-US" dirty="0"/>
              <a:t>盡量不要在裡面做太多事，放到外面去左</a:t>
            </a:r>
            <a:r>
              <a:rPr lang="en-US" altLang="zh-TW" dirty="0"/>
              <a:t>-&gt;</a:t>
            </a:r>
            <a:r>
              <a:rPr lang="zh-TW" altLang="en-US" dirty="0"/>
              <a:t>利用</a:t>
            </a:r>
            <a:r>
              <a:rPr lang="en-US" altLang="zh-TW" dirty="0"/>
              <a:t>binary</a:t>
            </a:r>
            <a:r>
              <a:rPr lang="zh-TW" altLang="en-US" dirty="0"/>
              <a:t> </a:t>
            </a:r>
            <a:r>
              <a:rPr lang="en-US" altLang="zh-TW" dirty="0" err="1"/>
              <a:t>Semophore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EEB13-CE12-4FF4-956E-CED59E762266}" type="slidenum">
              <a:rPr lang="zh-TW" altLang="en-US" smtClean="0"/>
              <a:pPr/>
              <a:t>9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08560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5" name="Picture 11" descr="清大LOGO(鳥)"/>
          <p:cNvPicPr>
            <a:picLocks noChangeAspect="1" noChangeArrowheads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清大書法字 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>
                <a:solidFill>
                  <a:schemeClr val="bg1"/>
                </a:solidFill>
                <a:latin typeface="Arial" pitchFamily="34" charset="0"/>
              </a:rPr>
              <a:t>National Tsing Hua University</a:t>
            </a:r>
          </a:p>
        </p:txBody>
      </p:sp>
      <p:pic>
        <p:nvPicPr>
          <p:cNvPr id="8" name="Picture 13" descr="清大LOGO(圓)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692150"/>
            <a:ext cx="8010525" cy="2382838"/>
          </a:xfrm>
        </p:spPr>
        <p:txBody>
          <a:bodyPr/>
          <a:lstStyle>
            <a:lvl1pPr algn="ctr">
              <a:lnSpc>
                <a:spcPct val="100000"/>
              </a:lnSpc>
              <a:defRPr sz="4400"/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716338"/>
            <a:ext cx="7778750" cy="1584325"/>
          </a:xfrm>
        </p:spPr>
        <p:txBody>
          <a:bodyPr/>
          <a:lstStyle>
            <a:lvl1pPr marL="0" indent="0" algn="ctr">
              <a:spcBef>
                <a:spcPct val="15000"/>
              </a:spcBef>
              <a:buFontTx/>
              <a:buNone/>
              <a:defRPr sz="3200"/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kumimoji="0"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fld id="{9FE7993C-20F2-47B6-BF44-C3A752F508AC}" type="datetime1">
              <a:rPr lang="zh-TW" altLang="en-US"/>
              <a:pPr/>
              <a:t>2019/12/13</a:t>
            </a:fld>
            <a:endParaRPr lang="zh-TW" altLang="zh-TW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zh-TW" altLang="zh-TW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/>
            </a:lvl1pPr>
          </a:lstStyle>
          <a:p>
            <a:fld id="{ADA494F0-93F2-4833-8642-70EAF76E9F3E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9088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F23B9D-1627-428B-9DE5-1BBC89274CF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6095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9550" y="228600"/>
            <a:ext cx="2051050" cy="58642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00750" cy="58642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4166B-52E3-401C-8D9E-3D7DDDD0DC2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01603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標題，文字及美工圖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5825" y="381000"/>
            <a:ext cx="7953375" cy="962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893763" y="1638300"/>
            <a:ext cx="3892550" cy="46291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線上圖像版面配置區 3"/>
          <p:cNvSpPr>
            <a:spLocks noGrp="1"/>
          </p:cNvSpPr>
          <p:nvPr>
            <p:ph type="clipArt" sz="half" idx="2"/>
          </p:nvPr>
        </p:nvSpPr>
        <p:spPr>
          <a:xfrm>
            <a:off x="4938713" y="1638300"/>
            <a:ext cx="3892550" cy="4629150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>
                <a:ea typeface="標楷體" panose="03000509000000000000" pitchFamily="65" charset="-120"/>
              </a:defRPr>
            </a:lvl1pPr>
          </a:lstStyle>
          <a:p>
            <a:fld id="{FD215782-C2A4-4679-8E64-19D568C6D59D}" type="datetime1">
              <a:rPr lang="zh-TW" altLang="en-US"/>
              <a:pPr/>
              <a:t>2019/12/13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ED10BB3-AF5C-43AB-A1E2-93EE963D681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8307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標題，物件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AAB6D5C-AA4A-4318-921E-60AEEDE76A0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139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8A0A4-1A2F-4B89-B3C7-02C31CE3A53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3817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18C6F5-E875-4294-983F-0C98D29C71E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8855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25450" y="1125538"/>
            <a:ext cx="4013200" cy="49672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91050" y="1125538"/>
            <a:ext cx="4013200" cy="49672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7B092A-BDAC-4842-B150-2BA3BE831A2E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1114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F206AD-E6B4-4380-9510-9262C6BAD3AB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4442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26518-2301-4288-8958-BDA5B1B754F8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1958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F8FC3-5E9A-4038-B5A8-66BD6BC00F38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8272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CD4846-DA3B-40DF-B5CF-8C74617F3C43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4158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8FEB29-1780-42CD-B804-8F89355597EA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0221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124931" name="Picture 11" descr="清大LOGO(鳥)"/>
          <p:cNvPicPr>
            <a:picLocks noChangeAspect="1" noChangeArrowheads="1"/>
          </p:cNvPicPr>
          <p:nvPr userDrawn="1"/>
        </p:nvPicPr>
        <p:blipFill>
          <a:blip r:embed="rId1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342064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5450" y="1035050"/>
            <a:ext cx="8323014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kumimoji="0"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kumimoji="0"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00019357-62ED-46DA-9758-0BDF6BF309D1}" type="slidenum">
              <a:rPr lang="zh-TW" altLang="en-US"/>
              <a:pPr/>
              <a:t>‹#›</a:t>
            </a:fld>
            <a:endParaRPr lang="zh-TW" altLang="zh-TW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0" y="908050"/>
            <a:ext cx="9144000" cy="144463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124937" name="Picture 14" descr="清大書法字 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1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>
                <a:solidFill>
                  <a:schemeClr val="bg1"/>
                </a:solidFill>
                <a:latin typeface="Arial" pitchFamily="34" charset="0"/>
              </a:rPr>
              <a:t>National Tsing Hua University</a:t>
            </a:r>
          </a:p>
        </p:txBody>
      </p:sp>
      <p:pic>
        <p:nvPicPr>
          <p:cNvPr id="124939" name="Picture 13" descr="清大LOGO(圓)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2" r:id="rId3"/>
    <p:sldLayoutId id="2147483661" r:id="rId4"/>
    <p:sldLayoutId id="2147483660" r:id="rId5"/>
    <p:sldLayoutId id="2147483659" r:id="rId6"/>
    <p:sldLayoutId id="2147483658" r:id="rId7"/>
    <p:sldLayoutId id="2147483657" r:id="rId8"/>
    <p:sldLayoutId id="2147483656" r:id="rId9"/>
    <p:sldLayoutId id="2147483655" r:id="rId10"/>
    <p:sldLayoutId id="2147483654" r:id="rId11"/>
    <p:sldLayoutId id="2147483667" r:id="rId12"/>
    <p:sldLayoutId id="2147483668" r:id="rId13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ct val="0"/>
        </a:spcAft>
        <a:buClr>
          <a:srgbClr val="0000FF"/>
        </a:buClr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-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­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6" name="Rectangle 1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200" b="0" dirty="0">
                <a:solidFill>
                  <a:schemeClr val="accent1"/>
                </a:solidFill>
              </a:rPr>
              <a:t>CS4101 Introduction to Embedded Systems</a:t>
            </a:r>
            <a:br>
              <a:rPr lang="zh-TW" altLang="en-US" dirty="0"/>
            </a:br>
            <a:br>
              <a:rPr lang="zh-TW" altLang="en-US" dirty="0"/>
            </a:br>
            <a:r>
              <a:rPr lang="en-US" altLang="zh-TW" dirty="0">
                <a:solidFill>
                  <a:srgbClr val="0000FF"/>
                </a:solidFill>
              </a:rPr>
              <a:t>Synchronization</a:t>
            </a:r>
          </a:p>
        </p:txBody>
      </p:sp>
      <p:sp>
        <p:nvSpPr>
          <p:cNvPr id="510987" name="Rectangle 1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2800"/>
              <a:t>Prof. Chung-Ta King</a:t>
            </a:r>
          </a:p>
          <a:p>
            <a:r>
              <a:rPr lang="en-US" altLang="zh-TW" sz="2400"/>
              <a:t>Department of Computer Science</a:t>
            </a:r>
          </a:p>
          <a:p>
            <a:r>
              <a:rPr lang="en-US" altLang="zh-TW" sz="2400"/>
              <a:t>National Tsing Hua University, Taiwan</a:t>
            </a:r>
            <a:endParaRPr lang="zh-TW" altLang="en-US" sz="2400"/>
          </a:p>
        </p:txBody>
      </p:sp>
      <p:sp>
        <p:nvSpPr>
          <p:cNvPr id="510989" name="Text Box 13"/>
          <p:cNvSpPr txBox="1">
            <a:spLocks noChangeArrowheads="1"/>
          </p:cNvSpPr>
          <p:nvPr/>
        </p:nvSpPr>
        <p:spPr bwMode="auto">
          <a:xfrm>
            <a:off x="583022" y="5300663"/>
            <a:ext cx="806685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en-US" altLang="zh-TW" sz="1600" dirty="0">
                <a:latin typeface="+mn-lt"/>
                <a:cs typeface="Arial" panose="020B0604020202020204" pitchFamily="34" charset="0"/>
              </a:rPr>
              <a:t>(Materials from Prof. </a:t>
            </a:r>
            <a:r>
              <a:rPr kumimoji="1" lang="en-US" altLang="zh-TW" sz="1600" dirty="0" err="1">
                <a:latin typeface="+mn-lt"/>
                <a:cs typeface="Arial" panose="020B0604020202020204" pitchFamily="34" charset="0"/>
              </a:rPr>
              <a:t>Insup</a:t>
            </a:r>
            <a:r>
              <a:rPr kumimoji="1" lang="en-US" altLang="zh-TW" sz="1600" dirty="0">
                <a:latin typeface="+mn-lt"/>
                <a:cs typeface="Arial" panose="020B0604020202020204" pitchFamily="34" charset="0"/>
              </a:rPr>
              <a:t> Lee, Prof. Frank </a:t>
            </a:r>
            <a:r>
              <a:rPr kumimoji="1" lang="en-US" altLang="zh-TW" sz="1600" dirty="0" err="1">
                <a:latin typeface="+mn-lt"/>
                <a:cs typeface="Arial" panose="020B0604020202020204" pitchFamily="34" charset="0"/>
              </a:rPr>
              <a:t>Drews</a:t>
            </a:r>
            <a:r>
              <a:rPr kumimoji="1" lang="en-US" altLang="zh-TW" sz="1600" dirty="0">
                <a:latin typeface="+mn-lt"/>
                <a:cs typeface="Arial" panose="020B0604020202020204" pitchFamily="34" charset="0"/>
              </a:rPr>
              <a:t>, </a:t>
            </a:r>
            <a:r>
              <a:rPr kumimoji="1" lang="en-US" altLang="en-US" sz="1600" i="1" dirty="0">
                <a:latin typeface="+mn-lt"/>
                <a:cs typeface="Arial" panose="020B0604020202020204" pitchFamily="34" charset="0"/>
              </a:rPr>
              <a:t>MQX User Guide</a:t>
            </a:r>
            <a:r>
              <a:rPr kumimoji="1" lang="en-US" altLang="zh-TW" sz="1600" i="1" dirty="0">
                <a:latin typeface="+mn-lt"/>
                <a:cs typeface="Arial" panose="020B0604020202020204" pitchFamily="34" charset="0"/>
              </a:rPr>
              <a:t>,</a:t>
            </a:r>
            <a:r>
              <a:rPr kumimoji="1" lang="zh-TW" altLang="en-US" sz="1600" i="1" dirty="0">
                <a:latin typeface="+mn-lt"/>
                <a:cs typeface="Arial" panose="020B0604020202020204" pitchFamily="34" charset="0"/>
              </a:rPr>
              <a:t> </a:t>
            </a:r>
            <a:r>
              <a:rPr kumimoji="1" lang="en-US" altLang="zh-TW" sz="1600" i="1" dirty="0">
                <a:latin typeface="+mn-lt"/>
                <a:cs typeface="Arial" panose="020B0604020202020204" pitchFamily="34" charset="0"/>
              </a:rPr>
              <a:t>Using the </a:t>
            </a:r>
            <a:r>
              <a:rPr kumimoji="1" lang="en-US" altLang="zh-TW" sz="1600" i="1" dirty="0" err="1">
                <a:latin typeface="+mn-lt"/>
                <a:cs typeface="Arial" panose="020B0604020202020204" pitchFamily="34" charset="0"/>
              </a:rPr>
              <a:t>FreeRTOS</a:t>
            </a:r>
            <a:r>
              <a:rPr kumimoji="1" lang="en-US" altLang="zh-TW" sz="1600" i="1" dirty="0">
                <a:latin typeface="+mn-lt"/>
                <a:cs typeface="Arial" panose="020B0604020202020204" pitchFamily="34" charset="0"/>
              </a:rPr>
              <a:t> Real Time Kernel, Study of an Operating System: </a:t>
            </a:r>
            <a:r>
              <a:rPr kumimoji="1" lang="en-US" altLang="zh-TW" sz="1600" i="1" dirty="0" err="1">
                <a:latin typeface="+mn-lt"/>
                <a:cs typeface="Arial" panose="020B0604020202020204" pitchFamily="34" charset="0"/>
              </a:rPr>
              <a:t>FreeRTOS</a:t>
            </a:r>
            <a:r>
              <a:rPr kumimoji="1" lang="en-US" altLang="zh-TW" sz="1600" i="1" dirty="0">
                <a:latin typeface="+mn-lt"/>
                <a:cs typeface="Arial" panose="020B0604020202020204" pitchFamily="34" charset="0"/>
              </a:rPr>
              <a:t>)</a:t>
            </a:r>
            <a:endParaRPr kumimoji="1" lang="zh-TW" altLang="en-US" sz="1600" i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496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Semaphores and Interrupts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best way to handle complex events triggered by interrupts is </a:t>
            </a:r>
            <a:r>
              <a:rPr lang="en-US" altLang="zh-TW" b="1" dirty="0"/>
              <a:t>not</a:t>
            </a:r>
            <a:r>
              <a:rPr lang="en-US" altLang="zh-TW" dirty="0"/>
              <a:t> to do the code in the ISR</a:t>
            </a:r>
          </a:p>
          <a:p>
            <a:pPr lvl="1"/>
            <a:r>
              <a:rPr lang="en-US" altLang="zh-TW" dirty="0"/>
              <a:t>Otherwise, you might not be able to handle other interrupts in time</a:t>
            </a:r>
          </a:p>
          <a:p>
            <a:pPr lvl="1"/>
            <a:r>
              <a:rPr lang="en-US" altLang="zh-TW" dirty="0"/>
              <a:t>Create a task to do the complex works associated with the event and make it to block on a binary semaphore </a:t>
            </a:r>
          </a:p>
          <a:p>
            <a:pPr lvl="1"/>
            <a:r>
              <a:rPr lang="en-US" altLang="zh-TW" dirty="0"/>
              <a:t>When the interrupt happens, the ISR just sets (</a:t>
            </a:r>
            <a:r>
              <a:rPr lang="en-US" altLang="zh-TW" dirty="0">
                <a:solidFill>
                  <a:srgbClr val="FF0000"/>
                </a:solidFill>
              </a:rPr>
              <a:t>gives</a:t>
            </a:r>
            <a:r>
              <a:rPr lang="en-US" altLang="zh-TW" dirty="0"/>
              <a:t>) the semaphore and exits</a:t>
            </a:r>
            <a:r>
              <a:rPr lang="zh-TW" altLang="en-US" dirty="0"/>
              <a:t>給一個</a:t>
            </a:r>
            <a:r>
              <a:rPr lang="en-US" altLang="zh-TW" dirty="0"/>
              <a:t>token</a:t>
            </a:r>
            <a:r>
              <a:rPr lang="zh-TW" altLang="en-US" dirty="0"/>
              <a:t>到</a:t>
            </a:r>
            <a:r>
              <a:rPr lang="en-US" altLang="zh-TW" dirty="0"/>
              <a:t>semaphore</a:t>
            </a:r>
            <a:r>
              <a:rPr lang="zh-TW" altLang="en-US" dirty="0"/>
              <a:t>內</a:t>
            </a:r>
            <a:r>
              <a:rPr lang="en-US" altLang="zh-TW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 control flow synchronization</a:t>
            </a:r>
            <a:endParaRPr lang="en-US" altLang="zh-TW" dirty="0"/>
          </a:p>
          <a:p>
            <a:pPr lvl="1"/>
            <a:r>
              <a:rPr lang="en-US" altLang="zh-TW" dirty="0"/>
              <a:t>Task can now be scheduled like any other to do the remaining works</a:t>
            </a:r>
          </a:p>
          <a:p>
            <a:pPr lvl="2"/>
            <a:r>
              <a:rPr lang="en-US" altLang="zh-TW" dirty="0"/>
              <a:t>No need to worry about nesting interrupts and interrupt priority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r>
              <a:rPr lang="en-US" altLang="zh-TW" dirty="0"/>
              <a:t>This is called </a:t>
            </a:r>
            <a:r>
              <a:rPr lang="en-US" altLang="zh-TW" i="1" dirty="0"/>
              <a:t>Deferred Interrupt Processing</a:t>
            </a:r>
            <a:endParaRPr lang="zh-TW" altLang="en-US" i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A0DC7-59DB-4FF4-A98F-253DCA5EE1C1}" type="slidenum">
              <a:rPr lang="zh-TW" altLang="en-US" smtClean="0"/>
              <a:pPr/>
              <a:t>9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269811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5877272"/>
            <a:ext cx="5156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from </a:t>
            </a:r>
            <a:r>
              <a:rPr lang="en-US" sz="1200" b="1" i="1" dirty="0"/>
              <a:t>Using the </a:t>
            </a:r>
            <a:r>
              <a:rPr lang="en-US" sz="1200" b="1" i="1" dirty="0" err="1"/>
              <a:t>FreeRTOS</a:t>
            </a:r>
            <a:r>
              <a:rPr lang="en-US" sz="1200" b="1" i="1" dirty="0"/>
              <a:t> Real Time Kernel </a:t>
            </a:r>
            <a:r>
              <a:rPr lang="en-US" sz="1200" dirty="0"/>
              <a:t>(a </a:t>
            </a:r>
            <a:r>
              <a:rPr lang="en-US" sz="1200" dirty="0" err="1"/>
              <a:t>pdf</a:t>
            </a:r>
            <a:r>
              <a:rPr lang="en-US" sz="1200" dirty="0"/>
              <a:t> book), fair use claimed.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Semaphores and Interrupts</a:t>
            </a:r>
            <a:endParaRPr 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BC2A8D-9A7B-4180-A2C0-64594010D3A4}" type="slidenum">
              <a:rPr lang="zh-TW" altLang="en-US" smtClean="0"/>
              <a:pPr/>
              <a:t>10</a:t>
            </a:fld>
            <a:endParaRPr lang="zh-TW" altLang="zh-TW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1902944"/>
            <a:ext cx="5095875" cy="334327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6" y="1089579"/>
            <a:ext cx="4990876" cy="477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21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a Binary Semaphore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25450" y="1052736"/>
            <a:ext cx="8395022" cy="504056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SemaphoreHandle_t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xSemaphoreCreateBinary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(void);</a:t>
            </a:r>
          </a:p>
          <a:p>
            <a:r>
              <a:rPr lang="en-US" altLang="zh-TW" dirty="0"/>
              <a:t>Return a semaphore handle.</a:t>
            </a:r>
          </a:p>
          <a:p>
            <a:r>
              <a:rPr lang="en-US" altLang="zh-TW" dirty="0"/>
              <a:t>Function to create a binary semaphore</a:t>
            </a:r>
          </a:p>
          <a:p>
            <a:pPr lvl="1"/>
            <a:r>
              <a:rPr lang="en-US" altLang="zh-TW" dirty="0"/>
              <a:t>The semaphore is created in the 'empty' state</a:t>
            </a:r>
          </a:p>
          <a:p>
            <a:pPr lvl="1"/>
            <a:r>
              <a:rPr lang="en-US" altLang="zh-TW" dirty="0"/>
              <a:t>A binary semaphore </a:t>
            </a:r>
            <a:r>
              <a:rPr lang="en-US" altLang="zh-TW" b="1" dirty="0"/>
              <a:t>need not be </a:t>
            </a:r>
            <a:r>
              <a:rPr lang="en-US" altLang="zh-TW" b="1" dirty="0">
                <a:solidFill>
                  <a:srgbClr val="FF0000"/>
                </a:solidFill>
              </a:rPr>
              <a:t>given back </a:t>
            </a:r>
            <a:r>
              <a:rPr lang="en-US" altLang="zh-TW" b="1" dirty="0"/>
              <a:t>once obtained</a:t>
            </a:r>
            <a:r>
              <a:rPr lang="en-US" altLang="zh-TW" dirty="0"/>
              <a:t>, and can be left in ‘empty’ for an indefinite time</a:t>
            </a:r>
          </a:p>
          <a:p>
            <a:pPr lvl="2"/>
            <a:r>
              <a:rPr lang="en-US" altLang="zh-TW" dirty="0"/>
              <a:t>Thus, task control flow synchronization can be implemented by one task/interrupt continuously 'giving' the semaphore while another continuously 'takes' the semaphore</a:t>
            </a:r>
          </a:p>
          <a:p>
            <a:pPr lvl="1"/>
            <a:r>
              <a:rPr lang="en-US" altLang="zh-TW" dirty="0"/>
              <a:t>Binary semaphores are assigned to variables of type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SemaphoreHandle_t</a:t>
            </a:r>
            <a:r>
              <a:rPr lang="en-US" altLang="zh-TW" dirty="0"/>
              <a:t> and can be used in any API function that takes a parameter of this type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BC2A8D-9A7B-4180-A2C0-64594010D3A4}" type="slidenum">
              <a:rPr lang="zh-TW" altLang="en-US" smtClean="0"/>
              <a:pPr/>
              <a:t>11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381620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 a Binary Semaphore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xSemaphoreGiveFromISR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SemaphoreHandle_t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xSemaphore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signed 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BaseType_t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pxHigherPriorityTaskWoken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TW" dirty="0"/>
          </a:p>
          <a:p>
            <a:r>
              <a:rPr lang="en-US" altLang="zh-TW" dirty="0"/>
              <a:t>Set (give) a semaphore</a:t>
            </a:r>
          </a:p>
          <a:p>
            <a:pPr lvl="1"/>
            <a:r>
              <a:rPr lang="en-US" altLang="zh-TW" dirty="0"/>
              <a:t>Can be used from an ISR</a:t>
            </a:r>
          </a:p>
          <a:p>
            <a:pPr lvl="1"/>
            <a:r>
              <a:rPr lang="en-US" altLang="zh-TW" dirty="0" err="1"/>
              <a:t>xSemaphore</a:t>
            </a:r>
            <a:r>
              <a:rPr lang="en-US" altLang="zh-TW" dirty="0"/>
              <a:t>: handle to the semaphore being released </a:t>
            </a:r>
          </a:p>
          <a:p>
            <a:pPr lvl="1"/>
            <a:r>
              <a:rPr lang="en-US" altLang="zh-TW" dirty="0" err="1"/>
              <a:t>pxHigherPriorityTaskWoken</a:t>
            </a:r>
            <a:r>
              <a:rPr lang="en-US" altLang="zh-TW" dirty="0"/>
              <a:t>: set to </a:t>
            </a:r>
            <a:r>
              <a:rPr lang="en-US" altLang="zh-TW" dirty="0" err="1"/>
              <a:t>pdTRUE</a:t>
            </a:r>
            <a:r>
              <a:rPr lang="en-US" altLang="zh-TW" dirty="0"/>
              <a:t> if giving the semaphore caused a task of a higher priority to unblock, causing a context switch before the interrupt is exited</a:t>
            </a:r>
          </a:p>
          <a:p>
            <a:pPr marL="0" indent="0">
              <a:buNone/>
            </a:pPr>
            <a:endParaRPr lang="en-US" altLang="zh-TW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xSemaphoreGive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SemaphoreHandle_t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xSemaphore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dirty="0"/>
              <a:t>Set (give) a semaphore</a:t>
            </a:r>
            <a:endParaRPr lang="en-US" altLang="zh-TW" sz="2200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A0DC7-59DB-4FF4-A98F-253DCA5EE1C1}" type="slidenum">
              <a:rPr lang="zh-TW" altLang="en-US" smtClean="0"/>
              <a:pPr/>
              <a:t>12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927138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 a Binary Semaphore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xSemaphoreTake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xSemaphoreHandle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xSemaphore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portTickType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xBlockTime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dirty="0"/>
          </a:p>
          <a:p>
            <a:r>
              <a:rPr lang="en-US" dirty="0"/>
              <a:t>Reset (take) a semaphore</a:t>
            </a:r>
          </a:p>
          <a:p>
            <a:pPr lvl="1"/>
            <a:r>
              <a:rPr lang="en-US" dirty="0" err="1"/>
              <a:t>xSemaphore</a:t>
            </a:r>
            <a:r>
              <a:rPr lang="en-US" dirty="0"/>
              <a:t>: handle to the semaphore being taken</a:t>
            </a:r>
          </a:p>
          <a:p>
            <a:pPr lvl="1"/>
            <a:r>
              <a:rPr lang="en-US" dirty="0" err="1"/>
              <a:t>xBlockTime</a:t>
            </a:r>
            <a:r>
              <a:rPr lang="en-US" dirty="0"/>
              <a:t>: time in ticks to wait for the semaphore to become available</a:t>
            </a:r>
          </a:p>
          <a:p>
            <a:pPr lvl="2"/>
            <a:r>
              <a:rPr lang="en-US" dirty="0"/>
              <a:t>A block time of zero can be used to poll the semaphore</a:t>
            </a:r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xSemaphoreTakeFromISR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xSemaphoreHandle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xSemaphore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signed 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BaseType_t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pxHigherPriorityTaskWoken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A0DC7-59DB-4FF4-A98F-253DCA5EE1C1}" type="slidenum">
              <a:rPr lang="zh-TW" altLang="en-US" smtClean="0"/>
              <a:pPr/>
              <a:t>13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471037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Example of Binary Semaphores</a:t>
            </a:r>
            <a:endParaRPr lang="zh-TW" altLang="en-US" sz="18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432AF1-3153-4BFC-ABF0-71916461ABBD}" type="slidenum">
              <a:rPr lang="zh-TW" altLang="en-US" smtClean="0"/>
              <a:pPr/>
              <a:t>14</a:t>
            </a:fld>
            <a:endParaRPr lang="zh-TW" altLang="zh-TW"/>
          </a:p>
        </p:txBody>
      </p:sp>
      <p:graphicFrame>
        <p:nvGraphicFramePr>
          <p:cNvPr id="1185816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358557"/>
              </p:ext>
            </p:extLst>
          </p:nvPr>
        </p:nvGraphicFramePr>
        <p:xfrm>
          <a:off x="251520" y="1124744"/>
          <a:ext cx="8712968" cy="4945380"/>
        </p:xfrm>
        <a:graphic>
          <a:graphicData uri="http://schemas.openxmlformats.org/drawingml/2006/table">
            <a:tbl>
              <a:tblPr/>
              <a:tblGrid>
                <a:gridCol w="8712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767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r>
                        <a:rPr kumimoji="1" lang="en-US" altLang="zh-TW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#include</a:t>
                      </a:r>
                      <a:r>
                        <a:rPr kumimoji="1" lang="en-US" altLang="zh-TW" sz="2000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&lt;</a:t>
                      </a:r>
                      <a:r>
                        <a:rPr kumimoji="1" lang="en-US" altLang="zh-TW" sz="2000" b="1" kern="1200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semphr.h</a:t>
                      </a:r>
                      <a:r>
                        <a:rPr kumimoji="1" lang="en-US" altLang="zh-TW" sz="2000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&gt;</a:t>
                      </a:r>
                      <a:endParaRPr kumimoji="1" lang="en-US" altLang="zh-TW" sz="2000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標楷體" pitchFamily="65" charset="-120"/>
                        <a:cs typeface="Courier New" pitchFamily="49" charset="0"/>
                      </a:endParaRPr>
                    </a:p>
                    <a:p>
                      <a:r>
                        <a:rPr kumimoji="1" lang="en-US" altLang="zh-TW" sz="2000" b="1" kern="1200" dirty="0" err="1">
                          <a:solidFill>
                            <a:srgbClr val="FF000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vSemaphoreHandle</a:t>
                      </a:r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</a:t>
                      </a:r>
                      <a:r>
                        <a:rPr kumimoji="1" lang="en-US" altLang="zh-TW" sz="20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binary_sem</a:t>
                      </a:r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; </a:t>
                      </a:r>
                      <a:r>
                        <a:rPr kumimoji="1" lang="en-US" altLang="zh-TW" sz="2000" b="1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//Global handler</a:t>
                      </a: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void </a:t>
                      </a:r>
                      <a:r>
                        <a:rPr kumimoji="1" lang="en-US" altLang="zh-TW" sz="20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one_sec_isr</a:t>
                      </a:r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(void){ </a:t>
                      </a:r>
                      <a:r>
                        <a:rPr kumimoji="1" lang="en-US" altLang="zh-TW" sz="2000" b="1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// an ISR</a:t>
                      </a:r>
                    </a:p>
                    <a:p>
                      <a:r>
                        <a:rPr kumimoji="1" lang="en-US" altLang="zh-TW" sz="2000" b="1" kern="1200" baseline="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</a:t>
                      </a:r>
                      <a:r>
                        <a:rPr kumimoji="1" lang="en-US" altLang="zh-TW" sz="2000" b="1" kern="1200" dirty="0" err="1">
                          <a:solidFill>
                            <a:srgbClr val="FF000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xSemaphoreGiveFromISR</a:t>
                      </a:r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</a:t>
                      </a:r>
                      <a:r>
                        <a:rPr kumimoji="1" lang="en-US" altLang="zh-TW" sz="20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binary_sem</a:t>
                      </a:r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, NULL);		</a:t>
                      </a: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}</a:t>
                      </a: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void </a:t>
                      </a:r>
                      <a:r>
                        <a:rPr kumimoji="1" lang="en-US" altLang="zh-TW" sz="20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sem_task</a:t>
                      </a:r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(void *p){</a:t>
                      </a:r>
                    </a:p>
                    <a:p>
                      <a:r>
                        <a:rPr kumimoji="1" lang="en-US" altLang="zh-TW" sz="2000" b="1" kern="1200" baseline="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</a:t>
                      </a:r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while(1)</a:t>
                      </a:r>
                    </a:p>
                    <a:p>
                      <a:r>
                        <a:rPr kumimoji="1" lang="en-US" altLang="zh-TW" sz="2000" b="1" kern="1200" baseline="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</a:t>
                      </a:r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if(</a:t>
                      </a:r>
                      <a:r>
                        <a:rPr kumimoji="1" lang="en-US" altLang="zh-TW" sz="2000" b="1" kern="1200" dirty="0" err="1">
                          <a:solidFill>
                            <a:srgbClr val="FF000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xSemaphoreTake</a:t>
                      </a:r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(binary_sem,999999)) puts("Tick!");</a:t>
                      </a: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}</a:t>
                      </a:r>
                    </a:p>
                    <a:p>
                      <a:r>
                        <a:rPr kumimoji="1" lang="en-US" altLang="zh-TW" sz="20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int</a:t>
                      </a:r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main(void){</a:t>
                      </a: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</a:t>
                      </a:r>
                      <a:r>
                        <a:rPr kumimoji="1" lang="en-US" altLang="zh-TW" sz="2000" b="1" kern="1200" dirty="0" err="1">
                          <a:solidFill>
                            <a:srgbClr val="FF000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vSemaphoreCreateBinary</a:t>
                      </a:r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</a:t>
                      </a:r>
                      <a:r>
                        <a:rPr kumimoji="1" lang="en-US" altLang="zh-TW" sz="20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binary_sem</a:t>
                      </a:r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);</a:t>
                      </a: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</a:t>
                      </a:r>
                      <a:r>
                        <a:rPr kumimoji="1" lang="en-US" altLang="zh-TW" sz="20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xTaskCreate</a:t>
                      </a:r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</a:t>
                      </a:r>
                      <a:r>
                        <a:rPr kumimoji="1" lang="en-US" altLang="zh-TW" sz="20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sem_task</a:t>
                      </a:r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, (signed char*)) "t1", 2048,</a:t>
                      </a: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    NULL, 1, NULL);</a:t>
                      </a: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</a:t>
                      </a:r>
                      <a:r>
                        <a:rPr kumimoji="1" lang="en-US" altLang="zh-TW" sz="20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vTaskStartScheduler</a:t>
                      </a:r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();</a:t>
                      </a:r>
                    </a:p>
                    <a:p>
                      <a:r>
                        <a:rPr kumimoji="1" lang="en-US" altLang="zh-TW" sz="2000" b="1" kern="1200" baseline="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</a:t>
                      </a:r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return 0;	</a:t>
                      </a: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直線單箭頭接點 3"/>
          <p:cNvCxnSpPr/>
          <p:nvPr/>
        </p:nvCxnSpPr>
        <p:spPr bwMode="auto">
          <a:xfrm>
            <a:off x="2987824" y="2348879"/>
            <a:ext cx="504056" cy="10081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文字方塊 4"/>
          <p:cNvSpPr txBox="1"/>
          <p:nvPr/>
        </p:nvSpPr>
        <p:spPr>
          <a:xfrm>
            <a:off x="4215596" y="2622103"/>
            <a:ext cx="172092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/>
            <a:r>
              <a:rPr lang="en-US" altLang="zh-TW" dirty="0">
                <a:solidFill>
                  <a:srgbClr val="FF0000"/>
                </a:solidFill>
                <a:latin typeface="+mn-lt"/>
              </a:rPr>
              <a:t>Control flow</a:t>
            </a:r>
            <a:endParaRPr lang="zh-TW" altLang="en-US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231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Counting Semaphores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dirty="0"/>
              <a:t>Typically used for two things:</a:t>
            </a:r>
          </a:p>
          <a:p>
            <a:pPr>
              <a:spcBef>
                <a:spcPts val="0"/>
              </a:spcBef>
            </a:pPr>
            <a:r>
              <a:rPr lang="en-US" altLang="zh-TW" dirty="0"/>
              <a:t>Counting events:</a:t>
            </a:r>
          </a:p>
          <a:p>
            <a:pPr lvl="1">
              <a:spcBef>
                <a:spcPts val="0"/>
              </a:spcBef>
            </a:pPr>
            <a:r>
              <a:rPr lang="en-US" altLang="zh-TW" dirty="0"/>
              <a:t>An </a:t>
            </a:r>
            <a:r>
              <a:rPr lang="en-US" altLang="zh-TW" i="1" dirty="0"/>
              <a:t>event handler </a:t>
            </a:r>
            <a:r>
              <a:rPr lang="en-US" altLang="zh-TW" dirty="0"/>
              <a:t>will 'give' a semaphore each time an event occurs, and a </a:t>
            </a:r>
            <a:r>
              <a:rPr lang="en-US" altLang="zh-TW" i="1" dirty="0"/>
              <a:t>handler task </a:t>
            </a:r>
            <a:r>
              <a:rPr lang="en-US" altLang="zh-TW" dirty="0"/>
              <a:t>will 'take' a semaphore each time it processes an event</a:t>
            </a:r>
          </a:p>
          <a:p>
            <a:pPr>
              <a:spcBef>
                <a:spcPts val="0"/>
              </a:spcBef>
            </a:pPr>
            <a:r>
              <a:rPr lang="en-US" altLang="zh-TW" dirty="0"/>
              <a:t>Resource management:</a:t>
            </a:r>
          </a:p>
          <a:p>
            <a:pPr lvl="1">
              <a:spcBef>
                <a:spcPts val="0"/>
              </a:spcBef>
            </a:pPr>
            <a:r>
              <a:rPr lang="en-US" altLang="zh-TW" dirty="0"/>
              <a:t>The count value indicates number of available resources</a:t>
            </a:r>
          </a:p>
          <a:p>
            <a:pPr lvl="1">
              <a:spcBef>
                <a:spcPts val="0"/>
              </a:spcBef>
            </a:pPr>
            <a:r>
              <a:rPr lang="en-US" altLang="zh-TW" dirty="0"/>
              <a:t>To get a resource, a task must obtain (take) a semaphore </a:t>
            </a:r>
          </a:p>
          <a:p>
            <a:pPr lvl="1">
              <a:spcBef>
                <a:spcPts val="0"/>
              </a:spcBef>
            </a:pPr>
            <a:r>
              <a:rPr lang="en-US" altLang="zh-TW" dirty="0"/>
              <a:t>When a task finishes with the resource, it 'gives' the semaphore back</a:t>
            </a:r>
          </a:p>
          <a:p>
            <a:pPr>
              <a:spcBef>
                <a:spcPts val="0"/>
              </a:spcBef>
            </a:pP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SemaphoreHandle_t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xSemaphoreCreateCounting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UBaseType_t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uxMaxCount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UBaseType_t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uxInitialCount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432AF1-3153-4BFC-ABF0-71916461ABBD}" type="slidenum">
              <a:rPr lang="zh-TW" altLang="en-US" smtClean="0"/>
              <a:pPr/>
              <a:t>15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843236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of Counting Semaphore (1/2)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3E00B-676D-46F7-957F-6C5FE337BE7D}" type="slidenum">
              <a:rPr lang="zh-TW" altLang="en-US" smtClean="0"/>
              <a:pPr/>
              <a:t>16</a:t>
            </a:fld>
            <a:endParaRPr lang="zh-TW" altLang="zh-TW"/>
          </a:p>
        </p:txBody>
      </p:sp>
      <p:graphicFrame>
        <p:nvGraphicFramePr>
          <p:cNvPr id="4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087617"/>
              </p:ext>
            </p:extLst>
          </p:nvPr>
        </p:nvGraphicFramePr>
        <p:xfrm>
          <a:off x="251520" y="1196503"/>
          <a:ext cx="8568952" cy="4663440"/>
        </p:xfrm>
        <a:graphic>
          <a:graphicData uri="http://schemas.openxmlformats.org/drawingml/2006/table">
            <a:tbl>
              <a:tblPr/>
              <a:tblGrid>
                <a:gridCol w="8568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667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TW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#include &lt;</a:t>
                      </a:r>
                      <a:r>
                        <a:rPr kumimoji="1" lang="en-US" altLang="zh-TW" sz="20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semphr.h</a:t>
                      </a:r>
                      <a:r>
                        <a:rPr kumimoji="1" lang="en-US" altLang="zh-TW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TW" sz="2000" b="1" dirty="0" err="1">
                          <a:solidFill>
                            <a:srgbClr val="FF000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xSemaphoreHandle</a:t>
                      </a:r>
                      <a:r>
                        <a:rPr lang="en-US" altLang="zh-TW" sz="2000" b="1" dirty="0">
                          <a:solidFill>
                            <a:srgbClr val="FF000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2000" b="1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count_sem</a:t>
                      </a:r>
                      <a:r>
                        <a:rPr lang="en-US" altLang="zh-TW" sz="2000" b="1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; </a:t>
                      </a:r>
                      <a:r>
                        <a:rPr lang="en-US" altLang="zh-TW" sz="2000" b="1" dirty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//Global Handler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kumimoji="1" lang="en-US" altLang="zh-TW" sz="2000" b="1" kern="1200" dirty="0">
                        <a:solidFill>
                          <a:prstClr val="black"/>
                        </a:solidFill>
                        <a:latin typeface="Courier New" pitchFamily="49" charset="0"/>
                        <a:ea typeface="標楷體" pitchFamily="65" charset="-120"/>
                        <a:cs typeface="Courier New" pitchFamily="49" charset="0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 err="1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int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main(void){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</a:t>
                      </a:r>
                      <a:r>
                        <a:rPr kumimoji="1" lang="en-US" altLang="zh-TW" sz="2000" b="1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/*</a:t>
                      </a:r>
                      <a:r>
                        <a:rPr kumimoji="1" lang="en-US" altLang="zh-TW" sz="2000" b="1" kern="1200" baseline="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P</a:t>
                      </a:r>
                      <a:r>
                        <a:rPr kumimoji="1" lang="en-US" altLang="zh-TW" sz="2000" b="1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arameter for </a:t>
                      </a:r>
                      <a:r>
                        <a:rPr kumimoji="1" lang="en-US" altLang="zh-TW" sz="2000" b="1" kern="1200" dirty="0" err="1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uxMaxCount</a:t>
                      </a:r>
                      <a:r>
                        <a:rPr kumimoji="1" lang="en-US" altLang="zh-TW" sz="2000" b="1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, </a:t>
                      </a:r>
                      <a:r>
                        <a:rPr kumimoji="1" lang="en-US" altLang="zh-TW" sz="2000" b="1" kern="1200" dirty="0" err="1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uxInitialCount</a:t>
                      </a:r>
                      <a:r>
                        <a:rPr kumimoji="1" lang="en-US" altLang="zh-TW" sz="2000" b="1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*/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</a:t>
                      </a:r>
                      <a:r>
                        <a:rPr kumimoji="1" lang="en-US" altLang="zh-TW" sz="2000" b="1" kern="1200" dirty="0" err="1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count_sem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= </a:t>
                      </a:r>
                      <a:r>
                        <a:rPr kumimoji="1" lang="en-US" altLang="zh-TW" sz="2000" b="1" kern="1200" dirty="0" err="1">
                          <a:solidFill>
                            <a:srgbClr val="FF000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xSemaphoreCreateCounting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(2, </a:t>
                      </a:r>
                      <a:r>
                        <a:rPr kumimoji="1" lang="en-US" altLang="zh-TW" sz="2000" b="1" kern="120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2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);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</a:t>
                      </a:r>
                      <a:r>
                        <a:rPr kumimoji="1" lang="zh-TW" altLang="en-US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有兩個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token</a:t>
                      </a:r>
                      <a:r>
                        <a:rPr kumimoji="1" lang="zh-TW" altLang="en-US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，初始有兩個</a:t>
                      </a:r>
                      <a:endParaRPr kumimoji="1" lang="en-US" altLang="zh-TW" sz="2000" b="1" kern="1200" dirty="0">
                        <a:solidFill>
                          <a:prstClr val="black"/>
                        </a:solidFill>
                        <a:latin typeface="Courier New" pitchFamily="49" charset="0"/>
                        <a:ea typeface="標楷體" pitchFamily="65" charset="-120"/>
                        <a:cs typeface="Courier New" pitchFamily="49" charset="0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</a:t>
                      </a:r>
                      <a:r>
                        <a:rPr kumimoji="1" lang="en-US" altLang="zh-TW" sz="2000" b="1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/* Create tasks with priority 1 for both users */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</a:t>
                      </a:r>
                      <a:r>
                        <a:rPr kumimoji="1" lang="en-US" altLang="zh-TW" sz="2000" b="1" kern="1200" dirty="0" err="1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xTaskCreate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(task1, (signed char*)) “t1", 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 1024,</a:t>
                      </a:r>
                      <a:r>
                        <a:rPr kumimoji="1" lang="en-US" altLang="zh-TW" sz="2000" b="1" kern="1200" baseline="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NULL, 1, NULL);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</a:t>
                      </a:r>
                      <a:r>
                        <a:rPr kumimoji="1" lang="en-US" altLang="zh-TW" sz="2000" b="1" kern="1200" dirty="0" err="1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xTaskCreate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(task2, (signed char*)) “t2",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  1024, NULL, 1, NULL);   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</a:t>
                      </a:r>
                      <a:r>
                        <a:rPr kumimoji="1" lang="en-US" altLang="zh-TW" sz="2000" b="1" kern="1200" dirty="0" err="1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vTaskStartScheduler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();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return 0;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}</a:t>
                      </a:r>
                      <a:endParaRPr kumimoji="1" lang="zh-TW" altLang="en-US" sz="2000" b="1" kern="1200" dirty="0">
                        <a:solidFill>
                          <a:prstClr val="black"/>
                        </a:solidFill>
                        <a:latin typeface="Courier New" pitchFamily="49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4886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of Counting Semaphore (2/2)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3E00B-676D-46F7-957F-6C5FE337BE7D}" type="slidenum">
              <a:rPr lang="zh-TW" altLang="en-US" smtClean="0"/>
              <a:pPr/>
              <a:t>17</a:t>
            </a:fld>
            <a:endParaRPr lang="zh-TW" altLang="zh-TW"/>
          </a:p>
        </p:txBody>
      </p:sp>
      <p:graphicFrame>
        <p:nvGraphicFramePr>
          <p:cNvPr id="4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848115"/>
              </p:ext>
            </p:extLst>
          </p:nvPr>
        </p:nvGraphicFramePr>
        <p:xfrm>
          <a:off x="251520" y="1124744"/>
          <a:ext cx="9577064" cy="4945380"/>
        </p:xfrm>
        <a:graphic>
          <a:graphicData uri="http://schemas.openxmlformats.org/drawingml/2006/table">
            <a:tbl>
              <a:tblPr/>
              <a:tblGrid>
                <a:gridCol w="9577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767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indent="0">
                        <a:buNone/>
                      </a:pPr>
                      <a:r>
                        <a:rPr lang="en-US" altLang="zh-TW" sz="2000" b="1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void task1(void *p){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while(1){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baseline="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2000" b="1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if(</a:t>
                      </a:r>
                      <a:r>
                        <a:rPr lang="en-US" altLang="zh-TW" sz="2000" b="1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xSemaphoreTake</a:t>
                      </a:r>
                      <a:r>
                        <a:rPr lang="en-US" altLang="zh-TW" sz="2000" b="1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</a:t>
                      </a:r>
                      <a:r>
                        <a:rPr lang="en-US" altLang="zh-TW" sz="2000" b="1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count_sem</a:t>
                      </a:r>
                      <a:r>
                        <a:rPr lang="en-US" altLang="zh-TW" sz="2000" b="1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, </a:t>
                      </a:r>
                      <a:r>
                        <a:rPr lang="en-US" altLang="zh-TW" sz="2000" b="1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portMAX_DELAY</a:t>
                      </a:r>
                      <a:r>
                        <a:rPr lang="en-US" altLang="zh-TW" sz="2000" b="1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)){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  </a:t>
                      </a:r>
                      <a:r>
                        <a:rPr lang="en-US" altLang="zh-TW" sz="2000" b="1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xSemaphoreGive</a:t>
                      </a:r>
                      <a:r>
                        <a:rPr lang="en-US" altLang="zh-TW" sz="2000" b="1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</a:t>
                      </a:r>
                      <a:r>
                        <a:rPr lang="en-US" altLang="zh-TW" sz="2000" b="1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count_sem</a:t>
                      </a:r>
                      <a:r>
                        <a:rPr lang="en-US" altLang="zh-TW" sz="2000" b="1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);//</a:t>
                      </a:r>
                      <a:r>
                        <a:rPr lang="zh-TW" altLang="en-US" sz="2000" b="1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願意無限期的</a:t>
                      </a:r>
                      <a:r>
                        <a:rPr lang="en-US" altLang="zh-TW" sz="2000" b="1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delay(</a:t>
                      </a:r>
                      <a:r>
                        <a:rPr lang="en-US" altLang="zh-TW" sz="2000" b="1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blockin</a:t>
                      </a:r>
                      <a:r>
                        <a:rPr lang="zh-TW" altLang="en-US" sz="2000" b="1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的</a:t>
                      </a:r>
                      <a:r>
                        <a:rPr lang="en-US" altLang="zh-TW" sz="2000" b="1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}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2000" b="1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vTaskDelay</a:t>
                      </a:r>
                      <a:r>
                        <a:rPr lang="en-US" altLang="zh-TW" sz="2000" b="1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(3000); 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}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}</a:t>
                      </a: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void task2(void *p){</a:t>
                      </a: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while(1){</a:t>
                      </a: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if(</a:t>
                      </a:r>
                      <a:r>
                        <a:rPr kumimoji="1" lang="en-US" altLang="zh-TW" sz="20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xSemaphoreTake</a:t>
                      </a:r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</a:t>
                      </a:r>
                      <a:r>
                        <a:rPr kumimoji="1" lang="en-US" altLang="zh-TW" sz="20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count_sem</a:t>
                      </a:r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), </a:t>
                      </a:r>
                      <a:r>
                        <a:rPr kumimoji="1" lang="en-US" altLang="zh-TW" sz="20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portMAX_DELAY</a:t>
                      </a:r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){</a:t>
                      </a: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  </a:t>
                      </a:r>
                      <a:r>
                        <a:rPr kumimoji="1" lang="en-US" altLang="zh-TW" sz="20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xSemaphoreGive</a:t>
                      </a:r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</a:t>
                      </a:r>
                      <a:r>
                        <a:rPr kumimoji="1" lang="en-US" altLang="zh-TW" sz="20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count_sem</a:t>
                      </a:r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);</a:t>
                      </a: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}</a:t>
                      </a: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2000" b="1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vTaskDelay</a:t>
                      </a:r>
                      <a:r>
                        <a:rPr lang="en-US" altLang="zh-TW" sz="2000" b="1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(3000); </a:t>
                      </a:r>
                      <a:endParaRPr kumimoji="1" lang="en-US" altLang="zh-TW" sz="2000" b="1" kern="1200" dirty="0">
                        <a:latin typeface="Courier New" pitchFamily="49" charset="0"/>
                        <a:ea typeface="標楷體" pitchFamily="65" charset="-120"/>
                        <a:cs typeface="Courier New" pitchFamily="49" charset="0"/>
                      </a:endParaRP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}</a:t>
                      </a: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}</a:t>
                      </a:r>
                      <a:endParaRPr kumimoji="1" lang="zh-TW" altLang="en-US" sz="2000" b="1" kern="1200" dirty="0">
                        <a:latin typeface="Courier New" pitchFamily="49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103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Mutex</a:t>
            </a:r>
            <a:r>
              <a:rPr lang="zh-TW" altLang="en-US" dirty="0"/>
              <a:t> 一次只能一個人做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Mutexes</a:t>
            </a:r>
            <a:r>
              <a:rPr lang="en-US" altLang="zh-TW" dirty="0"/>
              <a:t> are used for mutual exclusion, so that only one task at a time uses a shared resource, e.g., file, data, device, ...</a:t>
            </a:r>
          </a:p>
          <a:p>
            <a:pPr lvl="1"/>
            <a:r>
              <a:rPr lang="en-US" altLang="zh-TW" dirty="0"/>
              <a:t>To access the shared resource, a task locks the </a:t>
            </a:r>
            <a:r>
              <a:rPr lang="en-US" altLang="zh-TW" dirty="0" err="1"/>
              <a:t>mutex</a:t>
            </a:r>
            <a:r>
              <a:rPr lang="en-US" altLang="zh-TW" dirty="0"/>
              <a:t> associated with the resource </a:t>
            </a:r>
          </a:p>
          <a:p>
            <a:pPr lvl="1"/>
            <a:r>
              <a:rPr lang="en-US" altLang="zh-TW" dirty="0"/>
              <a:t>The task owns the </a:t>
            </a:r>
            <a:r>
              <a:rPr lang="en-US" altLang="zh-TW" dirty="0" err="1"/>
              <a:t>mutex</a:t>
            </a:r>
            <a:r>
              <a:rPr lang="en-US" altLang="zh-TW" dirty="0"/>
              <a:t> until it unlocks the </a:t>
            </a:r>
            <a:r>
              <a:rPr lang="en-US" altLang="zh-TW" dirty="0" err="1"/>
              <a:t>mutex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A0DC7-59DB-4FF4-A98F-253DCA5EE1C1}" type="slidenum">
              <a:rPr lang="zh-TW" altLang="en-US" smtClean="0"/>
              <a:pPr/>
              <a:t>18</a:t>
            </a:fld>
            <a:endParaRPr lang="zh-TW" altLang="zh-TW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709706"/>
            <a:ext cx="8053294" cy="238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96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798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Why Synchronization?</a:t>
            </a:r>
            <a:endParaRPr lang="en-CA" altLang="zh-TW"/>
          </a:p>
        </p:txBody>
      </p:sp>
      <p:sp>
        <p:nvSpPr>
          <p:cNvPr id="1141799" name="Rectangle 3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Synchronization may be used to solve:</a:t>
            </a:r>
            <a:r>
              <a:rPr lang="zh-TW" altLang="en-US" dirty="0"/>
              <a:t>這三類</a:t>
            </a:r>
            <a:endParaRPr lang="en-US" altLang="zh-TW" dirty="0"/>
          </a:p>
          <a:p>
            <a:pPr lvl="1"/>
            <a:r>
              <a:rPr lang="en-US" altLang="zh-TW" dirty="0"/>
              <a:t>Mutual exclusion</a:t>
            </a:r>
          </a:p>
          <a:p>
            <a:pPr lvl="1"/>
            <a:r>
              <a:rPr lang="en-US" altLang="zh-TW" dirty="0"/>
              <a:t>Control flow</a:t>
            </a:r>
          </a:p>
          <a:p>
            <a:pPr lvl="1"/>
            <a:r>
              <a:rPr lang="en-US" altLang="zh-TW" dirty="0"/>
              <a:t>Data flow</a:t>
            </a:r>
          </a:p>
          <a:p>
            <a:r>
              <a:rPr lang="en-US" altLang="zh-TW" dirty="0"/>
              <a:t>Synchronization mechanisms include:</a:t>
            </a:r>
          </a:p>
          <a:p>
            <a:pPr lvl="1"/>
            <a:r>
              <a:rPr lang="en-US" altLang="zh-TW" dirty="0"/>
              <a:t>Message queues</a:t>
            </a:r>
          </a:p>
          <a:p>
            <a:pPr lvl="1"/>
            <a:r>
              <a:rPr lang="en-US" altLang="zh-TW" dirty="0"/>
              <a:t>Semaphores</a:t>
            </a:r>
          </a:p>
          <a:p>
            <a:pPr lvl="1"/>
            <a:r>
              <a:rPr lang="en-US" altLang="zh-TW" dirty="0" err="1"/>
              <a:t>Mutexs</a:t>
            </a:r>
            <a:endParaRPr lang="en-US" altLang="zh-TW" dirty="0"/>
          </a:p>
          <a:p>
            <a:pPr lvl="1"/>
            <a:r>
              <a:rPr lang="en-US" altLang="zh-TW" dirty="0"/>
              <a:t>Locks</a:t>
            </a:r>
          </a:p>
          <a:p>
            <a:r>
              <a:rPr lang="en-US" altLang="zh-TW" dirty="0"/>
              <a:t>Correct synchronization mechanism depends </a:t>
            </a:r>
            <a:br>
              <a:rPr lang="en-US" altLang="zh-TW" dirty="0"/>
            </a:br>
            <a:r>
              <a:rPr lang="en-US" altLang="zh-TW" dirty="0"/>
              <a:t>on the synchronization issue being addressed</a:t>
            </a:r>
            <a:endParaRPr lang="en-CA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A0DC7-59DB-4FF4-A98F-253DCA5EE1C1}" type="slidenum">
              <a:rPr lang="zh-TW" altLang="en-US" smtClean="0"/>
              <a:pPr/>
              <a:t>1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5866261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Mutex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Mutex</a:t>
            </a:r>
            <a:r>
              <a:rPr lang="en-US" altLang="zh-TW" dirty="0"/>
              <a:t> acts like a binary semaphore using a single token to guard a resource</a:t>
            </a:r>
          </a:p>
          <a:p>
            <a:pPr lvl="1"/>
            <a:r>
              <a:rPr lang="en-US" altLang="zh-TW" dirty="0"/>
              <a:t>When a task wishes to access the resource, it must first obtain ('take') the token</a:t>
            </a:r>
          </a:p>
          <a:p>
            <a:pPr lvl="1"/>
            <a:r>
              <a:rPr lang="en-US" altLang="zh-TW" dirty="0"/>
              <a:t>When the task has finished with the resource, it must 'give' the token back - allowing other tasks the opportunity to access the same resource</a:t>
            </a:r>
          </a:p>
          <a:p>
            <a:r>
              <a:rPr lang="en-US" altLang="zh-TW" dirty="0" err="1"/>
              <a:t>Mutex</a:t>
            </a:r>
            <a:r>
              <a:rPr lang="en-US" altLang="zh-TW" dirty="0"/>
              <a:t> may cause a high priority task to be waiting on a lower priority one</a:t>
            </a:r>
          </a:p>
          <a:p>
            <a:pPr lvl="1"/>
            <a:r>
              <a:rPr lang="en-US" altLang="zh-TW" dirty="0"/>
              <a:t>Even worse, a medium priority task might be running and cause the high priority task to miss its deadline!</a:t>
            </a:r>
          </a:p>
          <a:p>
            <a:pPr lvl="1"/>
            <a:r>
              <a:rPr lang="en-US" altLang="zh-TW" i="1" dirty="0">
                <a:solidFill>
                  <a:srgbClr val="FF0000"/>
                </a:solidFill>
                <a:ea typeface="新細明體" panose="02020500000000000000" pitchFamily="18" charset="-120"/>
              </a:rPr>
              <a:t>Priority inversion problem</a:t>
            </a:r>
            <a:r>
              <a:rPr lang="zh-TW" altLang="en-US" i="1" dirty="0">
                <a:solidFill>
                  <a:srgbClr val="FF0000"/>
                </a:solidFill>
                <a:ea typeface="新細明體" panose="02020500000000000000" pitchFamily="18" charset="-120"/>
              </a:rPr>
              <a:t> 高位階居然要等低位階的</a:t>
            </a:r>
            <a:endParaRPr lang="en-US" altLang="zh-TW" i="1" dirty="0">
              <a:solidFill>
                <a:srgbClr val="FF0000"/>
              </a:solidFill>
            </a:endParaRP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A0DC7-59DB-4FF4-A98F-253DCA5EE1C1}" type="slidenum">
              <a:rPr lang="zh-TW" altLang="en-US" smtClean="0"/>
              <a:pPr/>
              <a:t>19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086654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Priority Inversion: Case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Assume priority of T</a:t>
            </a:r>
            <a:r>
              <a:rPr lang="en-US" altLang="zh-TW" baseline="-25000" dirty="0"/>
              <a:t>1</a:t>
            </a:r>
            <a:r>
              <a:rPr lang="en-US" altLang="zh-TW" dirty="0"/>
              <a:t> &gt; priority of T</a:t>
            </a:r>
            <a:r>
              <a:rPr lang="en-US" altLang="zh-TW" baseline="-25000" dirty="0"/>
              <a:t>9</a:t>
            </a:r>
          </a:p>
          <a:p>
            <a:pPr lvl="1"/>
            <a:r>
              <a:rPr lang="en-US" altLang="zh-TW" dirty="0"/>
              <a:t>If T</a:t>
            </a:r>
            <a:r>
              <a:rPr lang="en-US" altLang="zh-TW" sz="2800" baseline="-25000" dirty="0"/>
              <a:t>9</a:t>
            </a:r>
            <a:r>
              <a:rPr lang="en-US" altLang="zh-TW" dirty="0"/>
              <a:t> has exclusive access, T</a:t>
            </a:r>
            <a:r>
              <a:rPr lang="en-US" altLang="zh-TW" sz="2800" baseline="-25000" dirty="0"/>
              <a:t>1</a:t>
            </a:r>
            <a:r>
              <a:rPr lang="en-US" altLang="zh-TW" dirty="0"/>
              <a:t> has to wait until T</a:t>
            </a:r>
            <a:r>
              <a:rPr lang="en-US" altLang="zh-TW" sz="2800" baseline="-25000" dirty="0"/>
              <a:t>9</a:t>
            </a:r>
            <a:r>
              <a:rPr lang="en-US" altLang="zh-TW" dirty="0"/>
              <a:t> releases resource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/>
              <a:t>inverting priority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A0DC7-59DB-4FF4-A98F-253DCA5EE1C1}" type="slidenum">
              <a:rPr lang="zh-TW" altLang="en-US" smtClean="0"/>
              <a:pPr/>
              <a:t>20</a:t>
            </a:fld>
            <a:endParaRPr lang="zh-TW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43" y="2467022"/>
            <a:ext cx="7208217" cy="362627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793384" y="2852936"/>
            <a:ext cx="1872208" cy="120032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n-lt"/>
              </a:rPr>
              <a:t>T</a:t>
            </a:r>
            <a:r>
              <a:rPr lang="en-US" altLang="zh-TW" baseline="-25000" dirty="0">
                <a:latin typeface="+mn-lt"/>
              </a:rPr>
              <a:t>1</a:t>
            </a:r>
            <a:r>
              <a:rPr lang="en-US" altLang="zh-TW" dirty="0">
                <a:latin typeface="+mn-lt"/>
              </a:rPr>
              <a:t> has higher priority and preempts T</a:t>
            </a:r>
            <a:r>
              <a:rPr lang="en-US" altLang="zh-TW" baseline="-25000" dirty="0">
                <a:latin typeface="+mn-lt"/>
              </a:rPr>
              <a:t>9</a:t>
            </a:r>
            <a:endParaRPr lang="zh-TW" altLang="en-US" baseline="-25000" dirty="0">
              <a:latin typeface="+mn-lt"/>
            </a:endParaRPr>
          </a:p>
        </p:txBody>
      </p:sp>
      <p:cxnSp>
        <p:nvCxnSpPr>
          <p:cNvPr id="8" name="直線單箭頭接點 7"/>
          <p:cNvCxnSpPr/>
          <p:nvPr/>
        </p:nvCxnSpPr>
        <p:spPr bwMode="auto">
          <a:xfrm flipH="1">
            <a:off x="2976960" y="4077072"/>
            <a:ext cx="3816424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左大括弧 8"/>
          <p:cNvSpPr/>
          <p:nvPr/>
        </p:nvSpPr>
        <p:spPr bwMode="auto">
          <a:xfrm>
            <a:off x="1320776" y="3429000"/>
            <a:ext cx="216024" cy="576064"/>
          </a:xfrm>
          <a:prstGeom prst="lef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67544" y="3356992"/>
            <a:ext cx="997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+mn-lt"/>
              </a:rPr>
              <a:t>Critical section</a:t>
            </a:r>
            <a:endParaRPr lang="zh-TW" alt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524328" y="5445224"/>
            <a:ext cx="1609614" cy="335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latin typeface="+mn-lt"/>
              </a:rPr>
              <a:t>(critical section)</a:t>
            </a:r>
            <a:endParaRPr lang="zh-TW" altLang="en-US" sz="16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4577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Priority Inversion: Case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medium-priority task preempts a lower-priority task which is using a shared resource, but a higher priority task is blocked waiting for that resource</a:t>
            </a:r>
          </a:p>
          <a:p>
            <a:pPr lvl="1"/>
            <a:r>
              <a:rPr lang="en-US" altLang="zh-TW" dirty="0"/>
              <a:t>If the higher-priority task would be otherwise ready to run, but a medium-priority task is currently running instead, a priority inversion is occurred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A0DC7-59DB-4FF4-A98F-253DCA5EE1C1}" type="slidenum">
              <a:rPr lang="zh-TW" altLang="en-US" smtClean="0"/>
              <a:pPr/>
              <a:t>21</a:t>
            </a:fld>
            <a:endParaRPr lang="zh-TW" altLang="zh-TW"/>
          </a:p>
        </p:txBody>
      </p:sp>
      <p:grpSp>
        <p:nvGrpSpPr>
          <p:cNvPr id="13" name="群組 12"/>
          <p:cNvGrpSpPr/>
          <p:nvPr/>
        </p:nvGrpSpPr>
        <p:grpSpPr>
          <a:xfrm>
            <a:off x="1447800" y="3573016"/>
            <a:ext cx="6677025" cy="2541587"/>
            <a:chOff x="1447800" y="3573016"/>
            <a:chExt cx="6677025" cy="2541587"/>
          </a:xfrm>
        </p:grpSpPr>
        <p:grpSp>
          <p:nvGrpSpPr>
            <p:cNvPr id="9" name="Group 4"/>
            <p:cNvGrpSpPr>
              <a:grpSpLocks/>
            </p:cNvGrpSpPr>
            <p:nvPr/>
          </p:nvGrpSpPr>
          <p:grpSpPr bwMode="auto">
            <a:xfrm>
              <a:off x="1447800" y="3573016"/>
              <a:ext cx="6677025" cy="2541587"/>
              <a:chOff x="1074" y="2335"/>
              <a:chExt cx="3870" cy="1434"/>
            </a:xfrm>
          </p:grpSpPr>
          <p:pic>
            <p:nvPicPr>
              <p:cNvPr id="10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4" y="2335"/>
                <a:ext cx="1560" cy="14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6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4" y="2448"/>
                <a:ext cx="2334" cy="1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2" name="矩形 11"/>
            <p:cNvSpPr/>
            <p:nvPr/>
          </p:nvSpPr>
          <p:spPr bwMode="auto">
            <a:xfrm>
              <a:off x="1619672" y="3645024"/>
              <a:ext cx="1080120" cy="2880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4788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2" t="13222" r="-285" b="2180"/>
          <a:stretch/>
        </p:blipFill>
        <p:spPr bwMode="auto">
          <a:xfrm>
            <a:off x="2987825" y="2636912"/>
            <a:ext cx="5995768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Solving Priority Inversion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>
                <a:solidFill>
                  <a:srgbClr val="FF0000"/>
                </a:solidFill>
              </a:rPr>
              <a:t>Priority inheritance</a:t>
            </a:r>
          </a:p>
          <a:p>
            <a:pPr lvl="1"/>
            <a:r>
              <a:rPr lang="en-US" altLang="zh-TW" dirty="0"/>
              <a:t>If a high priority task blocks while attempting to obtain a </a:t>
            </a:r>
            <a:r>
              <a:rPr lang="en-US" altLang="zh-TW" dirty="0" err="1"/>
              <a:t>mutex</a:t>
            </a:r>
            <a:r>
              <a:rPr lang="en-US" altLang="zh-TW" dirty="0"/>
              <a:t> (token) that is currently held by a lower priority task, then the priority of the task holding the token is temporarily </a:t>
            </a:r>
            <a:br>
              <a:rPr lang="en-US" altLang="zh-TW" dirty="0"/>
            </a:br>
            <a:r>
              <a:rPr lang="en-US" altLang="zh-TW" b="1" dirty="0"/>
              <a:t>raised to that </a:t>
            </a:r>
            <a:br>
              <a:rPr lang="en-US" altLang="zh-TW" b="1" dirty="0"/>
            </a:br>
            <a:r>
              <a:rPr lang="en-US" altLang="zh-TW" b="1" dirty="0"/>
              <a:t>of the </a:t>
            </a:r>
            <a:br>
              <a:rPr lang="en-US" altLang="zh-TW" b="1" dirty="0"/>
            </a:br>
            <a:r>
              <a:rPr lang="en-US" altLang="zh-TW" b="1" dirty="0"/>
              <a:t>blocking task</a:t>
            </a:r>
          </a:p>
          <a:p>
            <a:r>
              <a:rPr lang="en-US" altLang="zh-TW" dirty="0" err="1">
                <a:highlight>
                  <a:srgbClr val="FFFF00"/>
                </a:highlight>
              </a:rPr>
              <a:t>FreeRTOS</a:t>
            </a:r>
            <a:r>
              <a:rPr lang="en-US" altLang="zh-TW" dirty="0">
                <a:highlight>
                  <a:srgbClr val="FFFF00"/>
                </a:highlight>
              </a:rPr>
              <a:t> </a:t>
            </a:r>
            <a:r>
              <a:rPr lang="en-US" altLang="zh-TW" dirty="0" err="1">
                <a:highlight>
                  <a:srgbClr val="FFFF00"/>
                </a:highlight>
              </a:rPr>
              <a:t>mutex</a:t>
            </a:r>
            <a:br>
              <a:rPr lang="en-US" altLang="zh-TW" dirty="0">
                <a:highlight>
                  <a:srgbClr val="FFFF00"/>
                </a:highlight>
              </a:rPr>
            </a:br>
            <a:r>
              <a:rPr lang="en-US" altLang="zh-TW" dirty="0">
                <a:highlight>
                  <a:srgbClr val="FFFF00"/>
                </a:highlight>
              </a:rPr>
              <a:t>implements</a:t>
            </a:r>
            <a:br>
              <a:rPr lang="en-US" altLang="zh-TW" dirty="0">
                <a:highlight>
                  <a:srgbClr val="FFFF00"/>
                </a:highlight>
              </a:rPr>
            </a:br>
            <a:r>
              <a:rPr lang="en-US" altLang="zh-TW" dirty="0">
                <a:highlight>
                  <a:srgbClr val="FFFF00"/>
                </a:highlight>
              </a:rPr>
              <a:t>priority</a:t>
            </a:r>
            <a:br>
              <a:rPr lang="en-US" altLang="zh-TW" dirty="0">
                <a:highlight>
                  <a:srgbClr val="FFFF00"/>
                </a:highlight>
              </a:rPr>
            </a:br>
            <a:r>
              <a:rPr lang="en-US" altLang="zh-TW" dirty="0">
                <a:highlight>
                  <a:srgbClr val="FFFF00"/>
                </a:highlight>
              </a:rPr>
              <a:t>inheritance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A0DC7-59DB-4FF4-A98F-253DCA5EE1C1}" type="slidenum">
              <a:rPr lang="zh-TW" altLang="en-US" smtClean="0"/>
              <a:pPr/>
              <a:t>22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9492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Example of </a:t>
            </a:r>
            <a:r>
              <a:rPr lang="en-US" altLang="zh-TW" dirty="0" err="1"/>
              <a:t>Mutex</a:t>
            </a:r>
            <a:r>
              <a:rPr lang="en-US" altLang="zh-TW" dirty="0"/>
              <a:t> (1/3)</a:t>
            </a:r>
            <a:endParaRPr lang="zh-TW" altLang="en-US" sz="18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432AF1-3153-4BFC-ABF0-71916461ABBD}" type="slidenum">
              <a:rPr lang="zh-TW" altLang="en-US" smtClean="0"/>
              <a:pPr/>
              <a:t>23</a:t>
            </a:fld>
            <a:endParaRPr lang="zh-TW" altLang="zh-TW"/>
          </a:p>
        </p:txBody>
      </p:sp>
      <p:graphicFrame>
        <p:nvGraphicFramePr>
          <p:cNvPr id="1185816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673092"/>
              </p:ext>
            </p:extLst>
          </p:nvPr>
        </p:nvGraphicFramePr>
        <p:xfrm>
          <a:off x="323528" y="1124744"/>
          <a:ext cx="8568952" cy="4945380"/>
        </p:xfrm>
        <a:graphic>
          <a:graphicData uri="http://schemas.openxmlformats.org/drawingml/2006/table">
            <a:tbl>
              <a:tblPr/>
              <a:tblGrid>
                <a:gridCol w="8568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4416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TW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#include &lt;</a:t>
                      </a:r>
                      <a:r>
                        <a:rPr kumimoji="1" lang="en-US" altLang="zh-TW" sz="20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semphr.h</a:t>
                      </a:r>
                      <a:r>
                        <a:rPr kumimoji="1" lang="en-US" altLang="zh-TW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TW" sz="2000" b="1" kern="1200" dirty="0" err="1">
                          <a:solidFill>
                            <a:srgbClr val="FF000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SemaphoreHandle_t</a:t>
                      </a:r>
                      <a:r>
                        <a:rPr kumimoji="1" lang="en-US" altLang="zh-TW" sz="2000" b="1" kern="120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</a:t>
                      </a:r>
                      <a:r>
                        <a:rPr kumimoji="1" lang="en-US" altLang="zh-TW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gatekeeper = 0; </a:t>
                      </a:r>
                      <a:r>
                        <a:rPr kumimoji="1" lang="en-US" altLang="zh-TW" sz="2000" b="1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/*</a:t>
                      </a:r>
                      <a:r>
                        <a:rPr kumimoji="1" lang="en-US" altLang="zh-TW" sz="2000" b="1" kern="1200" baseline="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g</a:t>
                      </a:r>
                      <a:r>
                        <a:rPr kumimoji="1" lang="en-US" altLang="zh-TW" sz="2000" b="1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lobal handler */</a:t>
                      </a: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void setup(){</a:t>
                      </a: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</a:t>
                      </a:r>
                      <a:r>
                        <a:rPr kumimoji="1" lang="en-US" altLang="zh-TW" sz="20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Serial.begin</a:t>
                      </a:r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(9600);</a:t>
                      </a: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gatekeeper = </a:t>
                      </a:r>
                      <a:r>
                        <a:rPr kumimoji="1" lang="en-US" altLang="zh-TW" sz="2000" b="1" kern="1200" dirty="0" err="1">
                          <a:solidFill>
                            <a:srgbClr val="FF000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xSemaphoreCreateMutex</a:t>
                      </a:r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();</a:t>
                      </a: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</a:t>
                      </a:r>
                      <a:r>
                        <a:rPr kumimoji="1" lang="en-US" altLang="zh-TW" sz="2000" b="1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/*</a:t>
                      </a:r>
                      <a:r>
                        <a:rPr kumimoji="1" lang="en-US" altLang="zh-TW" sz="2000" b="1" kern="1200" baseline="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c</a:t>
                      </a:r>
                      <a:r>
                        <a:rPr kumimoji="1" lang="en-US" altLang="zh-TW" sz="2000" b="1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reate tasks with priority 1 for both users</a:t>
                      </a:r>
                      <a:r>
                        <a:rPr kumimoji="1" lang="en-US" altLang="zh-TW" sz="2000" b="1" kern="1200" baseline="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*</a:t>
                      </a:r>
                      <a:r>
                        <a:rPr kumimoji="1" lang="en-US" altLang="zh-TW" sz="2000" b="1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/</a:t>
                      </a: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</a:t>
                      </a:r>
                      <a:r>
                        <a:rPr kumimoji="1" lang="en-US" altLang="zh-TW" sz="20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xTaskCreate</a:t>
                      </a:r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(user_1, (</a:t>
                      </a:r>
                      <a:r>
                        <a:rPr kumimoji="1" lang="en-US" altLang="zh-TW" sz="20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const</a:t>
                      </a:r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</a:t>
                      </a:r>
                      <a:r>
                        <a:rPr kumimoji="1" lang="en-US" altLang="zh-TW" sz="20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portCHAR</a:t>
                      </a:r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*)"t1", 128,</a:t>
                      </a: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   NULL, 1, NULL);</a:t>
                      </a: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</a:t>
                      </a:r>
                      <a:r>
                        <a:rPr kumimoji="1" lang="en-US" altLang="zh-TW" sz="20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xTaskCreate</a:t>
                      </a:r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(user_2, (</a:t>
                      </a:r>
                      <a:r>
                        <a:rPr kumimoji="1" lang="en-US" altLang="zh-TW" sz="20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const</a:t>
                      </a:r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</a:t>
                      </a:r>
                      <a:r>
                        <a:rPr kumimoji="1" lang="en-US" altLang="zh-TW" sz="20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portCHAR</a:t>
                      </a:r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*)"t2", 128,</a:t>
                      </a: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   NULL, 2, NULL);    </a:t>
                      </a: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</a:t>
                      </a:r>
                      <a:r>
                        <a:rPr kumimoji="1" lang="en-US" altLang="zh-TW" sz="20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Serial.println</a:t>
                      </a:r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("test");</a:t>
                      </a: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</a:t>
                      </a:r>
                      <a:r>
                        <a:rPr kumimoji="1" lang="en-US" altLang="zh-TW" sz="20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vTaskStartScheduler</a:t>
                      </a:r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();</a:t>
                      </a: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}</a:t>
                      </a: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void loop(){</a:t>
                      </a: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...  </a:t>
                      </a: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}</a:t>
                      </a:r>
                      <a:endParaRPr kumimoji="1" lang="zh-TW" altLang="en-US" sz="2000" b="1" kern="1200" dirty="0">
                        <a:latin typeface="Courier New" pitchFamily="49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036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Example of </a:t>
            </a:r>
            <a:r>
              <a:rPr lang="en-US" altLang="zh-TW" dirty="0" err="1"/>
              <a:t>Mutex</a:t>
            </a:r>
            <a:r>
              <a:rPr lang="en-US" altLang="zh-TW" dirty="0"/>
              <a:t> (2/3)</a:t>
            </a:r>
            <a:endParaRPr lang="zh-TW" altLang="en-US" sz="18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432AF1-3153-4BFC-ABF0-71916461ABBD}" type="slidenum">
              <a:rPr lang="zh-TW" altLang="en-US" smtClean="0"/>
              <a:pPr/>
              <a:t>24</a:t>
            </a:fld>
            <a:endParaRPr lang="zh-TW" altLang="zh-TW"/>
          </a:p>
        </p:txBody>
      </p:sp>
      <p:graphicFrame>
        <p:nvGraphicFramePr>
          <p:cNvPr id="1185816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310649"/>
              </p:ext>
            </p:extLst>
          </p:nvPr>
        </p:nvGraphicFramePr>
        <p:xfrm>
          <a:off x="107504" y="1124744"/>
          <a:ext cx="8928992" cy="4968552"/>
        </p:xfrm>
        <a:graphic>
          <a:graphicData uri="http://schemas.openxmlformats.org/drawingml/2006/table">
            <a:tbl>
              <a:tblPr/>
              <a:tblGrid>
                <a:gridCol w="8928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68552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r>
                        <a:rPr kumimoji="1" lang="en-US" altLang="zh-TW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void user_1(void *p){</a:t>
                      </a:r>
                    </a:p>
                    <a:p>
                      <a:r>
                        <a:rPr kumimoji="1" lang="en-US" altLang="zh-TW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while(1){</a:t>
                      </a:r>
                    </a:p>
                    <a:p>
                      <a:r>
                        <a:rPr kumimoji="1" lang="en-US" altLang="zh-TW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if(</a:t>
                      </a:r>
                      <a:r>
                        <a:rPr kumimoji="1" lang="en-US" altLang="zh-TW" sz="2000" b="1" kern="1200" dirty="0" err="1">
                          <a:solidFill>
                            <a:srgbClr val="FF000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xSemaphoreTake</a:t>
                      </a:r>
                      <a:r>
                        <a:rPr kumimoji="1" lang="en-US" altLang="zh-TW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(gatekeeper, 100)){</a:t>
                      </a:r>
                    </a:p>
                    <a:p>
                      <a:r>
                        <a:rPr kumimoji="1" lang="en-US" altLang="zh-TW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 </a:t>
                      </a:r>
                      <a:r>
                        <a:rPr kumimoji="1" lang="en-US" altLang="zh-TW" sz="20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Serial.println</a:t>
                      </a:r>
                      <a:r>
                        <a:rPr kumimoji="1" lang="en-US" altLang="zh-TW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("User 1 got access");</a:t>
                      </a:r>
                    </a:p>
                    <a:p>
                      <a:r>
                        <a:rPr kumimoji="1" lang="en-US" altLang="zh-TW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 </a:t>
                      </a:r>
                      <a:r>
                        <a:rPr kumimoji="1" lang="en-US" altLang="zh-TW" sz="2000" b="1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/* critical section */(</a:t>
                      </a:r>
                      <a:r>
                        <a:rPr kumimoji="1" lang="zh-TW" altLang="en-US" sz="2000" b="1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從拿到</a:t>
                      </a:r>
                      <a:r>
                        <a:rPr kumimoji="1" lang="en-US" altLang="zh-TW" sz="2000" b="1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-&gt;</a:t>
                      </a:r>
                      <a:r>
                        <a:rPr kumimoji="1" lang="zh-TW" altLang="en-US" sz="2000" b="1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到放開</a:t>
                      </a:r>
                      <a:r>
                        <a:rPr kumimoji="1" lang="en-US" altLang="zh-TW" sz="2000" b="1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)</a:t>
                      </a:r>
                    </a:p>
                    <a:p>
                      <a:r>
                        <a:rPr kumimoji="1" lang="en-US" altLang="zh-TW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 </a:t>
                      </a:r>
                      <a:r>
                        <a:rPr kumimoji="1" lang="en-US" altLang="zh-TW" sz="20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vTaskDelay</a:t>
                      </a:r>
                      <a:r>
                        <a:rPr kumimoji="1" lang="en-US" altLang="zh-TW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(200); </a:t>
                      </a:r>
                      <a:r>
                        <a:rPr kumimoji="1" lang="en-US" altLang="zh-TW" sz="2000" b="1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/*</a:t>
                      </a:r>
                      <a:r>
                        <a:rPr kumimoji="1" lang="en-US" altLang="zh-TW" sz="2000" b="1" kern="1200" baseline="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</a:t>
                      </a:r>
                      <a:r>
                        <a:rPr kumimoji="1" lang="en-US" altLang="zh-TW" sz="2000" b="1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stay</a:t>
                      </a:r>
                      <a:r>
                        <a:rPr kumimoji="1" lang="en-US" altLang="zh-TW" sz="2000" b="1" kern="1200" baseline="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in C.S. for 200 ticks */</a:t>
                      </a:r>
                      <a:endParaRPr kumimoji="1" lang="en-US" altLang="zh-TW" sz="2000" b="1" kern="1200" dirty="0">
                        <a:solidFill>
                          <a:srgbClr val="0000FF"/>
                        </a:solidFill>
                        <a:latin typeface="Courier New" pitchFamily="49" charset="0"/>
                        <a:ea typeface="標楷體" pitchFamily="65" charset="-120"/>
                        <a:cs typeface="Courier New" pitchFamily="49" charset="0"/>
                      </a:endParaRPr>
                    </a:p>
                    <a:p>
                      <a:r>
                        <a:rPr kumimoji="1" lang="en-US" altLang="zh-TW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 </a:t>
                      </a:r>
                      <a:r>
                        <a:rPr kumimoji="1" lang="en-US" altLang="zh-TW" sz="2000" b="1" kern="1200" dirty="0" err="1">
                          <a:solidFill>
                            <a:srgbClr val="FF000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xSemaphoreGive</a:t>
                      </a:r>
                      <a:r>
                        <a:rPr kumimoji="1" lang="en-US" altLang="zh-TW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(gatekeeper); </a:t>
                      </a:r>
                    </a:p>
                    <a:p>
                      <a:r>
                        <a:rPr kumimoji="1" lang="en-US" altLang="zh-TW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 </a:t>
                      </a:r>
                      <a:r>
                        <a:rPr kumimoji="1" lang="en-US" altLang="zh-TW" sz="2000" b="1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/* releas</a:t>
                      </a:r>
                      <a:r>
                        <a:rPr kumimoji="1" lang="en-US" altLang="zh-TW" sz="2000" b="1" kern="1200" baseline="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e semaphore, exit critical section */ </a:t>
                      </a:r>
                      <a:r>
                        <a:rPr kumimoji="1" lang="en-US" altLang="zh-TW" sz="2000" b="1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</a:t>
                      </a:r>
                      <a:r>
                        <a:rPr kumimoji="1" lang="en-US" altLang="zh-TW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}</a:t>
                      </a:r>
                    </a:p>
                    <a:p>
                      <a:r>
                        <a:rPr kumimoji="1" lang="en-US" altLang="zh-TW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else{</a:t>
                      </a:r>
                    </a:p>
                    <a:p>
                      <a:r>
                        <a:rPr kumimoji="1" lang="en-US" altLang="zh-TW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 </a:t>
                      </a:r>
                      <a:r>
                        <a:rPr kumimoji="1" lang="en-US" altLang="zh-TW" sz="20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Serial.println</a:t>
                      </a:r>
                      <a:r>
                        <a:rPr kumimoji="1" lang="en-US" altLang="zh-TW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(“User 1 cannot access in 1000 </a:t>
                      </a:r>
                      <a:r>
                        <a:rPr kumimoji="1" lang="en-US" altLang="zh-TW" sz="20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ms</a:t>
                      </a:r>
                      <a:r>
                        <a:rPr kumimoji="1" lang="en-US" altLang="zh-TW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");</a:t>
                      </a:r>
                    </a:p>
                    <a:p>
                      <a:r>
                        <a:rPr kumimoji="1" lang="en-US" altLang="zh-TW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}</a:t>
                      </a:r>
                    </a:p>
                    <a:p>
                      <a:r>
                        <a:rPr kumimoji="1" lang="en-US" altLang="zh-TW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</a:t>
                      </a:r>
                      <a:r>
                        <a:rPr kumimoji="1" lang="en-US" altLang="zh-TW" sz="20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vTaskDelay</a:t>
                      </a:r>
                      <a:r>
                        <a:rPr kumimoji="1" lang="en-US" altLang="zh-TW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(100); </a:t>
                      </a:r>
                      <a:r>
                        <a:rPr kumimoji="1" lang="en-US" altLang="zh-TW" sz="2000" b="1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// or do other works</a:t>
                      </a:r>
                    </a:p>
                    <a:p>
                      <a:r>
                        <a:rPr kumimoji="1" lang="en-US" altLang="zh-TW" sz="2000" b="1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/* without delay, user 1 will get key immediately */</a:t>
                      </a:r>
                      <a:r>
                        <a:rPr kumimoji="1" lang="en-US" altLang="zh-TW" sz="2000" b="1" kern="1200" baseline="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</a:t>
                      </a:r>
                      <a:r>
                        <a:rPr kumimoji="1" lang="en-US" altLang="zh-TW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}</a:t>
                      </a:r>
                    </a:p>
                    <a:p>
                      <a:r>
                        <a:rPr kumimoji="1" lang="en-US" altLang="zh-TW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6660232" y="1671191"/>
            <a:ext cx="2242793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/>
            <a:r>
              <a:rPr lang="en-US" altLang="zh-TW" dirty="0">
                <a:solidFill>
                  <a:srgbClr val="FF0000"/>
                </a:solidFill>
                <a:latin typeface="+mn-lt"/>
              </a:rPr>
              <a:t>Take &amp; give back</a:t>
            </a:r>
            <a:endParaRPr lang="zh-TW" altLang="en-US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" name="直線單箭頭接點 4"/>
          <p:cNvCxnSpPr>
            <a:stCxn id="3" idx="1"/>
          </p:cNvCxnSpPr>
          <p:nvPr/>
        </p:nvCxnSpPr>
        <p:spPr bwMode="auto">
          <a:xfrm flipH="1">
            <a:off x="3491880" y="1902024"/>
            <a:ext cx="3168352" cy="1588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線單箭頭接點 6"/>
          <p:cNvCxnSpPr>
            <a:stCxn id="3" idx="1"/>
          </p:cNvCxnSpPr>
          <p:nvPr/>
        </p:nvCxnSpPr>
        <p:spPr bwMode="auto">
          <a:xfrm flipH="1">
            <a:off x="3275856" y="1902024"/>
            <a:ext cx="3384376" cy="12093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0561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Example of </a:t>
            </a:r>
            <a:r>
              <a:rPr lang="en-US" altLang="zh-TW" dirty="0" err="1"/>
              <a:t>Mutex</a:t>
            </a:r>
            <a:r>
              <a:rPr lang="en-US" altLang="zh-TW" dirty="0"/>
              <a:t> (3/3)</a:t>
            </a:r>
            <a:endParaRPr lang="zh-TW" altLang="en-US" sz="18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432AF1-3153-4BFC-ABF0-71916461ABBD}" type="slidenum">
              <a:rPr lang="zh-TW" altLang="en-US" smtClean="0"/>
              <a:pPr/>
              <a:t>25</a:t>
            </a:fld>
            <a:endParaRPr lang="zh-TW" altLang="zh-TW"/>
          </a:p>
        </p:txBody>
      </p:sp>
      <p:graphicFrame>
        <p:nvGraphicFramePr>
          <p:cNvPr id="1185816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547428"/>
              </p:ext>
            </p:extLst>
          </p:nvPr>
        </p:nvGraphicFramePr>
        <p:xfrm>
          <a:off x="251520" y="1196752"/>
          <a:ext cx="8712968" cy="4824536"/>
        </p:xfrm>
        <a:graphic>
          <a:graphicData uri="http://schemas.openxmlformats.org/drawingml/2006/table">
            <a:tbl>
              <a:tblPr/>
              <a:tblGrid>
                <a:gridCol w="8712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24536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void user_2(void *p){</a:t>
                      </a: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while(1){</a:t>
                      </a: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if(</a:t>
                      </a:r>
                      <a:r>
                        <a:rPr kumimoji="1" lang="en-US" altLang="zh-TW" sz="2000" b="1" kern="1200" dirty="0" err="1">
                          <a:solidFill>
                            <a:srgbClr val="FF000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xSemaphoreTake</a:t>
                      </a:r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(gatekeeper, 100)){</a:t>
                      </a: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 </a:t>
                      </a:r>
                      <a:r>
                        <a:rPr kumimoji="1" lang="en-US" altLang="zh-TW" sz="20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Serial.println</a:t>
                      </a:r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("User 2 got access");</a:t>
                      </a:r>
                    </a:p>
                    <a:p>
                      <a:r>
                        <a:rPr kumimoji="1" lang="en-US" altLang="zh-TW" sz="2000" b="1" kern="1200" baseline="0" dirty="0">
                          <a:solidFill>
                            <a:srgbClr val="339933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 </a:t>
                      </a:r>
                      <a:r>
                        <a:rPr kumimoji="1" lang="en-US" altLang="zh-TW" sz="2000" b="1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/*</a:t>
                      </a:r>
                      <a:r>
                        <a:rPr kumimoji="1" lang="en-US" altLang="zh-TW" sz="2000" b="1" kern="1200" baseline="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</a:t>
                      </a:r>
                      <a:r>
                        <a:rPr kumimoji="1" lang="en-US" altLang="zh-TW" sz="2000" b="1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critical section */</a:t>
                      </a: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 </a:t>
                      </a:r>
                      <a:r>
                        <a:rPr kumimoji="1" lang="en-US" altLang="zh-TW" sz="2000" b="1" kern="1200" dirty="0" err="1">
                          <a:solidFill>
                            <a:srgbClr val="FF000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xSemaphoreGive</a:t>
                      </a:r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(gatekeeper); </a:t>
                      </a:r>
                    </a:p>
                    <a:p>
                      <a:r>
                        <a:rPr kumimoji="1" lang="en-US" altLang="zh-TW" sz="2000" b="1" kern="1200" dirty="0">
                          <a:solidFill>
                            <a:srgbClr val="339933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 </a:t>
                      </a:r>
                      <a:r>
                        <a:rPr kumimoji="1" lang="en-US" altLang="zh-TW" sz="2000" b="1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/*</a:t>
                      </a:r>
                      <a:r>
                        <a:rPr kumimoji="1" lang="en-US" altLang="zh-TW" sz="2000" b="1" kern="1200" baseline="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</a:t>
                      </a:r>
                      <a:r>
                        <a:rPr kumimoji="1" lang="en-US" altLang="zh-TW" sz="2000" b="1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releas</a:t>
                      </a:r>
                      <a:r>
                        <a:rPr kumimoji="1" lang="en-US" altLang="zh-TW" sz="2000" b="1" kern="1200" baseline="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e semaphore, exit critical section */</a:t>
                      </a:r>
                      <a:r>
                        <a:rPr kumimoji="1" lang="en-US" altLang="zh-TW" sz="2000" b="1" kern="1200" baseline="0" dirty="0">
                          <a:solidFill>
                            <a:srgbClr val="339933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</a:t>
                      </a:r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}</a:t>
                      </a: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else{ </a:t>
                      </a:r>
                      <a:r>
                        <a:rPr kumimoji="1" lang="en-US" altLang="zh-TW" sz="2000" b="1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/*</a:t>
                      </a:r>
                      <a:r>
                        <a:rPr kumimoji="1" lang="en-US" altLang="zh-TW" sz="2000" b="1" kern="1200" baseline="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</a:t>
                      </a:r>
                      <a:r>
                        <a:rPr kumimoji="1" lang="en-US" altLang="zh-TW" sz="2000" b="1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fail to</a:t>
                      </a:r>
                      <a:r>
                        <a:rPr kumimoji="1" lang="en-US" altLang="zh-TW" sz="2000" b="1" kern="1200" baseline="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get the semaphore */</a:t>
                      </a:r>
                      <a:endParaRPr kumimoji="1" lang="en-US" altLang="zh-TW" sz="2000" b="1" kern="1200" dirty="0">
                        <a:solidFill>
                          <a:srgbClr val="0000FF"/>
                        </a:solidFill>
                        <a:latin typeface="Courier New" pitchFamily="49" charset="0"/>
                        <a:ea typeface="標楷體" pitchFamily="65" charset="-120"/>
                        <a:cs typeface="Courier New" pitchFamily="49" charset="0"/>
                      </a:endParaRP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 </a:t>
                      </a:r>
                      <a:r>
                        <a:rPr kumimoji="1" lang="en-US" altLang="zh-TW" sz="20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Serial.println</a:t>
                      </a:r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("User 2 cannot access in 1000 </a:t>
                      </a:r>
                      <a:r>
                        <a:rPr kumimoji="1" lang="en-US" altLang="zh-TW" sz="20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ms</a:t>
                      </a:r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");</a:t>
                      </a: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}</a:t>
                      </a: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</a:t>
                      </a:r>
                      <a:r>
                        <a:rPr kumimoji="1" lang="en-US" altLang="zh-TW" sz="20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vTaskDelay</a:t>
                      </a:r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(100); </a:t>
                      </a:r>
                      <a:r>
                        <a:rPr kumimoji="1" lang="en-US" altLang="zh-TW" sz="2000" b="1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/* or do other works */</a:t>
                      </a:r>
                    </a:p>
                    <a:p>
                      <a:r>
                        <a:rPr kumimoji="1" lang="en-US" altLang="zh-TW" sz="2000" b="1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/*</a:t>
                      </a:r>
                      <a:r>
                        <a:rPr kumimoji="1" lang="en-US" altLang="zh-TW" sz="2000" b="1" kern="1200" baseline="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w</a:t>
                      </a:r>
                      <a:r>
                        <a:rPr kumimoji="1" lang="en-US" altLang="zh-TW" sz="2000" b="1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ithout delay, user 2 will get key immediately </a:t>
                      </a:r>
                    </a:p>
                    <a:p>
                      <a:r>
                        <a:rPr kumimoji="1" lang="en-US" altLang="zh-TW" sz="2000" b="1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after releasing the key */                </a:t>
                      </a: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}</a:t>
                      </a: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505671" y="1340768"/>
            <a:ext cx="2242793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/>
            <a:r>
              <a:rPr lang="en-US" altLang="zh-TW" dirty="0">
                <a:solidFill>
                  <a:srgbClr val="FF0000"/>
                </a:solidFill>
                <a:latin typeface="+mn-lt"/>
              </a:rPr>
              <a:t>Take &amp; give back</a:t>
            </a:r>
            <a:endParaRPr lang="zh-TW" altLang="en-US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6" name="直線單箭頭接點 5"/>
          <p:cNvCxnSpPr>
            <a:stCxn id="5" idx="1"/>
          </p:cNvCxnSpPr>
          <p:nvPr/>
        </p:nvCxnSpPr>
        <p:spPr bwMode="auto">
          <a:xfrm flipH="1">
            <a:off x="3337319" y="1571601"/>
            <a:ext cx="3168352" cy="3028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線單箭頭接點 6"/>
          <p:cNvCxnSpPr>
            <a:stCxn id="5" idx="1"/>
          </p:cNvCxnSpPr>
          <p:nvPr/>
        </p:nvCxnSpPr>
        <p:spPr bwMode="auto">
          <a:xfrm flipH="1">
            <a:off x="3121295" y="1571601"/>
            <a:ext cx="3384376" cy="12093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1865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Mutual Exclusion</a:t>
            </a:r>
            <a:endParaRPr lang="zh-TW" altLang="en-US"/>
          </a:p>
        </p:txBody>
      </p:sp>
      <p:sp>
        <p:nvSpPr>
          <p:cNvPr id="11796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Problem: multiple tasks may “simultaneously” need to </a:t>
            </a:r>
            <a:r>
              <a:rPr lang="en-US" altLang="zh-TW" dirty="0">
                <a:solidFill>
                  <a:srgbClr val="FF0000"/>
                </a:solidFill>
              </a:rPr>
              <a:t>access the same resource</a:t>
            </a:r>
          </a:p>
          <a:p>
            <a:pPr lvl="1"/>
            <a:r>
              <a:rPr lang="en-US" altLang="zh-TW" dirty="0"/>
              <a:t>Resource may be code, data, peripheral</a:t>
            </a:r>
            <a:r>
              <a:rPr lang="zh-TW" altLang="en-US" dirty="0"/>
              <a:t>周邊設備</a:t>
            </a:r>
            <a:r>
              <a:rPr lang="en-US" altLang="zh-TW" dirty="0"/>
              <a:t>, etc.</a:t>
            </a:r>
          </a:p>
          <a:p>
            <a:pPr lvl="1"/>
            <a:r>
              <a:rPr lang="en-US" altLang="zh-TW" dirty="0"/>
              <a:t>Need to allow the shared resource </a:t>
            </a:r>
            <a:r>
              <a:rPr lang="en-US" altLang="zh-TW" dirty="0">
                <a:solidFill>
                  <a:srgbClr val="FF0000"/>
                </a:solidFill>
              </a:rPr>
              <a:t>exclusively accessible to only one task at a time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e.g. for atomic operations</a:t>
            </a:r>
          </a:p>
          <a:p>
            <a:pPr lvl="1"/>
            <a:r>
              <a:rPr lang="en-US" altLang="zh-TW" dirty="0"/>
              <a:t>Normally by </a:t>
            </a:r>
            <a:r>
              <a:rPr lang="en-US" altLang="zh-TW" dirty="0">
                <a:solidFill>
                  <a:srgbClr val="FF0000"/>
                </a:solidFill>
              </a:rPr>
              <a:t>restricting code execution</a:t>
            </a:r>
            <a:r>
              <a:rPr lang="en-US" altLang="zh-TW" dirty="0"/>
              <a:t>, e.g. </a:t>
            </a:r>
            <a:r>
              <a:rPr lang="en-US" altLang="zh-TW" i="1" dirty="0"/>
              <a:t>critical section</a:t>
            </a:r>
          </a:p>
          <a:p>
            <a:pPr lvl="1"/>
            <a:r>
              <a:rPr lang="en-US" altLang="zh-TW" dirty="0"/>
              <a:t>All tasks are equal and play the same role</a:t>
            </a:r>
            <a:r>
              <a:rPr lang="zh-TW" altLang="en-US" dirty="0"/>
              <a:t>限制程式碼</a:t>
            </a:r>
            <a:endParaRPr lang="en-US" altLang="zh-TW" dirty="0"/>
          </a:p>
          <a:p>
            <a:r>
              <a:rPr lang="en-US" altLang="zh-TW" dirty="0"/>
              <a:t>How to do?</a:t>
            </a:r>
          </a:p>
          <a:p>
            <a:pPr lvl="1"/>
            <a:r>
              <a:rPr lang="en-US" altLang="zh-TW" dirty="0"/>
              <a:t>Allowing only one task to lock the resource and </a:t>
            </a:r>
            <a:r>
              <a:rPr lang="en-US" altLang="zh-TW" b="1" dirty="0"/>
              <a:t>the rest have to wait</a:t>
            </a:r>
            <a:r>
              <a:rPr lang="en-US" altLang="zh-TW" dirty="0"/>
              <a:t> for the resource to be unlocked</a:t>
            </a:r>
          </a:p>
          <a:p>
            <a:pPr lvl="1"/>
            <a:r>
              <a:rPr lang="en-US" altLang="zh-TW" dirty="0"/>
              <a:t>Common mechanisms: lock/unlock, </a:t>
            </a:r>
            <a:r>
              <a:rPr lang="en-US" altLang="zh-TW" dirty="0" err="1"/>
              <a:t>mutex</a:t>
            </a:r>
            <a:r>
              <a:rPr lang="en-US" altLang="zh-TW" dirty="0"/>
              <a:t>, semaphore,</a:t>
            </a:r>
            <a:r>
              <a:rPr lang="zh-TW" altLang="en-US" dirty="0"/>
              <a:t> </a:t>
            </a:r>
            <a:r>
              <a:rPr lang="en-US" altLang="zh-TW" b="1" dirty="0"/>
              <a:t>disabling interrupts</a:t>
            </a:r>
            <a:r>
              <a:rPr lang="en-US" altLang="zh-TW" dirty="0"/>
              <a:t>, </a:t>
            </a:r>
            <a:r>
              <a:rPr lang="en-US" altLang="zh-TW" dirty="0" err="1"/>
              <a:t>FreeRTOS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queue(</a:t>
            </a:r>
            <a:r>
              <a:rPr lang="en-US" altLang="zh-TW" dirty="0" err="1">
                <a:solidFill>
                  <a:srgbClr val="FF0000"/>
                </a:solidFill>
              </a:rPr>
              <a:t>freertos</a:t>
            </a:r>
            <a:r>
              <a:rPr lang="zh-TW" altLang="en-US" dirty="0">
                <a:solidFill>
                  <a:srgbClr val="FF0000"/>
                </a:solidFill>
              </a:rPr>
              <a:t>是用這個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A0DC7-59DB-4FF4-A98F-253DCA5EE1C1}" type="slidenum">
              <a:rPr lang="zh-TW" altLang="en-US" smtClean="0"/>
              <a:pPr/>
              <a:t>2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25961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b="8639"/>
          <a:stretch/>
        </p:blipFill>
        <p:spPr>
          <a:xfrm>
            <a:off x="3563888" y="4671022"/>
            <a:ext cx="5184576" cy="1421803"/>
          </a:xfrm>
          <a:prstGeom prst="rect">
            <a:avLst/>
          </a:prstGeom>
        </p:spPr>
      </p:pic>
      <p:sp>
        <p:nvSpPr>
          <p:cNvPr id="1180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Control Flow Synchronization</a:t>
            </a:r>
            <a:endParaRPr lang="zh-TW" altLang="en-US"/>
          </a:p>
        </p:txBody>
      </p:sp>
      <p:sp>
        <p:nvSpPr>
          <p:cNvPr id="11806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/>
              <a:t>Problem: a task or ISR may need to resume the execution of one or more other tasks, so that tasks execute in an </a:t>
            </a:r>
            <a:r>
              <a:rPr lang="en-US" altLang="zh-TW" dirty="0">
                <a:solidFill>
                  <a:srgbClr val="FF0000"/>
                </a:solidFill>
              </a:rPr>
              <a:t>application-controlled order</a:t>
            </a:r>
          </a:p>
          <a:p>
            <a:pPr lvl="1">
              <a:spcBef>
                <a:spcPts val="0"/>
              </a:spcBef>
            </a:pPr>
            <a:r>
              <a:rPr lang="en-US" altLang="zh-TW" dirty="0"/>
              <a:t>Mutual exclusion is used to prevent another task from running, while control flow is used to allow another task to run, often </a:t>
            </a:r>
            <a:r>
              <a:rPr lang="en-US" altLang="zh-TW" dirty="0">
                <a:solidFill>
                  <a:srgbClr val="FF0000"/>
                </a:solidFill>
              </a:rPr>
              <a:t>specific </a:t>
            </a:r>
            <a:r>
              <a:rPr lang="en-US" altLang="zh-TW" dirty="0"/>
              <a:t>tasks</a:t>
            </a:r>
          </a:p>
          <a:p>
            <a:pPr lvl="1">
              <a:spcBef>
                <a:spcPts val="0"/>
              </a:spcBef>
            </a:pPr>
            <a:r>
              <a:rPr lang="en-US" altLang="zh-TW" dirty="0"/>
              <a:t>Tasks play different roles, e.g. caller/</a:t>
            </a:r>
            <a:r>
              <a:rPr lang="en-US" altLang="zh-TW" dirty="0" err="1"/>
              <a:t>callees</a:t>
            </a:r>
            <a:endParaRPr lang="en-US" altLang="zh-TW" dirty="0"/>
          </a:p>
          <a:p>
            <a:pPr>
              <a:spcBef>
                <a:spcPts val="0"/>
              </a:spcBef>
            </a:pPr>
            <a:r>
              <a:rPr lang="en-US" altLang="zh-TW" dirty="0"/>
              <a:t>How to do?</a:t>
            </a:r>
          </a:p>
          <a:p>
            <a:pPr lvl="1">
              <a:spcBef>
                <a:spcPts val="0"/>
              </a:spcBef>
            </a:pPr>
            <a:r>
              <a:rPr lang="en-US" altLang="zh-TW" dirty="0"/>
              <a:t>Common mechanisms: post/wait, signal, </a:t>
            </a:r>
            <a:r>
              <a:rPr lang="en-US" altLang="zh-TW" dirty="0" err="1"/>
              <a:t>FreeRTOS</a:t>
            </a:r>
            <a:r>
              <a:rPr lang="en-US" altLang="zh-TW" dirty="0"/>
              <a:t> queue, task suspend/resume 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A0DC7-59DB-4FF4-A98F-253DCA5EE1C1}" type="slidenum">
              <a:rPr lang="zh-TW" altLang="en-US" smtClean="0"/>
              <a:pPr/>
              <a:t>3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326249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Data Flow Synchronization</a:t>
            </a:r>
            <a:endParaRPr lang="zh-TW" altLang="en-US"/>
          </a:p>
        </p:txBody>
      </p:sp>
      <p:sp>
        <p:nvSpPr>
          <p:cNvPr id="11817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25450" y="1035050"/>
            <a:ext cx="8467030" cy="6858446"/>
          </a:xfrm>
        </p:spPr>
        <p:txBody>
          <a:bodyPr/>
          <a:lstStyle/>
          <a:p>
            <a:r>
              <a:rPr lang="en-US" altLang="zh-TW" dirty="0"/>
              <a:t>Problem: a task or ISR may need to pass some data to one or more other specific tasks, so that data may be processed in an </a:t>
            </a:r>
            <a:r>
              <a:rPr lang="en-US" altLang="zh-TW" dirty="0">
                <a:solidFill>
                  <a:srgbClr val="FF0000"/>
                </a:solidFill>
              </a:rPr>
              <a:t>application-controlled order</a:t>
            </a:r>
          </a:p>
          <a:p>
            <a:pPr lvl="1"/>
            <a:r>
              <a:rPr lang="en-US" altLang="zh-TW" dirty="0"/>
              <a:t>Tasks play different roles, e.g. producer/consumer</a:t>
            </a:r>
          </a:p>
          <a:p>
            <a:r>
              <a:rPr lang="en-US" altLang="zh-TW" dirty="0"/>
              <a:t>How to do?</a:t>
            </a:r>
          </a:p>
          <a:p>
            <a:pPr lvl="1"/>
            <a:r>
              <a:rPr lang="en-US" altLang="zh-TW" dirty="0"/>
              <a:t>Common mechanisms: </a:t>
            </a:r>
            <a:r>
              <a:rPr lang="en-US" altLang="zh-TW" dirty="0" err="1"/>
              <a:t>FreeRTOS</a:t>
            </a:r>
            <a:r>
              <a:rPr lang="en-US" altLang="zh-TW" dirty="0"/>
              <a:t> queue, signal, post/wait</a:t>
            </a:r>
          </a:p>
          <a:p>
            <a:endParaRPr lang="en-US" altLang="zh-TW" dirty="0"/>
          </a:p>
          <a:p>
            <a:r>
              <a:rPr lang="en-US" altLang="zh-TW" dirty="0"/>
              <a:t>Can data synch be done by control synch?</a:t>
            </a:r>
            <a:r>
              <a:rPr lang="zh-TW" altLang="en-US" dirty="0"/>
              <a:t> 可</a:t>
            </a:r>
            <a:endParaRPr lang="en-US" altLang="zh-TW" dirty="0"/>
          </a:p>
          <a:p>
            <a:r>
              <a:rPr lang="en-US" altLang="zh-TW" dirty="0"/>
              <a:t>Can control synch be done by data synch?</a:t>
            </a:r>
            <a:r>
              <a:rPr lang="zh-TW" altLang="en-US" dirty="0"/>
              <a:t> </a:t>
            </a:r>
            <a:r>
              <a:rPr lang="en-US" altLang="zh-TW" dirty="0"/>
              <a:t>Depends.</a:t>
            </a:r>
          </a:p>
          <a:p>
            <a:r>
              <a:rPr lang="en-US" altLang="zh-TW" dirty="0"/>
              <a:t>Can data synch be done by </a:t>
            </a:r>
            <a:r>
              <a:rPr lang="en-US" altLang="zh-TW" dirty="0">
                <a:solidFill>
                  <a:srgbClr val="FF0000"/>
                </a:solidFill>
              </a:rPr>
              <a:t>mutual exclusion</a:t>
            </a:r>
            <a:r>
              <a:rPr lang="en-US" altLang="zh-TW" dirty="0"/>
              <a:t>?</a:t>
            </a:r>
            <a:r>
              <a:rPr lang="zh-TW" altLang="en-US" dirty="0"/>
              <a:t>風險：沒有限定下一個進來的人是誰</a:t>
            </a:r>
            <a:r>
              <a:rPr lang="en-US" altLang="zh-TW" dirty="0"/>
              <a:t>(</a:t>
            </a:r>
            <a:r>
              <a:rPr lang="zh-TW" altLang="en-US" dirty="0"/>
              <a:t>本來要</a:t>
            </a:r>
            <a:r>
              <a:rPr lang="en-US" altLang="zh-TW" dirty="0"/>
              <a:t>a</a:t>
            </a:r>
            <a:r>
              <a:rPr lang="zh-TW" altLang="en-US" dirty="0"/>
              <a:t>拿，變成</a:t>
            </a:r>
            <a:r>
              <a:rPr lang="en-US" altLang="zh-TW" dirty="0"/>
              <a:t>B</a:t>
            </a:r>
            <a:r>
              <a:rPr lang="zh-TW" altLang="en-US" dirty="0"/>
              <a:t>拿走</a:t>
            </a:r>
            <a:r>
              <a:rPr lang="en-US" altLang="zh-TW" dirty="0"/>
              <a:t>!</a:t>
            </a:r>
            <a:r>
              <a:rPr lang="zh-TW" altLang="en-US" dirty="0"/>
              <a:t> 玩了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Can mutual exclusion be done by data synch?</a:t>
            </a:r>
          </a:p>
          <a:p>
            <a:r>
              <a:rPr lang="zh-TW" altLang="en-US" dirty="0"/>
              <a:t>通常可以</a:t>
            </a:r>
            <a:r>
              <a:rPr lang="en-US" altLang="zh-TW" dirty="0"/>
              <a:t>(blocking)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A0DC7-59DB-4FF4-A98F-253DCA5EE1C1}" type="slidenum">
              <a:rPr lang="zh-TW" altLang="en-US" smtClean="0"/>
              <a:pPr/>
              <a:t>4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65285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1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81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81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7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817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7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817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Introduction to task synchronization 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Semaphores and </a:t>
            </a:r>
            <a:r>
              <a:rPr lang="en-US" altLang="zh-TW" dirty="0" err="1">
                <a:solidFill>
                  <a:srgbClr val="FF0000"/>
                </a:solidFill>
              </a:rPr>
              <a:t>mutexs</a:t>
            </a:r>
            <a:r>
              <a:rPr lang="en-US" altLang="zh-TW" dirty="0">
                <a:solidFill>
                  <a:srgbClr val="FF0000"/>
                </a:solidFill>
              </a:rPr>
              <a:t> of </a:t>
            </a:r>
            <a:r>
              <a:rPr lang="en-US" altLang="zh-TW" dirty="0" err="1">
                <a:solidFill>
                  <a:srgbClr val="FF0000"/>
                </a:solidFill>
              </a:rPr>
              <a:t>FreeRTOS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Binary semaphores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Counting semaphores</a:t>
            </a:r>
          </a:p>
          <a:p>
            <a:pPr lvl="1"/>
            <a:r>
              <a:rPr lang="en-US" altLang="zh-TW" dirty="0" err="1">
                <a:solidFill>
                  <a:srgbClr val="FF0000"/>
                </a:solidFill>
              </a:rPr>
              <a:t>Mutex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A0DC7-59DB-4FF4-A98F-253DCA5EE1C1}" type="slidenum">
              <a:rPr lang="zh-TW" altLang="en-US" smtClean="0"/>
              <a:pPr/>
              <a:t>5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180102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00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Semaphores</a:t>
            </a:r>
          </a:p>
        </p:txBody>
      </p:sp>
      <p:sp>
        <p:nvSpPr>
          <p:cNvPr id="115200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Semaphores are used to:</a:t>
            </a:r>
          </a:p>
          <a:p>
            <a:pPr lvl="1"/>
            <a:r>
              <a:rPr lang="en-US" altLang="zh-TW" dirty="0"/>
              <a:t>Control access to a shared resource (mutual exclusion)</a:t>
            </a:r>
          </a:p>
          <a:p>
            <a:pPr lvl="1"/>
            <a:r>
              <a:rPr lang="en-US" altLang="zh-TW" dirty="0"/>
              <a:t>Signal the occurrence of an event</a:t>
            </a:r>
          </a:p>
          <a:p>
            <a:pPr lvl="1"/>
            <a:r>
              <a:rPr lang="en-US" altLang="zh-TW" dirty="0"/>
              <a:t>Allow two tasks to synchronize their activities</a:t>
            </a:r>
          </a:p>
          <a:p>
            <a:r>
              <a:rPr lang="en-US" altLang="zh-TW" dirty="0"/>
              <a:t>Basic idea</a:t>
            </a:r>
          </a:p>
          <a:p>
            <a:pPr lvl="1"/>
            <a:r>
              <a:rPr lang="en-US" altLang="zh-TW" dirty="0"/>
              <a:t>A semaphore contains a number of tokens. The code needs to acquire one in order to continue execution </a:t>
            </a:r>
          </a:p>
          <a:p>
            <a:pPr lvl="1"/>
            <a:r>
              <a:rPr lang="en-US" altLang="zh-TW" dirty="0"/>
              <a:t>If all the tokens of the semaphore are used, the requesting task is suspended until some tokens are released by their current owners</a:t>
            </a:r>
          </a:p>
          <a:p>
            <a:pPr lvl="1"/>
            <a:r>
              <a:rPr lang="en-US" altLang="zh-TW" dirty="0"/>
              <a:t>vs lock/unlock, </a:t>
            </a:r>
            <a:r>
              <a:rPr lang="en-US" altLang="zh-TW" dirty="0" err="1"/>
              <a:t>mutex</a:t>
            </a:r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A0DC7-59DB-4FF4-A98F-253DCA5EE1C1}" type="slidenum">
              <a:rPr lang="zh-TW" altLang="en-US" smtClean="0"/>
              <a:pPr/>
              <a:t>6</a:t>
            </a:fld>
            <a:endParaRPr lang="zh-TW" altLang="zh-TW"/>
          </a:p>
        </p:txBody>
      </p:sp>
      <p:pic>
        <p:nvPicPr>
          <p:cNvPr id="1152004" name="Picture 4" descr="MCj0442136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795837"/>
            <a:ext cx="1289050" cy="129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6557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52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52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5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0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How Semaphores Work?</a:t>
            </a:r>
          </a:p>
        </p:txBody>
      </p:sp>
      <p:sp>
        <p:nvSpPr>
          <p:cNvPr id="1154056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 semaphore has: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Counter</a:t>
            </a:r>
            <a:r>
              <a:rPr lang="en-US" altLang="zh-TW" dirty="0"/>
              <a:t>: maximum number of concurrent accesses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Queue</a:t>
            </a:r>
            <a:r>
              <a:rPr lang="en-US" altLang="zh-TW" dirty="0"/>
              <a:t>: for tasks that wait for access</a:t>
            </a:r>
          </a:p>
          <a:p>
            <a:r>
              <a:rPr lang="en-US" altLang="zh-TW" dirty="0"/>
              <a:t>If a task requests (waits for) a semaphore</a:t>
            </a:r>
          </a:p>
          <a:p>
            <a:pPr lvl="1"/>
            <a:r>
              <a:rPr lang="en-US" altLang="zh-TW" dirty="0"/>
              <a:t>If counter &gt; 0, then (1) the counter is decremented by 1, and (2) task gets the semaphore and proceeds to do work</a:t>
            </a:r>
          </a:p>
          <a:p>
            <a:pPr lvl="1"/>
            <a:r>
              <a:rPr lang="en-US" altLang="zh-TW" dirty="0"/>
              <a:t>Else task is blocked and put in the queue</a:t>
            </a:r>
          </a:p>
          <a:p>
            <a:r>
              <a:rPr lang="en-US" altLang="zh-TW" dirty="0"/>
              <a:t>If a task releases (posts) a semaphore</a:t>
            </a:r>
          </a:p>
          <a:p>
            <a:pPr lvl="1"/>
            <a:r>
              <a:rPr lang="en-US" altLang="zh-TW" dirty="0"/>
              <a:t>If there are tasks in the semaphore queue, then an appropriate task is readied, according to queuing policy</a:t>
            </a:r>
          </a:p>
          <a:p>
            <a:pPr lvl="1"/>
            <a:r>
              <a:rPr lang="en-US" altLang="zh-TW" dirty="0"/>
              <a:t>Else counter is incremented by 1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A0DC7-59DB-4FF4-A98F-253DCA5EE1C1}" type="slidenum">
              <a:rPr lang="zh-TW" altLang="en-US" smtClean="0"/>
              <a:pPr/>
              <a:t>7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60890119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Semaphores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Semaphores with counter = 1, used for mutual exclusion (</a:t>
            </a:r>
            <a:r>
              <a:rPr lang="en-US" altLang="zh-TW" dirty="0" err="1"/>
              <a:t>mutex</a:t>
            </a:r>
            <a:r>
              <a:rPr lang="en-US" altLang="zh-TW" dirty="0"/>
              <a:t>) and synchronization </a:t>
            </a:r>
          </a:p>
          <a:p>
            <a:r>
              <a:rPr lang="en-US" altLang="zh-TW" dirty="0"/>
              <a:t>For synchronization purpose, a binary semaphore can be thought of as a queue that only holds one item</a:t>
            </a:r>
          </a:p>
          <a:p>
            <a:pPr lvl="1"/>
            <a:r>
              <a:rPr lang="en-US" altLang="zh-TW" dirty="0"/>
              <a:t>The queue can only be empty or full (hence binary)</a:t>
            </a:r>
          </a:p>
          <a:p>
            <a:pPr lvl="1"/>
            <a:r>
              <a:rPr lang="en-US" altLang="zh-TW" dirty="0"/>
              <a:t>Tasks using the queue don't care what the queue holds, only want to know if the queue is empty or full</a:t>
            </a:r>
          </a:p>
          <a:p>
            <a:pPr lvl="1"/>
            <a:r>
              <a:rPr lang="en-US" altLang="zh-TW" dirty="0"/>
              <a:t>If more than one task are blocked on the queue, then the task with the highest priority will be the task that is unblocked the next time the semaphore becomes available</a:t>
            </a:r>
          </a:p>
          <a:p>
            <a:r>
              <a:rPr lang="en-US" altLang="zh-TW" dirty="0"/>
              <a:t>Very similar to </a:t>
            </a:r>
            <a:r>
              <a:rPr lang="en-US" altLang="zh-TW" dirty="0" err="1"/>
              <a:t>mutexes</a:t>
            </a:r>
            <a:r>
              <a:rPr lang="en-US" altLang="zh-TW" dirty="0"/>
              <a:t>, but </a:t>
            </a:r>
            <a:r>
              <a:rPr lang="en-US" altLang="zh-TW" dirty="0" err="1"/>
              <a:t>mutexes</a:t>
            </a:r>
            <a:r>
              <a:rPr lang="en-US" altLang="zh-TW" dirty="0"/>
              <a:t> include a priority inheritance mechanism (discussed later)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A0DC7-59DB-4FF4-A98F-253DCA5EE1C1}" type="slidenum">
              <a:rPr lang="zh-TW" altLang="en-US" smtClean="0"/>
              <a:pPr/>
              <a:t>8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53975508"/>
      </p:ext>
    </p:extLst>
  </p:cSld>
  <p:clrMapOvr>
    <a:masterClrMapping/>
  </p:clrMapOvr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n-lt"/>
            <a:ea typeface="標楷體" panose="03000509000000000000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標楷體" panose="03000509000000000000" pitchFamily="65" charset="-120"/>
          </a:defRPr>
        </a:defPPr>
      </a:lstStyle>
    </a:lnDef>
    <a:txDef>
      <a:spPr>
        <a:noFill/>
      </a:spPr>
      <a:bodyPr wrap="none" rtlCol="0">
        <a:spAutoFit/>
      </a:bodyPr>
      <a:lstStyle>
        <a:defPPr marL="0">
          <a:defRPr dirty="0">
            <a:latin typeface="+mn-lt"/>
          </a:defRPr>
        </a:defPPr>
      </a:lstStyle>
    </a:tx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11680</TotalTime>
  <Words>2742</Words>
  <Application>Microsoft Office PowerPoint</Application>
  <PresentationFormat>如螢幕大小 (4:3)</PresentationFormat>
  <Paragraphs>328</Paragraphs>
  <Slides>26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4" baseType="lpstr">
      <vt:lpstr>Arial</vt:lpstr>
      <vt:lpstr>Calibri</vt:lpstr>
      <vt:lpstr>Courier New</vt:lpstr>
      <vt:lpstr>Symbol</vt:lpstr>
      <vt:lpstr>Tahoma</vt:lpstr>
      <vt:lpstr>Times New Roman</vt:lpstr>
      <vt:lpstr>Wingdings</vt:lpstr>
      <vt:lpstr>Contemporary Portrait</vt:lpstr>
      <vt:lpstr>CS4101 Introduction to Embedded Systems  Synchronization</vt:lpstr>
      <vt:lpstr>Why Synchronization?</vt:lpstr>
      <vt:lpstr>Mutual Exclusion</vt:lpstr>
      <vt:lpstr>Control Flow Synchronization</vt:lpstr>
      <vt:lpstr>Data Flow Synchronization</vt:lpstr>
      <vt:lpstr>Outline</vt:lpstr>
      <vt:lpstr>Semaphores</vt:lpstr>
      <vt:lpstr>How Semaphores Work?</vt:lpstr>
      <vt:lpstr>Binary Semaphores</vt:lpstr>
      <vt:lpstr>Binary Semaphores and Interrupts</vt:lpstr>
      <vt:lpstr>Binary Semaphores and Interrupts</vt:lpstr>
      <vt:lpstr>Create a Binary Semaphore</vt:lpstr>
      <vt:lpstr>Set a Binary Semaphore</vt:lpstr>
      <vt:lpstr>Reset a Binary Semaphore</vt:lpstr>
      <vt:lpstr>Example of Binary Semaphores</vt:lpstr>
      <vt:lpstr>Counting Semaphores</vt:lpstr>
      <vt:lpstr>Example of Counting Semaphore (1/2)</vt:lpstr>
      <vt:lpstr>Example of Counting Semaphore (2/2)</vt:lpstr>
      <vt:lpstr>Mutex 一次只能一個人做</vt:lpstr>
      <vt:lpstr>Mutex</vt:lpstr>
      <vt:lpstr>Priority Inversion: Case 1</vt:lpstr>
      <vt:lpstr>Priority Inversion: Case 2</vt:lpstr>
      <vt:lpstr>Solving Priority Inversion</vt:lpstr>
      <vt:lpstr>Example of Mutex (1/3)</vt:lpstr>
      <vt:lpstr>Example of Mutex (2/3)</vt:lpstr>
      <vt:lpstr>Example of Mutex (3/3)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CS5102 High Performance Computer Systems  Memory Consistency</dc:title>
  <dc:creator>Chung-Ta King</dc:creator>
  <cp:lastModifiedBy>user</cp:lastModifiedBy>
  <cp:revision>1363</cp:revision>
  <dcterms:created xsi:type="dcterms:W3CDTF">2000-02-07T23:54:30Z</dcterms:created>
  <dcterms:modified xsi:type="dcterms:W3CDTF">2019-12-13T16:34:54Z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>wolf@princeton.edu</vt:lpwstr>
  </property>
  <property fmtid="{D5CDD505-2E9C-101B-9397-08002B2CF9AE}" pid="8" name="HomePage">
    <vt:lpwstr>http://www.ee.princeton.edu/~wolf</vt:lpwstr>
  </property>
  <property fmtid="{D5CDD505-2E9C-101B-9397-08002B2CF9AE}" pid="9" name="Other">
    <vt:lpwstr>Overheads for Computers as Components_x000d_
(c) 2000 Morgan Kaufman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D:\Computers as Components\Web Aids\overheads</vt:lpwstr>
  </property>
</Properties>
</file>