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672" r:id="rId2"/>
    <p:sldId id="687" r:id="rId3"/>
    <p:sldId id="681" r:id="rId4"/>
    <p:sldId id="673" r:id="rId5"/>
    <p:sldId id="684" r:id="rId6"/>
    <p:sldId id="685" r:id="rId7"/>
    <p:sldId id="688" r:id="rId8"/>
    <p:sldId id="689" r:id="rId9"/>
    <p:sldId id="690" r:id="rId10"/>
    <p:sldId id="691" r:id="rId11"/>
    <p:sldId id="725" r:id="rId12"/>
    <p:sldId id="692" r:id="rId13"/>
    <p:sldId id="724" r:id="rId14"/>
    <p:sldId id="693" r:id="rId15"/>
    <p:sldId id="694" r:id="rId16"/>
    <p:sldId id="698" r:id="rId17"/>
    <p:sldId id="696" r:id="rId18"/>
    <p:sldId id="697" r:id="rId19"/>
    <p:sldId id="699" r:id="rId20"/>
    <p:sldId id="700" r:id="rId21"/>
    <p:sldId id="702" r:id="rId22"/>
    <p:sldId id="703" r:id="rId23"/>
    <p:sldId id="704" r:id="rId24"/>
    <p:sldId id="695" r:id="rId25"/>
    <p:sldId id="706" r:id="rId26"/>
    <p:sldId id="708" r:id="rId27"/>
    <p:sldId id="711" r:id="rId28"/>
    <p:sldId id="712" r:id="rId29"/>
    <p:sldId id="713" r:id="rId30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FFFFFF"/>
    <a:srgbClr val="99FF99"/>
    <a:srgbClr val="99CCFF"/>
    <a:srgbClr val="33CC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0" autoAdjust="0"/>
    <p:restoredTop sz="84217" autoAdjust="0"/>
  </p:normalViewPr>
  <p:slideViewPr>
    <p:cSldViewPr>
      <p:cViewPr varScale="1">
        <p:scale>
          <a:sx n="72" d="100"/>
          <a:sy n="72" d="100"/>
        </p:scale>
        <p:origin x="1277" y="43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7664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545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754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227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/>
              <a:t>每個區</a:t>
            </a:r>
            <a:r>
              <a:rPr lang="en-US" altLang="zh-TW" dirty="0"/>
              <a:t>16byte</a:t>
            </a:r>
            <a:r>
              <a:rPr lang="zh-TW" altLang="en-US" dirty="0"/>
              <a:t>：每個區段</a:t>
            </a:r>
            <a:r>
              <a:rPr lang="en-US" altLang="zh-TW" dirty="0"/>
              <a:t>4</a:t>
            </a:r>
            <a:r>
              <a:rPr lang="zh-TW" altLang="en-US" dirty="0"/>
              <a:t>個資料區</a:t>
            </a:r>
            <a:r>
              <a:rPr lang="en-US" altLang="zh-TW" dirty="0"/>
              <a:t>:4</a:t>
            </a:r>
            <a:r>
              <a:rPr lang="zh-TW" altLang="en-US" dirty="0"/>
              <a:t>*</a:t>
            </a:r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64byte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dirty="0"/>
              <a:t>共有</a:t>
            </a:r>
            <a:r>
              <a:rPr lang="en-US" altLang="zh-TW" dirty="0"/>
              <a:t>16</a:t>
            </a:r>
            <a:r>
              <a:rPr lang="zh-TW" altLang="en-US" dirty="0"/>
              <a:t>個區段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89699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Block.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45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567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287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184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744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Why181?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9072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36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346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70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200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壓電材料</a:t>
            </a:r>
            <a:endParaRPr lang="en-US" altLang="zh-TW" dirty="0"/>
          </a:p>
          <a:p>
            <a:r>
              <a:rPr lang="en-US" altLang="zh-TW" dirty="0"/>
              <a:t>Current</a:t>
            </a:r>
            <a:r>
              <a:rPr lang="zh-TW" altLang="en-US" dirty="0"/>
              <a:t>不同</a:t>
            </a:r>
            <a:r>
              <a:rPr lang="en-US" altLang="zh-TW" dirty="0"/>
              <a:t>-&gt;</a:t>
            </a:r>
            <a:r>
              <a:rPr lang="zh-TW" altLang="en-US" dirty="0"/>
              <a:t>變形</a:t>
            </a:r>
            <a:r>
              <a:rPr lang="en-US" altLang="zh-TW" dirty="0"/>
              <a:t>-&gt;</a:t>
            </a:r>
            <a:r>
              <a:rPr lang="zh-TW" altLang="en-US" dirty="0"/>
              <a:t>發出聲音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26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98534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向救護車聲音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28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2974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30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066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64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824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00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62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66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9FE7993C-20F2-47B6-BF44-C3A752F508AC}" type="datetime1">
              <a:rPr lang="zh-TW" altLang="en-US"/>
              <a:pPr/>
              <a:t>2019/12/10</a:t>
            </a:fld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fld id="{FD215782-C2A4-4679-8E64-19D568C6D59D}" type="datetime1">
              <a:rPr lang="zh-TW" altLang="en-US"/>
              <a:pPr/>
              <a:t>2019/12/10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AAB6D5C-AA4A-4318-921E-60AEEDE76A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13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035050"/>
            <a:ext cx="832301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12: Access Control Lecture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840394" y="4149080"/>
            <a:ext cx="7778750" cy="1584325"/>
          </a:xfrm>
        </p:spPr>
        <p:txBody>
          <a:bodyPr/>
          <a:lstStyle/>
          <a:p>
            <a:r>
              <a:rPr lang="en-US" altLang="zh-TW" sz="2800" dirty="0"/>
              <a:t>Prof. Chung-Ta King</a:t>
            </a:r>
          </a:p>
          <a:p>
            <a:r>
              <a:rPr lang="en-US" altLang="zh-TW" sz="2400" dirty="0"/>
              <a:t>Department of Computer Science</a:t>
            </a:r>
          </a:p>
          <a:p>
            <a:r>
              <a:rPr lang="en-US" altLang="zh-TW" sz="2400" dirty="0"/>
              <a:t>National Tsing Hua University, Taiwan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417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RFID-RC522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9</a:t>
            </a:fld>
            <a:endParaRPr lang="zh-TW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39" y="1556792"/>
            <a:ext cx="7964085" cy="252028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58465" y="4637593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en-US" altLang="zh-TW" sz="5400" dirty="0">
                <a:solidFill>
                  <a:srgbClr val="0000FF"/>
                </a:solidFill>
                <a:latin typeface="+mn-lt"/>
              </a:rPr>
              <a:t>BLUE RFID-RC522 use 3.3V</a:t>
            </a:r>
            <a:endParaRPr lang="zh-TW" altLang="en-US" sz="5400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63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RFID-RC522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10</a:t>
            </a:fld>
            <a:endParaRPr lang="zh-TW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554509" y="4562583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en-US" altLang="zh-TW" sz="5400" dirty="0">
                <a:solidFill>
                  <a:srgbClr val="FF0000"/>
                </a:solidFill>
                <a:latin typeface="+mn-lt"/>
              </a:rPr>
              <a:t>RED RFID-RC522 use 5V</a:t>
            </a:r>
            <a:endParaRPr lang="zh-TW" altLang="en-US" sz="5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1560" y="5615452"/>
            <a:ext cx="8199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2000" dirty="0">
                <a:latin typeface="+mn-lt"/>
              </a:rPr>
              <a:t>Reference: http://lihan.shinyo.bixone.com/Arduino/arduino-2016.08.07.html</a:t>
            </a:r>
            <a:endParaRPr lang="zh-TW" altLang="en-US" sz="2000" dirty="0">
              <a:latin typeface="+mn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2" y="1196752"/>
            <a:ext cx="7476190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2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RFID-RC522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library MFRC522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11</a:t>
            </a:fld>
            <a:endParaRPr lang="zh-TW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46" y="2777007"/>
            <a:ext cx="7497221" cy="14480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2699792" y="3392996"/>
            <a:ext cx="1224136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437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RFID-RC522</a:t>
            </a:r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12</a:t>
            </a:fld>
            <a:endParaRPr lang="zh-TW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423639"/>
            <a:ext cx="4352925" cy="56769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57713" y="1412776"/>
            <a:ext cx="51063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3600" dirty="0">
                <a:solidFill>
                  <a:srgbClr val="0000FF"/>
                </a:solidFill>
                <a:latin typeface="+mn-lt"/>
              </a:rPr>
              <a:t>BLUE RFID-RC522 use 3.3V</a:t>
            </a:r>
          </a:p>
          <a:p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RED RFID-RC522 use 5V</a:t>
            </a:r>
          </a:p>
          <a:p>
            <a:pPr marL="0"/>
            <a:endParaRPr lang="zh-TW" altLang="en-US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7712" y="4582875"/>
            <a:ext cx="424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dirty="0">
                <a:latin typeface="+mn-lt"/>
              </a:rPr>
              <a:t>Connect RST to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A1</a:t>
            </a:r>
            <a:r>
              <a:rPr lang="en-US" altLang="zh-TW" dirty="0">
                <a:latin typeface="+mn-lt"/>
              </a:rPr>
              <a:t> instead of A0</a:t>
            </a:r>
            <a:endParaRPr lang="zh-TW" altLang="en-US" dirty="0">
              <a:latin typeface="+mn-lt"/>
            </a:endParaRPr>
          </a:p>
        </p:txBody>
      </p:sp>
      <p:sp>
        <p:nvSpPr>
          <p:cNvPr id="5" name="乘號 4"/>
          <p:cNvSpPr/>
          <p:nvPr/>
        </p:nvSpPr>
        <p:spPr bwMode="auto">
          <a:xfrm>
            <a:off x="8172400" y="5616128"/>
            <a:ext cx="607616" cy="64011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6967537" y="5365907"/>
            <a:ext cx="663228" cy="719609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432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RFID-RC522 Sample Code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SPI.h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&lt;MFRC522.h&gt;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RST_PIN      A1    // reset pin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SS_PIN       10    // select pin for the chip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MFRC522 mfrc522(SS_PIN, RST_PIN);  // create MFRC522 object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SPI.begin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mfrc522.PCD_Init();   //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MFRC522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("RFID reader is ready!");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8325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RFID-RC522 Sample Code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check if a new card is valid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(mfrc522.PICC_IsNewCardPresent() &amp;&amp; mfrc522.PICC_ReadCardSerial())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byte *id = mfrc522.uid.uidByte;   // get UID of the card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byte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idSize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mfrc522.uid.size;   // get UID length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("PICC type: ");      // show card type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returned SAK value (mfrc522.uid.sak) tell the card type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MFRC522::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PICC_Type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piccType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mfrc522.PICC_GetType(mfrc522.uid.sak);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(mfrc522.PICC_GetTypeName(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piccType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("UID Size: ");       // show UID length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idSize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(byte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idSize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("id[");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("]: ");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(id[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HEX);    // show UID value in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hexdecimal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mfrc522.PICC_HaltA();  // halt the card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697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GB" altLang="zh-TW" dirty="0">
                <a:solidFill>
                  <a:srgbClr val="002060"/>
                </a:solidFill>
              </a:rPr>
              <a:t>Do you know </a:t>
            </a:r>
            <a:r>
              <a:rPr lang="en-US" altLang="zh-TW" dirty="0">
                <a:solidFill>
                  <a:srgbClr val="002060"/>
                </a:solidFill>
              </a:rPr>
              <a:t>how to read and write data with RFID </a:t>
            </a:r>
            <a:r>
              <a:rPr lang="en-GB" altLang="zh-TW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592114" y="4005064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TW" dirty="0">
                <a:latin typeface="+mn-lt"/>
              </a:rPr>
              <a:t>Reference: https://swf.com.tw/?p=941</a:t>
            </a:r>
          </a:p>
        </p:txBody>
      </p:sp>
    </p:spTree>
    <p:extLst>
      <p:ext uri="{BB962C8B-B14F-4D97-AF65-F5344CB8AC3E}">
        <p14:creationId xmlns:p14="http://schemas.microsoft.com/office/powerpoint/2010/main" val="88714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RFID-RC522 Read and Write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Reference: https://swf.com.tw/?p=941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16</a:t>
            </a:fld>
            <a:endParaRPr lang="zh-TW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18" y="1484784"/>
            <a:ext cx="885187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RFID-RC522 Read and Write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/>
          </a:p>
          <a:p>
            <a:r>
              <a:rPr lang="en-US" altLang="zh-TW" dirty="0"/>
              <a:t>Trailer Block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17</a:t>
            </a:fld>
            <a:endParaRPr lang="zh-TW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1" y="1916832"/>
            <a:ext cx="912101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60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RFID-RC522 Read and Write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>
          <a:xfrm>
            <a:off x="425450" y="1035050"/>
            <a:ext cx="3954484" cy="5057775"/>
          </a:xfrm>
        </p:spPr>
        <p:txBody>
          <a:bodyPr/>
          <a:lstStyle/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Use </a:t>
            </a:r>
            <a:r>
              <a:rPr lang="en-US" altLang="zh-TW" dirty="0" err="1"/>
              <a:t>DumpInfo.ino</a:t>
            </a:r>
            <a:r>
              <a:rPr lang="en-US" altLang="zh-TW" dirty="0"/>
              <a:t> to see the structure of the card.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18</a:t>
            </a:fld>
            <a:endParaRPr lang="zh-TW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263" y="908050"/>
            <a:ext cx="4755473" cy="55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1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LCM1620 IIC LCD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</a:t>
            </a:fld>
            <a:endParaRPr lang="zh-TW" altLang="zh-TW"/>
          </a:p>
        </p:txBody>
      </p:sp>
      <p:grpSp>
        <p:nvGrpSpPr>
          <p:cNvPr id="16" name="群組 15"/>
          <p:cNvGrpSpPr/>
          <p:nvPr/>
        </p:nvGrpSpPr>
        <p:grpSpPr>
          <a:xfrm>
            <a:off x="971600" y="1235181"/>
            <a:ext cx="3675392" cy="2036428"/>
            <a:chOff x="1043608" y="1953472"/>
            <a:chExt cx="6445336" cy="2819401"/>
          </a:xfrm>
        </p:grpSpPr>
        <p:pic>
          <p:nvPicPr>
            <p:cNvPr id="1026" name="Picture 2" descr="「I2C LCD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953472"/>
              <a:ext cx="4762500" cy="281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群組 16"/>
            <p:cNvGrpSpPr/>
            <p:nvPr/>
          </p:nvGrpSpPr>
          <p:grpSpPr>
            <a:xfrm>
              <a:off x="5687504" y="3723004"/>
              <a:ext cx="1801440" cy="639169"/>
              <a:chOff x="5940152" y="3305546"/>
              <a:chExt cx="1801440" cy="639169"/>
            </a:xfrm>
          </p:grpSpPr>
          <p:cxnSp>
            <p:nvCxnSpPr>
              <p:cNvPr id="18" name="直線單箭頭接點 17"/>
              <p:cNvCxnSpPr/>
              <p:nvPr/>
            </p:nvCxnSpPr>
            <p:spPr bwMode="auto">
              <a:xfrm flipH="1">
                <a:off x="5940152" y="3536379"/>
                <a:ext cx="64807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文字方塊 18"/>
              <p:cNvSpPr txBox="1"/>
              <p:nvPr/>
            </p:nvSpPr>
            <p:spPr>
              <a:xfrm>
                <a:off x="6588224" y="3305546"/>
                <a:ext cx="1153368" cy="63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A4</a:t>
                </a:r>
                <a:endParaRPr lang="zh-TW" altLang="en-US" dirty="0">
                  <a:latin typeface="+mn-lt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5652120" y="4026615"/>
              <a:ext cx="1801440" cy="639169"/>
              <a:chOff x="5940152" y="3305546"/>
              <a:chExt cx="1801440" cy="639169"/>
            </a:xfrm>
          </p:grpSpPr>
          <p:cxnSp>
            <p:nvCxnSpPr>
              <p:cNvPr id="21" name="直線單箭頭接點 20"/>
              <p:cNvCxnSpPr/>
              <p:nvPr/>
            </p:nvCxnSpPr>
            <p:spPr bwMode="auto">
              <a:xfrm flipH="1">
                <a:off x="5940152" y="3536379"/>
                <a:ext cx="64807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文字方塊 21"/>
              <p:cNvSpPr txBox="1"/>
              <p:nvPr/>
            </p:nvSpPr>
            <p:spPr>
              <a:xfrm>
                <a:off x="6588224" y="3305546"/>
                <a:ext cx="1153368" cy="63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A5</a:t>
                </a:r>
                <a:endParaRPr lang="zh-TW" altLang="en-US" dirty="0">
                  <a:latin typeface="+mn-lt"/>
                </a:endParaRPr>
              </a:p>
            </p:txBody>
          </p:sp>
        </p:grpSp>
      </p:grp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3"/>
          <a:srcRect l="1043" t="2379" b="1789"/>
          <a:stretch/>
        </p:blipFill>
        <p:spPr>
          <a:xfrm>
            <a:off x="1379178" y="3532494"/>
            <a:ext cx="6258644" cy="231853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48916" y="1571308"/>
            <a:ext cx="30233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GND (ground)</a:t>
            </a:r>
          </a:p>
          <a:p>
            <a:r>
              <a:rPr lang="en-US" altLang="zh-TW" dirty="0">
                <a:latin typeface="+mn-lt"/>
              </a:rPr>
              <a:t>VCC (power supply 5V)</a:t>
            </a:r>
          </a:p>
          <a:p>
            <a:r>
              <a:rPr lang="en-US" altLang="zh-TW" dirty="0">
                <a:latin typeface="+mn-lt"/>
              </a:rPr>
              <a:t>SDA (i2c data line)</a:t>
            </a:r>
          </a:p>
          <a:p>
            <a:r>
              <a:rPr lang="en-US" altLang="zh-TW" dirty="0">
                <a:latin typeface="+mn-lt"/>
              </a:rPr>
              <a:t>SCL (i2c clock)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837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RFID-RC522 Read and Write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>
          <a:xfrm>
            <a:off x="425450" y="1035050"/>
            <a:ext cx="3954484" cy="5057775"/>
          </a:xfrm>
        </p:spPr>
        <p:txBody>
          <a:bodyPr/>
          <a:lstStyle/>
          <a:p>
            <a:pPr lvl="1"/>
            <a:endParaRPr lang="en-US" altLang="zh-TW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19</a:t>
            </a:fld>
            <a:endParaRPr lang="zh-TW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2" y="1056258"/>
            <a:ext cx="8162712" cy="50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80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RFID-RC522 Read and Write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want to read or write data to the card, we have to </a:t>
            </a:r>
            <a:r>
              <a:rPr lang="en-GB" dirty="0">
                <a:solidFill>
                  <a:srgbClr val="FF0000"/>
                </a:solidFill>
              </a:rPr>
              <a:t>authenticate</a:t>
            </a:r>
            <a:r>
              <a:rPr lang="zh-TW" altLang="en-US" dirty="0">
                <a:solidFill>
                  <a:srgbClr val="FF0000"/>
                </a:solidFill>
              </a:rPr>
              <a:t>認證</a:t>
            </a:r>
            <a:r>
              <a:rPr lang="en-GB" dirty="0"/>
              <a:t> it first.</a:t>
            </a:r>
          </a:p>
          <a:p>
            <a:r>
              <a:rPr lang="en-GB" dirty="0"/>
              <a:t>First, declare </a:t>
            </a:r>
            <a:r>
              <a:rPr lang="en-GB" dirty="0">
                <a:solidFill>
                  <a:srgbClr val="FF0000"/>
                </a:solidFill>
              </a:rPr>
              <a:t>global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variable</a:t>
            </a:r>
            <a:r>
              <a:rPr lang="en-GB" dirty="0"/>
              <a:t> key and initialize its value in setup().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20</a:t>
            </a:fld>
            <a:endParaRPr lang="zh-TW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68" y="2852936"/>
            <a:ext cx="5967432" cy="115212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68" y="4355554"/>
            <a:ext cx="5951113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22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RFID-RC522 Read and Write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authentication method is written in the function </a:t>
            </a:r>
            <a:r>
              <a:rPr lang="en-US" altLang="zh-TW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writeBlock</a:t>
            </a:r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readBlock</a:t>
            </a:r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b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(Check mfrc522.PCD_Authenticate)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Second, how to read or write the block with specific </a:t>
            </a:r>
            <a:r>
              <a:rPr lang="en-GB" dirty="0">
                <a:solidFill>
                  <a:srgbClr val="FF0000"/>
                </a:solidFill>
              </a:rPr>
              <a:t>sector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GB" dirty="0">
                <a:solidFill>
                  <a:srgbClr val="FF0000"/>
                </a:solidFill>
              </a:rPr>
              <a:t>block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the functions provided</a:t>
            </a:r>
          </a:p>
          <a:p>
            <a:pPr lvl="1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writeBlock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(byte _sector, byte _block, 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byte _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blockData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[])</a:t>
            </a:r>
          </a:p>
          <a:p>
            <a:pPr lvl="1"/>
            <a:r>
              <a:rPr lang="sv-SE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readBlock(byte _sector, byte _block, </a:t>
            </a:r>
            <a:br>
              <a:rPr lang="sv-SE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v-S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byte _blockData[])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5296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RFID-RC522 Read and Write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sector range is </a:t>
            </a:r>
            <a:r>
              <a:rPr lang="en-GB" dirty="0">
                <a:solidFill>
                  <a:srgbClr val="FF0000"/>
                </a:solidFill>
              </a:rPr>
              <a:t>0~15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the block range is </a:t>
            </a:r>
            <a:r>
              <a:rPr lang="en-GB" dirty="0">
                <a:solidFill>
                  <a:srgbClr val="FF0000"/>
                </a:solidFill>
              </a:rPr>
              <a:t>0~2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max </a:t>
            </a:r>
            <a:r>
              <a:rPr lang="en-GB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length of the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written data is </a:t>
            </a:r>
            <a:r>
              <a:rPr lang="en-GB" dirty="0">
                <a:solidFill>
                  <a:srgbClr val="FF0000"/>
                </a:solidFill>
              </a:rPr>
              <a:t>16</a:t>
            </a:r>
            <a:r>
              <a:rPr lang="en-GB" dirty="0"/>
              <a:t>. However, when you read the data, the buffer size should be </a:t>
            </a:r>
            <a:r>
              <a:rPr lang="en-GB" dirty="0">
                <a:solidFill>
                  <a:srgbClr val="FF0000"/>
                </a:solidFill>
              </a:rPr>
              <a:t>18</a:t>
            </a:r>
            <a:r>
              <a:rPr lang="en-GB" dirty="0"/>
              <a:t>.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byte </a:t>
            </a:r>
            <a:r>
              <a:rPr lang="en-GB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blockData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[16] = “Hello world!";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Write sector 0 and block 1 with </a:t>
            </a:r>
            <a:r>
              <a:rPr lang="en-GB" altLang="zh-TW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blockData</a:t>
            </a:r>
            <a:r>
              <a:rPr lang="en-GB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writeBlock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(0, 1,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blockData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marL="400050" lvl="1" indent="0">
              <a:buNone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nb-NO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byte buffer[18] = {0, 0, 0, 0, 0, 0, 0, 0, 0, 0, 0, 0, 0, 0, 0, 0, 0, 0};</a:t>
            </a:r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Read sector 0 and block 1 and store to buffer.</a:t>
            </a:r>
          </a:p>
          <a:p>
            <a:pPr marL="400050" lvl="1" indent="0">
              <a:buNone/>
            </a:pPr>
            <a:r>
              <a:rPr lang="en-GB" altLang="zh-TW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readBlock</a:t>
            </a:r>
            <a:r>
              <a:rPr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 1, buffer);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506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RFID-RC522 Read and Write Sample Code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SPI.h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&lt;MFRC522.h&gt;</a:t>
            </a:r>
          </a:p>
          <a:p>
            <a:pPr marL="0" indent="0">
              <a:buNone/>
            </a:pP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RST_PIN      A1        // reset pin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SS_PIN       10        // select pin for the chip</a:t>
            </a:r>
          </a:p>
          <a:p>
            <a:pPr marL="0" indent="0">
              <a:buNone/>
            </a:pP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MFRC522 mfrc522(SS_PIN, RST_PIN);  // create MFRC522 object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MFRC522::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MIFARE_Key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key;</a:t>
            </a:r>
          </a:p>
          <a:p>
            <a:pPr marL="0" indent="0">
              <a:buNone/>
            </a:pP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blockData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[16] = "Hello World!";   // max write data length is 16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clearBlockData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[16] = {0,0,0,0,0,0,0,0,0,0,0,0,0,0,0,0};</a:t>
            </a:r>
          </a:p>
          <a:p>
            <a:pPr marL="0" indent="0">
              <a:buNone/>
            </a:pP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use buffer size 18 to store the value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 buffer[18] = {0, 0, 0, 0, 0, 0, 0, 0, 0, 0, 0, 0, 0, 0, 0, 0, 0, 0};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MFRC522::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StatusCode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pPr marL="0" indent="0">
              <a:buNone/>
            </a:pP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the following 3 functions are written in the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sample_code.ino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writeBlock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(byte _sector, byte _block, byte _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blockData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  <a:p>
            <a:pPr marL="0" indent="0">
              <a:buNone/>
            </a:pPr>
            <a:r>
              <a:rPr lang="sv-S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readBlock(byte _sector, byte _block, byte _blockData[]);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printRFIDdata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5455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RFID-RC522 Read and Write Sample Code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>
          <a:xfrm>
            <a:off x="425450" y="1035050"/>
            <a:ext cx="8395022" cy="5057775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SPI.begin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mfrc522.PCD_Init();   //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MFRC522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key with 0XFF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(byte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6;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key.keyByte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0xFF;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(F("Please scan MIFARE Classic card..."));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32712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RFID-RC522 read and write sample code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>
          <a:xfrm>
            <a:off x="406400" y="1035050"/>
            <a:ext cx="8342064" cy="5057775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check if a new card is valid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(mfrc522.PICC_IsNewCardPresent() &amp;&amp; mfrc522.PICC_ReadCardSerial()) {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byte *id = mfrc522.uid.uidByte;   // get UID of the card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byte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idSize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mfrc522.uid.size;   // get UID length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("PICC type: ");      // show card type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according to SAK value (mfrc522.uid.sak) in response, identify the card type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MFRC522::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PICC_Type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piccType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mfrc522.PICC_GetType(mfrc522.uid.sak);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(mfrc522.PICC_GetTypeName(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piccType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("UID Size: ");       // show UID length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idSize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……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writeBlock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(15, 0,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blockData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// write sector 15 and block 0 with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blockData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writeBlock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(15, 0,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clearBlockData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// clear data in sector 15 and block 0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readBlock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(15, 0, buffer);      // Read sector 15 and block 0, store to buffer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printRFIDdata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halt the card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mfrc522.PICC_HaltA();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Stop encryption on PCD, can then read or write sector and block many times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mfrc522.PCD_StopCrypto1();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34813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Buzzer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Piezoelectric buzzer:</a:t>
            </a:r>
          </a:p>
          <a:p>
            <a:pPr lvl="1"/>
            <a:r>
              <a:rPr lang="en-US" altLang="zh-TW" dirty="0"/>
              <a:t>Contains a metal disc that deforms under a current</a:t>
            </a:r>
          </a:p>
          <a:p>
            <a:pPr lvl="1"/>
            <a:r>
              <a:rPr lang="en-US" altLang="zh-TW" dirty="0"/>
              <a:t>By applying an alternating current at a high enough frequency, the disc will move fast to create a sound wave</a:t>
            </a:r>
          </a:p>
          <a:p>
            <a:pPr lvl="1"/>
            <a:r>
              <a:rPr lang="en-US" altLang="zh-TW" dirty="0"/>
              <a:t>You have two buzzers; use </a:t>
            </a:r>
            <a:r>
              <a:rPr lang="en-US" altLang="zh-TW" dirty="0">
                <a:solidFill>
                  <a:srgbClr val="FF0000"/>
                </a:solidFill>
              </a:rPr>
              <a:t>left</a:t>
            </a:r>
            <a:r>
              <a:rPr lang="en-US" altLang="zh-TW" dirty="0"/>
              <a:t> 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26</a:t>
            </a:fld>
            <a:endParaRPr lang="zh-TW" altLang="zh-TW"/>
          </a:p>
        </p:txBody>
      </p:sp>
      <p:pic>
        <p:nvPicPr>
          <p:cNvPr id="6" name="Picture 2" descr="「buzzer arduino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7"/>
          <a:stretch/>
        </p:blipFill>
        <p:spPr bwMode="auto">
          <a:xfrm>
            <a:off x="3699474" y="3275080"/>
            <a:ext cx="4939232" cy="270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2682437" y="4243968"/>
            <a:ext cx="971576" cy="922911"/>
            <a:chOff x="6840784" y="233577"/>
            <a:chExt cx="1331616" cy="1395223"/>
          </a:xfrm>
        </p:grpSpPr>
        <p:pic>
          <p:nvPicPr>
            <p:cNvPr id="5" name="Picture 6" descr="「buzzer arduino」的圖片搜尋結果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14941" r="16841" b="13239"/>
            <a:stretch/>
          </p:blipFill>
          <p:spPr bwMode="auto">
            <a:xfrm>
              <a:off x="6948264" y="260647"/>
              <a:ext cx="1224136" cy="1368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橢圓 10"/>
            <p:cNvSpPr/>
            <p:nvPr/>
          </p:nvSpPr>
          <p:spPr bwMode="auto">
            <a:xfrm>
              <a:off x="6840784" y="233577"/>
              <a:ext cx="699940" cy="69494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標楷體" panose="03000509000000000000" pitchFamily="65" charset="-120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9" t="35578" r="21992" b="35357"/>
          <a:stretch/>
        </p:blipFill>
        <p:spPr>
          <a:xfrm>
            <a:off x="772958" y="5071948"/>
            <a:ext cx="1681703" cy="83452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1" t="30985" r="25383" b="39423"/>
          <a:stretch/>
        </p:blipFill>
        <p:spPr>
          <a:xfrm>
            <a:off x="772958" y="3559781"/>
            <a:ext cx="1681703" cy="89902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39552" y="3193256"/>
            <a:ext cx="116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n-lt"/>
              </a:rPr>
              <a:t>Side view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9552" y="4705424"/>
            <a:ext cx="150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n-lt"/>
              </a:rPr>
              <a:t>Bottom view</a:t>
            </a:r>
            <a:endParaRPr lang="zh-TW" altLang="en-US" sz="2000" dirty="0"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13761" y="3543921"/>
            <a:ext cx="969720" cy="877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13761" y="5071948"/>
            <a:ext cx="969720" cy="877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5" name="矩形圖說文字 14"/>
          <p:cNvSpPr/>
          <p:nvPr/>
        </p:nvSpPr>
        <p:spPr bwMode="auto">
          <a:xfrm>
            <a:off x="5718020" y="2878721"/>
            <a:ext cx="3067670" cy="396359"/>
          </a:xfrm>
          <a:prstGeom prst="wedgeRectCallout">
            <a:avLst>
              <a:gd name="adj1" fmla="val -65933"/>
              <a:gd name="adj2" fmla="val 749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Use pin 9 instead of 10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216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Playing a Tone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tone(pin, frequency) </a:t>
            </a:r>
            <a:b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tone(pin, frequency, duration)</a:t>
            </a:r>
          </a:p>
          <a:p>
            <a:pPr lvl="1"/>
            <a:r>
              <a:rPr lang="en-US" altLang="zh-TW" dirty="0"/>
              <a:t>Generates a square wave of the specified frequency (and 50% duty cycle) on a pin</a:t>
            </a:r>
          </a:p>
          <a:p>
            <a:pPr lvl="1"/>
            <a:r>
              <a:rPr lang="en-US" altLang="zh-TW" dirty="0"/>
              <a:t>A duration can be specified, otherwise the wave continues until a call to 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noTone()</a:t>
            </a:r>
            <a:endParaRPr lang="en-US" altLang="zh-TW" dirty="0"/>
          </a:p>
          <a:p>
            <a:pPr lvl="1"/>
            <a:r>
              <a:rPr lang="en-US" altLang="zh-TW" dirty="0"/>
              <a:t>Only one tone can be generated at a time. If the tone is playing on the same pin, the call will set its frequency.</a:t>
            </a:r>
          </a:p>
          <a:p>
            <a:pPr lvl="1"/>
            <a:r>
              <a:rPr lang="en-US" altLang="zh-TW" dirty="0"/>
              <a:t>For Uno: min frequency 31 Hz; max frequency 65535 Hz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23978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Buzzer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28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 bwMode="auto">
          <a:xfrm>
            <a:off x="179512" y="1092173"/>
            <a:ext cx="8892480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 buzzer = 9;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接再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pin9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pinMode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(buzzer, OUTPUT);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for(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=0;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&lt;10;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if(i%2 == 0) tone(buzzer,698);   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else tone(buzzer, 523);  </a:t>
            </a:r>
          </a:p>
          <a:p>
            <a:pPr marL="0" lvl="1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delay(500);</a:t>
            </a:r>
          </a:p>
          <a:p>
            <a:pPr marL="0" lvl="1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}</a:t>
            </a:r>
          </a:p>
          <a:p>
            <a:pPr marL="0" lvl="1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noTone(buzzer);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turn off the buzzer</a:t>
            </a:r>
          </a:p>
          <a:p>
            <a:pPr marL="0" lvl="1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delay(2000);</a:t>
            </a:r>
          </a:p>
          <a:p>
            <a:pPr marL="0" lvl="1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  <a:endParaRPr lang="zh-TW" altLang="en-US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9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GB" altLang="zh-TW" dirty="0">
                <a:solidFill>
                  <a:srgbClr val="002060"/>
                </a:solidFill>
              </a:rPr>
              <a:t>Do you know keypad?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592114" y="4005064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TW" dirty="0">
                <a:latin typeface="+mn-lt"/>
              </a:rPr>
              <a:t>Reference: https://swf.com.tw/?p=921</a:t>
            </a:r>
          </a:p>
        </p:txBody>
      </p:sp>
    </p:spTree>
    <p:extLst>
      <p:ext uri="{BB962C8B-B14F-4D97-AF65-F5344CB8AC3E}">
        <p14:creationId xmlns:p14="http://schemas.microsoft.com/office/powerpoint/2010/main" val="426689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Keypad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Before, we have learned using Keypad with 8 digital pins.</a:t>
            </a:r>
          </a:p>
          <a:p>
            <a:r>
              <a:rPr lang="en-GB" dirty="0"/>
              <a:t>How can we use Keypad with some resistors and </a:t>
            </a:r>
            <a:r>
              <a:rPr lang="en-GB" dirty="0">
                <a:solidFill>
                  <a:srgbClr val="FF0000"/>
                </a:solidFill>
              </a:rPr>
              <a:t>only an </a:t>
            </a:r>
            <a:r>
              <a:rPr lang="en-GB" dirty="0" err="1">
                <a:solidFill>
                  <a:srgbClr val="FF0000"/>
                </a:solidFill>
              </a:rPr>
              <a:t>analog</a:t>
            </a:r>
            <a:r>
              <a:rPr lang="en-GB" dirty="0">
                <a:solidFill>
                  <a:srgbClr val="FF0000"/>
                </a:solidFill>
              </a:rPr>
              <a:t> pin</a:t>
            </a:r>
            <a:r>
              <a:rPr lang="en-GB" dirty="0"/>
              <a:t>?</a:t>
            </a:r>
          </a:p>
          <a:p>
            <a:r>
              <a:rPr lang="en-GB" dirty="0"/>
              <a:t>Reference: https://swf.com.tw/?p=921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2381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Keypad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>
          <a:xfrm>
            <a:off x="425450" y="1035050"/>
            <a:ext cx="4146550" cy="5057775"/>
          </a:xfrm>
        </p:spPr>
        <p:txBody>
          <a:bodyPr/>
          <a:lstStyle/>
          <a:p>
            <a:r>
              <a:rPr lang="en-GB" altLang="zh-TW" dirty="0"/>
              <a:t>We can add 220</a:t>
            </a:r>
            <a:r>
              <a:rPr lang="el-GR" altLang="zh-TW" dirty="0"/>
              <a:t>Ω</a:t>
            </a:r>
            <a:r>
              <a:rPr lang="en-US" altLang="zh-TW" dirty="0"/>
              <a:t>*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, 1K</a:t>
            </a:r>
            <a:r>
              <a:rPr lang="el-GR" altLang="zh-TW" dirty="0"/>
              <a:t>Ω</a:t>
            </a:r>
            <a:r>
              <a:rPr lang="en-US" altLang="zh-TW" dirty="0"/>
              <a:t>*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, and 10K</a:t>
            </a:r>
            <a:r>
              <a:rPr lang="el-GR" altLang="zh-TW" dirty="0"/>
              <a:t>Ω</a:t>
            </a:r>
            <a:r>
              <a:rPr lang="en-US" altLang="zh-TW" dirty="0"/>
              <a:t>*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 to achieve this.</a:t>
            </a:r>
            <a:endParaRPr lang="en-GB" altLang="zh-TW" dirty="0"/>
          </a:p>
          <a:p>
            <a:r>
              <a:rPr lang="en-US" dirty="0"/>
              <a:t>When we press key 1, the circuit will look like this.</a:t>
            </a:r>
          </a:p>
          <a:p>
            <a:r>
              <a:rPr lang="en-US" altLang="zh-TW" dirty="0"/>
              <a:t>The return value by </a:t>
            </a:r>
            <a:r>
              <a:rPr lang="en-US" altLang="zh-TW" dirty="0" err="1"/>
              <a:t>analogRead</a:t>
            </a:r>
            <a:r>
              <a:rPr lang="en-US" altLang="zh-TW" dirty="0"/>
              <a:t>() can be used to determine which key is pressed.</a:t>
            </a:r>
            <a:endParaRPr lang="en-GB" altLang="zh-TW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4</a:t>
            </a:fld>
            <a:endParaRPr lang="zh-TW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680" y="1104727"/>
            <a:ext cx="4050640" cy="50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6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Keypad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>
          <a:xfrm>
            <a:off x="425450" y="1035050"/>
            <a:ext cx="3874839" cy="5057775"/>
          </a:xfrm>
        </p:spPr>
        <p:txBody>
          <a:bodyPr/>
          <a:lstStyle/>
          <a:p>
            <a:r>
              <a:rPr lang="en-US" altLang="zh-TW" dirty="0"/>
              <a:t>The circuit is shown in the picture.</a:t>
            </a:r>
            <a:endParaRPr lang="en-GB" altLang="zh-TW" dirty="0"/>
          </a:p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5</a:t>
            </a:fld>
            <a:endParaRPr lang="zh-TW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28600"/>
            <a:ext cx="4906078" cy="60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2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Keypad Sample Code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>
          <a:xfrm>
            <a:off x="425450" y="1035050"/>
            <a:ext cx="8395022" cy="5057775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AnalogMatrixKeypad.h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include the file in your lab12 folder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└── lab12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     ├── lab12.ino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     ├── 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AnalogMatrixKeypad.h</a:t>
            </a:r>
            <a:endParaRPr lang="en-GB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     └── AnalogMatrixKeypad.cpp</a:t>
            </a:r>
          </a:p>
          <a:p>
            <a:pPr marL="0" indent="0">
              <a:buNone/>
            </a:pP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AnalogMatrixKeypad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keypad(A0);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keypad and keypad input is A0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setup(){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loop(){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key = 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keypad.readKey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read the keypad value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(key != KEY_NOT_PRESSED) {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if keypad is pressed, print the key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(key);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1799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GB" altLang="zh-TW" dirty="0">
                <a:solidFill>
                  <a:srgbClr val="002060"/>
                </a:solidFill>
              </a:rPr>
              <a:t>Do you know RFID-RC522?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592114" y="4005064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TW" dirty="0">
                <a:latin typeface="+mn-lt"/>
              </a:rPr>
              <a:t>Reference: https://swf.com.tw/?p=930</a:t>
            </a:r>
          </a:p>
        </p:txBody>
      </p:sp>
    </p:spTree>
    <p:extLst>
      <p:ext uri="{BB962C8B-B14F-4D97-AF65-F5344CB8AC3E}">
        <p14:creationId xmlns:p14="http://schemas.microsoft.com/office/powerpoint/2010/main" val="42180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RFID-RC522</a:t>
            </a:r>
            <a:endParaRPr lang="en-GB" dirty="0"/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Reference: https://swf.com.tw/?p=930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8</a:t>
            </a:fld>
            <a:endParaRPr lang="zh-TW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56792"/>
            <a:ext cx="784294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6410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12141</TotalTime>
  <Words>1810</Words>
  <Application>Microsoft Office PowerPoint</Application>
  <PresentationFormat>如螢幕大小 (4:3)</PresentationFormat>
  <Paragraphs>300</Paragraphs>
  <Slides>29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Symbol</vt:lpstr>
      <vt:lpstr>Tahoma</vt:lpstr>
      <vt:lpstr>Times New Roman</vt:lpstr>
      <vt:lpstr>Contemporary Portrait</vt:lpstr>
      <vt:lpstr>CS4101 Introduction to Embedded Systems  Lab 12: Access Control Lecture</vt:lpstr>
      <vt:lpstr>LCM1620 IIC LCD</vt:lpstr>
      <vt:lpstr>Do you know keypad?</vt:lpstr>
      <vt:lpstr>Keypad</vt:lpstr>
      <vt:lpstr>Keypad</vt:lpstr>
      <vt:lpstr>Keypad</vt:lpstr>
      <vt:lpstr>Keypad Sample Code</vt:lpstr>
      <vt:lpstr>Do you know RFID-RC522?</vt:lpstr>
      <vt:lpstr>RFID-RC522</vt:lpstr>
      <vt:lpstr>RFID-RC522</vt:lpstr>
      <vt:lpstr>RFID-RC522</vt:lpstr>
      <vt:lpstr>RFID-RC522</vt:lpstr>
      <vt:lpstr>RFID-RC522</vt:lpstr>
      <vt:lpstr>RFID-RC522 Sample Code</vt:lpstr>
      <vt:lpstr>RFID-RC522 Sample Code</vt:lpstr>
      <vt:lpstr>Do you know how to read and write data with RFID ?</vt:lpstr>
      <vt:lpstr>RFID-RC522 Read and Write</vt:lpstr>
      <vt:lpstr>RFID-RC522 Read and Write</vt:lpstr>
      <vt:lpstr>RFID-RC522 Read and Write</vt:lpstr>
      <vt:lpstr>RFID-RC522 Read and Write</vt:lpstr>
      <vt:lpstr>RFID-RC522 Read and Write</vt:lpstr>
      <vt:lpstr>RFID-RC522 Read and Write</vt:lpstr>
      <vt:lpstr>RFID-RC522 Read and Write</vt:lpstr>
      <vt:lpstr>RFID-RC522 Read and Write Sample Code</vt:lpstr>
      <vt:lpstr>RFID-RC522 Read and Write Sample Code</vt:lpstr>
      <vt:lpstr>RFID-RC522 read and write sample code</vt:lpstr>
      <vt:lpstr>Buzzer</vt:lpstr>
      <vt:lpstr>Playing a Tone</vt:lpstr>
      <vt:lpstr>Sample Code for Buzzer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user</cp:lastModifiedBy>
  <cp:revision>1558</cp:revision>
  <dcterms:created xsi:type="dcterms:W3CDTF">2000-02-07T23:54:30Z</dcterms:created>
  <dcterms:modified xsi:type="dcterms:W3CDTF">2019-12-10T04:30:11Z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