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672" r:id="rId2"/>
    <p:sldId id="684" r:id="rId3"/>
    <p:sldId id="685" r:id="rId4"/>
    <p:sldId id="688" r:id="rId5"/>
    <p:sldId id="687" r:id="rId6"/>
    <p:sldId id="686" r:id="rId7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FF99"/>
    <a:srgbClr val="99CCFF"/>
    <a:srgbClr val="339933"/>
    <a:srgbClr val="33CC33"/>
    <a:srgbClr val="FFCC99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5" autoAdjust="0"/>
    <p:restoredTop sz="87350" autoAdjust="0"/>
  </p:normalViewPr>
  <p:slideViewPr>
    <p:cSldViewPr>
      <p:cViewPr>
        <p:scale>
          <a:sx n="100" d="100"/>
          <a:sy n="100" d="100"/>
        </p:scale>
        <p:origin x="1200" y="-490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7664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kumimoji="1" lang="en-US" altLang="zh-TW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931DF-18EC-4525-9649-E7BA5D758270}" type="slidenum">
              <a:rPr lang="zh-TW" altLang="en-US" smtClean="0"/>
              <a:pPr/>
              <a:t>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8226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9FE7993C-20F2-47B6-BF44-C3A752F508AC}" type="datetime1">
              <a:rPr lang="zh-TW" altLang="en-US"/>
              <a:pPr/>
              <a:t>2019/12/17</a:t>
            </a:fld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fld id="{FD215782-C2A4-4679-8E64-19D568C6D59D}" type="datetime1">
              <a:rPr lang="zh-TW" altLang="en-US"/>
              <a:pPr/>
              <a:t>2019/12/17</a:t>
            </a:fld>
            <a:endParaRPr lang="en-US" altLang="zh-TW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AAB6D5C-AA4A-4318-921E-60AEEDE76A0D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2139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54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5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035050"/>
            <a:ext cx="8323014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en-US" altLang="zh-TW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11188" y="1124743"/>
            <a:ext cx="8010525" cy="2382838"/>
          </a:xfrm>
        </p:spPr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+mn-lt"/>
              </a:rPr>
              <a:t>CS4101 Introduction to Embedded Systems</a:t>
            </a:r>
            <a:br>
              <a:rPr lang="zh-TW" altLang="en-US" dirty="0">
                <a:latin typeface="+mn-lt"/>
              </a:rPr>
            </a:br>
            <a:br>
              <a:rPr lang="zh-TW" altLang="en-US" dirty="0"/>
            </a:br>
            <a:r>
              <a:rPr lang="en-US" altLang="zh-TW" dirty="0">
                <a:solidFill>
                  <a:srgbClr val="0000FF"/>
                </a:solidFill>
              </a:rPr>
              <a:t>Lab 13: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Interconnection</a:t>
            </a: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840394" y="4149080"/>
            <a:ext cx="7778750" cy="1584325"/>
          </a:xfrm>
        </p:spPr>
        <p:txBody>
          <a:bodyPr/>
          <a:lstStyle/>
          <a:p>
            <a:r>
              <a:rPr lang="en-US" altLang="zh-TW" sz="2800" dirty="0"/>
              <a:t>Prof. Chung-Ta King</a:t>
            </a:r>
          </a:p>
          <a:p>
            <a:r>
              <a:rPr lang="en-US" altLang="zh-TW" sz="2400" dirty="0"/>
              <a:t>Department of Computer Science</a:t>
            </a:r>
          </a:p>
          <a:p>
            <a:r>
              <a:rPr lang="en-US" altLang="zh-TW" sz="2400" dirty="0"/>
              <a:t>National Tsing Hua University, Taiwan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37417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1: Arduino/</a:t>
            </a:r>
            <a:r>
              <a:rPr lang="en-US" altLang="zh-TW" b="1" dirty="0" err="1"/>
              <a:t>LaunchPad</a:t>
            </a:r>
            <a:r>
              <a:rPr lang="en-US" altLang="zh-TW" b="1" dirty="0"/>
              <a:t> interconnect (50%)</a:t>
            </a:r>
          </a:p>
          <a:p>
            <a:pPr lvl="1"/>
            <a:r>
              <a:rPr lang="en-US" altLang="zh-TW" dirty="0"/>
              <a:t>Connect </a:t>
            </a:r>
            <a:r>
              <a:rPr lang="en-US" altLang="zh-TW" dirty="0" err="1"/>
              <a:t>LaunchPad</a:t>
            </a:r>
            <a:r>
              <a:rPr lang="en-US" altLang="zh-TW" dirty="0"/>
              <a:t> to Arduino</a:t>
            </a:r>
          </a:p>
          <a:p>
            <a:pPr lvl="1"/>
            <a:r>
              <a:rPr lang="en-US" altLang="zh-TW" dirty="0" err="1"/>
              <a:t>LaunchPad</a:t>
            </a:r>
            <a:r>
              <a:rPr lang="en-US" altLang="zh-TW" dirty="0"/>
              <a:t> to Arduino to PC: </a:t>
            </a:r>
          </a:p>
          <a:p>
            <a:pPr lvl="2"/>
            <a:r>
              <a:rPr lang="en-US" altLang="zh-TW" dirty="0"/>
              <a:t>When the button on </a:t>
            </a:r>
            <a:r>
              <a:rPr lang="en-US" altLang="zh-TW" dirty="0" err="1"/>
              <a:t>LaunchPad</a:t>
            </a:r>
            <a:r>
              <a:rPr lang="en-US" altLang="zh-TW" dirty="0"/>
              <a:t> is clicked once (pressed and released once), send “HELLO!” to Arduino via </a:t>
            </a:r>
            <a:r>
              <a:rPr lang="en-US" altLang="zh-TW" dirty="0">
                <a:solidFill>
                  <a:srgbClr val="FF0000"/>
                </a:solidFill>
              </a:rPr>
              <a:t>software UART </a:t>
            </a:r>
            <a:r>
              <a:rPr lang="en-US" altLang="zh-TW" dirty="0"/>
              <a:t>of Lab 6 using </a:t>
            </a:r>
            <a:r>
              <a:rPr lang="en-US" altLang="zh-TW" dirty="0">
                <a:solidFill>
                  <a:srgbClr val="FF0000"/>
                </a:solidFill>
              </a:rPr>
              <a:t>8-N-1</a:t>
            </a:r>
            <a:r>
              <a:rPr lang="en-US" altLang="zh-TW" dirty="0"/>
              <a:t>. </a:t>
            </a:r>
            <a:r>
              <a:rPr lang="en-US" altLang="zh-TW" dirty="0">
                <a:solidFill>
                  <a:srgbClr val="FF0000"/>
                </a:solidFill>
              </a:rPr>
              <a:t>Handle button events by interrupts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Arduino then sends “HELLO!” to PC via “Serial” functions</a:t>
            </a:r>
          </a:p>
          <a:p>
            <a:pPr lvl="2"/>
            <a:r>
              <a:rPr lang="en-US" altLang="zh-TW" dirty="0"/>
              <a:t>PC shows “HELLO!” on Arduino terminal.</a:t>
            </a:r>
          </a:p>
          <a:p>
            <a:pPr lvl="2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</a:t>
            </a:fld>
            <a:endParaRPr lang="zh-TW" altLang="zh-TW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47D2D4A-8E54-49FC-875F-4C7CC945F4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0176" y="4293096"/>
            <a:ext cx="7170256" cy="17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1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1:</a:t>
            </a:r>
            <a:r>
              <a:rPr lang="en-US" altLang="zh-TW" dirty="0"/>
              <a:t> (cont.)</a:t>
            </a:r>
          </a:p>
          <a:p>
            <a:pPr lvl="1"/>
            <a:r>
              <a:rPr lang="en-US" altLang="zh-TW" dirty="0"/>
              <a:t>PC to Arduino to </a:t>
            </a:r>
            <a:r>
              <a:rPr lang="en-US" altLang="zh-TW" dirty="0" err="1"/>
              <a:t>LaunchPad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PC receives the string typed by the user and sends it to Arduino after &lt;enter&gt; is pressed.</a:t>
            </a:r>
          </a:p>
          <a:p>
            <a:pPr lvl="2"/>
            <a:r>
              <a:rPr lang="en-US" altLang="zh-TW" dirty="0"/>
              <a:t>Arduino sends the string to </a:t>
            </a:r>
            <a:r>
              <a:rPr lang="en-US" altLang="zh-TW" dirty="0" err="1"/>
              <a:t>LaunchPad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On </a:t>
            </a:r>
            <a:r>
              <a:rPr lang="en-US" altLang="zh-TW" dirty="0" err="1"/>
              <a:t>LaunchPad</a:t>
            </a:r>
            <a:r>
              <a:rPr lang="en-US" altLang="zh-TW" dirty="0"/>
              <a:t>, count the number of characters received and send that number and the received string back to Arduino.</a:t>
            </a:r>
          </a:p>
          <a:p>
            <a:pPr lvl="2"/>
            <a:r>
              <a:rPr lang="en-US" altLang="zh-TW" dirty="0"/>
              <a:t>Arduino sends the string to PC.</a:t>
            </a:r>
          </a:p>
          <a:p>
            <a:pPr lvl="1"/>
            <a:r>
              <a:rPr lang="en-US" altLang="zh-TW" b="1" dirty="0"/>
              <a:t>Hint</a:t>
            </a:r>
            <a:r>
              <a:rPr lang="en-US" altLang="zh-TW" dirty="0"/>
              <a:t>: </a:t>
            </a:r>
          </a:p>
          <a:p>
            <a:pPr lvl="2"/>
            <a:r>
              <a:rPr lang="en-US" altLang="zh-TW" dirty="0"/>
              <a:t>Include </a:t>
            </a:r>
            <a:r>
              <a:rPr lang="en-US" altLang="zh-TW" b="1" dirty="0" err="1"/>
              <a:t>stdio.h</a:t>
            </a:r>
            <a:r>
              <a:rPr lang="en-US" altLang="zh-TW" b="1" dirty="0"/>
              <a:t> to use sprint() </a:t>
            </a:r>
            <a:r>
              <a:rPr lang="en-US" altLang="zh-TW" dirty="0"/>
              <a:t>for a string of a number.</a:t>
            </a:r>
          </a:p>
          <a:p>
            <a:pPr lvl="2"/>
            <a:r>
              <a:rPr lang="en-US" altLang="zh-TW" dirty="0"/>
              <a:t>For </a:t>
            </a:r>
            <a:r>
              <a:rPr lang="en-US" altLang="zh-TW" dirty="0" err="1"/>
              <a:t>LaunchPad</a:t>
            </a:r>
            <a:r>
              <a:rPr lang="en-US" altLang="zh-TW" dirty="0"/>
              <a:t>, you may need to </a:t>
            </a:r>
            <a:r>
              <a:rPr lang="en-US" altLang="zh-TW" b="1" dirty="0"/>
              <a:t>modify your Lab 6 code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For Arduino, UART port is for communication between Arduino and PC. So you need </a:t>
            </a:r>
            <a:r>
              <a:rPr lang="en-US" altLang="zh-TW" b="1" dirty="0"/>
              <a:t>&lt;</a:t>
            </a:r>
            <a:r>
              <a:rPr lang="en-US" altLang="zh-TW" b="1" dirty="0" err="1">
                <a:solidFill>
                  <a:srgbClr val="FF0000"/>
                </a:solidFill>
              </a:rPr>
              <a:t>SoftwareSerial</a:t>
            </a:r>
            <a:r>
              <a:rPr lang="en-US" altLang="zh-TW" b="1" dirty="0"/>
              <a:t>&gt; library</a:t>
            </a:r>
            <a:r>
              <a:rPr lang="en-US" altLang="zh-TW" dirty="0"/>
              <a:t>.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6988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</a:t>
            </a:fld>
            <a:endParaRPr lang="zh-TW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B9F302-0912-4BD1-8E77-D7E0A3E71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559" y="2348880"/>
            <a:ext cx="4706007" cy="305795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1144E2D-8345-4BDC-8E15-049CD183D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780555"/>
            <a:ext cx="4829175" cy="33337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CD823D8-8441-4AA0-80F1-73E0D8E86431}"/>
              </a:ext>
            </a:extLst>
          </p:cNvPr>
          <p:cNvSpPr txBox="1"/>
          <p:nvPr/>
        </p:nvSpPr>
        <p:spPr>
          <a:xfrm>
            <a:off x="4845923" y="4969027"/>
            <a:ext cx="37900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MSP430 P1.1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to Arduino Pin10 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MSP430 P1.2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to Arduino Pin11 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/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535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Code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4</a:t>
            </a:fld>
            <a:endParaRPr lang="zh-TW" altLang="zh-TW"/>
          </a:p>
        </p:txBody>
      </p:sp>
      <p:sp>
        <p:nvSpPr>
          <p:cNvPr id="5" name="內容版面配置區 2"/>
          <p:cNvSpPr>
            <a:spLocks noGrp="1"/>
          </p:cNvSpPr>
          <p:nvPr/>
        </p:nvSpPr>
        <p:spPr bwMode="auto">
          <a:xfrm>
            <a:off x="406400" y="1085056"/>
            <a:ext cx="8352928" cy="4967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Symbol" panose="05050102010706020507" pitchFamily="18" charset="2"/>
              <a:buChar char="-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­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#include &lt;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SoftwareSerial.h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&gt;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use pins 10 and 11 instead of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Tx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and Rx pins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SoftwareSerial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mySerial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(10,11);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void setup() { </a:t>
            </a:r>
            <a:endParaRPr lang="en-US" altLang="zh-TW" sz="2000" b="1" dirty="0">
              <a:solidFill>
                <a:srgbClr val="0000FF"/>
              </a:solidFill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Serial.begin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(9600);		</a:t>
            </a:r>
            <a:endParaRPr lang="en-US" altLang="zh-TW" sz="2000" b="1" dirty="0">
              <a:solidFill>
                <a:srgbClr val="0000FF"/>
              </a:solidFill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	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mySerial.begin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(9600);		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TW" sz="2000" b="1" dirty="0"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// useful functions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Serial.available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   // UART buffer not empty?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mySerial.available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</a:t>
            </a:r>
            <a:endParaRPr lang="zh-TW" altLang="en-US" sz="32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Data =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Serial.read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 //get the data in the buffer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Data = </a:t>
            </a: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mySerial.read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Serial.println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(data);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TW" sz="2000" b="1" dirty="0" err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mySerial.println</a:t>
            </a:r>
            <a:r>
              <a:rPr lang="en-US" altLang="zh-TW" sz="20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(data);</a:t>
            </a:r>
          </a:p>
        </p:txBody>
      </p:sp>
    </p:spTree>
    <p:extLst>
      <p:ext uri="{BB962C8B-B14F-4D97-AF65-F5344CB8AC3E}">
        <p14:creationId xmlns:p14="http://schemas.microsoft.com/office/powerpoint/2010/main" val="33410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2: Fishing (50%)</a:t>
            </a:r>
          </a:p>
          <a:p>
            <a:pPr lvl="1"/>
            <a:r>
              <a:rPr lang="en-US" altLang="zh-TW" dirty="0"/>
              <a:t>Connect </a:t>
            </a:r>
            <a:r>
              <a:rPr lang="en-US" altLang="zh-TW" b="1" dirty="0"/>
              <a:t>4 LEDs </a:t>
            </a:r>
            <a:r>
              <a:rPr lang="en-US" altLang="zh-TW" dirty="0"/>
              <a:t>(blue, green, yellow, red) to Arduino to represent 4 fish. 1 RGB Led</a:t>
            </a:r>
          </a:p>
          <a:p>
            <a:pPr lvl="1"/>
            <a:r>
              <a:rPr lang="en-US" altLang="zh-TW" b="1" dirty="0"/>
              <a:t>Every 2 seconds</a:t>
            </a:r>
            <a:r>
              <a:rPr lang="en-US" altLang="zh-TW" dirty="0"/>
              <a:t>, one of them should </a:t>
            </a:r>
            <a:r>
              <a:rPr lang="en-US" altLang="zh-TW" b="1" dirty="0"/>
              <a:t>light for 1 sec and then turn off.</a:t>
            </a:r>
          </a:p>
          <a:p>
            <a:pPr lvl="1"/>
            <a:r>
              <a:rPr lang="en-US" altLang="zh-TW" dirty="0"/>
              <a:t>Only when blue LED is turned on, you click the button on </a:t>
            </a:r>
            <a:r>
              <a:rPr lang="en-US" altLang="zh-TW" dirty="0" err="1"/>
              <a:t>LaunchPad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If you click the button before the blue LED is turned off, Arduino informs </a:t>
            </a:r>
            <a:r>
              <a:rPr lang="en-US" altLang="zh-TW" dirty="0" err="1"/>
              <a:t>LaunchPad</a:t>
            </a:r>
            <a:r>
              <a:rPr lang="en-US" altLang="zh-TW" dirty="0"/>
              <a:t> to turn on the green LED for 1 second. Otherwise, Arduino informs </a:t>
            </a:r>
            <a:r>
              <a:rPr lang="en-US" altLang="zh-TW" dirty="0" err="1"/>
              <a:t>LauncPad</a:t>
            </a:r>
            <a:r>
              <a:rPr lang="en-US" altLang="zh-TW" dirty="0"/>
              <a:t> to turn on the red LED for 1 second.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2751765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11979</TotalTime>
  <Words>443</Words>
  <Application>Microsoft Office PowerPoint</Application>
  <PresentationFormat>如螢幕大小 (4:3)</PresentationFormat>
  <Paragraphs>53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Symbol</vt:lpstr>
      <vt:lpstr>Tahoma</vt:lpstr>
      <vt:lpstr>Times New Roman</vt:lpstr>
      <vt:lpstr>Contemporary Portrait</vt:lpstr>
      <vt:lpstr>CS4101 Introduction to Embedded Systems  Lab 13: Interconnection</vt:lpstr>
      <vt:lpstr>Lab 13</vt:lpstr>
      <vt:lpstr>Lab 13</vt:lpstr>
      <vt:lpstr>Lab 13</vt:lpstr>
      <vt:lpstr>Sample Code</vt:lpstr>
      <vt:lpstr>Lab 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user</cp:lastModifiedBy>
  <cp:revision>1431</cp:revision>
  <dcterms:created xsi:type="dcterms:W3CDTF">2000-02-07T23:54:30Z</dcterms:created>
  <dcterms:modified xsi:type="dcterms:W3CDTF">2019-12-17T03:16:00Z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