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9" r:id="rId1"/>
  </p:sldMasterIdLst>
  <p:notesMasterIdLst>
    <p:notesMasterId r:id="rId6"/>
  </p:notesMasterIdLst>
  <p:handoutMasterIdLst>
    <p:handoutMasterId r:id="rId7"/>
  </p:handoutMasterIdLst>
  <p:sldIdLst>
    <p:sldId id="1038" r:id="rId2"/>
    <p:sldId id="1043" r:id="rId3"/>
    <p:sldId id="1041" r:id="rId4"/>
    <p:sldId id="1046" r:id="rId5"/>
  </p:sldIdLst>
  <p:sldSz cx="9144000" cy="6858000" type="screen4x3"/>
  <p:notesSz cx="10234613" cy="70993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Marwedel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99CCFF"/>
    <a:srgbClr val="99FF99"/>
    <a:srgbClr val="33CC33"/>
    <a:srgbClr val="FF33CC"/>
    <a:srgbClr val="339933"/>
    <a:srgbClr val="FFCC99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309" autoAdjust="0"/>
  </p:normalViewPr>
  <p:slideViewPr>
    <p:cSldViewPr>
      <p:cViewPr>
        <p:scale>
          <a:sx n="100" d="100"/>
          <a:sy n="100" d="100"/>
        </p:scale>
        <p:origin x="931" y="-542"/>
      </p:cViewPr>
      <p:guideLst>
        <p:guide orient="horz" pos="316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6588"/>
    </p:cViewPr>
  </p:sorterViewPr>
  <p:notesViewPr>
    <p:cSldViewPr>
      <p:cViewPr>
        <p:scale>
          <a:sx n="100" d="100"/>
          <a:sy n="100" d="100"/>
        </p:scale>
        <p:origin x="-58" y="1675"/>
      </p:cViewPr>
      <p:guideLst>
        <p:guide orient="horz" pos="2236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3888" cy="354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defTabSz="915988" eaLnBrk="0" hangingPunct="0">
              <a:defRPr kumimoji="0"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9138" y="0"/>
            <a:ext cx="4433887" cy="354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kumimoji="0"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2334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3700"/>
            <a:ext cx="4433888" cy="354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defTabSz="915988" eaLnBrk="0" hangingPunct="0">
              <a:defRPr kumimoji="0" sz="12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2334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9138" y="6743700"/>
            <a:ext cx="4433887" cy="354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kumimoji="0" sz="1200">
                <a:latin typeface="Times New Roman" panose="02020603050405020304" pitchFamily="18" charset="0"/>
              </a:defRPr>
            </a:lvl1pPr>
          </a:lstStyle>
          <a:p>
            <a:fld id="{A0BE11CB-2C9D-418D-AA88-8D8F8A0C7AC1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484238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3888" cy="354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kumimoji="1" sz="13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800725" y="0"/>
            <a:ext cx="4433888" cy="354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kumimoji="1" sz="13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3400"/>
            <a:ext cx="3549650" cy="2662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69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3663" y="3373438"/>
            <a:ext cx="7507287" cy="31924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169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5288"/>
            <a:ext cx="4433888" cy="3540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kumimoji="1" sz="13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169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800725" y="6745288"/>
            <a:ext cx="4433888" cy="3540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Times New Roman" panose="02020603050405020304" pitchFamily="18" charset="0"/>
              </a:defRPr>
            </a:lvl1pPr>
          </a:lstStyle>
          <a:p>
            <a:fld id="{EF6EEB13-CE12-4FF4-956E-CED59E762266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0678358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EEB13-CE12-4FF4-956E-CED59E762266}" type="slidenum">
              <a:rPr lang="zh-TW" altLang="en-US" smtClean="0"/>
              <a:pPr/>
              <a:t>2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269232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EEB13-CE12-4FF4-956E-CED59E762266}" type="slidenum">
              <a:rPr lang="zh-TW" altLang="en-US" smtClean="0"/>
              <a:pPr/>
              <a:t>3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638730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0" y="6138863"/>
            <a:ext cx="9144000" cy="719137"/>
          </a:xfrm>
          <a:prstGeom prst="rect">
            <a:avLst/>
          </a:prstGeom>
          <a:solidFill>
            <a:srgbClr val="7F1084"/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latin typeface="Calibri" pitchFamily="34" charset="0"/>
            </a:endParaRPr>
          </a:p>
        </p:txBody>
      </p:sp>
      <p:pic>
        <p:nvPicPr>
          <p:cNvPr id="5" name="Picture 11" descr="清大LOGO(鳥)"/>
          <p:cNvPicPr>
            <a:picLocks noChangeAspect="1" noChangeArrowheads="1"/>
          </p:cNvPicPr>
          <p:nvPr userDrawn="1"/>
        </p:nvPicPr>
        <p:blipFill>
          <a:blip r:embed="rId2" cstate="screen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0163"/>
            <a:ext cx="161925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4" descr="清大書法字 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5650" y="6210300"/>
            <a:ext cx="20875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5"/>
          <p:cNvSpPr txBox="1">
            <a:spLocks noChangeArrowheads="1"/>
          </p:cNvSpPr>
          <p:nvPr userDrawn="1"/>
        </p:nvSpPr>
        <p:spPr bwMode="auto">
          <a:xfrm>
            <a:off x="682625" y="6553200"/>
            <a:ext cx="2520950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400">
                <a:solidFill>
                  <a:schemeClr val="bg1"/>
                </a:solidFill>
                <a:latin typeface="Arial" pitchFamily="34" charset="0"/>
              </a:rPr>
              <a:t>National Tsing Hua University</a:t>
            </a:r>
          </a:p>
        </p:txBody>
      </p:sp>
      <p:pic>
        <p:nvPicPr>
          <p:cNvPr id="8" name="Picture 13" descr="清大LOGO(圓)"/>
          <p:cNvPicPr>
            <a:picLocks noChangeAspect="1" noChangeArrowheads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68421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692150"/>
            <a:ext cx="8010525" cy="2382838"/>
          </a:xfrm>
        </p:spPr>
        <p:txBody>
          <a:bodyPr/>
          <a:lstStyle>
            <a:lvl1pPr algn="ctr">
              <a:lnSpc>
                <a:spcPct val="100000"/>
              </a:lnSpc>
              <a:defRPr sz="4400"/>
            </a:lvl1pPr>
          </a:lstStyle>
          <a:p>
            <a:pPr lvl="0"/>
            <a:r>
              <a:rPr lang="en-US" altLang="zh-TW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650" y="3716338"/>
            <a:ext cx="7778750" cy="1584325"/>
          </a:xfrm>
        </p:spPr>
        <p:txBody>
          <a:bodyPr/>
          <a:lstStyle>
            <a:lvl1pPr marL="0" indent="0" algn="ctr">
              <a:spcBef>
                <a:spcPct val="15000"/>
              </a:spcBef>
              <a:buFontTx/>
              <a:buNone/>
              <a:defRPr sz="3200"/>
            </a:lvl1pPr>
          </a:lstStyle>
          <a:p>
            <a:pPr lvl="0"/>
            <a:r>
              <a:rPr lang="en-US" altLang="zh-TW" noProof="0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11200" y="6229350"/>
            <a:ext cx="1930400" cy="5143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kumimoji="0" sz="1400">
                <a:solidFill>
                  <a:srgbClr val="5E574E"/>
                </a:solidFill>
                <a:latin typeface="Arial" panose="020B0604020202020204" pitchFamily="34" charset="0"/>
              </a:defRPr>
            </a:lvl1pPr>
          </a:lstStyle>
          <a:p>
            <a:endParaRPr lang="zh-TW" altLang="zh-TW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r>
              <a:rPr lang="en-US" altLang="zh-TW"/>
              <a:t>Outline-3</a:t>
            </a:r>
            <a:endParaRPr lang="zh-TW" altLang="zh-TW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/>
            </a:lvl1pPr>
          </a:lstStyle>
          <a:p>
            <a:fld id="{ADA494F0-93F2-4833-8642-70EAF76E9F3E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79088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F23B9D-1627-428B-9DE5-1BBC89274CF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960954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9550" y="228600"/>
            <a:ext cx="2051050" cy="58642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00750" cy="58642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D4166B-52E3-401C-8D9E-3D7DDDD0DC2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501603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標題，文字及美工圖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85825" y="381000"/>
            <a:ext cx="7953375" cy="962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893763" y="1638300"/>
            <a:ext cx="3892550" cy="462915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線上圖像版面配置區 3"/>
          <p:cNvSpPr>
            <a:spLocks noGrp="1"/>
          </p:cNvSpPr>
          <p:nvPr>
            <p:ph type="clipArt" sz="half" idx="2"/>
          </p:nvPr>
        </p:nvSpPr>
        <p:spPr>
          <a:xfrm>
            <a:off x="4938713" y="1638300"/>
            <a:ext cx="3892550" cy="4629150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>
                <a:ea typeface="標楷體" panose="03000509000000000000" pitchFamily="65" charset="-120"/>
              </a:defRPr>
            </a:lvl1pPr>
          </a:lstStyle>
          <a:p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4290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ED10BB3-AF5C-43AB-A1E2-93EE963D681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28307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zh-TW"/>
              <a:t>Outline-3</a:t>
            </a:r>
          </a:p>
        </p:txBody>
      </p:sp>
    </p:spTree>
    <p:extLst>
      <p:ext uri="{BB962C8B-B14F-4D97-AF65-F5344CB8AC3E}">
        <p14:creationId xmlns:p14="http://schemas.microsoft.com/office/powerpoint/2010/main" val="4034242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zh-TW"/>
              <a:t>Outline-3</a:t>
            </a:r>
          </a:p>
        </p:txBody>
      </p:sp>
    </p:spTree>
    <p:extLst>
      <p:ext uri="{BB962C8B-B14F-4D97-AF65-F5344CB8AC3E}">
        <p14:creationId xmlns:p14="http://schemas.microsoft.com/office/powerpoint/2010/main" val="3218353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300"/>
              </a:spcBef>
              <a:defRPr/>
            </a:lvl1pPr>
            <a:lvl2pPr>
              <a:spcBef>
                <a:spcPts val="300"/>
              </a:spcBef>
              <a:defRPr/>
            </a:lvl2pPr>
            <a:lvl3pPr>
              <a:spcBef>
                <a:spcPts val="3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F8A0A4-1A2F-4B89-B3C7-02C31CE3A53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138177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18C6F5-E875-4294-983F-0C98D29C71E2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888553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06400" y="1052736"/>
            <a:ext cx="4032250" cy="504008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91050" y="1052736"/>
            <a:ext cx="4157414" cy="504008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7B092A-BDAC-4842-B150-2BA3BE831A2E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911140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F206AD-E6B4-4380-9510-9262C6BAD3AB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044420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E26518-2301-4288-8958-BDA5B1B754F8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819582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8F8FC3-5E9A-4038-B5A8-66BD6BC00F38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682720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CD4846-DA3B-40DF-B5CF-8C74617F3C43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641586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8FEB29-1780-42CD-B804-8F89355597EA}" type="slidenum">
              <a:rPr lang="zh-TW" altLang="en-US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002217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Rectangle 10"/>
          <p:cNvSpPr>
            <a:spLocks noChangeArrowheads="1"/>
          </p:cNvSpPr>
          <p:nvPr userDrawn="1"/>
        </p:nvSpPr>
        <p:spPr bwMode="auto">
          <a:xfrm>
            <a:off x="0" y="6138863"/>
            <a:ext cx="9144000" cy="719137"/>
          </a:xfrm>
          <a:prstGeom prst="rect">
            <a:avLst/>
          </a:prstGeom>
          <a:solidFill>
            <a:srgbClr val="7F1084"/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latin typeface="Calibri" pitchFamily="34" charset="0"/>
            </a:endParaRPr>
          </a:p>
        </p:txBody>
      </p:sp>
      <p:pic>
        <p:nvPicPr>
          <p:cNvPr id="124931" name="Picture 11" descr="清大LOGO(鳥)"/>
          <p:cNvPicPr>
            <a:picLocks noChangeAspect="1" noChangeArrowheads="1"/>
          </p:cNvPicPr>
          <p:nvPr userDrawn="1"/>
        </p:nvPicPr>
        <p:blipFill>
          <a:blip r:embed="rId16" cstate="screen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0163"/>
            <a:ext cx="161925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8342064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2493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052736"/>
            <a:ext cx="8342064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50000"/>
              </a:spcBef>
              <a:defRPr kumimoji="0" sz="140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altLang="zh-TW"/>
              <a:t>Outline-3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43464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50000"/>
              </a:spcBef>
              <a:defRPr kumimoji="0" sz="14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00019357-62ED-46DA-9758-0BDF6BF309D1}" type="slidenum">
              <a:rPr lang="zh-TW" altLang="en-US"/>
              <a:pPr/>
              <a:t>‹#›</a:t>
            </a:fld>
            <a:endParaRPr lang="zh-TW" altLang="zh-TW"/>
          </a:p>
        </p:txBody>
      </p:sp>
      <p:sp>
        <p:nvSpPr>
          <p:cNvPr id="4105" name="Rectangle 9"/>
          <p:cNvSpPr>
            <a:spLocks noChangeArrowheads="1"/>
          </p:cNvSpPr>
          <p:nvPr userDrawn="1"/>
        </p:nvSpPr>
        <p:spPr bwMode="auto">
          <a:xfrm>
            <a:off x="0" y="908050"/>
            <a:ext cx="9144000" cy="144463"/>
          </a:xfrm>
          <a:prstGeom prst="rect">
            <a:avLst/>
          </a:prstGeom>
          <a:solidFill>
            <a:srgbClr val="7F1084"/>
          </a:solidFill>
          <a:ln>
            <a:noFill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latin typeface="Calibri" pitchFamily="34" charset="0"/>
            </a:endParaRPr>
          </a:p>
        </p:txBody>
      </p:sp>
      <p:pic>
        <p:nvPicPr>
          <p:cNvPr id="124937" name="Picture 14" descr="清大書法字 "/>
          <p:cNvPicPr>
            <a:picLocks noChangeAspect="1" noChangeArrowheads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5650" y="6210300"/>
            <a:ext cx="20875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1" name="Text Box 15"/>
          <p:cNvSpPr txBox="1">
            <a:spLocks noChangeArrowheads="1"/>
          </p:cNvSpPr>
          <p:nvPr userDrawn="1"/>
        </p:nvSpPr>
        <p:spPr bwMode="auto">
          <a:xfrm>
            <a:off x="682625" y="6553200"/>
            <a:ext cx="2520950" cy="3048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400">
                <a:solidFill>
                  <a:schemeClr val="bg1"/>
                </a:solidFill>
                <a:latin typeface="Arial" pitchFamily="34" charset="0"/>
              </a:rPr>
              <a:t>National Tsing Hua University</a:t>
            </a:r>
          </a:p>
        </p:txBody>
      </p:sp>
      <p:pic>
        <p:nvPicPr>
          <p:cNvPr id="124939" name="Picture 13" descr="清大LOGO(圓)"/>
          <p:cNvPicPr>
            <a:picLocks noChangeAspect="1" noChangeArrowheads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68421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3" r:id="rId2"/>
    <p:sldLayoutId id="2147483662" r:id="rId3"/>
    <p:sldLayoutId id="2147483661" r:id="rId4"/>
    <p:sldLayoutId id="2147483660" r:id="rId5"/>
    <p:sldLayoutId id="2147483659" r:id="rId6"/>
    <p:sldLayoutId id="2147483658" r:id="rId7"/>
    <p:sldLayoutId id="2147483657" r:id="rId8"/>
    <p:sldLayoutId id="2147483656" r:id="rId9"/>
    <p:sldLayoutId id="2147483655" r:id="rId10"/>
    <p:sldLayoutId id="2147483654" r:id="rId11"/>
    <p:sldLayoutId id="2147483667" r:id="rId12"/>
    <p:sldLayoutId id="2147483668" r:id="rId13"/>
    <p:sldLayoutId id="2147483669" r:id="rId14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</a:defRPr>
      </a:lvl9pPr>
    </p:titleStyle>
    <p:bodyStyle>
      <a:lvl1pPr marL="342900" indent="-342900" algn="l" rtl="0" eaLnBrk="0" fontAlgn="base" hangingPunct="0">
        <a:spcBef>
          <a:spcPts val="300"/>
        </a:spcBef>
        <a:spcAft>
          <a:spcPct val="0"/>
        </a:spcAft>
        <a:buClr>
          <a:srgbClr val="0000FF"/>
        </a:buClr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Symbol" panose="05050102010706020507" pitchFamily="18" charset="2"/>
        <a:buChar char="-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Symbol" panose="05050102010706020507" pitchFamily="18" charset="2"/>
        <a:buChar char="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–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86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611188" y="1124743"/>
            <a:ext cx="8010525" cy="2382838"/>
          </a:xfrm>
        </p:spPr>
        <p:txBody>
          <a:bodyPr/>
          <a:lstStyle/>
          <a:p>
            <a:r>
              <a:rPr lang="en-US" altLang="zh-TW" sz="3200" b="0" dirty="0">
                <a:solidFill>
                  <a:schemeClr val="accent1"/>
                </a:solidFill>
                <a:latin typeface="+mn-lt"/>
              </a:rPr>
              <a:t>CS4101 Introduction to Embedded Systems</a:t>
            </a:r>
            <a:br>
              <a:rPr lang="zh-TW" altLang="en-US" dirty="0">
                <a:latin typeface="+mn-lt"/>
              </a:rPr>
            </a:br>
            <a:br>
              <a:rPr lang="zh-TW" altLang="en-US" dirty="0"/>
            </a:br>
            <a:r>
              <a:rPr lang="en-US" altLang="zh-TW" dirty="0">
                <a:solidFill>
                  <a:srgbClr val="0000FF"/>
                </a:solidFill>
              </a:rPr>
              <a:t>Lab 8: Arduino DAC and PWM</a:t>
            </a:r>
          </a:p>
        </p:txBody>
      </p:sp>
      <p:sp>
        <p:nvSpPr>
          <p:cNvPr id="510987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755650" y="4148931"/>
            <a:ext cx="7778750" cy="1584325"/>
          </a:xfrm>
        </p:spPr>
        <p:txBody>
          <a:bodyPr/>
          <a:lstStyle/>
          <a:p>
            <a:r>
              <a:rPr lang="en-US" altLang="zh-TW" sz="2800" dirty="0"/>
              <a:t>Prof. Chung-Ta King</a:t>
            </a:r>
          </a:p>
          <a:p>
            <a:r>
              <a:rPr lang="en-US" altLang="zh-TW" sz="2400" dirty="0"/>
              <a:t>Department of Computer Science</a:t>
            </a:r>
          </a:p>
          <a:p>
            <a:r>
              <a:rPr lang="en-US" altLang="zh-TW" sz="2400" dirty="0"/>
              <a:t>National Tsing Hua University, Taiwan</a:t>
            </a:r>
            <a:endParaRPr lang="zh-TW" altLang="en-US" sz="2400"/>
          </a:p>
        </p:txBody>
      </p:sp>
    </p:spTree>
    <p:extLst>
      <p:ext uri="{BB962C8B-B14F-4D97-AF65-F5344CB8AC3E}">
        <p14:creationId xmlns:p14="http://schemas.microsoft.com/office/powerpoint/2010/main" val="1962725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8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Basic 1: DAC and ADC</a:t>
            </a:r>
            <a:r>
              <a:rPr lang="zh-TW" altLang="en-US" b="1" dirty="0"/>
              <a:t> </a:t>
            </a:r>
            <a:r>
              <a:rPr lang="en-US" altLang="zh-TW" b="1" dirty="0"/>
              <a:t>(30%)</a:t>
            </a:r>
          </a:p>
          <a:p>
            <a:pPr lvl="1"/>
            <a:r>
              <a:rPr lang="en-US" altLang="zh-TW" dirty="0"/>
              <a:t>Connect one RGB LED to a PWM pin</a:t>
            </a:r>
            <a:r>
              <a:rPr lang="zh-TW" altLang="en-US" dirty="0"/>
              <a:t> </a:t>
            </a:r>
            <a:r>
              <a:rPr lang="en-US" altLang="zh-TW" dirty="0"/>
              <a:t>and control its color through a joystick.</a:t>
            </a:r>
          </a:p>
          <a:p>
            <a:pPr lvl="2"/>
            <a:r>
              <a:rPr lang="en-US" altLang="zh-TW" dirty="0"/>
              <a:t>Move joystick up/down to change intensity of the red color. </a:t>
            </a:r>
          </a:p>
          <a:p>
            <a:pPr lvl="2"/>
            <a:r>
              <a:rPr lang="en-US" altLang="zh-TW" dirty="0"/>
              <a:t>Move joystick right/left to change intensity of the green color.</a:t>
            </a:r>
          </a:p>
          <a:p>
            <a:pPr lvl="2"/>
            <a:r>
              <a:rPr lang="en-US" altLang="zh-TW" dirty="0"/>
              <a:t>Move joystick between 45</a:t>
            </a:r>
            <a:r>
              <a:rPr lang="en-US" altLang="zh-TW" dirty="0">
                <a:sym typeface="Symbol" panose="05050102010706020507" pitchFamily="18" charset="2"/>
              </a:rPr>
              <a:t></a:t>
            </a:r>
            <a:r>
              <a:rPr lang="en-US" altLang="zh-TW" dirty="0"/>
              <a:t> and 225</a:t>
            </a:r>
            <a:r>
              <a:rPr lang="en-US" altLang="zh-TW" dirty="0">
                <a:sym typeface="Symbol" panose="05050102010706020507" pitchFamily="18" charset="2"/>
              </a:rPr>
              <a:t></a:t>
            </a:r>
            <a:r>
              <a:rPr lang="en-US" altLang="zh-TW" dirty="0"/>
              <a:t> to change intensity of the blue color. Do the same for 135</a:t>
            </a:r>
            <a:r>
              <a:rPr lang="en-US" altLang="zh-TW" dirty="0">
                <a:sym typeface="Symbol" panose="05050102010706020507" pitchFamily="18" charset="2"/>
              </a:rPr>
              <a:t></a:t>
            </a:r>
            <a:r>
              <a:rPr lang="en-US" altLang="zh-TW" dirty="0"/>
              <a:t> and 315</a:t>
            </a:r>
            <a:r>
              <a:rPr lang="en-US" altLang="zh-TW" dirty="0">
                <a:sym typeface="Symbol" panose="05050102010706020507" pitchFamily="18" charset="2"/>
              </a:rPr>
              <a:t>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Click the</a:t>
            </a:r>
            <a:r>
              <a:rPr lang="zh-TW" altLang="en-US" dirty="0"/>
              <a:t> </a:t>
            </a:r>
            <a:r>
              <a:rPr lang="en-US" altLang="zh-TW" dirty="0"/>
              <a:t>joystick</a:t>
            </a:r>
            <a:r>
              <a:rPr lang="zh-TW" altLang="en-US" dirty="0"/>
              <a:t> </a:t>
            </a:r>
            <a:r>
              <a:rPr lang="en-US" altLang="zh-TW" dirty="0"/>
              <a:t>button</a:t>
            </a:r>
            <a:r>
              <a:rPr lang="zh-TW" altLang="en-US" dirty="0"/>
              <a:t> </a:t>
            </a:r>
            <a:r>
              <a:rPr lang="en-US" altLang="zh-TW" dirty="0"/>
              <a:t>once to let</a:t>
            </a:r>
            <a:r>
              <a:rPr lang="zh-TW" altLang="en-US" dirty="0"/>
              <a:t> </a:t>
            </a:r>
            <a:r>
              <a:rPr lang="en-US" altLang="zh-TW" dirty="0"/>
              <a:t>the RGB LED flashes in 2 Hz driven by a timer interrupt. Click a second time to stop flashing.</a:t>
            </a:r>
          </a:p>
          <a:p>
            <a:pPr lvl="2"/>
            <a:r>
              <a:rPr lang="en-US" altLang="zh-TW" dirty="0">
                <a:solidFill>
                  <a:srgbClr val="FF0000"/>
                </a:solidFill>
              </a:rPr>
              <a:t>You should detect the button down event by interrupt also</a:t>
            </a:r>
            <a:r>
              <a:rPr lang="en-US" altLang="zh-TW" dirty="0"/>
              <a:t>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E5158-C86D-4FBE-8AA1-8CB99B8A8A8C}" type="slidenum">
              <a:rPr lang="zh-TW" altLang="en-US" smtClean="0"/>
              <a:pPr/>
              <a:t>1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601318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auto">
          <a:xfrm>
            <a:off x="1331640" y="4509790"/>
            <a:ext cx="3888432" cy="150699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endParaRPr lang="zh-TW" altLang="en-US" dirty="0">
              <a:latin typeface="+mj-lt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331640" y="3789040"/>
            <a:ext cx="3456384" cy="576064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eaLnBrk="1" hangingPunct="1"/>
            <a:endParaRPr lang="zh-TW" altLang="en-US" dirty="0">
              <a:latin typeface="+mj-lt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8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Basic 2: Actuator</a:t>
            </a:r>
            <a:r>
              <a:rPr lang="zh-TW" altLang="en-US" b="1" dirty="0"/>
              <a:t> </a:t>
            </a:r>
            <a:r>
              <a:rPr lang="en-US" altLang="zh-TW" b="1" dirty="0"/>
              <a:t>(20%)</a:t>
            </a:r>
          </a:p>
          <a:p>
            <a:pPr lvl="1"/>
            <a:r>
              <a:rPr lang="en-US" altLang="zh-TW" dirty="0"/>
              <a:t>Add a stepper motor to Basic 1. Attach an arrow on its axis.</a:t>
            </a:r>
          </a:p>
          <a:p>
            <a:pPr lvl="1"/>
            <a:r>
              <a:rPr lang="en-US" altLang="zh-TW" dirty="0"/>
              <a:t>Turn the flag to follow movement of joystick (8 directions).</a:t>
            </a:r>
          </a:p>
          <a:p>
            <a:pPr lvl="2"/>
            <a:r>
              <a:rPr lang="en-US" altLang="zh-TW" dirty="0"/>
              <a:t>The motor should turn towards the correct direction </a:t>
            </a:r>
            <a:r>
              <a:rPr lang="en-US" altLang="zh-TW" dirty="0">
                <a:solidFill>
                  <a:srgbClr val="FF0000"/>
                </a:solidFill>
              </a:rPr>
              <a:t>immediate</a:t>
            </a:r>
            <a:r>
              <a:rPr lang="en-US" altLang="zh-TW" dirty="0"/>
              <a:t> after the joystick changes direction.</a:t>
            </a:r>
          </a:p>
          <a:p>
            <a:pPr lvl="2"/>
            <a:r>
              <a:rPr lang="en-US" altLang="zh-TW" dirty="0"/>
              <a:t>You may like to adjust the motor speed or your handling of the joystick so that the stepper motor may follow properly.</a:t>
            </a:r>
          </a:p>
          <a:p>
            <a:pPr marL="914400" lvl="2" indent="0">
              <a:lnSpc>
                <a:spcPts val="2200"/>
              </a:lnSpc>
              <a:buNone/>
            </a:pPr>
            <a:r>
              <a:rPr lang="en-US" altLang="zh-TW" dirty="0">
                <a:solidFill>
                  <a:srgbClr val="FF0000"/>
                </a:solidFill>
              </a:rPr>
              <a:t>Turn all motor pins to Low </a:t>
            </a:r>
            <a:br>
              <a:rPr lang="en-US" altLang="zh-TW" dirty="0">
                <a:solidFill>
                  <a:srgbClr val="FF0000"/>
                </a:solidFill>
              </a:rPr>
            </a:br>
            <a:r>
              <a:rPr lang="en-US" altLang="zh-TW" dirty="0">
                <a:solidFill>
                  <a:srgbClr val="FF0000"/>
                </a:solidFill>
              </a:rPr>
              <a:t>after rotation to avoid errors.</a:t>
            </a:r>
          </a:p>
          <a:p>
            <a:pPr marL="914400" lvl="2" indent="0">
              <a:lnSpc>
                <a:spcPts val="2200"/>
              </a:lnSpc>
              <a:spcBef>
                <a:spcPts val="1200"/>
              </a:spcBef>
              <a:buNone/>
            </a:pPr>
            <a:r>
              <a:rPr lang="en-US" altLang="zh-TW" sz="2000" dirty="0">
                <a:solidFill>
                  <a:srgbClr val="FF0000"/>
                </a:solidFill>
              </a:rPr>
              <a:t>#define STEPS 2048</a:t>
            </a:r>
          </a:p>
          <a:p>
            <a:pPr marL="914400" lvl="2" indent="0">
              <a:lnSpc>
                <a:spcPts val="2200"/>
              </a:lnSpc>
              <a:buNone/>
            </a:pPr>
            <a:r>
              <a:rPr lang="en-US" altLang="zh-TW" sz="2000" dirty="0">
                <a:solidFill>
                  <a:srgbClr val="FF0000"/>
                </a:solidFill>
              </a:rPr>
              <a:t>Stepper stepper(STEPS, 8, 10, 9, 11);</a:t>
            </a:r>
          </a:p>
          <a:p>
            <a:pPr marL="914400" lvl="2" indent="0">
              <a:lnSpc>
                <a:spcPts val="2200"/>
              </a:lnSpc>
              <a:buNone/>
            </a:pPr>
            <a:r>
              <a:rPr lang="en-US" altLang="zh-TW" sz="2000" dirty="0">
                <a:solidFill>
                  <a:srgbClr val="FF0000"/>
                </a:solidFill>
              </a:rPr>
              <a:t>void setup() {</a:t>
            </a:r>
          </a:p>
          <a:p>
            <a:pPr marL="914400" lvl="2" indent="0">
              <a:lnSpc>
                <a:spcPts val="2200"/>
              </a:lnSpc>
              <a:buNone/>
            </a:pPr>
            <a:r>
              <a:rPr lang="en-US" altLang="zh-TW" sz="2000" dirty="0">
                <a:solidFill>
                  <a:srgbClr val="FF0000"/>
                </a:solidFill>
              </a:rPr>
              <a:t>	</a:t>
            </a:r>
            <a:r>
              <a:rPr lang="en-US" altLang="zh-TW" sz="2000" dirty="0" err="1">
                <a:solidFill>
                  <a:srgbClr val="FF0000"/>
                </a:solidFill>
              </a:rPr>
              <a:t>stepper.setSpeed</a:t>
            </a:r>
            <a:r>
              <a:rPr lang="en-US" altLang="zh-TW" sz="2000" dirty="0">
                <a:solidFill>
                  <a:srgbClr val="FF0000"/>
                </a:solidFill>
              </a:rPr>
              <a:t>(15);</a:t>
            </a:r>
          </a:p>
          <a:p>
            <a:pPr marL="914400" lvl="2" indent="0">
              <a:lnSpc>
                <a:spcPts val="2200"/>
              </a:lnSpc>
              <a:buNone/>
            </a:pPr>
            <a:r>
              <a:rPr lang="en-US" altLang="zh-TW" sz="2000" dirty="0">
                <a:solidFill>
                  <a:srgbClr val="FF0000"/>
                </a:solidFill>
              </a:rPr>
              <a:t> }</a:t>
            </a:r>
          </a:p>
          <a:p>
            <a:pPr lvl="3"/>
            <a:endParaRPr lang="en-US" altLang="zh-TW" dirty="0">
              <a:solidFill>
                <a:srgbClr val="FF0000"/>
              </a:solidFill>
            </a:endParaRPr>
          </a:p>
          <a:p>
            <a:pPr lvl="3"/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Aft>
                <a:spcPct val="0"/>
              </a:spcAft>
            </a:pPr>
            <a:fld id="{AD7A0DC7-59DB-4FF4-A98F-253DCA5EE1C1}" type="slidenum">
              <a:rPr lang="zh-TW" altLang="en-US">
                <a:solidFill>
                  <a:srgbClr val="FFFFFF"/>
                </a:solidFill>
              </a:rPr>
              <a:pPr eaLnBrk="0" fontAlgn="base" hangingPunct="0">
                <a:spcAft>
                  <a:spcPct val="0"/>
                </a:spcAft>
              </a:pPr>
              <a:t>2</a:t>
            </a:fld>
            <a:endParaRPr lang="zh-TW" altLang="zh-TW">
              <a:solidFill>
                <a:srgbClr val="FFFFFF"/>
              </a:solidFill>
            </a:endParaRPr>
          </a:p>
        </p:txBody>
      </p:sp>
      <p:pic>
        <p:nvPicPr>
          <p:cNvPr id="5" name="內容版面配置區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5"/>
          <a:stretch/>
        </p:blipFill>
        <p:spPr bwMode="auto">
          <a:xfrm>
            <a:off x="5292080" y="3789040"/>
            <a:ext cx="3744416" cy="2227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9029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8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Basic 3: Sensors and actuator</a:t>
            </a:r>
            <a:r>
              <a:rPr lang="zh-TW" altLang="en-US" b="1" dirty="0"/>
              <a:t> </a:t>
            </a:r>
            <a:r>
              <a:rPr lang="en-US" altLang="zh-TW" b="1" dirty="0"/>
              <a:t>(50%)</a:t>
            </a:r>
          </a:p>
          <a:p>
            <a:pPr lvl="1"/>
            <a:r>
              <a:rPr lang="en-US" altLang="zh-TW" dirty="0"/>
              <a:t>Remove the joystick in Basic 2 and add an </a:t>
            </a:r>
            <a:r>
              <a:rPr lang="en-US" altLang="zh-TW" dirty="0">
                <a:solidFill>
                  <a:srgbClr val="FF0000"/>
                </a:solidFill>
              </a:rPr>
              <a:t>ultrasonic sensor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Choose a random </a:t>
            </a:r>
            <a:r>
              <a:rPr lang="en-US" altLang="zh-TW" u="sng" dirty="0"/>
              <a:t>direction</a:t>
            </a:r>
            <a:r>
              <a:rPr lang="en-US" altLang="zh-TW" dirty="0"/>
              <a:t> (left or right) and </a:t>
            </a:r>
            <a:r>
              <a:rPr lang="en-US" altLang="zh-TW" u="sng" dirty="0"/>
              <a:t>steps</a:t>
            </a:r>
            <a:r>
              <a:rPr lang="en-US" altLang="zh-TW" dirty="0"/>
              <a:t> to turn the motor. </a:t>
            </a:r>
            <a:r>
              <a:rPr lang="en-US" altLang="zh-TW" dirty="0">
                <a:solidFill>
                  <a:srgbClr val="FF0000"/>
                </a:solidFill>
              </a:rPr>
              <a:t>Stop</a:t>
            </a:r>
            <a:r>
              <a:rPr lang="en-US" altLang="zh-TW" dirty="0"/>
              <a:t> when the motor reaches the set steps.</a:t>
            </a:r>
          </a:p>
          <a:p>
            <a:pPr lvl="1"/>
            <a:r>
              <a:rPr lang="en-US" altLang="zh-TW" dirty="0"/>
              <a:t>You, as a player, move your hand closer to or away from the ultrasonic sensor to follow the turn of the stepper motor.</a:t>
            </a:r>
          </a:p>
          <a:p>
            <a:pPr lvl="2"/>
            <a:r>
              <a:rPr lang="en-US" altLang="zh-TW" dirty="0"/>
              <a:t>If the flag turns </a:t>
            </a:r>
            <a:r>
              <a:rPr lang="en-US" altLang="zh-TW" u="sng" dirty="0"/>
              <a:t>right</a:t>
            </a:r>
            <a:r>
              <a:rPr lang="en-US" altLang="zh-TW" dirty="0"/>
              <a:t>, you move </a:t>
            </a:r>
            <a:r>
              <a:rPr lang="en-US" altLang="zh-TW" u="sng" dirty="0"/>
              <a:t>closer</a:t>
            </a:r>
            <a:r>
              <a:rPr lang="en-US" altLang="zh-TW" dirty="0"/>
              <a:t> to the ultrasonic sensor; otherwise, move </a:t>
            </a:r>
            <a:r>
              <a:rPr lang="en-US" altLang="zh-TW" u="sng" dirty="0"/>
              <a:t>away</a:t>
            </a:r>
            <a:r>
              <a:rPr lang="en-US" altLang="zh-TW" dirty="0"/>
              <a:t> from it. </a:t>
            </a:r>
            <a:r>
              <a:rPr lang="en-US" altLang="zh-TW" dirty="0">
                <a:highlight>
                  <a:srgbClr val="FFFF00"/>
                </a:highlight>
              </a:rPr>
              <a:t>The </a:t>
            </a:r>
            <a:r>
              <a:rPr lang="en-US" altLang="zh-TW" u="sng" dirty="0">
                <a:highlight>
                  <a:srgbClr val="FFFF00"/>
                </a:highlight>
              </a:rPr>
              <a:t>closeness</a:t>
            </a:r>
            <a:r>
              <a:rPr lang="en-US" altLang="zh-TW" dirty="0">
                <a:highlight>
                  <a:srgbClr val="FFFF00"/>
                </a:highlight>
              </a:rPr>
              <a:t> depends on the </a:t>
            </a:r>
            <a:r>
              <a:rPr lang="en-US" altLang="zh-TW" u="sng" dirty="0">
                <a:highlight>
                  <a:srgbClr val="FFFF00"/>
                </a:highlight>
              </a:rPr>
              <a:t>steps</a:t>
            </a:r>
            <a:r>
              <a:rPr lang="en-US" altLang="zh-TW" dirty="0">
                <a:highlight>
                  <a:srgbClr val="FFFF00"/>
                </a:highlight>
              </a:rPr>
              <a:t> of the motor’s turn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If your hand follow the motor movement correctly within </a:t>
            </a:r>
            <a:r>
              <a:rPr lang="en-US" altLang="zh-TW" dirty="0">
                <a:solidFill>
                  <a:srgbClr val="FF0000"/>
                </a:solidFill>
              </a:rPr>
              <a:t>2</a:t>
            </a:r>
            <a:r>
              <a:rPr lang="en-US" altLang="zh-TW" dirty="0"/>
              <a:t> seconds after the motor starts to turn, the RGB LED will turn </a:t>
            </a:r>
            <a:r>
              <a:rPr lang="en-US" altLang="zh-TW" dirty="0">
                <a:solidFill>
                  <a:srgbClr val="FF0000"/>
                </a:solidFill>
              </a:rPr>
              <a:t>green</a:t>
            </a:r>
            <a:r>
              <a:rPr lang="en-US" altLang="zh-TW" dirty="0"/>
              <a:t> for </a:t>
            </a:r>
            <a:r>
              <a:rPr lang="en-US" altLang="zh-TW" dirty="0">
                <a:solidFill>
                  <a:srgbClr val="FF0000"/>
                </a:solidFill>
              </a:rPr>
              <a:t>2</a:t>
            </a:r>
            <a:r>
              <a:rPr lang="en-US" altLang="zh-TW" dirty="0"/>
              <a:t> seconds; otherwise, it turns </a:t>
            </a:r>
            <a:r>
              <a:rPr lang="en-US" altLang="zh-TW" dirty="0">
                <a:solidFill>
                  <a:srgbClr val="FF0000"/>
                </a:solidFill>
              </a:rPr>
              <a:t>red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Return the motor to </a:t>
            </a:r>
            <a:r>
              <a:rPr lang="en-US" altLang="zh-TW" dirty="0">
                <a:solidFill>
                  <a:srgbClr val="FF0000"/>
                </a:solidFill>
              </a:rPr>
              <a:t>initial position </a:t>
            </a:r>
            <a:r>
              <a:rPr lang="en-US" altLang="zh-TW" dirty="0"/>
              <a:t>and restart the game.</a:t>
            </a:r>
            <a:endParaRPr lang="LID4096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Aft>
                <a:spcPct val="0"/>
              </a:spcAft>
            </a:pPr>
            <a:fld id="{AD7A0DC7-59DB-4FF4-A98F-253DCA5EE1C1}" type="slidenum">
              <a:rPr lang="zh-TW" altLang="en-US">
                <a:solidFill>
                  <a:srgbClr val="FFFFFF"/>
                </a:solidFill>
              </a:rPr>
              <a:pPr eaLnBrk="0" fontAlgn="base" hangingPunct="0">
                <a:spcAft>
                  <a:spcPct val="0"/>
                </a:spcAft>
              </a:pPr>
              <a:t>3</a:t>
            </a:fld>
            <a:endParaRPr lang="zh-TW" altLang="zh-TW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16950"/>
      </p:ext>
    </p:extLst>
  </p:cSld>
  <p:clrMapOvr>
    <a:masterClrMapping/>
  </p:clrMapOvr>
</p:sld>
</file>

<file path=ppt/theme/theme1.xml><?xml version="1.0" encoding="utf-8"?>
<a:theme xmlns:a="http://schemas.openxmlformats.org/drawingml/2006/main" name="Contemporary Portrait">
  <a:themeElements>
    <a:clrScheme name="Contemporary Portrai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ntemporary Portrait">
      <a:majorFont>
        <a:latin typeface="Calibri"/>
        <a:ea typeface="標楷體"/>
        <a:cs typeface=""/>
      </a:majorFont>
      <a:minorFont>
        <a:latin typeface="Calibri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FF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<a:prstTxWarp prst="textNoShape">
          <a:avLst/>
        </a:prstTxWarp>
        <a:noAutofit/>
      </a:bodyPr>
      <a:lstStyle>
        <a:defPPr algn="ctr" eaLnBrk="1" hangingPunct="1">
          <a:defRPr dirty="0">
            <a:latin typeface="+mj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標楷體" panose="03000509000000000000" pitchFamily="65" charset="-120"/>
          </a:defRPr>
        </a:defPPr>
      </a:lstStyle>
    </a:lnDef>
    <a:txDef>
      <a:spPr>
        <a:noFill/>
      </a:spPr>
      <a:bodyPr wrap="none" rtlCol="0">
        <a:spAutoFit/>
      </a:bodyPr>
      <a:lstStyle>
        <a:defPPr marL="0">
          <a:defRPr dirty="0">
            <a:latin typeface="+mn-lt"/>
          </a:defRPr>
        </a:defPPr>
      </a:lstStyle>
    </a:txDef>
  </a:objectDefaults>
  <a:extraClrSchemeLst>
    <a:extraClrScheme>
      <a:clrScheme name="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Designs\Contemporary Portrait.pot</Template>
  <TotalTime>20785</TotalTime>
  <Words>373</Words>
  <Application>Microsoft Office PowerPoint</Application>
  <PresentationFormat>如螢幕大小 (4:3)</PresentationFormat>
  <Paragraphs>37</Paragraphs>
  <Slides>4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Arial</vt:lpstr>
      <vt:lpstr>Calibri</vt:lpstr>
      <vt:lpstr>Symbol</vt:lpstr>
      <vt:lpstr>Tahoma</vt:lpstr>
      <vt:lpstr>Times New Roman</vt:lpstr>
      <vt:lpstr>Contemporary Portrait</vt:lpstr>
      <vt:lpstr>CS4101 Introduction to Embedded Systems  Lab 8: Arduino DAC and PWM</vt:lpstr>
      <vt:lpstr>Lab 8</vt:lpstr>
      <vt:lpstr>Lab 8</vt:lpstr>
      <vt:lpstr>Lab 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CS5102 High Performance Computer Systems  Memory Consistency</dc:title>
  <dc:creator>Chung-Ta King</dc:creator>
  <cp:lastModifiedBy>user</cp:lastModifiedBy>
  <cp:revision>2296</cp:revision>
  <dcterms:created xsi:type="dcterms:W3CDTF">2000-02-07T23:54:30Z</dcterms:created>
  <dcterms:modified xsi:type="dcterms:W3CDTF">2019-11-12T11:10:57Z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>wolf@princeton.edu</vt:lpwstr>
  </property>
  <property fmtid="{D5CDD505-2E9C-101B-9397-08002B2CF9AE}" pid="8" name="HomePage">
    <vt:lpwstr>http://www.ee.princeton.edu/~wolf</vt:lpwstr>
  </property>
  <property fmtid="{D5CDD505-2E9C-101B-9397-08002B2CF9AE}" pid="9" name="Other">
    <vt:lpwstr>Overheads for Computers as Components_x000d_
(c) 2000 Morgan Kaufman</vt:lpwstr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D:\Computers as Components\Web Aids\overheads</vt:lpwstr>
  </property>
</Properties>
</file>