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1045" r:id="rId2"/>
    <p:sldId id="1063" r:id="rId3"/>
    <p:sldId id="1279" r:id="rId4"/>
    <p:sldId id="1058" r:id="rId5"/>
    <p:sldId id="1059" r:id="rId6"/>
    <p:sldId id="1060" r:id="rId7"/>
    <p:sldId id="1281" r:id="rId8"/>
    <p:sldId id="1280" r:id="rId9"/>
    <p:sldId id="1066" r:id="rId1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CCFF"/>
    <a:srgbClr val="99FF99"/>
    <a:srgbClr val="33CC33"/>
    <a:srgbClr val="FF33CC"/>
    <a:srgbClr val="339933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309" autoAdjust="0"/>
  </p:normalViewPr>
  <p:slideViewPr>
    <p:cSldViewPr>
      <p:cViewPr>
        <p:scale>
          <a:sx n="100" d="100"/>
          <a:sy n="100" d="100"/>
        </p:scale>
        <p:origin x="883" y="-614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5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10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9: </a:t>
            </a:r>
            <a:r>
              <a:rPr lang="en-US" altLang="zh-TW" dirty="0" err="1">
                <a:solidFill>
                  <a:srgbClr val="0000FF"/>
                </a:solidFill>
              </a:rPr>
              <a:t>FreeRTOS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35755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Parking Space Detection (30%)</a:t>
            </a:r>
          </a:p>
          <a:p>
            <a:pPr lvl="1"/>
            <a:r>
              <a:rPr lang="en-US" altLang="zh-TW" dirty="0"/>
              <a:t>In this lab, we want to detect whether a parking space is available and count the number of empty spaces.</a:t>
            </a:r>
          </a:p>
          <a:p>
            <a:pPr lvl="1"/>
            <a:r>
              <a:rPr lang="en-US" altLang="zh-TW" dirty="0"/>
              <a:t>Suppose there are two parking spaces. </a:t>
            </a:r>
          </a:p>
          <a:p>
            <a:pPr lvl="2"/>
            <a:r>
              <a:rPr lang="en-US" altLang="zh-TW" dirty="0"/>
              <a:t>One </a:t>
            </a:r>
            <a:r>
              <a:rPr lang="en-US" altLang="zh-TW" dirty="0" err="1">
                <a:solidFill>
                  <a:srgbClr val="FF0000"/>
                </a:solidFill>
              </a:rPr>
              <a:t>photoresistor</a:t>
            </a:r>
            <a:r>
              <a:rPr lang="en-US" altLang="zh-TW" dirty="0"/>
              <a:t> is placed above each space, which detects continuously whether the space is empty or not. 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A value below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500</a:t>
            </a:r>
            <a:r>
              <a:rPr lang="en-US" altLang="zh-TW" dirty="0">
                <a:sym typeface="Wingdings" panose="05000000000000000000" pitchFamily="2" charset="2"/>
              </a:rPr>
              <a:t> means</a:t>
            </a:r>
            <a:r>
              <a:rPr lang="en-US" altLang="zh-TW" dirty="0"/>
              <a:t> a car is on the parking space.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Add a </a:t>
            </a:r>
            <a:r>
              <a:rPr lang="en-US" altLang="zh-TW" dirty="0">
                <a:solidFill>
                  <a:srgbClr val="FF0000"/>
                </a:solidFill>
              </a:rPr>
              <a:t>seven-segment display </a:t>
            </a:r>
            <a:r>
              <a:rPr lang="en-US" altLang="zh-TW" dirty="0"/>
              <a:t>to show the number of empty parking spaces. </a:t>
            </a:r>
          </a:p>
          <a:p>
            <a:pPr lvl="1"/>
            <a:r>
              <a:rPr lang="en-US" altLang="zh-TW" dirty="0"/>
              <a:t>Implement all operations using original Arduino functions. There is no need to control the timing.</a:t>
            </a:r>
          </a:p>
          <a:p>
            <a:pPr lvl="1"/>
            <a:r>
              <a:rPr lang="en-US" altLang="zh-TW" b="1" dirty="0"/>
              <a:t>Hint: </a:t>
            </a:r>
            <a:r>
              <a:rPr lang="en-US" altLang="zh-TW" dirty="0"/>
              <a:t>A</a:t>
            </a:r>
            <a:r>
              <a:rPr lang="zh-TW" altLang="zh-TW" dirty="0"/>
              <a:t>nalog pins</a:t>
            </a:r>
            <a:r>
              <a:rPr lang="en-US" altLang="zh-TW" dirty="0"/>
              <a:t> can be used as digital pins, declared as pin 14~19.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6220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Photoresistor and Arduino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1026" name="Picture 2" descr="「arduino photocel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4B78DE8-72D0-42C7-B588-FF80194B629F}"/>
              </a:ext>
            </a:extLst>
          </p:cNvPr>
          <p:cNvSpPr txBox="1"/>
          <p:nvPr/>
        </p:nvSpPr>
        <p:spPr>
          <a:xfrm>
            <a:off x="251520" y="1134048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lt"/>
              </a:rPr>
              <a:t>Resistor suggestion: 10k ohm </a:t>
            </a:r>
          </a:p>
          <a:p>
            <a:pPr marL="0" indent="0">
              <a:buNone/>
            </a:pPr>
            <a:endParaRPr lang="en-US" altLang="zh-TW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93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Seven-Segment Display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Essentially 7 LEDs</a:t>
            </a:r>
          </a:p>
          <a:p>
            <a:pPr lvl="1"/>
            <a:r>
              <a:rPr lang="en-US" altLang="zh-TW" dirty="0"/>
              <a:t>To display a particular number, turn on individual segments: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  <p:sp>
        <p:nvSpPr>
          <p:cNvPr id="9" name="文字方塊 8"/>
          <p:cNvSpPr txBox="1"/>
          <p:nvPr/>
        </p:nvSpPr>
        <p:spPr>
          <a:xfrm>
            <a:off x="2125732" y="5853311"/>
            <a:ext cx="701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n-lt"/>
              </a:rPr>
              <a:t>https://www.allaboutcircuits.com/projects/interface-a-seven-segment-display-to-an-arduino/</a:t>
            </a:r>
            <a:endParaRPr lang="zh-TW" altLang="en-US" sz="1400" dirty="0">
              <a:latin typeface="+mn-lt"/>
            </a:endParaRPr>
          </a:p>
        </p:txBody>
      </p:sp>
      <p:pic>
        <p:nvPicPr>
          <p:cNvPr id="1026" name="Picture 2" descr="SSD Configu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0"/>
          <a:stretch/>
        </p:blipFill>
        <p:spPr bwMode="auto">
          <a:xfrm>
            <a:off x="6318447" y="2060848"/>
            <a:ext cx="2430016" cy="37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6342" y="2060848"/>
          <a:ext cx="5374748" cy="375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Digit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d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g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52736"/>
            <a:ext cx="3809405" cy="50733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Seven-Segment Display Connection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052736"/>
            <a:ext cx="39767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+mn-lt"/>
              </a:rPr>
              <a:t>Digital pin 2 to a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3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b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4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c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5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d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6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e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7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f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13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g (14 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12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</a:t>
            </a:r>
            <a:r>
              <a:rPr lang="en-US" altLang="zh-TW" dirty="0" err="1">
                <a:latin typeface="+mn-lt"/>
              </a:rPr>
              <a:t>dp</a:t>
            </a:r>
            <a:r>
              <a:rPr lang="en-US" altLang="zh-TW">
                <a:latin typeface="+mn-lt"/>
              </a:rPr>
              <a:t> (15</a:t>
            </a: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Resistor suggestion : 220 ohm </a:t>
            </a:r>
          </a:p>
          <a:p>
            <a:pPr marL="0" indent="0">
              <a:buNone/>
            </a:pPr>
            <a:endParaRPr lang="en-US" altLang="zh-TW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 rot="20985203">
            <a:off x="276860" y="4851082"/>
            <a:ext cx="4717810" cy="707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Please use resistors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9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Sample Code for 7-Segment Display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179512" y="1092173"/>
            <a:ext cx="8892480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pins[8] = {2, 3, 4, 5, 6, 7, 13, 12};//pins to 7-seg.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boolean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data[3][8] = {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define the pins to light the 3 number: 0, 1, 2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{true, true, true, ...}, // 0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to display the number 0,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1,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or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for(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0;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&lt; 8;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++){</a:t>
            </a:r>
            <a:b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digitalWrite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(pins[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data[number][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 == true ?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HIGH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: LOW);</a:t>
            </a:r>
            <a:b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     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6400" y="656692"/>
            <a:ext cx="8342064" cy="5544616"/>
          </a:xfrm>
        </p:spPr>
        <p:txBody>
          <a:bodyPr/>
          <a:lstStyle/>
          <a:p>
            <a:r>
              <a:rPr lang="en-US" altLang="zh-TW" b="1" dirty="0"/>
              <a:t>Basic 2: Parking Space Detection (30%)</a:t>
            </a:r>
          </a:p>
          <a:p>
            <a:r>
              <a:rPr lang="zh-TW" altLang="en-US" b="1" dirty="0"/>
              <a:t>三個</a:t>
            </a:r>
            <a:r>
              <a:rPr lang="en-US" altLang="zh-TW" b="1" dirty="0"/>
              <a:t>task(</a:t>
            </a:r>
            <a:r>
              <a:rPr lang="zh-TW" altLang="en-US" b="1" dirty="0"/>
              <a:t>兩個</a:t>
            </a:r>
            <a:r>
              <a:rPr lang="en-US" altLang="zh-TW" b="1" dirty="0"/>
              <a:t>input,</a:t>
            </a:r>
            <a:r>
              <a:rPr lang="zh-TW" altLang="en-US" b="1" dirty="0"/>
              <a:t> 一個</a:t>
            </a:r>
            <a:r>
              <a:rPr lang="en-US" altLang="zh-TW" b="1" dirty="0"/>
              <a:t>output(</a:t>
            </a:r>
            <a:r>
              <a:rPr lang="zh-TW" altLang="en-US" b="1" dirty="0"/>
              <a:t>控制</a:t>
            </a:r>
            <a:r>
              <a:rPr lang="en-US" altLang="zh-TW" b="1" dirty="0" err="1"/>
              <a:t>sevensegment</a:t>
            </a:r>
            <a:endParaRPr lang="en-US" altLang="zh-TW" b="1" dirty="0"/>
          </a:p>
          <a:p>
            <a:pPr lvl="1"/>
            <a:r>
              <a:rPr lang="en-US" altLang="zh-TW" dirty="0"/>
              <a:t>Implement all operations in Basic 1 using </a:t>
            </a:r>
            <a:r>
              <a:rPr lang="en-US" altLang="zh-TW" dirty="0" err="1"/>
              <a:t>FreeRTOS</a:t>
            </a:r>
            <a:r>
              <a:rPr lang="en-US" altLang="zh-TW" dirty="0"/>
              <a:t> tasks:</a:t>
            </a:r>
          </a:p>
          <a:p>
            <a:pPr lvl="2"/>
            <a:r>
              <a:rPr lang="en-US" altLang="zh-TW" dirty="0"/>
              <a:t>Create </a:t>
            </a:r>
            <a:r>
              <a:rPr lang="en-US" altLang="zh-TW" dirty="0">
                <a:solidFill>
                  <a:srgbClr val="FF0000"/>
                </a:solidFill>
              </a:rPr>
              <a:t>ONE</a:t>
            </a:r>
            <a:r>
              <a:rPr lang="en-US" altLang="zh-TW" dirty="0"/>
              <a:t> </a:t>
            </a:r>
            <a:r>
              <a:rPr lang="en-US" altLang="zh-TW" dirty="0" err="1"/>
              <a:t>FreeRTOS</a:t>
            </a:r>
            <a:r>
              <a:rPr lang="en-US" altLang="zh-TW" dirty="0"/>
              <a:t> task for </a:t>
            </a:r>
            <a:r>
              <a:rPr lang="en-US" altLang="zh-TW" dirty="0">
                <a:solidFill>
                  <a:srgbClr val="FF0000"/>
                </a:solidFill>
              </a:rPr>
              <a:t>EACH</a:t>
            </a:r>
            <a:r>
              <a:rPr lang="en-US" altLang="zh-TW" dirty="0"/>
              <a:t> </a:t>
            </a:r>
            <a:r>
              <a:rPr lang="en-US" altLang="zh-TW" dirty="0" err="1"/>
              <a:t>photoresistor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Create one </a:t>
            </a:r>
            <a:r>
              <a:rPr lang="en-US" altLang="zh-TW" dirty="0" err="1"/>
              <a:t>FreeRTOS</a:t>
            </a:r>
            <a:r>
              <a:rPr lang="en-US" altLang="zh-TW" dirty="0"/>
              <a:t> task to set seven-segment display.</a:t>
            </a:r>
          </a:p>
          <a:p>
            <a:pPr lvl="2"/>
            <a:r>
              <a:rPr lang="en-US" altLang="zh-TW" dirty="0"/>
              <a:t>Set the </a:t>
            </a:r>
            <a:r>
              <a:rPr lang="en-US" altLang="zh-TW" dirty="0">
                <a:highlight>
                  <a:srgbClr val="FFFF00"/>
                </a:highlight>
              </a:rPr>
              <a:t>priority of all three tasks to 1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Now you have a situation in which data has to be passed between tasks. This may lead to </a:t>
            </a:r>
            <a:r>
              <a:rPr lang="en-US" altLang="zh-TW" i="1" dirty="0">
                <a:highlight>
                  <a:srgbClr val="FFFF00"/>
                </a:highlight>
              </a:rPr>
              <a:t>race condition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en-US" altLang="zh-TW" dirty="0"/>
              <a:t>i</a:t>
            </a:r>
            <a:r>
              <a:rPr lang="en-US" altLang="zh-TW" dirty="0">
                <a:sym typeface="Wingdings" panose="05000000000000000000" pitchFamily="2" charset="2"/>
              </a:rPr>
              <a:t>f you use a variable, </a:t>
            </a:r>
            <a:r>
              <a:rPr lang="en-US" altLang="zh-TW" i="1" dirty="0">
                <a:sym typeface="Wingdings" panose="05000000000000000000" pitchFamily="2" charset="2"/>
              </a:rPr>
              <a:t>COUNT</a:t>
            </a:r>
            <a:r>
              <a:rPr lang="en-US" altLang="zh-TW" dirty="0">
                <a:sym typeface="Wingdings" panose="05000000000000000000" pitchFamily="2" charset="2"/>
              </a:rPr>
              <a:t>, to track number of empty spaces. </a:t>
            </a:r>
            <a:r>
              <a:rPr lang="en-US" altLang="zh-TW" b="1" dirty="0">
                <a:sym typeface="Wingdings" panose="05000000000000000000" pitchFamily="2" charset="2"/>
              </a:rPr>
              <a:t>Why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zh-TW" b="1" dirty="0">
                <a:sym typeface="Wingdings" panose="05000000000000000000" pitchFamily="2" charset="2"/>
              </a:rPr>
              <a:t>Hint: </a:t>
            </a:r>
            <a:r>
              <a:rPr lang="en-US" altLang="zh-TW" dirty="0">
                <a:sym typeface="Wingdings" panose="05000000000000000000" pitchFamily="2" charset="2"/>
              </a:rPr>
              <a:t>What if both </a:t>
            </a:r>
            <a:r>
              <a:rPr lang="en-US" altLang="zh-TW" dirty="0" err="1">
                <a:sym typeface="Wingdings" panose="05000000000000000000" pitchFamily="2" charset="2"/>
              </a:rPr>
              <a:t>photoresistor</a:t>
            </a:r>
            <a:r>
              <a:rPr lang="en-US" altLang="zh-TW" dirty="0">
                <a:sym typeface="Wingdings" panose="05000000000000000000" pitchFamily="2" charset="2"/>
              </a:rPr>
              <a:t> tasks try to update </a:t>
            </a:r>
            <a:r>
              <a:rPr lang="en-US" altLang="zh-TW" i="1" dirty="0">
                <a:sym typeface="Wingdings" panose="05000000000000000000" pitchFamily="2" charset="2"/>
              </a:rPr>
              <a:t>COUNT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Implement this lab without causing race condition</a:t>
            </a:r>
            <a:r>
              <a:rPr lang="en-US" altLang="zh-TW" dirty="0">
                <a:sym typeface="Wingdings" panose="05000000000000000000" pitchFamily="2" charset="2"/>
              </a:rPr>
              <a:t>. Note that you do not need to use any synchronization primitives of </a:t>
            </a:r>
            <a:r>
              <a:rPr lang="en-US" altLang="zh-TW" dirty="0" err="1">
                <a:sym typeface="Wingdings" panose="05000000000000000000" pitchFamily="2" charset="2"/>
              </a:rPr>
              <a:t>FreeRTOS</a:t>
            </a:r>
            <a:r>
              <a:rPr lang="en-US" altLang="zh-TW" dirty="0">
                <a:sym typeface="Wingdings" panose="05000000000000000000" pitchFamily="2" charset="2"/>
              </a:rPr>
              <a:t>, which will be covered in later labs. </a:t>
            </a:r>
          </a:p>
          <a:p>
            <a:pPr lvl="3"/>
            <a:r>
              <a:rPr lang="en-US" altLang="zh-TW" b="1" dirty="0">
                <a:sym typeface="Wingdings" panose="05000000000000000000" pitchFamily="2" charset="2"/>
              </a:rPr>
              <a:t>Hint: </a:t>
            </a:r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Do not allow 2 tasks to update 1 variable simultaneously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2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3: Parking Lot System (40%)</a:t>
            </a:r>
          </a:p>
          <a:p>
            <a:pPr lvl="1"/>
            <a:r>
              <a:rPr lang="en-US" altLang="zh-TW" dirty="0"/>
              <a:t>Add an </a:t>
            </a:r>
            <a:r>
              <a:rPr lang="en-US" altLang="zh-TW" dirty="0">
                <a:solidFill>
                  <a:srgbClr val="FF0000"/>
                </a:solidFill>
              </a:rPr>
              <a:t>ultrasonic sensor </a:t>
            </a:r>
            <a:r>
              <a:rPr lang="en-US" altLang="zh-TW" dirty="0"/>
              <a:t>to detect whether a car is within 15 cm from the entrance. </a:t>
            </a:r>
          </a:p>
          <a:p>
            <a:pPr lvl="1"/>
            <a:r>
              <a:rPr lang="en-US" altLang="zh-TW" dirty="0"/>
              <a:t>Add a </a:t>
            </a:r>
            <a:r>
              <a:rPr lang="en-US" altLang="zh-TW" dirty="0">
                <a:solidFill>
                  <a:srgbClr val="FF0000"/>
                </a:solidFill>
              </a:rPr>
              <a:t>stepper motor </a:t>
            </a:r>
            <a:r>
              <a:rPr lang="en-US" altLang="zh-TW" dirty="0"/>
              <a:t>with a flag to turn to an empty parking space, when a car is within 15 cm from the entrance.</a:t>
            </a:r>
          </a:p>
          <a:p>
            <a:pPr lvl="2"/>
            <a:r>
              <a:rPr lang="en-US" altLang="zh-TW" dirty="0"/>
              <a:t>If both spaces are empty, turn the flag to the left space.</a:t>
            </a:r>
          </a:p>
          <a:p>
            <a:pPr lvl="2"/>
            <a:r>
              <a:rPr lang="en-US" altLang="zh-TW" dirty="0"/>
              <a:t>If both spaces are full, turn the flag to a third direction.</a:t>
            </a:r>
          </a:p>
          <a:p>
            <a:pPr lvl="2"/>
            <a:r>
              <a:rPr lang="en-US" altLang="zh-TW" dirty="0"/>
              <a:t>When the car is away, return the flag to the initial position.</a:t>
            </a:r>
          </a:p>
          <a:p>
            <a:pPr lvl="1"/>
            <a:r>
              <a:rPr lang="en-US" altLang="zh-TW" dirty="0"/>
              <a:t>You have to implement all operations using </a:t>
            </a:r>
            <a:r>
              <a:rPr lang="en-US" altLang="zh-TW" dirty="0" err="1"/>
              <a:t>FreeRTOS</a:t>
            </a:r>
            <a:r>
              <a:rPr lang="en-US" altLang="zh-TW" dirty="0"/>
              <a:t> tasks.</a:t>
            </a:r>
          </a:p>
          <a:p>
            <a:pPr lvl="1"/>
            <a:r>
              <a:rPr lang="en-US" altLang="zh-TW" dirty="0"/>
              <a:t>Now you have a situation in which tasks have sequence. Again, </a:t>
            </a:r>
            <a:r>
              <a:rPr lang="en-US" altLang="zh-TW" dirty="0">
                <a:sym typeface="Wingdings" panose="05000000000000000000" pitchFamily="2" charset="2"/>
              </a:rPr>
              <a:t>you do not need to use any synchronization primitives of </a:t>
            </a:r>
            <a:r>
              <a:rPr lang="en-US" altLang="zh-TW" dirty="0" err="1">
                <a:sym typeface="Wingdings" panose="05000000000000000000" pitchFamily="2" charset="2"/>
              </a:rPr>
              <a:t>FreeRTOS</a:t>
            </a:r>
            <a:r>
              <a:rPr lang="en-US" altLang="zh-TW" dirty="0">
                <a:sym typeface="Wingdings" panose="05000000000000000000" pitchFamily="2" charset="2"/>
              </a:rPr>
              <a:t>, which will be covered in later labs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503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8</a:t>
            </a:fld>
            <a:endParaRPr lang="zh-TW" altLang="zh-TW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25450" y="1071564"/>
            <a:ext cx="8467030" cy="50212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Basic3</a:t>
            </a:r>
          </a:p>
          <a:p>
            <a:pPr lvl="1"/>
            <a:r>
              <a:rPr lang="en-US" altLang="zh-TW" dirty="0"/>
              <a:t>https://drive.google.com/open?id=10zwPeIotGjxWKr412mJF3W_oyC8Pqkh3</a:t>
            </a:r>
            <a:endParaRPr lang="en-US" altLang="zh-TW" sz="28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05248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24253</TotalTime>
  <Words>684</Words>
  <Application>Microsoft Office PowerPoint</Application>
  <PresentationFormat>如螢幕大小 (4:3)</PresentationFormat>
  <Paragraphs>154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Tahoma</vt:lpstr>
      <vt:lpstr>Times New Roman</vt:lpstr>
      <vt:lpstr>Contemporary Portrait</vt:lpstr>
      <vt:lpstr>CS4101 Introduction to Embedded Systems  Lab 9: FreeRTOS</vt:lpstr>
      <vt:lpstr>Lab 9</vt:lpstr>
      <vt:lpstr>Photoresistor and Arduino</vt:lpstr>
      <vt:lpstr>Seven-Segment Display</vt:lpstr>
      <vt:lpstr>Seven-Segment Display Connection</vt:lpstr>
      <vt:lpstr>Sample Code for 7-Segment Display</vt:lpstr>
      <vt:lpstr>Lab 9</vt:lpstr>
      <vt:lpstr>Lab 9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user</cp:lastModifiedBy>
  <cp:revision>2385</cp:revision>
  <dcterms:created xsi:type="dcterms:W3CDTF">2000-02-07T23:54:30Z</dcterms:created>
  <dcterms:modified xsi:type="dcterms:W3CDTF">2019-11-20T06:21:32Z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