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73" r:id="rId3"/>
    <p:sldId id="274" r:id="rId4"/>
    <p:sldId id="257" r:id="rId5"/>
    <p:sldId id="258" r:id="rId6"/>
    <p:sldId id="261" r:id="rId7"/>
    <p:sldId id="265" r:id="rId8"/>
    <p:sldId id="262" r:id="rId9"/>
    <p:sldId id="264" r:id="rId10"/>
    <p:sldId id="259" r:id="rId11"/>
    <p:sldId id="275" r:id="rId12"/>
    <p:sldId id="266" r:id="rId13"/>
    <p:sldId id="276" r:id="rId14"/>
    <p:sldId id="295" r:id="rId15"/>
    <p:sldId id="277" r:id="rId16"/>
    <p:sldId id="286" r:id="rId17"/>
    <p:sldId id="285" r:id="rId18"/>
    <p:sldId id="287" r:id="rId19"/>
    <p:sldId id="278" r:id="rId20"/>
    <p:sldId id="288" r:id="rId21"/>
    <p:sldId id="289" r:id="rId22"/>
    <p:sldId id="290" r:id="rId23"/>
    <p:sldId id="296" r:id="rId24"/>
    <p:sldId id="280" r:id="rId25"/>
    <p:sldId id="304" r:id="rId26"/>
    <p:sldId id="292" r:id="rId27"/>
    <p:sldId id="301" r:id="rId28"/>
    <p:sldId id="267" r:id="rId29"/>
    <p:sldId id="297" r:id="rId30"/>
    <p:sldId id="281" r:id="rId31"/>
    <p:sldId id="282" r:id="rId32"/>
    <p:sldId id="270" r:id="rId33"/>
    <p:sldId id="283" r:id="rId34"/>
    <p:sldId id="272" r:id="rId35"/>
    <p:sldId id="298" r:id="rId36"/>
    <p:sldId id="302" r:id="rId37"/>
    <p:sldId id="303" r:id="rId38"/>
    <p:sldId id="299" r:id="rId39"/>
    <p:sldId id="294" r:id="rId4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86" autoAdjust="0"/>
    <p:restoredTop sz="94660"/>
  </p:normalViewPr>
  <p:slideViewPr>
    <p:cSldViewPr snapToGrid="0">
      <p:cViewPr>
        <p:scale>
          <a:sx n="100" d="100"/>
          <a:sy n="100" d="100"/>
        </p:scale>
        <p:origin x="-10" y="-3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BE8E0F-4588-4B7C-B8FD-7BABD0319BB4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88D2541-E0FE-42D7-8268-38A763EB00DD}">
      <dgm:prSet/>
      <dgm:spPr/>
      <dgm:t>
        <a:bodyPr/>
        <a:lstStyle/>
        <a:p>
          <a:r>
            <a:rPr lang="en-US"/>
            <a:t>From General Planetary Gear combinations : </a:t>
          </a:r>
        </a:p>
      </dgm:t>
    </dgm:pt>
    <dgm:pt modelId="{67EEA2C5-C300-4229-8DAE-B002F83502B2}" type="parTrans" cxnId="{12D38105-0A6E-4CD4-BB39-A7CABD9D2AA0}">
      <dgm:prSet/>
      <dgm:spPr/>
      <dgm:t>
        <a:bodyPr/>
        <a:lstStyle/>
        <a:p>
          <a:endParaRPr lang="en-US"/>
        </a:p>
      </dgm:t>
    </dgm:pt>
    <dgm:pt modelId="{F1DBCDBB-7D09-4DB9-8C35-7DD6EE2C387D}" type="sibTrans" cxnId="{12D38105-0A6E-4CD4-BB39-A7CABD9D2AA0}">
      <dgm:prSet/>
      <dgm:spPr/>
      <dgm:t>
        <a:bodyPr/>
        <a:lstStyle/>
        <a:p>
          <a:endParaRPr lang="en-US"/>
        </a:p>
      </dgm:t>
    </dgm:pt>
    <dgm:pt modelId="{7CDDD01C-557C-4A19-83EA-9088B8D03910}">
      <dgm:prSet/>
      <dgm:spPr/>
      <dgm:t>
        <a:bodyPr/>
        <a:lstStyle/>
        <a:p>
          <a:r>
            <a:rPr lang="en-US"/>
            <a:t>We choose these two configuration to meet our goal. (Reduction ratio ≈15.6)					</a:t>
          </a:r>
        </a:p>
      </dgm:t>
    </dgm:pt>
    <dgm:pt modelId="{3AE44B51-3C5B-4DB3-875D-1533712CAA12}" type="parTrans" cxnId="{7D42FDEB-38F8-497D-835E-391ACED4FCDA}">
      <dgm:prSet/>
      <dgm:spPr/>
      <dgm:t>
        <a:bodyPr/>
        <a:lstStyle/>
        <a:p>
          <a:endParaRPr lang="en-US"/>
        </a:p>
      </dgm:t>
    </dgm:pt>
    <dgm:pt modelId="{A8A25EB8-97B0-4348-8AFF-417D422146F1}" type="sibTrans" cxnId="{7D42FDEB-38F8-497D-835E-391ACED4FCDA}">
      <dgm:prSet/>
      <dgm:spPr/>
      <dgm:t>
        <a:bodyPr/>
        <a:lstStyle/>
        <a:p>
          <a:endParaRPr lang="en-US"/>
        </a:p>
      </dgm:t>
    </dgm:pt>
    <dgm:pt modelId="{C3D64389-FA30-4017-B993-996D21D5A669}" type="pres">
      <dgm:prSet presAssocID="{A5BE8E0F-4588-4B7C-B8FD-7BABD0319BB4}" presName="Name0" presStyleCnt="0">
        <dgm:presLayoutVars>
          <dgm:dir/>
          <dgm:animLvl val="lvl"/>
          <dgm:resizeHandles val="exact"/>
        </dgm:presLayoutVars>
      </dgm:prSet>
      <dgm:spPr/>
    </dgm:pt>
    <dgm:pt modelId="{8D2FAA9D-C09F-40E6-B538-9765D9538242}" type="pres">
      <dgm:prSet presAssocID="{7CDDD01C-557C-4A19-83EA-9088B8D03910}" presName="boxAndChildren" presStyleCnt="0"/>
      <dgm:spPr/>
    </dgm:pt>
    <dgm:pt modelId="{F5C2AC61-B839-463D-B018-411140FAD875}" type="pres">
      <dgm:prSet presAssocID="{7CDDD01C-557C-4A19-83EA-9088B8D03910}" presName="parentTextBox" presStyleLbl="node1" presStyleIdx="0" presStyleCnt="2"/>
      <dgm:spPr/>
    </dgm:pt>
    <dgm:pt modelId="{942CD345-0D41-4761-991C-CFDF53131026}" type="pres">
      <dgm:prSet presAssocID="{F1DBCDBB-7D09-4DB9-8C35-7DD6EE2C387D}" presName="sp" presStyleCnt="0"/>
      <dgm:spPr/>
    </dgm:pt>
    <dgm:pt modelId="{D0B26981-95E8-4219-A853-DDB998D53882}" type="pres">
      <dgm:prSet presAssocID="{B88D2541-E0FE-42D7-8268-38A763EB00DD}" presName="arrowAndChildren" presStyleCnt="0"/>
      <dgm:spPr/>
    </dgm:pt>
    <dgm:pt modelId="{2362E2FA-FB9D-49C5-A9DE-42F4DBB51274}" type="pres">
      <dgm:prSet presAssocID="{B88D2541-E0FE-42D7-8268-38A763EB00DD}" presName="parentTextArrow" presStyleLbl="node1" presStyleIdx="1" presStyleCnt="2"/>
      <dgm:spPr/>
    </dgm:pt>
  </dgm:ptLst>
  <dgm:cxnLst>
    <dgm:cxn modelId="{12D38105-0A6E-4CD4-BB39-A7CABD9D2AA0}" srcId="{A5BE8E0F-4588-4B7C-B8FD-7BABD0319BB4}" destId="{B88D2541-E0FE-42D7-8268-38A763EB00DD}" srcOrd="0" destOrd="0" parTransId="{67EEA2C5-C300-4229-8DAE-B002F83502B2}" sibTransId="{F1DBCDBB-7D09-4DB9-8C35-7DD6EE2C387D}"/>
    <dgm:cxn modelId="{3C5E6832-71E0-4BBE-9D95-C730D6926B63}" type="presOf" srcId="{7CDDD01C-557C-4A19-83EA-9088B8D03910}" destId="{F5C2AC61-B839-463D-B018-411140FAD875}" srcOrd="0" destOrd="0" presId="urn:microsoft.com/office/officeart/2005/8/layout/process4"/>
    <dgm:cxn modelId="{1BD5B438-D9E0-48CD-A1AC-99701830A14B}" type="presOf" srcId="{B88D2541-E0FE-42D7-8268-38A763EB00DD}" destId="{2362E2FA-FB9D-49C5-A9DE-42F4DBB51274}" srcOrd="0" destOrd="0" presId="urn:microsoft.com/office/officeart/2005/8/layout/process4"/>
    <dgm:cxn modelId="{147118D6-8D78-410B-83B5-74F2DBAC2E3E}" type="presOf" srcId="{A5BE8E0F-4588-4B7C-B8FD-7BABD0319BB4}" destId="{C3D64389-FA30-4017-B993-996D21D5A669}" srcOrd="0" destOrd="0" presId="urn:microsoft.com/office/officeart/2005/8/layout/process4"/>
    <dgm:cxn modelId="{7D42FDEB-38F8-497D-835E-391ACED4FCDA}" srcId="{A5BE8E0F-4588-4B7C-B8FD-7BABD0319BB4}" destId="{7CDDD01C-557C-4A19-83EA-9088B8D03910}" srcOrd="1" destOrd="0" parTransId="{3AE44B51-3C5B-4DB3-875D-1533712CAA12}" sibTransId="{A8A25EB8-97B0-4348-8AFF-417D422146F1}"/>
    <dgm:cxn modelId="{658954E1-7E93-44E8-B7F4-1C5E08FECA79}" type="presParOf" srcId="{C3D64389-FA30-4017-B993-996D21D5A669}" destId="{8D2FAA9D-C09F-40E6-B538-9765D9538242}" srcOrd="0" destOrd="0" presId="urn:microsoft.com/office/officeart/2005/8/layout/process4"/>
    <dgm:cxn modelId="{BCE39680-57E9-42EB-A414-36999F76EE86}" type="presParOf" srcId="{8D2FAA9D-C09F-40E6-B538-9765D9538242}" destId="{F5C2AC61-B839-463D-B018-411140FAD875}" srcOrd="0" destOrd="0" presId="urn:microsoft.com/office/officeart/2005/8/layout/process4"/>
    <dgm:cxn modelId="{30512B0F-8CAD-4D0E-82B6-FB6A2FBF2C41}" type="presParOf" srcId="{C3D64389-FA30-4017-B993-996D21D5A669}" destId="{942CD345-0D41-4761-991C-CFDF53131026}" srcOrd="1" destOrd="0" presId="urn:microsoft.com/office/officeart/2005/8/layout/process4"/>
    <dgm:cxn modelId="{48B35ED2-158C-4CC9-B867-39538FE0F260}" type="presParOf" srcId="{C3D64389-FA30-4017-B993-996D21D5A669}" destId="{D0B26981-95E8-4219-A853-DDB998D53882}" srcOrd="2" destOrd="0" presId="urn:microsoft.com/office/officeart/2005/8/layout/process4"/>
    <dgm:cxn modelId="{7AF94C6E-B9B4-4CAB-94A0-0566642EA23C}" type="presParOf" srcId="{D0B26981-95E8-4219-A853-DDB998D53882}" destId="{2362E2FA-FB9D-49C5-A9DE-42F4DBB51274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C2AC61-B839-463D-B018-411140FAD875}">
      <dsp:nvSpPr>
        <dsp:cNvPr id="0" name=""/>
        <dsp:cNvSpPr/>
      </dsp:nvSpPr>
      <dsp:spPr>
        <a:xfrm>
          <a:off x="0" y="3157015"/>
          <a:ext cx="5906181" cy="207134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We choose these two configuration to meet our goal. (Reduction ratio ≈15.6)					</a:t>
          </a:r>
        </a:p>
      </dsp:txBody>
      <dsp:txXfrm>
        <a:off x="0" y="3157015"/>
        <a:ext cx="5906181" cy="2071343"/>
      </dsp:txXfrm>
    </dsp:sp>
    <dsp:sp modelId="{2362E2FA-FB9D-49C5-A9DE-42F4DBB51274}">
      <dsp:nvSpPr>
        <dsp:cNvPr id="0" name=""/>
        <dsp:cNvSpPr/>
      </dsp:nvSpPr>
      <dsp:spPr>
        <a:xfrm rot="10800000">
          <a:off x="0" y="2358"/>
          <a:ext cx="5906181" cy="3185726"/>
        </a:xfrm>
        <a:prstGeom prst="upArrowCallout">
          <a:avLst/>
        </a:prstGeom>
        <a:solidFill>
          <a:schemeClr val="accent2">
            <a:hueOff val="1440041"/>
            <a:satOff val="-5449"/>
            <a:lumOff val="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From General Planetary Gear combinations : </a:t>
          </a:r>
        </a:p>
      </dsp:txBody>
      <dsp:txXfrm rot="10800000">
        <a:off x="0" y="2358"/>
        <a:ext cx="5906181" cy="20699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12/31/2019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852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12/31/2019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631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12/31/2019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020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12/31/2019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936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12/31/2019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097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12/31/2019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393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12/31/2019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214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12/31/2019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170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12/31/2019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056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12/31/2019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425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12/31/2019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66129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12/31/2019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068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2" r:id="rId5"/>
    <p:sldLayoutId id="2147483748" r:id="rId6"/>
    <p:sldLayoutId id="2147483749" r:id="rId7"/>
    <p:sldLayoutId id="2147483739" r:id="rId8"/>
    <p:sldLayoutId id="2147483740" r:id="rId9"/>
    <p:sldLayoutId id="2147483741" r:id="rId10"/>
    <p:sldLayoutId id="214748374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B87B2AA-A93D-4B50-B854-4BC1425A90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A27BAAF-AE58-46B8-AD64-5F0570B972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>
            <a:normAutofit/>
          </a:bodyPr>
          <a:lstStyle/>
          <a:p>
            <a:r>
              <a:rPr lang="en-US" altLang="zh-TW" sz="4000" dirty="0"/>
              <a:t>Planetary </a:t>
            </a:r>
            <a:br>
              <a:rPr lang="en-US" altLang="zh-TW" sz="4000" dirty="0"/>
            </a:br>
            <a:r>
              <a:rPr lang="en-US" altLang="zh-TW" sz="4000" dirty="0"/>
              <a:t>Gear Reducer</a:t>
            </a:r>
            <a:endParaRPr lang="zh-TW" altLang="en-US" sz="4000" dirty="0">
              <a:solidFill>
                <a:schemeClr val="tx1"/>
              </a:solidFill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E221B96-1583-469F-846D-C6E681D86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6396" y="3745500"/>
            <a:ext cx="5214392" cy="1058922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>
                <a:solidFill>
                  <a:schemeClr val="tx1"/>
                </a:solidFill>
              </a:rPr>
              <a:t>Conceptual Design</a:t>
            </a:r>
          </a:p>
          <a:p>
            <a:r>
              <a:rPr lang="en-US" altLang="zh-TW" dirty="0">
                <a:solidFill>
                  <a:schemeClr val="tx1"/>
                </a:solidFill>
              </a:rPr>
              <a:t>Team 10</a:t>
            </a:r>
          </a:p>
          <a:p>
            <a:endParaRPr lang="en-US" altLang="zh-TW" dirty="0">
              <a:solidFill>
                <a:schemeClr val="tx1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r>
              <a:rPr lang="zh-TW" altLang="en-US" dirty="0">
                <a:solidFill>
                  <a:schemeClr val="tx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劉多聞 高子彧 林綠芸 葉蓁 何明耀</a:t>
            </a:r>
          </a:p>
        </p:txBody>
      </p:sp>
    </p:spTree>
    <p:extLst>
      <p:ext uri="{BB962C8B-B14F-4D97-AF65-F5344CB8AC3E}">
        <p14:creationId xmlns:p14="http://schemas.microsoft.com/office/powerpoint/2010/main" val="41926216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408F33-3B26-4F59-BA2F-360A9C124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Simple schematics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9ADF3EDC-D6EE-4B71-B202-D98C8BC85B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9682" y="3233127"/>
            <a:ext cx="5440409" cy="2985135"/>
          </a:xfrm>
          <a:prstGeom prst="rect">
            <a:avLst/>
          </a:prstGeom>
        </p:spPr>
      </p:pic>
      <p:pic>
        <p:nvPicPr>
          <p:cNvPr id="1026" name="Picture 2" descr="「two stage planetary gearbox」的圖片搜尋結果">
            <a:extLst>
              <a:ext uri="{FF2B5EF4-FFF2-40B4-BE49-F238E27FC236}">
                <a16:creationId xmlns:a16="http://schemas.microsoft.com/office/drawing/2014/main" id="{D5851E33-D275-4AA7-AAE8-67318D8A6B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745238"/>
            <a:ext cx="5440409" cy="2801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0216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2A0631-0445-4116-B308-C4120BF77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0DA20E-3D5B-4767-892C-5FC106115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/>
              <a:t>Conceptual Design</a:t>
            </a:r>
          </a:p>
          <a:p>
            <a:r>
              <a:rPr lang="en-US" altLang="zh-TW" sz="3200" dirty="0">
                <a:solidFill>
                  <a:srgbClr val="FF0000"/>
                </a:solidFill>
              </a:rPr>
              <a:t>Load Condition</a:t>
            </a:r>
          </a:p>
          <a:p>
            <a:r>
              <a:rPr lang="en-US" altLang="zh-TW" sz="2800" dirty="0"/>
              <a:t>Engineering Drawing</a:t>
            </a:r>
          </a:p>
          <a:p>
            <a:r>
              <a:rPr lang="en-US" altLang="zh-TW" sz="2800" dirty="0"/>
              <a:t>Presentation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02575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224E6BD-9FB2-42F1-ACBD-5DA4B8BE1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210" y="1862776"/>
            <a:ext cx="10058400" cy="4313580"/>
          </a:xfrm>
        </p:spPr>
        <p:txBody>
          <a:bodyPr>
            <a:normAutofit lnSpcReduction="10000"/>
          </a:bodyPr>
          <a:lstStyle/>
          <a:p>
            <a:r>
              <a:rPr lang="en-US" altLang="zh-TW" sz="2400" dirty="0"/>
              <a:t>Power : 32KW</a:t>
            </a:r>
          </a:p>
          <a:p>
            <a:r>
              <a:rPr lang="en-US" altLang="zh-TW" sz="2400" dirty="0"/>
              <a:t>First Stage : Input :12000rpm/25Nm Output : 3333rpm/90Nm</a:t>
            </a:r>
          </a:p>
          <a:p>
            <a:r>
              <a:rPr lang="en-US" altLang="zh-TW" sz="2400" dirty="0"/>
              <a:t>Second Stage : Input : 3333rpm/90Nm Output : 770rpm/390Nm</a:t>
            </a:r>
          </a:p>
          <a:p>
            <a:r>
              <a:rPr lang="en-US" altLang="zh-TW" sz="2400" dirty="0">
                <a:solidFill>
                  <a:srgbClr val="FF0000"/>
                </a:solidFill>
              </a:rPr>
              <a:t>First Stage Reduction Ratio : 3.6</a:t>
            </a:r>
          </a:p>
          <a:p>
            <a:r>
              <a:rPr lang="en-US" altLang="zh-TW" sz="2400" dirty="0">
                <a:solidFill>
                  <a:srgbClr val="FF0000"/>
                </a:solidFill>
              </a:rPr>
              <a:t>Second Stage Reduction Ratio : 4.3</a:t>
            </a:r>
          </a:p>
          <a:p>
            <a:r>
              <a:rPr lang="en-US" altLang="zh-TW" sz="2400" dirty="0"/>
              <a:t>Total Reduction Ratio : 15.5</a:t>
            </a:r>
          </a:p>
          <a:p>
            <a:r>
              <a:rPr lang="en-US" altLang="zh-TW" sz="2400" dirty="0"/>
              <a:t>First Stage </a:t>
            </a:r>
            <a:r>
              <a:rPr lang="zh-TW" altLang="en-US" sz="2400" dirty="0"/>
              <a:t>齒數比 </a:t>
            </a:r>
            <a:r>
              <a:rPr lang="en-US" altLang="zh-TW" sz="2400" dirty="0"/>
              <a:t>29:</a:t>
            </a:r>
            <a:r>
              <a:rPr lang="zh-TW" altLang="en-US" sz="2400" dirty="0"/>
              <a:t> </a:t>
            </a:r>
            <a:r>
              <a:rPr lang="en-US" altLang="zh-TW" sz="2400" dirty="0"/>
              <a:t>22:73 </a:t>
            </a:r>
            <a:r>
              <a:rPr lang="zh-TW" altLang="en-US" sz="2400" dirty="0"/>
              <a:t>半徑比 </a:t>
            </a:r>
            <a:r>
              <a:rPr lang="en-US" altLang="zh-TW" sz="2400" dirty="0"/>
              <a:t>29:51:80</a:t>
            </a:r>
          </a:p>
          <a:p>
            <a:r>
              <a:rPr lang="en-US" altLang="zh-TW" sz="2400" dirty="0"/>
              <a:t>Second Stage </a:t>
            </a:r>
            <a:r>
              <a:rPr lang="zh-TW" altLang="en-US" sz="2400" dirty="0"/>
              <a:t>齒數比 </a:t>
            </a:r>
            <a:r>
              <a:rPr lang="en-US" altLang="zh-TW" sz="2400" dirty="0"/>
              <a:t>19:</a:t>
            </a:r>
            <a:r>
              <a:rPr lang="zh-TW" altLang="en-US" sz="2400" dirty="0"/>
              <a:t> </a:t>
            </a:r>
            <a:r>
              <a:rPr lang="en-US" altLang="zh-TW" sz="2400" dirty="0"/>
              <a:t>23:65 </a:t>
            </a:r>
            <a:r>
              <a:rPr lang="zh-TW" altLang="en-US" sz="2400" dirty="0"/>
              <a:t>半徑比 </a:t>
            </a:r>
            <a:r>
              <a:rPr lang="en-US" altLang="zh-TW" sz="2400" dirty="0"/>
              <a:t>19:42:65</a:t>
            </a:r>
          </a:p>
          <a:p>
            <a:r>
              <a:rPr lang="en-US" altLang="zh-TW" sz="2400" dirty="0"/>
              <a:t>Diameter &lt; 180mm / Length &lt; 120mm / Volume &lt; 3L / Weight &lt; kg</a:t>
            </a:r>
            <a:r>
              <a:rPr lang="en-US" altLang="zh-TW" dirty="0"/>
              <a:t>					</a:t>
            </a:r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BB270090-C59F-45D1-AA4C-54BDE3E79BF5}"/>
              </a:ext>
            </a:extLst>
          </p:cNvPr>
          <p:cNvSpPr txBox="1">
            <a:spLocks/>
          </p:cNvSpPr>
          <p:nvPr/>
        </p:nvSpPr>
        <p:spPr>
          <a:xfrm>
            <a:off x="734210" y="4106958"/>
            <a:ext cx="10058400" cy="17873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400" dirty="0"/>
              <a:t>			</a:t>
            </a:r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8A92156E-A205-4F20-9E3B-B5C37413481A}"/>
              </a:ext>
            </a:extLst>
          </p:cNvPr>
          <p:cNvSpPr txBox="1">
            <a:spLocks/>
          </p:cNvSpPr>
          <p:nvPr/>
        </p:nvSpPr>
        <p:spPr>
          <a:xfrm>
            <a:off x="734210" y="2982864"/>
            <a:ext cx="10058400" cy="7946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800" dirty="0"/>
              <a:t>	</a:t>
            </a:r>
            <a:r>
              <a:rPr lang="en-US" altLang="zh-TW" dirty="0"/>
              <a:t>				</a:t>
            </a:r>
          </a:p>
        </p:txBody>
      </p:sp>
      <p:sp>
        <p:nvSpPr>
          <p:cNvPr id="11" name="標題 1">
            <a:extLst>
              <a:ext uri="{FF2B5EF4-FFF2-40B4-BE49-F238E27FC236}">
                <a16:creationId xmlns:a16="http://schemas.microsoft.com/office/drawing/2014/main" id="{C5BCCC43-3FB1-4DAA-970F-B7330125F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0237" y="883920"/>
            <a:ext cx="10058400" cy="1371600"/>
          </a:xfrm>
        </p:spPr>
        <p:txBody>
          <a:bodyPr>
            <a:normAutofit fontScale="90000"/>
          </a:bodyPr>
          <a:lstStyle/>
          <a:p>
            <a:r>
              <a:rPr lang="en-US" altLang="zh-TW" sz="4000" dirty="0"/>
              <a:t>Load Condition </a:t>
            </a:r>
            <a:r>
              <a:rPr lang="en-US" altLang="zh-TW" dirty="0"/>
              <a:t>- spec</a:t>
            </a:r>
            <a:br>
              <a:rPr lang="en-US" altLang="zh-TW" dirty="0"/>
            </a:br>
            <a:r>
              <a:rPr lang="en-US" altLang="zh-TW" dirty="0"/>
              <a:t>		</a:t>
            </a:r>
            <a:br>
              <a:rPr lang="en-US" altLang="zh-TW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49205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918BD5-5737-49DD-A33F-0C64FA7CA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0237" y="883920"/>
            <a:ext cx="10058400" cy="1371600"/>
          </a:xfrm>
        </p:spPr>
        <p:txBody>
          <a:bodyPr>
            <a:normAutofit fontScale="90000"/>
          </a:bodyPr>
          <a:lstStyle/>
          <a:p>
            <a:r>
              <a:rPr lang="en-US" altLang="zh-TW" sz="4000" dirty="0"/>
              <a:t>Load Condition </a:t>
            </a:r>
            <a:r>
              <a:rPr lang="en-US" altLang="zh-TW" dirty="0"/>
              <a:t>- Design Flow</a:t>
            </a:r>
            <a:br>
              <a:rPr lang="en-US" altLang="zh-TW" dirty="0"/>
            </a:br>
            <a:r>
              <a:rPr lang="en-US" altLang="zh-TW" dirty="0"/>
              <a:t>		</a:t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4CCFF9FF-2712-497A-B379-33C4BCD01E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237" y="2717006"/>
            <a:ext cx="10352635" cy="1423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53814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918BD5-5737-49DD-A33F-0C64FA7CA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0237" y="883920"/>
            <a:ext cx="10058400" cy="1371600"/>
          </a:xfrm>
        </p:spPr>
        <p:txBody>
          <a:bodyPr>
            <a:normAutofit fontScale="90000"/>
          </a:bodyPr>
          <a:lstStyle/>
          <a:p>
            <a:r>
              <a:rPr lang="en-US" altLang="zh-TW" sz="4000" dirty="0"/>
              <a:t>Load Condition </a:t>
            </a:r>
            <a:r>
              <a:rPr lang="en-US" altLang="zh-TW" dirty="0"/>
              <a:t>- Design Flow</a:t>
            </a:r>
            <a:br>
              <a:rPr lang="en-US" altLang="zh-TW" dirty="0"/>
            </a:br>
            <a:r>
              <a:rPr lang="en-US" altLang="zh-TW" dirty="0"/>
              <a:t>		</a:t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4CCFF9FF-2712-497A-B379-33C4BCD01E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237" y="2717006"/>
            <a:ext cx="10352635" cy="1423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6FB27FAC-826D-4DAD-8E80-5398A135C6DB}"/>
              </a:ext>
            </a:extLst>
          </p:cNvPr>
          <p:cNvSpPr/>
          <p:nvPr/>
        </p:nvSpPr>
        <p:spPr>
          <a:xfrm>
            <a:off x="1319306" y="2461048"/>
            <a:ext cx="1988670" cy="193590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/>
          </a:p>
        </p:txBody>
      </p:sp>
    </p:spTree>
    <p:extLst>
      <p:ext uri="{BB962C8B-B14F-4D97-AF65-F5344CB8AC3E}">
        <p14:creationId xmlns:p14="http://schemas.microsoft.com/office/powerpoint/2010/main" val="4269962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2AD6B69-E0A0-476D-9EE1-6B69F04C5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6BE10A1-AD5F-4AB3-8A94-41D62B494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5918BD5-5737-49DD-A33F-0C64FA7CA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09" y="559477"/>
            <a:ext cx="3765200" cy="5709931"/>
          </a:xfrm>
        </p:spPr>
        <p:txBody>
          <a:bodyPr>
            <a:normAutofit/>
          </a:bodyPr>
          <a:lstStyle/>
          <a:p>
            <a:pPr algn="ctr"/>
            <a:r>
              <a:rPr lang="en-US" altLang="zh-TW" dirty="0"/>
              <a:t>Gear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684BFFE-6A90-4311-ACD5-B34177D464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4122323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graphicFrame>
        <p:nvGraphicFramePr>
          <p:cNvPr id="7" name="內容版面配置區 2">
            <a:extLst>
              <a:ext uri="{FF2B5EF4-FFF2-40B4-BE49-F238E27FC236}">
                <a16:creationId xmlns:a16="http://schemas.microsoft.com/office/drawing/2014/main" id="{E85FE478-A5E2-4911-B1AA-F3A3E8DB13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7642602"/>
              </p:ext>
            </p:extLst>
          </p:nvPr>
        </p:nvGraphicFramePr>
        <p:xfrm>
          <a:off x="5478124" y="800947"/>
          <a:ext cx="5906181" cy="5230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26000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4B7EF8-9160-469F-BC47-C42EDCFA9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r>
              <a:rPr lang="en-US" altLang="zh-TW" dirty="0"/>
              <a:t>Stage 1</a:t>
            </a:r>
            <a:endParaRPr lang="zh-TW" altLang="en-US" dirty="0"/>
          </a:p>
        </p:txBody>
      </p:sp>
      <p:graphicFrame>
        <p:nvGraphicFramePr>
          <p:cNvPr id="6" name="內容版面配置區 3">
            <a:extLst>
              <a:ext uri="{FF2B5EF4-FFF2-40B4-BE49-F238E27FC236}">
                <a16:creationId xmlns:a16="http://schemas.microsoft.com/office/drawing/2014/main" id="{C7949F38-3A87-4EF6-A8F6-08E1C21EA72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7737639"/>
              </p:ext>
            </p:extLst>
          </p:nvPr>
        </p:nvGraphicFramePr>
        <p:xfrm>
          <a:off x="1356360" y="2162120"/>
          <a:ext cx="9479279" cy="3273479"/>
        </p:xfrm>
        <a:graphic>
          <a:graphicData uri="http://schemas.openxmlformats.org/drawingml/2006/table">
            <a:tbl>
              <a:tblPr/>
              <a:tblGrid>
                <a:gridCol w="1202482">
                  <a:extLst>
                    <a:ext uri="{9D8B030D-6E8A-4147-A177-3AD203B41FA5}">
                      <a16:colId xmlns:a16="http://schemas.microsoft.com/office/drawing/2014/main" val="1878960396"/>
                    </a:ext>
                  </a:extLst>
                </a:gridCol>
                <a:gridCol w="1184067">
                  <a:extLst>
                    <a:ext uri="{9D8B030D-6E8A-4147-A177-3AD203B41FA5}">
                      <a16:colId xmlns:a16="http://schemas.microsoft.com/office/drawing/2014/main" val="130801833"/>
                    </a:ext>
                  </a:extLst>
                </a:gridCol>
                <a:gridCol w="947743">
                  <a:extLst>
                    <a:ext uri="{9D8B030D-6E8A-4147-A177-3AD203B41FA5}">
                      <a16:colId xmlns:a16="http://schemas.microsoft.com/office/drawing/2014/main" val="4265877364"/>
                    </a:ext>
                  </a:extLst>
                </a:gridCol>
                <a:gridCol w="1362075">
                  <a:extLst>
                    <a:ext uri="{9D8B030D-6E8A-4147-A177-3AD203B41FA5}">
                      <a16:colId xmlns:a16="http://schemas.microsoft.com/office/drawing/2014/main" val="1354774266"/>
                    </a:ext>
                  </a:extLst>
                </a:gridCol>
                <a:gridCol w="1362073">
                  <a:extLst>
                    <a:ext uri="{9D8B030D-6E8A-4147-A177-3AD203B41FA5}">
                      <a16:colId xmlns:a16="http://schemas.microsoft.com/office/drawing/2014/main" val="3258530299"/>
                    </a:ext>
                  </a:extLst>
                </a:gridCol>
                <a:gridCol w="1942138">
                  <a:extLst>
                    <a:ext uri="{9D8B030D-6E8A-4147-A177-3AD203B41FA5}">
                      <a16:colId xmlns:a16="http://schemas.microsoft.com/office/drawing/2014/main" val="3936672440"/>
                    </a:ext>
                  </a:extLst>
                </a:gridCol>
                <a:gridCol w="1478701">
                  <a:extLst>
                    <a:ext uri="{9D8B030D-6E8A-4147-A177-3AD203B41FA5}">
                      <a16:colId xmlns:a16="http://schemas.microsoft.com/office/drawing/2014/main" val="689993776"/>
                    </a:ext>
                  </a:extLst>
                </a:gridCol>
              </a:tblGrid>
              <a:tr h="822295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Stage 1 </a:t>
                      </a:r>
                      <a:endParaRPr lang="en-US" altLang="zh-TW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32" marR="15632" marT="15632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module</a:t>
                      </a:r>
                      <a:endParaRPr lang="en-US" altLang="zh-TW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32" marR="15632" marT="1563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Teeth</a:t>
                      </a:r>
                      <a:endParaRPr lang="en-US" altLang="zh-TW" sz="3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32" marR="15632" marT="1563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Pitch diameter</a:t>
                      </a:r>
                      <a:endParaRPr lang="en-US" altLang="zh-TW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32" marR="15632" marT="1563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bore diameter</a:t>
                      </a:r>
                      <a:endParaRPr lang="en-US" altLang="zh-TW" sz="3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32" marR="15632" marT="1563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pressure angle(degree)</a:t>
                      </a:r>
                      <a:endParaRPr lang="en-US" altLang="zh-TW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32" marR="15632" marT="1563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Reduction Ratio</a:t>
                      </a:r>
                      <a:endParaRPr lang="en-US" altLang="zh-TW" sz="3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32" marR="15632" marT="1563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973980"/>
                  </a:ext>
                </a:extLst>
              </a:tr>
              <a:tr h="61279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Ring</a:t>
                      </a:r>
                      <a:endParaRPr lang="en-US" altLang="zh-TW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32" marR="15632" marT="15632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1.5</a:t>
                      </a:r>
                      <a:endParaRPr lang="en-US" altLang="zh-TW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32" marR="15632" marT="1563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73</a:t>
                      </a:r>
                      <a:endParaRPr lang="en-US" altLang="zh-TW" sz="3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32" marR="15632" marT="1563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109.5</a:t>
                      </a:r>
                      <a:endParaRPr lang="en-US" altLang="zh-TW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32" marR="15632" marT="1563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TW" altLang="en-US" sz="3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32" marR="15632" marT="1563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20</a:t>
                      </a:r>
                      <a:endParaRPr lang="en-US" altLang="zh-TW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32" marR="15632" marT="1563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3.6</a:t>
                      </a:r>
                      <a:endParaRPr lang="en-US" altLang="zh-TW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32" marR="15632" marT="1563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1447047"/>
                  </a:ext>
                </a:extLst>
              </a:tr>
              <a:tr h="61279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Sun</a:t>
                      </a:r>
                      <a:endParaRPr lang="en-US" altLang="zh-TW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32" marR="15632" marT="15632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1.5</a:t>
                      </a:r>
                      <a:endParaRPr lang="en-US" altLang="zh-TW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32" marR="15632" marT="1563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29</a:t>
                      </a:r>
                      <a:endParaRPr lang="en-US" altLang="zh-TW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32" marR="15632" marT="1563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43.5</a:t>
                      </a:r>
                      <a:endParaRPr lang="en-US" altLang="zh-TW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32" marR="15632" marT="1563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15</a:t>
                      </a:r>
                      <a:endParaRPr lang="en-US" altLang="zh-TW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32" marR="15632" marT="1563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20</a:t>
                      </a:r>
                      <a:endParaRPr lang="en-US" altLang="zh-TW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32" marR="15632" marT="1563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TW" altLang="en-US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32" marR="15632" marT="1563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0908924"/>
                  </a:ext>
                </a:extLst>
              </a:tr>
              <a:tr h="61279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planet</a:t>
                      </a:r>
                      <a:endParaRPr lang="en-US" altLang="zh-TW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32" marR="15632" marT="15632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1.5</a:t>
                      </a:r>
                      <a:endParaRPr lang="en-US" altLang="zh-TW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32" marR="15632" marT="1563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22</a:t>
                      </a:r>
                      <a:endParaRPr lang="en-US" altLang="zh-TW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32" marR="15632" marT="1563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33</a:t>
                      </a:r>
                      <a:endParaRPr lang="en-US" altLang="zh-TW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32" marR="15632" marT="1563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15</a:t>
                      </a:r>
                      <a:endParaRPr lang="en-US" altLang="zh-TW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32" marR="15632" marT="1563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20</a:t>
                      </a:r>
                      <a:endParaRPr lang="en-US" altLang="zh-TW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32" marR="15632" marT="1563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TW" altLang="en-US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32" marR="15632" marT="1563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3379240"/>
                  </a:ext>
                </a:extLst>
              </a:tr>
              <a:tr h="61279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carrier</a:t>
                      </a:r>
                      <a:endParaRPr lang="en-US" altLang="zh-TW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32" marR="15632" marT="15632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TW" altLang="en-US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32" marR="15632" marT="1563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TW" altLang="en-US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32" marR="15632" marT="1563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76.5</a:t>
                      </a:r>
                      <a:endParaRPr lang="en-US" altLang="zh-TW" sz="3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32" marR="15632" marT="1563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TW" altLang="en-US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32" marR="15632" marT="1563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TW" altLang="en-US" sz="3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32" marR="15632" marT="1563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TW" altLang="en-US" sz="3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32" marR="15632" marT="1563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06671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97127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4B7EF8-9160-469F-BC47-C42EDCFA9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r>
              <a:rPr lang="en-US" altLang="zh-TW" dirty="0"/>
              <a:t>Stage 2 </a:t>
            </a:r>
            <a:endParaRPr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338E8641-2CDD-48B4-80A8-2031F74424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2671645"/>
              </p:ext>
            </p:extLst>
          </p:nvPr>
        </p:nvGraphicFramePr>
        <p:xfrm>
          <a:off x="1066795" y="2121027"/>
          <a:ext cx="9861180" cy="3054178"/>
        </p:xfrm>
        <a:graphic>
          <a:graphicData uri="http://schemas.openxmlformats.org/drawingml/2006/table">
            <a:tbl>
              <a:tblPr/>
              <a:tblGrid>
                <a:gridCol w="1188379">
                  <a:extLst>
                    <a:ext uri="{9D8B030D-6E8A-4147-A177-3AD203B41FA5}">
                      <a16:colId xmlns:a16="http://schemas.microsoft.com/office/drawing/2014/main" val="3449259801"/>
                    </a:ext>
                  </a:extLst>
                </a:gridCol>
                <a:gridCol w="1239799">
                  <a:extLst>
                    <a:ext uri="{9D8B030D-6E8A-4147-A177-3AD203B41FA5}">
                      <a16:colId xmlns:a16="http://schemas.microsoft.com/office/drawing/2014/main" val="2947404680"/>
                    </a:ext>
                  </a:extLst>
                </a:gridCol>
                <a:gridCol w="992352">
                  <a:extLst>
                    <a:ext uri="{9D8B030D-6E8A-4147-A177-3AD203B41FA5}">
                      <a16:colId xmlns:a16="http://schemas.microsoft.com/office/drawing/2014/main" val="3537083870"/>
                    </a:ext>
                  </a:extLst>
                </a:gridCol>
                <a:gridCol w="1426186">
                  <a:extLst>
                    <a:ext uri="{9D8B030D-6E8A-4147-A177-3AD203B41FA5}">
                      <a16:colId xmlns:a16="http://schemas.microsoft.com/office/drawing/2014/main" val="2232860576"/>
                    </a:ext>
                  </a:extLst>
                </a:gridCol>
                <a:gridCol w="1426184">
                  <a:extLst>
                    <a:ext uri="{9D8B030D-6E8A-4147-A177-3AD203B41FA5}">
                      <a16:colId xmlns:a16="http://schemas.microsoft.com/office/drawing/2014/main" val="2898801444"/>
                    </a:ext>
                  </a:extLst>
                </a:gridCol>
                <a:gridCol w="2033551">
                  <a:extLst>
                    <a:ext uri="{9D8B030D-6E8A-4147-A177-3AD203B41FA5}">
                      <a16:colId xmlns:a16="http://schemas.microsoft.com/office/drawing/2014/main" val="1847097580"/>
                    </a:ext>
                  </a:extLst>
                </a:gridCol>
                <a:gridCol w="1554729">
                  <a:extLst>
                    <a:ext uri="{9D8B030D-6E8A-4147-A177-3AD203B41FA5}">
                      <a16:colId xmlns:a16="http://schemas.microsoft.com/office/drawing/2014/main" val="1923455595"/>
                    </a:ext>
                  </a:extLst>
                </a:gridCol>
              </a:tblGrid>
              <a:tr h="846472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Stage 2</a:t>
                      </a:r>
                      <a:endParaRPr lang="en-US" altLang="zh-TW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734" marR="15734" marT="15734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module</a:t>
                      </a:r>
                      <a:endParaRPr lang="en-US" altLang="zh-TW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734" marR="15734" marT="15734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Teeth</a:t>
                      </a:r>
                      <a:endParaRPr lang="en-US" altLang="zh-TW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734" marR="15734" marT="15734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Pitch diameter</a:t>
                      </a:r>
                      <a:endParaRPr lang="en-US" altLang="zh-TW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734" marR="15734" marT="15734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bore diameter</a:t>
                      </a:r>
                      <a:endParaRPr lang="en-US" altLang="zh-TW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734" marR="15734" marT="15734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pressure angle(degree)</a:t>
                      </a:r>
                      <a:endParaRPr lang="en-US" altLang="zh-TW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734" marR="15734" marT="15734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Reduction Ratio</a:t>
                      </a:r>
                      <a:endParaRPr lang="en-US" altLang="zh-TW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734" marR="15734" marT="15734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09501"/>
                  </a:ext>
                </a:extLst>
              </a:tr>
              <a:tr h="468864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Ring</a:t>
                      </a:r>
                      <a:endParaRPr lang="en-US" altLang="zh-TW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734" marR="15734" marT="15734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1.5</a:t>
                      </a:r>
                      <a:endParaRPr lang="en-US" altLang="zh-TW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734" marR="15734" marT="15734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65</a:t>
                      </a:r>
                      <a:endParaRPr lang="en-US" altLang="zh-TW" sz="3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734" marR="15734" marT="15734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97.5</a:t>
                      </a:r>
                      <a:endParaRPr lang="en-US" altLang="zh-TW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734" marR="15734" marT="15734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TW" altLang="en-US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734" marR="15734" marT="15734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20</a:t>
                      </a:r>
                      <a:endParaRPr lang="en-US" altLang="zh-TW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734" marR="15734" marT="15734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4.3</a:t>
                      </a:r>
                      <a:endParaRPr lang="en-US" altLang="zh-TW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734" marR="15734" marT="15734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9391568"/>
                  </a:ext>
                </a:extLst>
              </a:tr>
              <a:tr h="468864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Sun</a:t>
                      </a:r>
                      <a:endParaRPr lang="en-US" altLang="zh-TW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734" marR="15734" marT="15734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1.5</a:t>
                      </a:r>
                      <a:endParaRPr lang="en-US" altLang="zh-TW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734" marR="15734" marT="15734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19</a:t>
                      </a:r>
                      <a:endParaRPr lang="en-US" altLang="zh-TW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734" marR="15734" marT="15734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28.5</a:t>
                      </a:r>
                      <a:endParaRPr lang="en-US" altLang="zh-TW" sz="3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734" marR="15734" marT="15734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10</a:t>
                      </a:r>
                      <a:endParaRPr lang="en-US" altLang="zh-TW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734" marR="15734" marT="15734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20</a:t>
                      </a:r>
                      <a:endParaRPr lang="en-US" altLang="zh-TW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734" marR="15734" marT="15734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TW" altLang="en-US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734" marR="15734" marT="15734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6055796"/>
                  </a:ext>
                </a:extLst>
              </a:tr>
              <a:tr h="468864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planet</a:t>
                      </a:r>
                      <a:endParaRPr lang="en-US" altLang="zh-TW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734" marR="15734" marT="15734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1.5</a:t>
                      </a:r>
                      <a:endParaRPr lang="en-US" altLang="zh-TW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734" marR="15734" marT="15734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23</a:t>
                      </a:r>
                      <a:endParaRPr lang="en-US" altLang="zh-TW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734" marR="15734" marT="15734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34.5</a:t>
                      </a:r>
                      <a:endParaRPr lang="en-US" altLang="zh-TW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734" marR="15734" marT="15734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12</a:t>
                      </a:r>
                      <a:endParaRPr lang="en-US" altLang="zh-TW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734" marR="15734" marT="15734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20</a:t>
                      </a:r>
                      <a:endParaRPr lang="en-US" altLang="zh-TW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734" marR="15734" marT="15734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Total ratio</a:t>
                      </a:r>
                      <a:endParaRPr lang="en-US" altLang="zh-TW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734" marR="15734" marT="15734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0809276"/>
                  </a:ext>
                </a:extLst>
              </a:tr>
              <a:tr h="468864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carrier</a:t>
                      </a:r>
                      <a:endParaRPr lang="en-US" altLang="zh-TW" sz="3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734" marR="15734" marT="15734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TW" altLang="en-US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734" marR="15734" marT="15734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TW" altLang="en-US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734" marR="15734" marT="15734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63</a:t>
                      </a:r>
                      <a:endParaRPr lang="en-US" altLang="zh-TW" sz="3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734" marR="15734" marT="15734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TW" altLang="en-US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734" marR="15734" marT="15734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TW" altLang="en-US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734" marR="15734" marT="15734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15.48</a:t>
                      </a:r>
                      <a:endParaRPr lang="en-US" altLang="zh-TW" sz="3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734" marR="15734" marT="15734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70797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65252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918BD5-5737-49DD-A33F-0C64FA7CA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Gear – Why we choose these configuration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D596378-7031-4EE1-A2A8-890B18CA6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9834282" cy="3965986"/>
          </a:xfrm>
        </p:spPr>
        <p:txBody>
          <a:bodyPr>
            <a:normAutofit/>
          </a:bodyPr>
          <a:lstStyle/>
          <a:p>
            <a:r>
              <a:rPr lang="en-US" altLang="zh-TW" sz="2800" dirty="0"/>
              <a:t>Co-prime to </a:t>
            </a:r>
            <a:r>
              <a:rPr lang="en-US" altLang="zh-TW" sz="2800" b="1" dirty="0">
                <a:solidFill>
                  <a:srgbClr val="FF0000"/>
                </a:solidFill>
              </a:rPr>
              <a:t>reduce wear</a:t>
            </a:r>
            <a:r>
              <a:rPr lang="en-US" altLang="zh-TW" sz="2800" dirty="0"/>
              <a:t>.</a:t>
            </a:r>
          </a:p>
          <a:p>
            <a:endParaRPr lang="en-US" altLang="zh-TW" sz="2800" dirty="0"/>
          </a:p>
          <a:p>
            <a:r>
              <a:rPr lang="en-US" altLang="zh-TW" sz="2800" dirty="0"/>
              <a:t>The </a:t>
            </a:r>
            <a:r>
              <a:rPr lang="en-US" altLang="zh-TW" sz="2800" b="1" dirty="0"/>
              <a:t>teeth ratios </a:t>
            </a:r>
            <a:r>
              <a:rPr lang="en-US" altLang="zh-TW" sz="2800" dirty="0"/>
              <a:t>should be &lt;3 to be feasible to work.</a:t>
            </a:r>
          </a:p>
          <a:p>
            <a:endParaRPr lang="en-US" altLang="zh-TW" sz="2800" dirty="0"/>
          </a:p>
          <a:p>
            <a:r>
              <a:rPr lang="en-US" altLang="zh-TW" sz="2800" dirty="0"/>
              <a:t>The </a:t>
            </a:r>
            <a:r>
              <a:rPr lang="en-US" altLang="zh-TW" sz="2800" b="1" dirty="0"/>
              <a:t>difference of diameter size </a:t>
            </a:r>
            <a:r>
              <a:rPr lang="en-US" altLang="zh-TW" sz="2800" dirty="0"/>
              <a:t>should not be to extreme to be robust to work effectively.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123815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918BD5-5737-49DD-A33F-0C64FA7CA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Gear – Load Analysis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5B8AFD44-E6D9-4DF9-AB30-969FF11A5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9716" y="1701411"/>
            <a:ext cx="10058400" cy="4313580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Based on Input Torque 25 N-m :</a:t>
            </a:r>
            <a:r>
              <a:rPr lang="en-US" altLang="zh-TW" dirty="0"/>
              <a:t>					</a:t>
            </a:r>
          </a:p>
        </p:txBody>
      </p:sp>
      <p:pic>
        <p:nvPicPr>
          <p:cNvPr id="5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0410B4FD-2841-4680-94D8-EC6D1806BF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1" b="68472"/>
          <a:stretch/>
        </p:blipFill>
        <p:spPr>
          <a:xfrm>
            <a:off x="1066800" y="2447926"/>
            <a:ext cx="9223800" cy="376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256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2A0631-0445-4116-B308-C4120BF77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0DA20E-3D5B-4767-892C-5FC106115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/>
              <a:t>Conceptual Design</a:t>
            </a:r>
          </a:p>
          <a:p>
            <a:r>
              <a:rPr lang="en-US" altLang="zh-TW" sz="2800" dirty="0"/>
              <a:t>Load Condition</a:t>
            </a:r>
          </a:p>
          <a:p>
            <a:r>
              <a:rPr lang="en-US" altLang="zh-TW" sz="2800" dirty="0"/>
              <a:t>Engineering Drawing</a:t>
            </a:r>
          </a:p>
          <a:p>
            <a:r>
              <a:rPr lang="en-US" altLang="zh-TW" sz="2800" dirty="0"/>
              <a:t>Presentation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23726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918BD5-5737-49DD-A33F-0C64FA7CA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Gear – Load Analysis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5B8AFD44-E6D9-4DF9-AB30-969FF11A5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9716" y="1701411"/>
            <a:ext cx="10058400" cy="4313580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Based on Ring Gears are fixed :</a:t>
            </a:r>
            <a:r>
              <a:rPr lang="en-US" altLang="zh-TW" dirty="0"/>
              <a:t>					</a:t>
            </a:r>
          </a:p>
        </p:txBody>
      </p:sp>
      <p:pic>
        <p:nvPicPr>
          <p:cNvPr id="6" name="圖片 5" descr="一張含有 文字 的圖片&#10;&#10;自動產生的描述">
            <a:extLst>
              <a:ext uri="{FF2B5EF4-FFF2-40B4-BE49-F238E27FC236}">
                <a16:creationId xmlns:a16="http://schemas.microsoft.com/office/drawing/2014/main" id="{999294DC-6B3D-4C77-96FB-C3DF116B3E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95" b="42778"/>
          <a:stretch/>
        </p:blipFill>
        <p:spPr>
          <a:xfrm>
            <a:off x="1066800" y="2400448"/>
            <a:ext cx="10336334" cy="3814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445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918BD5-5737-49DD-A33F-0C64FA7CA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Gear – Load Analysis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5B8AFD44-E6D9-4DF9-AB30-969FF11A5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9716" y="1701411"/>
            <a:ext cx="10058400" cy="4313580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Based on force-equilibrium equations :</a:t>
            </a:r>
            <a:r>
              <a:rPr lang="en-US" altLang="zh-TW" dirty="0"/>
              <a:t>					</a:t>
            </a:r>
          </a:p>
        </p:txBody>
      </p:sp>
      <p:pic>
        <p:nvPicPr>
          <p:cNvPr id="6" name="圖片 5" descr="一張含有 文字 的圖片&#10;&#10;自動產生的描述">
            <a:extLst>
              <a:ext uri="{FF2B5EF4-FFF2-40B4-BE49-F238E27FC236}">
                <a16:creationId xmlns:a16="http://schemas.microsoft.com/office/drawing/2014/main" id="{0A09C22C-E1C9-4812-A613-9AF2D3B511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22" b="9370"/>
          <a:stretch/>
        </p:blipFill>
        <p:spPr>
          <a:xfrm>
            <a:off x="1066800" y="2245651"/>
            <a:ext cx="8540709" cy="3969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6861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918BD5-5737-49DD-A33F-0C64FA7CA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Gear – Load Analysis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5B8AFD44-E6D9-4DF9-AB30-969FF11A5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9716" y="1701411"/>
            <a:ext cx="10058400" cy="4313580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Note :</a:t>
            </a:r>
            <a:r>
              <a:rPr lang="zh-TW" altLang="en-US" sz="2400" dirty="0"/>
              <a:t>　</a:t>
            </a:r>
            <a:r>
              <a:rPr lang="en-US" altLang="zh-TW" sz="2400" dirty="0"/>
              <a:t>We assume that the sun gear is</a:t>
            </a:r>
            <a:r>
              <a:rPr lang="zh-TW" altLang="en-US" sz="2400" dirty="0"/>
              <a:t> </a:t>
            </a:r>
            <a:r>
              <a:rPr lang="en-US" altLang="zh-TW" sz="2400" dirty="0"/>
              <a:t>rotating at </a:t>
            </a:r>
            <a:r>
              <a:rPr lang="en-US" altLang="zh-TW" sz="2400" b="1" dirty="0">
                <a:solidFill>
                  <a:srgbClr val="FF0000"/>
                </a:solidFill>
              </a:rPr>
              <a:t>constant</a:t>
            </a:r>
            <a:r>
              <a:rPr lang="en-US" altLang="zh-TW" sz="2400" dirty="0"/>
              <a:t> speed.</a:t>
            </a:r>
          </a:p>
          <a:p>
            <a:endParaRPr lang="en-US" altLang="zh-TW" sz="2400" dirty="0"/>
          </a:p>
          <a:p>
            <a:r>
              <a:rPr lang="en-US" altLang="zh-TW" sz="2400" dirty="0"/>
              <a:t>That is, we ignore the effect of angular acceleration.</a:t>
            </a:r>
          </a:p>
          <a:p>
            <a:endParaRPr lang="en-US" altLang="zh-TW" sz="2400" dirty="0"/>
          </a:p>
          <a:p>
            <a:r>
              <a:rPr lang="en-US" altLang="zh-TW" sz="2400" dirty="0"/>
              <a:t>But the </a:t>
            </a:r>
            <a:r>
              <a:rPr lang="en-US" altLang="zh-TW" sz="2400" b="1" dirty="0"/>
              <a:t>net torque </a:t>
            </a:r>
            <a:r>
              <a:rPr lang="en-US" altLang="zh-TW" sz="2400" dirty="0"/>
              <a:t>of each planet gear is </a:t>
            </a:r>
            <a:r>
              <a:rPr lang="en-US" altLang="zh-TW" sz="2400" dirty="0">
                <a:solidFill>
                  <a:srgbClr val="FF0000"/>
                </a:solidFill>
              </a:rPr>
              <a:t>not zero</a:t>
            </a:r>
            <a:r>
              <a:rPr lang="en-US" altLang="zh-TW" sz="2400" dirty="0"/>
              <a:t>.</a:t>
            </a:r>
          </a:p>
          <a:p>
            <a:endParaRPr lang="en-US" altLang="zh-TW" sz="2400" dirty="0"/>
          </a:p>
          <a:p>
            <a:r>
              <a:rPr lang="en-US" altLang="zh-TW" sz="2400" dirty="0"/>
              <a:t>So they would </a:t>
            </a:r>
            <a:r>
              <a:rPr lang="en-US" altLang="zh-TW" sz="2400" b="1" dirty="0"/>
              <a:t>have</a:t>
            </a:r>
            <a:r>
              <a:rPr lang="en-US" altLang="zh-TW" sz="2400" dirty="0"/>
              <a:t> angular acceleration.	</a:t>
            </a:r>
            <a:r>
              <a:rPr lang="en-US" altLang="zh-TW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11030546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918BD5-5737-49DD-A33F-0C64FA7CA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0237" y="883920"/>
            <a:ext cx="10058400" cy="1371600"/>
          </a:xfrm>
        </p:spPr>
        <p:txBody>
          <a:bodyPr>
            <a:normAutofit fontScale="90000"/>
          </a:bodyPr>
          <a:lstStyle/>
          <a:p>
            <a:r>
              <a:rPr lang="en-US" altLang="zh-TW" sz="4000" dirty="0"/>
              <a:t>Load Condition </a:t>
            </a:r>
            <a:r>
              <a:rPr lang="en-US" altLang="zh-TW" dirty="0"/>
              <a:t>- Design Flow</a:t>
            </a:r>
            <a:br>
              <a:rPr lang="en-US" altLang="zh-TW" dirty="0"/>
            </a:br>
            <a:r>
              <a:rPr lang="en-US" altLang="zh-TW" dirty="0"/>
              <a:t>		</a:t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4CCFF9FF-2712-497A-B379-33C4BCD01E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237" y="2717006"/>
            <a:ext cx="10352635" cy="1423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6FB27FAC-826D-4DAD-8E80-5398A135C6DB}"/>
              </a:ext>
            </a:extLst>
          </p:cNvPr>
          <p:cNvSpPr/>
          <p:nvPr/>
        </p:nvSpPr>
        <p:spPr>
          <a:xfrm>
            <a:off x="3246717" y="2461048"/>
            <a:ext cx="1988670" cy="193590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/>
          </a:p>
        </p:txBody>
      </p:sp>
    </p:spTree>
    <p:extLst>
      <p:ext uri="{BB962C8B-B14F-4D97-AF65-F5344CB8AC3E}">
        <p14:creationId xmlns:p14="http://schemas.microsoft.com/office/powerpoint/2010/main" val="22201500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A083F3CE-4D0A-4D60-9D00-6996E6A58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3849624"/>
          </a:xfrm>
        </p:spPr>
        <p:txBody>
          <a:bodyPr/>
          <a:lstStyle/>
          <a:p>
            <a:r>
              <a:rPr lang="zh-TW" altLang="en-US" sz="2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軸心：</a:t>
            </a:r>
            <a:r>
              <a:rPr lang="en-US" altLang="zh-TW" sz="2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CRS</a:t>
            </a:r>
            <a:r>
              <a:rPr lang="zh-TW" altLang="en-US" sz="2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</a:t>
            </a:r>
            <a:r>
              <a:rPr lang="en-US" altLang="zh-TW" sz="2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(</a:t>
            </a:r>
            <a:r>
              <a:rPr lang="zh-TW" altLang="en-US" sz="2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氣、油壓缸用活塞桿鍍鉻棒</a:t>
            </a:r>
            <a:r>
              <a:rPr lang="en-US" altLang="zh-TW" sz="2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)</a:t>
            </a:r>
            <a:endParaRPr lang="zh-TW" altLang="en-US" sz="24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r>
              <a:rPr lang="zh-TW" altLang="en-US" sz="2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材質 </a:t>
            </a:r>
            <a:r>
              <a:rPr lang="en-US" altLang="zh-TW" sz="2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: </a:t>
            </a:r>
            <a:r>
              <a:rPr lang="zh-TW" altLang="en-US" sz="2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中碳鋼 </a:t>
            </a:r>
            <a:r>
              <a:rPr lang="en-US" altLang="zh-TW" sz="2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(S45C)</a:t>
            </a:r>
          </a:p>
          <a:p>
            <a:r>
              <a:rPr lang="zh-TW" altLang="en-US" sz="2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處理方式 </a:t>
            </a:r>
            <a:r>
              <a:rPr lang="en-US" altLang="zh-TW" sz="2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: </a:t>
            </a:r>
            <a:r>
              <a:rPr lang="zh-TW" altLang="en-US" sz="2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研磨、表面鍍硬鉻、不生鏽。</a:t>
            </a:r>
            <a:endParaRPr lang="en-US" altLang="zh-TW" sz="24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r>
              <a:rPr lang="zh-TW" altLang="en-US" sz="2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型號：</a:t>
            </a:r>
            <a:r>
              <a:rPr lang="en-US" altLang="zh-TW" sz="2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CRS15</a:t>
            </a:r>
            <a:r>
              <a:rPr lang="zh-TW" altLang="en-US" sz="2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</a:t>
            </a:r>
            <a:r>
              <a:rPr lang="en-US" altLang="zh-TW" sz="2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/ CRS12</a:t>
            </a:r>
            <a:r>
              <a:rPr lang="zh-TW" altLang="en-US" sz="2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</a:t>
            </a:r>
            <a:endParaRPr lang="en-US" altLang="zh-TW" sz="24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r>
              <a:rPr lang="zh-TW" altLang="en-US" sz="2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外徑公差 </a:t>
            </a:r>
            <a:r>
              <a:rPr lang="en-US" altLang="zh-TW" sz="2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f7</a:t>
            </a:r>
            <a:r>
              <a:rPr lang="zh-TW" altLang="en-US" sz="2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：</a:t>
            </a:r>
            <a:r>
              <a:rPr lang="en-US" altLang="zh-TW" sz="2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-16~-34</a:t>
            </a:r>
            <a:r>
              <a:rPr lang="zh-TW" altLang="en-US" sz="2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</a:t>
            </a:r>
            <a:r>
              <a:rPr lang="en-US" altLang="zh-TW" sz="2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(µm)</a:t>
            </a:r>
          </a:p>
          <a:p>
            <a:r>
              <a:rPr lang="zh-TW" altLang="en-US" sz="2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重量：</a:t>
            </a:r>
            <a:r>
              <a:rPr lang="en-US" altLang="zh-TW" sz="2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1.39(kg/m)</a:t>
            </a:r>
            <a:r>
              <a:rPr lang="zh-TW" altLang="en-US" sz="2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</a:t>
            </a:r>
            <a:r>
              <a:rPr lang="en-US" altLang="zh-TW" sz="2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/</a:t>
            </a:r>
            <a:r>
              <a:rPr lang="zh-TW" altLang="en-US" sz="2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</a:t>
            </a:r>
            <a:r>
              <a:rPr lang="en-US" altLang="zh-TW" sz="2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0.89(kg/m)</a:t>
            </a:r>
            <a:r>
              <a:rPr lang="zh-TW" altLang="en-US" sz="2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</a:t>
            </a:r>
          </a:p>
          <a:p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endParaRPr lang="en-US" altLang="zh-TW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endParaRPr lang="en-US" altLang="zh-TW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E449C5B0-0689-480E-9D5C-C317E56A32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193"/>
          <a:stretch/>
        </p:blipFill>
        <p:spPr>
          <a:xfrm>
            <a:off x="7061200" y="1424354"/>
            <a:ext cx="4064000" cy="364880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標題 1">
            <a:extLst>
              <a:ext uri="{FF2B5EF4-FFF2-40B4-BE49-F238E27FC236}">
                <a16:creationId xmlns:a16="http://schemas.microsoft.com/office/drawing/2014/main" id="{E987CF23-EAA5-4249-8821-E7B3EAD26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380" y="548726"/>
            <a:ext cx="10058400" cy="1371600"/>
          </a:xfrm>
        </p:spPr>
        <p:txBody>
          <a:bodyPr/>
          <a:lstStyle/>
          <a:p>
            <a:r>
              <a:rPr lang="en-US" altLang="zh-TW" dirty="0"/>
              <a:t>Shaft - Material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065201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A083F3CE-4D0A-4D60-9D00-6996E6A58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3849624"/>
          </a:xfrm>
        </p:spPr>
        <p:txBody>
          <a:bodyPr/>
          <a:lstStyle/>
          <a:p>
            <a:endParaRPr lang="zh-TW" altLang="en-US" sz="2400" dirty="0">
              <a:latin typeface="+mn-ea"/>
            </a:endParaRPr>
          </a:p>
          <a:p>
            <a:endParaRPr lang="zh-TW" altLang="en-US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E449C5B0-0689-480E-9D5C-C317E56A32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193"/>
          <a:stretch/>
        </p:blipFill>
        <p:spPr>
          <a:xfrm>
            <a:off x="7061200" y="1424354"/>
            <a:ext cx="4064000" cy="364880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標題 1">
            <a:extLst>
              <a:ext uri="{FF2B5EF4-FFF2-40B4-BE49-F238E27FC236}">
                <a16:creationId xmlns:a16="http://schemas.microsoft.com/office/drawing/2014/main" id="{E987CF23-EAA5-4249-8821-E7B3EAD26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380" y="548726"/>
            <a:ext cx="10058400" cy="1371600"/>
          </a:xfrm>
        </p:spPr>
        <p:txBody>
          <a:bodyPr/>
          <a:lstStyle/>
          <a:p>
            <a:r>
              <a:rPr lang="en-US" altLang="zh-TW" dirty="0"/>
              <a:t>Shaft – </a:t>
            </a:r>
            <a:r>
              <a:rPr lang="en-US" altLang="zh-TW" b="1" dirty="0"/>
              <a:t>Why</a:t>
            </a:r>
            <a:r>
              <a:rPr lang="en-US" altLang="zh-TW" dirty="0"/>
              <a:t> this shaft?</a:t>
            </a:r>
            <a:endParaRPr lang="zh-TW" altLang="en-US" dirty="0"/>
          </a:p>
        </p:txBody>
      </p:sp>
      <p:sp>
        <p:nvSpPr>
          <p:cNvPr id="2" name="文字方塊 1"/>
          <p:cNvSpPr txBox="1"/>
          <p:nvPr/>
        </p:nvSpPr>
        <p:spPr>
          <a:xfrm>
            <a:off x="1066800" y="2395504"/>
            <a:ext cx="471509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材質 </a:t>
            </a:r>
            <a:r>
              <a:rPr lang="en-US" altLang="zh-TW" sz="2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: </a:t>
            </a:r>
            <a:r>
              <a:rPr lang="zh-TW" altLang="en-US" sz="2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中碳鋼 </a:t>
            </a:r>
            <a:r>
              <a:rPr lang="en-US" altLang="zh-TW" sz="2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(S45C)</a:t>
            </a:r>
          </a:p>
          <a:p>
            <a:r>
              <a:rPr lang="zh-TW" altLang="en-US" sz="2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良好的強度與韌性</a:t>
            </a:r>
            <a:endParaRPr lang="en-US" altLang="zh-TW" sz="24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r>
              <a:rPr lang="zh-TW" altLang="en-US" sz="2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機械力學性能良好</a:t>
            </a:r>
            <a:endParaRPr lang="en-US" altLang="zh-TW" sz="24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endParaRPr lang="en-US" altLang="zh-TW" sz="24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r>
              <a:rPr lang="en-US" altLang="zh-TW" sz="2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Why choose it?</a:t>
            </a:r>
          </a:p>
          <a:p>
            <a:r>
              <a:rPr lang="en-US" altLang="zh-TW" sz="2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1.</a:t>
            </a:r>
            <a:r>
              <a:rPr lang="zh-TW" altLang="en-US" sz="2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高扭矩</a:t>
            </a:r>
            <a:endParaRPr lang="en-US" altLang="zh-TW" sz="24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r>
              <a:rPr lang="en-US" altLang="zh-TW" sz="2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2.</a:t>
            </a:r>
            <a:r>
              <a:rPr lang="zh-TW" altLang="en-US" sz="2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高徑向負載力</a:t>
            </a:r>
          </a:p>
        </p:txBody>
      </p:sp>
    </p:spTree>
    <p:extLst>
      <p:ext uri="{BB962C8B-B14F-4D97-AF65-F5344CB8AC3E}">
        <p14:creationId xmlns:p14="http://schemas.microsoft.com/office/powerpoint/2010/main" val="13051129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41380" y="548726"/>
            <a:ext cx="10058400" cy="1371600"/>
          </a:xfrm>
        </p:spPr>
        <p:txBody>
          <a:bodyPr/>
          <a:lstStyle/>
          <a:p>
            <a:r>
              <a:rPr lang="en-US" altLang="zh-TW" dirty="0"/>
              <a:t>Shaft - Dimension</a:t>
            </a:r>
            <a:endParaRPr lang="zh-TW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4018084" y="4237290"/>
          <a:ext cx="7107116" cy="150503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76779">
                  <a:extLst>
                    <a:ext uri="{9D8B030D-6E8A-4147-A177-3AD203B41FA5}">
                      <a16:colId xmlns:a16="http://schemas.microsoft.com/office/drawing/2014/main" val="1540675099"/>
                    </a:ext>
                  </a:extLst>
                </a:gridCol>
                <a:gridCol w="1776779">
                  <a:extLst>
                    <a:ext uri="{9D8B030D-6E8A-4147-A177-3AD203B41FA5}">
                      <a16:colId xmlns:a16="http://schemas.microsoft.com/office/drawing/2014/main" val="296416501"/>
                    </a:ext>
                  </a:extLst>
                </a:gridCol>
                <a:gridCol w="1776779">
                  <a:extLst>
                    <a:ext uri="{9D8B030D-6E8A-4147-A177-3AD203B41FA5}">
                      <a16:colId xmlns:a16="http://schemas.microsoft.com/office/drawing/2014/main" val="1817200644"/>
                    </a:ext>
                  </a:extLst>
                </a:gridCol>
                <a:gridCol w="1776779">
                  <a:extLst>
                    <a:ext uri="{9D8B030D-6E8A-4147-A177-3AD203B41FA5}">
                      <a16:colId xmlns:a16="http://schemas.microsoft.com/office/drawing/2014/main" val="1022140166"/>
                    </a:ext>
                  </a:extLst>
                </a:gridCol>
              </a:tblGrid>
              <a:tr h="501679">
                <a:tc>
                  <a:txBody>
                    <a:bodyPr/>
                    <a:lstStyle/>
                    <a:p>
                      <a:r>
                        <a:rPr lang="zh-TW" altLang="en-US" dirty="0"/>
                        <a:t>第</a:t>
                      </a:r>
                      <a:r>
                        <a:rPr lang="en-US" altLang="zh-TW" dirty="0"/>
                        <a:t>x</a:t>
                      </a:r>
                      <a:r>
                        <a:rPr lang="zh-TW" altLang="en-US" dirty="0"/>
                        <a:t>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外徑 </a:t>
                      </a:r>
                      <a:r>
                        <a:rPr lang="en-US" altLang="zh-TW" dirty="0"/>
                        <a:t>(mm)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長度 </a:t>
                      </a:r>
                      <a:r>
                        <a:rPr lang="en-US" altLang="zh-TW" dirty="0"/>
                        <a:t>(mm)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重量 </a:t>
                      </a:r>
                      <a:r>
                        <a:rPr lang="en-US" altLang="zh-TW" dirty="0"/>
                        <a:t>(1.39kg/m)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082227"/>
                  </a:ext>
                </a:extLst>
              </a:tr>
              <a:tr h="501679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10+12(</a:t>
                      </a:r>
                      <a:r>
                        <a:rPr lang="zh-TW" altLang="en-US" dirty="0"/>
                        <a:t>軸承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3.336(g)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274485"/>
                  </a:ext>
                </a:extLst>
              </a:tr>
              <a:tr h="501679"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10+12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3.336(g)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864722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066799" y="2023742"/>
          <a:ext cx="7250723" cy="200671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42293">
                  <a:extLst>
                    <a:ext uri="{9D8B030D-6E8A-4147-A177-3AD203B41FA5}">
                      <a16:colId xmlns:a16="http://schemas.microsoft.com/office/drawing/2014/main" val="1540675099"/>
                    </a:ext>
                  </a:extLst>
                </a:gridCol>
                <a:gridCol w="1626577">
                  <a:extLst>
                    <a:ext uri="{9D8B030D-6E8A-4147-A177-3AD203B41FA5}">
                      <a16:colId xmlns:a16="http://schemas.microsoft.com/office/drawing/2014/main" val="296416501"/>
                    </a:ext>
                  </a:extLst>
                </a:gridCol>
                <a:gridCol w="2469172">
                  <a:extLst>
                    <a:ext uri="{9D8B030D-6E8A-4147-A177-3AD203B41FA5}">
                      <a16:colId xmlns:a16="http://schemas.microsoft.com/office/drawing/2014/main" val="1817200644"/>
                    </a:ext>
                  </a:extLst>
                </a:gridCol>
                <a:gridCol w="1812681">
                  <a:extLst>
                    <a:ext uri="{9D8B030D-6E8A-4147-A177-3AD203B41FA5}">
                      <a16:colId xmlns:a16="http://schemas.microsoft.com/office/drawing/2014/main" val="1022140166"/>
                    </a:ext>
                  </a:extLst>
                </a:gridCol>
              </a:tblGrid>
              <a:tr h="501679">
                <a:tc>
                  <a:txBody>
                    <a:bodyPr/>
                    <a:lstStyle/>
                    <a:p>
                      <a:r>
                        <a:rPr lang="zh-TW" altLang="en-US" dirty="0"/>
                        <a:t>第</a:t>
                      </a:r>
                      <a:r>
                        <a:rPr lang="en-US" altLang="zh-TW" dirty="0"/>
                        <a:t>x</a:t>
                      </a:r>
                      <a:r>
                        <a:rPr lang="zh-TW" altLang="en-US" dirty="0"/>
                        <a:t>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外徑 </a:t>
                      </a:r>
                      <a:r>
                        <a:rPr lang="en-US" altLang="zh-TW" dirty="0"/>
                        <a:t>(mm)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長度 </a:t>
                      </a:r>
                      <a:r>
                        <a:rPr lang="en-US" altLang="zh-TW" dirty="0"/>
                        <a:t>(mm)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重量 </a:t>
                      </a:r>
                      <a:r>
                        <a:rPr lang="en-US" altLang="zh-TW" dirty="0"/>
                        <a:t>(1.39kg/m)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082227"/>
                  </a:ext>
                </a:extLst>
              </a:tr>
              <a:tr h="501679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17(</a:t>
                      </a:r>
                      <a:r>
                        <a:rPr lang="zh-TW" altLang="en-US" dirty="0"/>
                        <a:t>軸承</a:t>
                      </a:r>
                      <a:r>
                        <a:rPr lang="en-US" altLang="zh-TW" dirty="0"/>
                        <a:t>)+5+5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3.753(g)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274485"/>
                  </a:ext>
                </a:extLst>
              </a:tr>
              <a:tr h="501679"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2.78(g)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864722"/>
                  </a:ext>
                </a:extLst>
              </a:tr>
              <a:tr h="501679"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17+5+5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(gear house</a:t>
                      </a:r>
                      <a:r>
                        <a:rPr lang="zh-TW" altLang="en-US" dirty="0"/>
                        <a:t>外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3.753(g)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287415"/>
                  </a:ext>
                </a:extLst>
              </a:tr>
            </a:tbl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9045395" y="2842434"/>
            <a:ext cx="1930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Connect with gear</a:t>
            </a:r>
            <a:endParaRPr lang="zh-TW" altLang="en-US" dirty="0"/>
          </a:p>
        </p:txBody>
      </p:sp>
      <p:sp>
        <p:nvSpPr>
          <p:cNvPr id="6" name="向右箭號 5"/>
          <p:cNvSpPr/>
          <p:nvPr/>
        </p:nvSpPr>
        <p:spPr>
          <a:xfrm flipH="1">
            <a:off x="8386917" y="2884778"/>
            <a:ext cx="501161" cy="28464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>
            <a:off x="3443922" y="4971666"/>
            <a:ext cx="404446" cy="28464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1193728" y="4929322"/>
            <a:ext cx="2165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Connect with carrier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870885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918BD5-5737-49DD-A33F-0C64FA7CA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Shaft - Calculation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224E6BD-9FB2-42F1-ACBD-5DA4B8BE1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210" y="1862776"/>
            <a:ext cx="10058400" cy="43135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					</a:t>
            </a:r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BB270090-C59F-45D1-AA4C-54BDE3E79BF5}"/>
              </a:ext>
            </a:extLst>
          </p:cNvPr>
          <p:cNvSpPr txBox="1">
            <a:spLocks/>
          </p:cNvSpPr>
          <p:nvPr/>
        </p:nvSpPr>
        <p:spPr>
          <a:xfrm>
            <a:off x="734210" y="4106958"/>
            <a:ext cx="10058400" cy="17873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400" dirty="0"/>
              <a:t>			</a:t>
            </a:r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8A92156E-A205-4F20-9E3B-B5C37413481A}"/>
              </a:ext>
            </a:extLst>
          </p:cNvPr>
          <p:cNvSpPr txBox="1">
            <a:spLocks/>
          </p:cNvSpPr>
          <p:nvPr/>
        </p:nvSpPr>
        <p:spPr>
          <a:xfrm>
            <a:off x="734210" y="2982864"/>
            <a:ext cx="10058400" cy="7946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800" dirty="0"/>
              <a:t>	</a:t>
            </a:r>
            <a:r>
              <a:rPr lang="en-US" altLang="zh-TW" dirty="0"/>
              <a:t>				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1066800" y="1776489"/>
            <a:ext cx="1630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Draft</a:t>
            </a:r>
            <a:endParaRPr lang="zh-TW" altLang="en-US" sz="3600" dirty="0"/>
          </a:p>
        </p:txBody>
      </p:sp>
      <p:pic>
        <p:nvPicPr>
          <p:cNvPr id="13" name="圖片 12" descr="一張含有 文字, 白板 的圖片&#10;&#10;自動產生的描述">
            <a:extLst>
              <a:ext uri="{FF2B5EF4-FFF2-40B4-BE49-F238E27FC236}">
                <a16:creationId xmlns:a16="http://schemas.microsoft.com/office/drawing/2014/main" id="{6D1D0A96-277F-4512-AB8D-A1E2613669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861"/>
          <a:stretch/>
        </p:blipFill>
        <p:spPr>
          <a:xfrm>
            <a:off x="4806048" y="2320877"/>
            <a:ext cx="6651742" cy="3822749"/>
          </a:xfrm>
          <a:prstGeom prst="rect">
            <a:avLst/>
          </a:prstGeom>
        </p:spPr>
      </p:pic>
      <p:pic>
        <p:nvPicPr>
          <p:cNvPr id="12" name="圖片 11" descr="一張含有 文字, 白板 的圖片&#10;&#10;自動產生的描述">
            <a:extLst>
              <a:ext uri="{FF2B5EF4-FFF2-40B4-BE49-F238E27FC236}">
                <a16:creationId xmlns:a16="http://schemas.microsoft.com/office/drawing/2014/main" id="{58F2A748-89D3-446E-BA13-02FFEFD715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686" r="54572"/>
          <a:stretch/>
        </p:blipFill>
        <p:spPr>
          <a:xfrm>
            <a:off x="1066799" y="2633661"/>
            <a:ext cx="3590925" cy="3544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0509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918BD5-5737-49DD-A33F-0C64FA7CA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Shaft - Calculation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224E6BD-9FB2-42F1-ACBD-5DA4B8BE1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210" y="1862776"/>
            <a:ext cx="10058400" cy="43135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					</a:t>
            </a:r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BB270090-C59F-45D1-AA4C-54BDE3E79BF5}"/>
              </a:ext>
            </a:extLst>
          </p:cNvPr>
          <p:cNvSpPr txBox="1">
            <a:spLocks/>
          </p:cNvSpPr>
          <p:nvPr/>
        </p:nvSpPr>
        <p:spPr>
          <a:xfrm>
            <a:off x="734210" y="4106958"/>
            <a:ext cx="10058400" cy="17873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400" dirty="0"/>
              <a:t>			</a:t>
            </a:r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8A92156E-A205-4F20-9E3B-B5C37413481A}"/>
              </a:ext>
            </a:extLst>
          </p:cNvPr>
          <p:cNvSpPr txBox="1">
            <a:spLocks/>
          </p:cNvSpPr>
          <p:nvPr/>
        </p:nvSpPr>
        <p:spPr>
          <a:xfrm>
            <a:off x="734210" y="2982864"/>
            <a:ext cx="10058400" cy="7946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800" dirty="0"/>
              <a:t>	</a:t>
            </a:r>
            <a:r>
              <a:rPr lang="en-US" altLang="zh-TW" dirty="0"/>
              <a:t>				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1066800" y="1614906"/>
            <a:ext cx="1630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Precise</a:t>
            </a:r>
            <a:endParaRPr lang="zh-TW" altLang="en-US" sz="3600" dirty="0"/>
          </a:p>
        </p:txBody>
      </p:sp>
      <p:pic>
        <p:nvPicPr>
          <p:cNvPr id="8" name="圖片 7" descr="一張含有 文字, 白板 的圖片&#10;&#10;自動產生的描述">
            <a:extLst>
              <a:ext uri="{FF2B5EF4-FFF2-40B4-BE49-F238E27FC236}">
                <a16:creationId xmlns:a16="http://schemas.microsoft.com/office/drawing/2014/main" id="{282F8CF4-5ABB-4D31-9E4C-41455FCBC2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014" r="45568" b="21973"/>
          <a:stretch/>
        </p:blipFill>
        <p:spPr>
          <a:xfrm>
            <a:off x="3791302" y="2351847"/>
            <a:ext cx="3840205" cy="3863559"/>
          </a:xfrm>
          <a:prstGeom prst="rect">
            <a:avLst/>
          </a:prstGeom>
        </p:spPr>
      </p:pic>
      <p:pic>
        <p:nvPicPr>
          <p:cNvPr id="14" name="圖片 13" descr="一張含有 文字, 白板 的圖片&#10;&#10;自動產生的描述">
            <a:extLst>
              <a:ext uri="{FF2B5EF4-FFF2-40B4-BE49-F238E27FC236}">
                <a16:creationId xmlns:a16="http://schemas.microsoft.com/office/drawing/2014/main" id="{52AE68DB-EE92-4760-9076-9F6BA0C9E1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56088" b="60986"/>
          <a:stretch/>
        </p:blipFill>
        <p:spPr>
          <a:xfrm>
            <a:off x="734210" y="2351847"/>
            <a:ext cx="3098022" cy="3863559"/>
          </a:xfrm>
          <a:prstGeom prst="rect">
            <a:avLst/>
          </a:prstGeom>
        </p:spPr>
      </p:pic>
      <p:pic>
        <p:nvPicPr>
          <p:cNvPr id="15" name="圖片 14" descr="一張含有 文字, 白板 的圖片&#10;&#10;自動產生的描述">
            <a:extLst>
              <a:ext uri="{FF2B5EF4-FFF2-40B4-BE49-F238E27FC236}">
                <a16:creationId xmlns:a16="http://schemas.microsoft.com/office/drawing/2014/main" id="{6B7E30C0-4BF5-4268-ADD0-198D062C4C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16" t="1" b="60986"/>
          <a:stretch/>
        </p:blipFill>
        <p:spPr>
          <a:xfrm>
            <a:off x="7631507" y="2351846"/>
            <a:ext cx="3935589" cy="3863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2036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918BD5-5737-49DD-A33F-0C64FA7CA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0237" y="883920"/>
            <a:ext cx="10058400" cy="1371600"/>
          </a:xfrm>
        </p:spPr>
        <p:txBody>
          <a:bodyPr>
            <a:normAutofit fontScale="90000"/>
          </a:bodyPr>
          <a:lstStyle/>
          <a:p>
            <a:r>
              <a:rPr lang="en-US" altLang="zh-TW" sz="4000" dirty="0"/>
              <a:t>Load Condition </a:t>
            </a:r>
            <a:r>
              <a:rPr lang="en-US" altLang="zh-TW" dirty="0"/>
              <a:t>- Design Flow</a:t>
            </a:r>
            <a:br>
              <a:rPr lang="en-US" altLang="zh-TW" dirty="0"/>
            </a:br>
            <a:r>
              <a:rPr lang="en-US" altLang="zh-TW" dirty="0"/>
              <a:t>		</a:t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4CCFF9FF-2712-497A-B379-33C4BCD01E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237" y="2717006"/>
            <a:ext cx="10352635" cy="1423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6FB27FAC-826D-4DAD-8E80-5398A135C6DB}"/>
              </a:ext>
            </a:extLst>
          </p:cNvPr>
          <p:cNvSpPr/>
          <p:nvPr/>
        </p:nvSpPr>
        <p:spPr>
          <a:xfrm>
            <a:off x="5162219" y="2461048"/>
            <a:ext cx="1988670" cy="193590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/>
          </a:p>
        </p:txBody>
      </p:sp>
    </p:spTree>
    <p:extLst>
      <p:ext uri="{BB962C8B-B14F-4D97-AF65-F5344CB8AC3E}">
        <p14:creationId xmlns:p14="http://schemas.microsoft.com/office/powerpoint/2010/main" val="3329937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2A0631-0445-4116-B308-C4120BF77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0DA20E-3D5B-4767-892C-5FC106115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</a:rPr>
              <a:t>Conceptual Design</a:t>
            </a:r>
          </a:p>
          <a:p>
            <a:r>
              <a:rPr lang="en-US" altLang="zh-TW" sz="2800" dirty="0"/>
              <a:t>Load Condition</a:t>
            </a:r>
          </a:p>
          <a:p>
            <a:r>
              <a:rPr lang="en-US" altLang="zh-TW" sz="2800" dirty="0"/>
              <a:t>Engineering Drawing</a:t>
            </a:r>
          </a:p>
          <a:p>
            <a:r>
              <a:rPr lang="en-US" altLang="zh-TW" sz="2800" dirty="0"/>
              <a:t>Presentation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633493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134">
            <a:extLst>
              <a:ext uri="{FF2B5EF4-FFF2-40B4-BE49-F238E27FC236}">
                <a16:creationId xmlns:a16="http://schemas.microsoft.com/office/drawing/2014/main" id="{EB949D8D-8E17-4DBF-BEA8-13C57BF638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1" name="Rectangle 136">
            <a:extLst>
              <a:ext uri="{FF2B5EF4-FFF2-40B4-BE49-F238E27FC236}">
                <a16:creationId xmlns:a16="http://schemas.microsoft.com/office/drawing/2014/main" id="{4BC6FC45-D4D9-4025-91DA-272D318D3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4393" y="237744"/>
            <a:ext cx="7652977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02" name="Rectangle 138">
            <a:extLst>
              <a:ext uri="{FF2B5EF4-FFF2-40B4-BE49-F238E27FC236}">
                <a16:creationId xmlns:a16="http://schemas.microsoft.com/office/drawing/2014/main" id="{EA284212-C175-4C82-B112-A5208F70C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3809" y="393365"/>
            <a:ext cx="7328969" cy="6059273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5918BD5-5737-49DD-A33F-0C64FA7CA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707582"/>
            <a:ext cx="7447562" cy="2102527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Bearing - </a:t>
            </a:r>
            <a:r>
              <a:rPr lang="en-US" altLang="zh-TW" sz="3200" b="1" dirty="0"/>
              <a:t>What</a:t>
            </a:r>
            <a:r>
              <a:rPr lang="en-US" altLang="zh-TW" sz="3200" dirty="0"/>
              <a:t> bearing?</a:t>
            </a:r>
            <a:br>
              <a:rPr lang="zh-TW" altLang="en-US" sz="3200" dirty="0"/>
            </a:br>
            <a:br>
              <a:rPr lang="en-US" altLang="zh-TW" sz="3200" dirty="0"/>
            </a:br>
            <a:endParaRPr lang="zh-TW" altLang="en-US" sz="3200" dirty="0"/>
          </a:p>
        </p:txBody>
      </p: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5D53E120-AF39-4F55-B003-A6FD52EF4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8680" y="2386584"/>
            <a:ext cx="6281928" cy="3648456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Bearing type:  deep groove bearing</a:t>
            </a:r>
          </a:p>
          <a:p>
            <a:endParaRPr lang="en-US" altLang="zh-TW" sz="2400" dirty="0"/>
          </a:p>
          <a:p>
            <a:r>
              <a:rPr lang="en-US" altLang="zh-TW" sz="2400" dirty="0"/>
              <a:t>Why choose it?</a:t>
            </a:r>
          </a:p>
          <a:p>
            <a:r>
              <a:rPr lang="en-US" altLang="zh-TW" sz="2400" dirty="0"/>
              <a:t>1. </a:t>
            </a:r>
            <a:r>
              <a:rPr lang="zh-TW" altLang="en-US" sz="2400" dirty="0"/>
              <a:t>安靜</a:t>
            </a:r>
            <a:endParaRPr lang="en-US" altLang="zh-TW" sz="2400" dirty="0"/>
          </a:p>
          <a:p>
            <a:r>
              <a:rPr lang="en-US" altLang="zh-TW" sz="2400" dirty="0"/>
              <a:t>2.</a:t>
            </a:r>
            <a:r>
              <a:rPr lang="zh-TW" altLang="en-US" sz="2400" dirty="0"/>
              <a:t> 震動小</a:t>
            </a:r>
            <a:endParaRPr lang="en-US" altLang="zh-TW" sz="2400" dirty="0"/>
          </a:p>
          <a:p>
            <a:r>
              <a:rPr lang="en-US" altLang="zh-TW" sz="2400" dirty="0"/>
              <a:t>3.</a:t>
            </a:r>
            <a:r>
              <a:rPr lang="zh-TW" altLang="en-US" sz="2400" dirty="0"/>
              <a:t> 高轉速</a:t>
            </a:r>
            <a:endParaRPr lang="en-US" altLang="zh-TW" sz="2400" dirty="0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619EC706-8928-4DFD-8084-35D599EB43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7370" y="0"/>
            <a:ext cx="435463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「deep groove bearing」的圖片搜尋結果">
            <a:extLst>
              <a:ext uri="{FF2B5EF4-FFF2-40B4-BE49-F238E27FC236}">
                <a16:creationId xmlns:a16="http://schemas.microsoft.com/office/drawing/2014/main" id="{8E3247CF-9AE5-427E-9C29-A260ECB8B2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16242" y="1768534"/>
            <a:ext cx="3322121" cy="3322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BB270090-C59F-45D1-AA4C-54BDE3E79BF5}"/>
              </a:ext>
            </a:extLst>
          </p:cNvPr>
          <p:cNvSpPr txBox="1">
            <a:spLocks/>
          </p:cNvSpPr>
          <p:nvPr/>
        </p:nvSpPr>
        <p:spPr>
          <a:xfrm>
            <a:off x="734210" y="4106958"/>
            <a:ext cx="10058400" cy="17873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400" dirty="0"/>
              <a:t>			</a:t>
            </a:r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8A92156E-A205-4F20-9E3B-B5C37413481A}"/>
              </a:ext>
            </a:extLst>
          </p:cNvPr>
          <p:cNvSpPr txBox="1">
            <a:spLocks/>
          </p:cNvSpPr>
          <p:nvPr/>
        </p:nvSpPr>
        <p:spPr>
          <a:xfrm>
            <a:off x="734210" y="2982864"/>
            <a:ext cx="10058400" cy="7946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800" dirty="0"/>
              <a:t>	</a:t>
            </a:r>
            <a:r>
              <a:rPr lang="en-US" altLang="zh-TW" dirty="0"/>
              <a:t>				</a:t>
            </a:r>
          </a:p>
        </p:txBody>
      </p:sp>
    </p:spTree>
    <p:extLst>
      <p:ext uri="{BB962C8B-B14F-4D97-AF65-F5344CB8AC3E}">
        <p14:creationId xmlns:p14="http://schemas.microsoft.com/office/powerpoint/2010/main" val="33822667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918BD5-5737-49DD-A33F-0C64FA7CA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6471" y="796649"/>
            <a:ext cx="10058400" cy="1683749"/>
          </a:xfrm>
        </p:spPr>
        <p:txBody>
          <a:bodyPr>
            <a:normAutofit/>
          </a:bodyPr>
          <a:lstStyle/>
          <a:p>
            <a:r>
              <a:rPr lang="en-US" altLang="zh-TW" sz="4000" dirty="0"/>
              <a:t>Bearing – </a:t>
            </a:r>
            <a:r>
              <a:rPr lang="en-US" altLang="zh-TW" sz="3200" b="1" dirty="0"/>
              <a:t>How </a:t>
            </a:r>
            <a:r>
              <a:rPr lang="en-US" altLang="zh-TW" sz="3200" dirty="0"/>
              <a:t>to choose bearing?</a:t>
            </a:r>
            <a:br>
              <a:rPr lang="zh-TW" altLang="en-US" dirty="0"/>
            </a:br>
            <a:br>
              <a:rPr lang="en-US" altLang="zh-TW" dirty="0"/>
            </a:br>
            <a:endParaRPr lang="zh-TW" altLang="en-US" dirty="0"/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BB270090-C59F-45D1-AA4C-54BDE3E79BF5}"/>
              </a:ext>
            </a:extLst>
          </p:cNvPr>
          <p:cNvSpPr txBox="1">
            <a:spLocks/>
          </p:cNvSpPr>
          <p:nvPr/>
        </p:nvSpPr>
        <p:spPr>
          <a:xfrm>
            <a:off x="734210" y="4106958"/>
            <a:ext cx="10058400" cy="17873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400" dirty="0"/>
              <a:t>			</a:t>
            </a:r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8A92156E-A205-4F20-9E3B-B5C37413481A}"/>
              </a:ext>
            </a:extLst>
          </p:cNvPr>
          <p:cNvSpPr txBox="1">
            <a:spLocks/>
          </p:cNvSpPr>
          <p:nvPr/>
        </p:nvSpPr>
        <p:spPr>
          <a:xfrm>
            <a:off x="734210" y="2982864"/>
            <a:ext cx="10058400" cy="7946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800" dirty="0"/>
              <a:t>	</a:t>
            </a:r>
            <a:r>
              <a:rPr lang="en-US" altLang="zh-TW" dirty="0"/>
              <a:t>				</a:t>
            </a:r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C3582996-8038-4E87-AA64-AF731CDD2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32530"/>
            <a:ext cx="10058400" cy="3849624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400" dirty="0">
                <a:solidFill>
                  <a:srgbClr val="FF0000"/>
                </a:solidFill>
              </a:rPr>
              <a:t>Part( a )</a:t>
            </a:r>
            <a:r>
              <a:rPr lang="zh-TW" altLang="en-US" sz="2400" dirty="0">
                <a:solidFill>
                  <a:srgbClr val="FF0000"/>
                </a:solidFill>
              </a:rPr>
              <a:t> 輸入轉軸連接處</a:t>
            </a:r>
            <a:endParaRPr lang="en-US" altLang="zh-TW" sz="2400" dirty="0">
              <a:solidFill>
                <a:srgbClr val="FF0000"/>
              </a:solidFill>
            </a:endParaRPr>
          </a:p>
          <a:p>
            <a:r>
              <a:rPr lang="zh-TW" altLang="en-US" sz="2000" dirty="0"/>
              <a:t>根據齒輪尺寸，因此挑選</a:t>
            </a:r>
            <a:r>
              <a:rPr lang="en-US" altLang="zh-TW" sz="2000" dirty="0"/>
              <a:t>Bore</a:t>
            </a:r>
            <a:r>
              <a:rPr lang="zh-TW" altLang="en-US" sz="2000" dirty="0"/>
              <a:t>大約為</a:t>
            </a:r>
            <a:r>
              <a:rPr lang="en-US" altLang="zh-TW" sz="2000" dirty="0"/>
              <a:t>15mm</a:t>
            </a:r>
          </a:p>
          <a:p>
            <a:r>
              <a:rPr lang="zh-TW" altLang="en-US" sz="2000" dirty="0"/>
              <a:t>依照規格表比對，挑選 </a:t>
            </a:r>
            <a:r>
              <a:rPr lang="en-US" altLang="zh-TW" sz="2000" dirty="0"/>
              <a:t>SKF</a:t>
            </a:r>
            <a:r>
              <a:rPr lang="zh-TW" altLang="en-US" sz="2000" dirty="0"/>
              <a:t> </a:t>
            </a:r>
            <a:r>
              <a:rPr lang="en-US" altLang="zh-TW" sz="2000" u="sng" dirty="0">
                <a:solidFill>
                  <a:srgbClr val="FF0000"/>
                </a:solidFill>
              </a:rPr>
              <a:t>62302 2RS1</a:t>
            </a:r>
            <a:r>
              <a:rPr lang="zh-TW" altLang="en-US" sz="2000" dirty="0"/>
              <a:t>為使用軸承</a:t>
            </a:r>
            <a:endParaRPr lang="en-US" altLang="zh-TW" sz="2000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13" name="圖片 12" descr="一張含有 螢幕擷取畫面, 電腦, 室內, 膝上型電腦 的圖片&#10;&#10;自動產生的描述">
            <a:extLst>
              <a:ext uri="{FF2B5EF4-FFF2-40B4-BE49-F238E27FC236}">
                <a16:creationId xmlns:a16="http://schemas.microsoft.com/office/drawing/2014/main" id="{F6FD7985-431F-4541-BCDC-D85C77DC71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01" t="21112" r="6404" b="38194"/>
          <a:stretch/>
        </p:blipFill>
        <p:spPr>
          <a:xfrm>
            <a:off x="1381707" y="3144965"/>
            <a:ext cx="9123785" cy="2986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5308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8A834E50-4938-4081-AF81-E990C0FFF01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28911" y="1737128"/>
            <a:ext cx="7038975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1453F05B-0A7E-4ED2-81BC-DD64F8952444}"/>
              </a:ext>
            </a:extLst>
          </p:cNvPr>
          <p:cNvSpPr/>
          <p:nvPr/>
        </p:nvSpPr>
        <p:spPr>
          <a:xfrm>
            <a:off x="8641508" y="1737127"/>
            <a:ext cx="1126378" cy="790575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</a:t>
            </a:r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CCC0CB2-4190-4888-B1F2-757BC9594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6471" y="436406"/>
            <a:ext cx="10058400" cy="1371600"/>
          </a:xfrm>
        </p:spPr>
        <p:txBody>
          <a:bodyPr/>
          <a:lstStyle/>
          <a:p>
            <a:r>
              <a:rPr lang="en-US" altLang="zh-TW" dirty="0"/>
              <a:t>Bearing – </a:t>
            </a:r>
            <a:r>
              <a:rPr lang="en-US" altLang="zh-TW" b="1" dirty="0"/>
              <a:t>Life</a:t>
            </a:r>
            <a:r>
              <a:rPr lang="en-US" altLang="zh-TW" dirty="0"/>
              <a:t> Calculating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216EA59-CC52-4E9D-B580-0A19C58A8921}"/>
              </a:ext>
            </a:extLst>
          </p:cNvPr>
          <p:cNvSpPr txBox="1"/>
          <p:nvPr/>
        </p:nvSpPr>
        <p:spPr>
          <a:xfrm>
            <a:off x="1541926" y="1867147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/>
              <a:t>根據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A782803-6E9A-4F9E-9AC8-E4914C66329D}"/>
              </a:ext>
            </a:extLst>
          </p:cNvPr>
          <p:cNvSpPr txBox="1"/>
          <p:nvPr/>
        </p:nvSpPr>
        <p:spPr>
          <a:xfrm>
            <a:off x="1541926" y="2781985"/>
            <a:ext cx="38058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C</a:t>
            </a:r>
            <a:r>
              <a:rPr lang="en-US" altLang="zh-TW" sz="2800" baseline="-25000" dirty="0"/>
              <a:t>10</a:t>
            </a:r>
            <a:r>
              <a:rPr lang="en-US" altLang="zh-TW" sz="2800" dirty="0"/>
              <a:t>=7.8kN(</a:t>
            </a:r>
            <a:r>
              <a:rPr lang="zh-TW" altLang="en-US" sz="2800" dirty="0"/>
              <a:t>根據規格表</a:t>
            </a:r>
            <a:r>
              <a:rPr lang="en-US" altLang="zh-TW" sz="2800" dirty="0"/>
              <a:t>)</a:t>
            </a:r>
            <a:endParaRPr lang="zh-TW" altLang="en-US" sz="28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282ED47-3580-48B9-A276-1AA1DAB3762D}"/>
              </a:ext>
            </a:extLst>
          </p:cNvPr>
          <p:cNvSpPr txBox="1"/>
          <p:nvPr/>
        </p:nvSpPr>
        <p:spPr>
          <a:xfrm>
            <a:off x="1578450" y="3429000"/>
            <a:ext cx="43765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F</a:t>
            </a:r>
            <a:r>
              <a:rPr lang="en-US" altLang="zh-TW" sz="2800" baseline="-25000" dirty="0"/>
              <a:t>D</a:t>
            </a:r>
            <a:r>
              <a:rPr lang="en-US" altLang="zh-TW" sz="2800" dirty="0"/>
              <a:t>=20.89kN(</a:t>
            </a:r>
            <a:r>
              <a:rPr lang="zh-TW" altLang="en-US" sz="2800" dirty="0"/>
              <a:t>根據齒輪重量</a:t>
            </a:r>
            <a:r>
              <a:rPr lang="en-US" altLang="zh-TW" sz="2800" dirty="0"/>
              <a:t>)</a:t>
            </a:r>
            <a:endParaRPr lang="zh-TW" altLang="en-US" sz="28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FC971EA-E500-428A-88BB-75B0EF80404D}"/>
              </a:ext>
            </a:extLst>
          </p:cNvPr>
          <p:cNvSpPr txBox="1"/>
          <p:nvPr/>
        </p:nvSpPr>
        <p:spPr>
          <a:xfrm>
            <a:off x="1578450" y="3952220"/>
            <a:ext cx="44424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L</a:t>
            </a:r>
            <a:r>
              <a:rPr lang="en-US" altLang="zh-TW" sz="2800" baseline="-25000" dirty="0"/>
              <a:t>R</a:t>
            </a:r>
            <a:r>
              <a:rPr lang="en-US" altLang="zh-TW" sz="2800" dirty="0"/>
              <a:t>=10</a:t>
            </a:r>
            <a:r>
              <a:rPr lang="en-US" altLang="zh-TW" sz="2800" baseline="30000" dirty="0"/>
              <a:t>6</a:t>
            </a:r>
            <a:r>
              <a:rPr lang="zh-TW" altLang="en-US" sz="2800" baseline="30000" dirty="0"/>
              <a:t> </a:t>
            </a:r>
            <a:r>
              <a:rPr lang="en-US" altLang="zh-TW" sz="2800" dirty="0"/>
              <a:t>rev</a:t>
            </a:r>
            <a:r>
              <a:rPr lang="zh-TW" altLang="en-US" sz="2800" dirty="0"/>
              <a:t>  、 </a:t>
            </a:r>
            <a:r>
              <a:rPr lang="en-US" altLang="zh-TW" sz="2800" dirty="0" err="1"/>
              <a:t>n</a:t>
            </a:r>
            <a:r>
              <a:rPr lang="en-US" altLang="zh-TW" sz="2800" baseline="-25000" dirty="0" err="1"/>
              <a:t>D</a:t>
            </a:r>
            <a:r>
              <a:rPr lang="en-US" altLang="zh-TW" sz="2800" dirty="0"/>
              <a:t>=12000rpm</a:t>
            </a:r>
            <a:endParaRPr lang="zh-TW" altLang="en-US" sz="28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510CA67-A3E2-4F9C-9D76-E3C5DBF1A679}"/>
              </a:ext>
            </a:extLst>
          </p:cNvPr>
          <p:cNvSpPr txBox="1"/>
          <p:nvPr/>
        </p:nvSpPr>
        <p:spPr>
          <a:xfrm>
            <a:off x="1578450" y="4591907"/>
            <a:ext cx="6392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/>
              <a:t>因此可計算出轉軸連接處的</a:t>
            </a:r>
            <a:r>
              <a:rPr lang="en-US" altLang="zh-TW" sz="2800" dirty="0"/>
              <a:t>life</a:t>
            </a:r>
            <a:r>
              <a:rPr lang="zh-TW" altLang="en-US" sz="2800" dirty="0"/>
              <a:t> </a:t>
            </a:r>
            <a:r>
              <a:rPr lang="en-US" altLang="zh-TW" sz="2800" dirty="0"/>
              <a:t>=</a:t>
            </a:r>
            <a:r>
              <a:rPr lang="zh-TW" altLang="en-US" sz="2800" dirty="0"/>
              <a:t> </a:t>
            </a:r>
            <a:r>
              <a:rPr lang="en-US" altLang="zh-TW" sz="2800" dirty="0"/>
              <a:t>0.072</a:t>
            </a:r>
            <a:r>
              <a:rPr lang="zh-TW" altLang="en-US" sz="2800" dirty="0"/>
              <a:t> </a:t>
            </a:r>
            <a:r>
              <a:rPr lang="en-US" altLang="zh-TW" sz="2800" dirty="0"/>
              <a:t>h</a:t>
            </a:r>
            <a:endParaRPr lang="zh-TW" altLang="en-US" sz="28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87448167-B158-414B-88D4-A5C318DDA5FA}"/>
              </a:ext>
            </a:extLst>
          </p:cNvPr>
          <p:cNvSpPr txBox="1"/>
          <p:nvPr/>
        </p:nvSpPr>
        <p:spPr>
          <a:xfrm flipH="1">
            <a:off x="8375660" y="1937021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R=0.9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551466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918BD5-5737-49DD-A33F-0C64FA7CA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6471" y="796649"/>
            <a:ext cx="10058400" cy="1683749"/>
          </a:xfrm>
        </p:spPr>
        <p:txBody>
          <a:bodyPr>
            <a:normAutofit/>
          </a:bodyPr>
          <a:lstStyle/>
          <a:p>
            <a:r>
              <a:rPr lang="en-US" altLang="zh-TW" sz="4000" dirty="0"/>
              <a:t>Bearing – </a:t>
            </a:r>
            <a:r>
              <a:rPr lang="en-US" altLang="zh-TW" sz="3200" b="1" dirty="0"/>
              <a:t>How </a:t>
            </a:r>
            <a:r>
              <a:rPr lang="en-US" altLang="zh-TW" sz="3200" dirty="0"/>
              <a:t>to choose?</a:t>
            </a:r>
            <a:br>
              <a:rPr lang="zh-TW" altLang="en-US" dirty="0"/>
            </a:br>
            <a:br>
              <a:rPr lang="en-US" altLang="zh-TW" dirty="0"/>
            </a:br>
            <a:endParaRPr lang="zh-TW" altLang="en-US" dirty="0"/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BB270090-C59F-45D1-AA4C-54BDE3E79BF5}"/>
              </a:ext>
            </a:extLst>
          </p:cNvPr>
          <p:cNvSpPr txBox="1">
            <a:spLocks/>
          </p:cNvSpPr>
          <p:nvPr/>
        </p:nvSpPr>
        <p:spPr>
          <a:xfrm>
            <a:off x="734210" y="4106958"/>
            <a:ext cx="10058400" cy="17873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400" dirty="0"/>
              <a:t>			</a:t>
            </a:r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8A92156E-A205-4F20-9E3B-B5C37413481A}"/>
              </a:ext>
            </a:extLst>
          </p:cNvPr>
          <p:cNvSpPr txBox="1">
            <a:spLocks/>
          </p:cNvSpPr>
          <p:nvPr/>
        </p:nvSpPr>
        <p:spPr>
          <a:xfrm>
            <a:off x="734210" y="2982864"/>
            <a:ext cx="10058400" cy="7946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800" dirty="0"/>
              <a:t>	</a:t>
            </a:r>
            <a:r>
              <a:rPr lang="en-US" altLang="zh-TW" dirty="0"/>
              <a:t>				</a:t>
            </a:r>
          </a:p>
        </p:txBody>
      </p: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82F201BF-2891-4E3B-B2CA-4CFCB89E0DED}"/>
              </a:ext>
            </a:extLst>
          </p:cNvPr>
          <p:cNvSpPr txBox="1">
            <a:spLocks/>
          </p:cNvSpPr>
          <p:nvPr/>
        </p:nvSpPr>
        <p:spPr>
          <a:xfrm>
            <a:off x="914400" y="163253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Garamond" pitchFamily="18" charset="0"/>
              <a:buNone/>
            </a:pPr>
            <a:r>
              <a:rPr lang="en-US" altLang="zh-TW" sz="2400">
                <a:solidFill>
                  <a:srgbClr val="FF0000"/>
                </a:solidFill>
              </a:rPr>
              <a:t>Part( b</a:t>
            </a:r>
            <a:r>
              <a:rPr lang="zh-TW" altLang="en-US" sz="2400">
                <a:solidFill>
                  <a:srgbClr val="FF0000"/>
                </a:solidFill>
              </a:rPr>
              <a:t> </a:t>
            </a:r>
            <a:r>
              <a:rPr lang="en-US" altLang="zh-TW" sz="2400">
                <a:solidFill>
                  <a:srgbClr val="FF0000"/>
                </a:solidFill>
              </a:rPr>
              <a:t>)</a:t>
            </a:r>
            <a:r>
              <a:rPr lang="zh-TW" altLang="en-US" sz="2400">
                <a:solidFill>
                  <a:srgbClr val="FF0000"/>
                </a:solidFill>
              </a:rPr>
              <a:t> 第二級的</a:t>
            </a:r>
            <a:r>
              <a:rPr lang="en-US" altLang="zh-TW" sz="2400">
                <a:solidFill>
                  <a:srgbClr val="FF0000"/>
                </a:solidFill>
              </a:rPr>
              <a:t>carrier</a:t>
            </a:r>
            <a:r>
              <a:rPr lang="zh-TW" altLang="en-US" sz="2400">
                <a:solidFill>
                  <a:srgbClr val="FF0000"/>
                </a:solidFill>
              </a:rPr>
              <a:t>齒輪上</a:t>
            </a:r>
            <a:endParaRPr lang="en-US" altLang="zh-TW" sz="2400">
              <a:solidFill>
                <a:srgbClr val="FF0000"/>
              </a:solidFill>
            </a:endParaRPr>
          </a:p>
          <a:p>
            <a:r>
              <a:rPr lang="zh-TW" altLang="en-US" sz="2000"/>
              <a:t>根據齒輪尺寸，因此挑選</a:t>
            </a:r>
            <a:r>
              <a:rPr lang="en-US" altLang="zh-TW" sz="2000"/>
              <a:t>Bore</a:t>
            </a:r>
            <a:r>
              <a:rPr lang="zh-TW" altLang="en-US" sz="2000"/>
              <a:t>大約為</a:t>
            </a:r>
            <a:r>
              <a:rPr lang="en-US" altLang="zh-TW" sz="2000"/>
              <a:t>12mm</a:t>
            </a:r>
          </a:p>
          <a:p>
            <a:r>
              <a:rPr lang="zh-TW" altLang="en-US" sz="2000"/>
              <a:t>依照規格表比對，挑選 </a:t>
            </a:r>
            <a:r>
              <a:rPr lang="en-US" altLang="zh-TW" sz="2000"/>
              <a:t>SKF</a:t>
            </a:r>
            <a:r>
              <a:rPr lang="zh-TW" altLang="en-US" sz="2000"/>
              <a:t> </a:t>
            </a:r>
            <a:r>
              <a:rPr lang="en-US" altLang="zh-TW" sz="2000" u="sng">
                <a:solidFill>
                  <a:srgbClr val="FF0000"/>
                </a:solidFill>
              </a:rPr>
              <a:t>6307</a:t>
            </a:r>
            <a:r>
              <a:rPr lang="zh-TW" altLang="en-US" sz="2000"/>
              <a:t>為使用軸承</a:t>
            </a:r>
            <a:endParaRPr lang="en-US" altLang="zh-TW" sz="2000"/>
          </a:p>
          <a:p>
            <a:endParaRPr lang="en-US" altLang="zh-TW"/>
          </a:p>
          <a:p>
            <a:endParaRPr lang="en-US" altLang="zh-TW"/>
          </a:p>
          <a:p>
            <a:endParaRPr lang="zh-TW" altLang="en-US" dirty="0"/>
          </a:p>
        </p:txBody>
      </p:sp>
      <p:pic>
        <p:nvPicPr>
          <p:cNvPr id="14" name="圖片 13" descr="一張含有 螢幕擷取畫面, 電腦, 膝上型電腦, 監視器 的圖片&#10;&#10;自動產生的描述">
            <a:extLst>
              <a:ext uri="{FF2B5EF4-FFF2-40B4-BE49-F238E27FC236}">
                <a16:creationId xmlns:a16="http://schemas.microsoft.com/office/drawing/2014/main" id="{1C8F7ABB-114D-424F-96C5-43C6CB102D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76" t="21307" r="7501" b="35555"/>
          <a:stretch/>
        </p:blipFill>
        <p:spPr>
          <a:xfrm>
            <a:off x="1676400" y="3037385"/>
            <a:ext cx="8839200" cy="3233854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DA1F0EA0-68F9-4074-BA0B-B0E0216E95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369" t="25097" r="23529" b="26015"/>
          <a:stretch/>
        </p:blipFill>
        <p:spPr>
          <a:xfrm>
            <a:off x="7521387" y="550870"/>
            <a:ext cx="3989293" cy="2379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168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8A834E50-4938-4081-AF81-E990C0FFF01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28911" y="1737128"/>
            <a:ext cx="7038975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1453F05B-0A7E-4ED2-81BC-DD64F8952444}"/>
              </a:ext>
            </a:extLst>
          </p:cNvPr>
          <p:cNvSpPr/>
          <p:nvPr/>
        </p:nvSpPr>
        <p:spPr>
          <a:xfrm>
            <a:off x="8641508" y="1737127"/>
            <a:ext cx="1126378" cy="790575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CCC0CB2-4190-4888-B1F2-757BC9594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6471" y="436406"/>
            <a:ext cx="10058400" cy="1371600"/>
          </a:xfrm>
        </p:spPr>
        <p:txBody>
          <a:bodyPr/>
          <a:lstStyle/>
          <a:p>
            <a:r>
              <a:rPr lang="en-US" altLang="zh-TW" dirty="0"/>
              <a:t>Bearing – </a:t>
            </a:r>
            <a:r>
              <a:rPr lang="en-US" altLang="zh-TW" b="1" dirty="0"/>
              <a:t>Life</a:t>
            </a:r>
            <a:r>
              <a:rPr lang="en-US" altLang="zh-TW" dirty="0"/>
              <a:t> Calculating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216EA59-CC52-4E9D-B580-0A19C58A8921}"/>
              </a:ext>
            </a:extLst>
          </p:cNvPr>
          <p:cNvSpPr txBox="1"/>
          <p:nvPr/>
        </p:nvSpPr>
        <p:spPr>
          <a:xfrm>
            <a:off x="1541926" y="1867147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/>
              <a:t>根據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A782803-6E9A-4F9E-9AC8-E4914C66329D}"/>
              </a:ext>
            </a:extLst>
          </p:cNvPr>
          <p:cNvSpPr txBox="1"/>
          <p:nvPr/>
        </p:nvSpPr>
        <p:spPr>
          <a:xfrm>
            <a:off x="1541926" y="2781985"/>
            <a:ext cx="40847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C</a:t>
            </a:r>
            <a:r>
              <a:rPr lang="en-US" altLang="zh-TW" sz="2800" baseline="-25000" dirty="0"/>
              <a:t>10</a:t>
            </a:r>
            <a:r>
              <a:rPr lang="en-US" altLang="zh-TW" sz="2800" dirty="0"/>
              <a:t>=10.1 </a:t>
            </a:r>
            <a:r>
              <a:rPr lang="en-US" altLang="zh-TW" sz="2800" dirty="0" err="1"/>
              <a:t>kN</a:t>
            </a:r>
            <a:r>
              <a:rPr lang="en-US" altLang="zh-TW" sz="2800" dirty="0"/>
              <a:t>(</a:t>
            </a:r>
            <a:r>
              <a:rPr lang="zh-TW" altLang="en-US" sz="2800" dirty="0"/>
              <a:t>根據規格表</a:t>
            </a:r>
            <a:r>
              <a:rPr lang="en-US" altLang="zh-TW" sz="2800" dirty="0"/>
              <a:t>)</a:t>
            </a:r>
            <a:endParaRPr lang="zh-TW" altLang="en-US" sz="28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282ED47-3580-48B9-A276-1AA1DAB3762D}"/>
              </a:ext>
            </a:extLst>
          </p:cNvPr>
          <p:cNvSpPr txBox="1"/>
          <p:nvPr/>
        </p:nvSpPr>
        <p:spPr>
          <a:xfrm>
            <a:off x="1578450" y="3429000"/>
            <a:ext cx="4395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F</a:t>
            </a:r>
            <a:r>
              <a:rPr lang="en-US" altLang="zh-TW" sz="2800" baseline="-25000" dirty="0"/>
              <a:t>D</a:t>
            </a:r>
            <a:r>
              <a:rPr lang="en-US" altLang="zh-TW" sz="2800" dirty="0"/>
              <a:t>= 1.47 </a:t>
            </a:r>
            <a:r>
              <a:rPr lang="en-US" altLang="zh-TW" sz="2800" dirty="0" err="1"/>
              <a:t>kN</a:t>
            </a:r>
            <a:r>
              <a:rPr lang="en-US" altLang="zh-TW" sz="2800" dirty="0"/>
              <a:t>(</a:t>
            </a:r>
            <a:r>
              <a:rPr lang="zh-TW" altLang="en-US" sz="2800" dirty="0"/>
              <a:t>根據齒輪重量</a:t>
            </a:r>
            <a:r>
              <a:rPr lang="en-US" altLang="zh-TW" sz="2800" dirty="0"/>
              <a:t>)</a:t>
            </a:r>
            <a:endParaRPr lang="zh-TW" altLang="en-US" sz="28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FC971EA-E500-428A-88BB-75B0EF80404D}"/>
              </a:ext>
            </a:extLst>
          </p:cNvPr>
          <p:cNvSpPr txBox="1"/>
          <p:nvPr/>
        </p:nvSpPr>
        <p:spPr>
          <a:xfrm>
            <a:off x="1578450" y="3952220"/>
            <a:ext cx="42628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L</a:t>
            </a:r>
            <a:r>
              <a:rPr lang="en-US" altLang="zh-TW" sz="2800" baseline="-25000" dirty="0"/>
              <a:t>R</a:t>
            </a:r>
            <a:r>
              <a:rPr lang="en-US" altLang="zh-TW" sz="2800" dirty="0"/>
              <a:t>=10</a:t>
            </a:r>
            <a:r>
              <a:rPr lang="en-US" altLang="zh-TW" sz="2800" baseline="30000" dirty="0"/>
              <a:t>6</a:t>
            </a:r>
            <a:r>
              <a:rPr lang="zh-TW" altLang="en-US" sz="2800" baseline="30000" dirty="0"/>
              <a:t> </a:t>
            </a:r>
            <a:r>
              <a:rPr lang="en-US" altLang="zh-TW" sz="2800" dirty="0"/>
              <a:t>rev</a:t>
            </a:r>
            <a:r>
              <a:rPr lang="zh-TW" altLang="en-US" sz="2800" dirty="0"/>
              <a:t>  、 </a:t>
            </a:r>
            <a:r>
              <a:rPr lang="en-US" altLang="zh-TW" sz="2800" dirty="0" err="1"/>
              <a:t>n</a:t>
            </a:r>
            <a:r>
              <a:rPr lang="en-US" altLang="zh-TW" sz="2800" baseline="-25000" dirty="0" err="1"/>
              <a:t>D</a:t>
            </a:r>
            <a:r>
              <a:rPr lang="en-US" altLang="zh-TW" sz="2800" dirty="0"/>
              <a:t>=3333rpm</a:t>
            </a:r>
            <a:endParaRPr lang="zh-TW" altLang="en-US" sz="28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510CA67-A3E2-4F9C-9D76-E3C5DBF1A679}"/>
              </a:ext>
            </a:extLst>
          </p:cNvPr>
          <p:cNvSpPr txBox="1"/>
          <p:nvPr/>
        </p:nvSpPr>
        <p:spPr>
          <a:xfrm>
            <a:off x="1578450" y="4591907"/>
            <a:ext cx="63142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/>
              <a:t>因此可計算出轉軸連接處的</a:t>
            </a:r>
            <a:r>
              <a:rPr lang="en-US" altLang="zh-TW" sz="2800" dirty="0"/>
              <a:t>life</a:t>
            </a:r>
            <a:r>
              <a:rPr lang="zh-TW" altLang="en-US" sz="2800" dirty="0"/>
              <a:t> </a:t>
            </a:r>
            <a:r>
              <a:rPr lang="en-US" altLang="zh-TW" sz="2800" dirty="0"/>
              <a:t>=</a:t>
            </a:r>
            <a:r>
              <a:rPr lang="zh-TW" altLang="en-US" sz="2800" dirty="0"/>
              <a:t> </a:t>
            </a:r>
            <a:r>
              <a:rPr lang="en-US" altLang="zh-TW" sz="2800" dirty="0"/>
              <a:t>1621</a:t>
            </a:r>
            <a:r>
              <a:rPr lang="zh-TW" altLang="en-US" sz="2800" dirty="0"/>
              <a:t> </a:t>
            </a:r>
            <a:r>
              <a:rPr lang="en-US" altLang="zh-TW" sz="2800" dirty="0"/>
              <a:t>h</a:t>
            </a:r>
            <a:endParaRPr lang="zh-TW" altLang="en-US" sz="28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19939824-7A11-4945-9968-E2A40D20ED99}"/>
              </a:ext>
            </a:extLst>
          </p:cNvPr>
          <p:cNvSpPr txBox="1"/>
          <p:nvPr/>
        </p:nvSpPr>
        <p:spPr>
          <a:xfrm flipH="1">
            <a:off x="8375660" y="1937021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R=0.9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989049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918BD5-5737-49DD-A33F-0C64FA7CA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0237" y="883920"/>
            <a:ext cx="10058400" cy="1371600"/>
          </a:xfrm>
        </p:spPr>
        <p:txBody>
          <a:bodyPr>
            <a:normAutofit fontScale="90000"/>
          </a:bodyPr>
          <a:lstStyle/>
          <a:p>
            <a:r>
              <a:rPr lang="en-US" altLang="zh-TW" sz="4000" dirty="0"/>
              <a:t>Load Condition </a:t>
            </a:r>
            <a:r>
              <a:rPr lang="en-US" altLang="zh-TW" dirty="0"/>
              <a:t>- Design Flow</a:t>
            </a:r>
            <a:br>
              <a:rPr lang="en-US" altLang="zh-TW" dirty="0"/>
            </a:br>
            <a:r>
              <a:rPr lang="en-US" altLang="zh-TW" dirty="0"/>
              <a:t>		</a:t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4CCFF9FF-2712-497A-B379-33C4BCD01E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237" y="2717006"/>
            <a:ext cx="10352635" cy="1423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6FB27FAC-826D-4DAD-8E80-5398A135C6DB}"/>
              </a:ext>
            </a:extLst>
          </p:cNvPr>
          <p:cNvSpPr/>
          <p:nvPr/>
        </p:nvSpPr>
        <p:spPr>
          <a:xfrm>
            <a:off x="7071702" y="2461048"/>
            <a:ext cx="1988670" cy="193590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/>
          </a:p>
        </p:txBody>
      </p:sp>
    </p:spTree>
    <p:extLst>
      <p:ext uri="{BB962C8B-B14F-4D97-AF65-F5344CB8AC3E}">
        <p14:creationId xmlns:p14="http://schemas.microsoft.com/office/powerpoint/2010/main" val="39842008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tangle 44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5" name="Rectangle 46">
            <a:extLst>
              <a:ext uri="{FF2B5EF4-FFF2-40B4-BE49-F238E27FC236}">
                <a16:creationId xmlns:a16="http://schemas.microsoft.com/office/drawing/2014/main" id="{1E8D93C5-28EB-42D0-86CE-D80495565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26" name="Rectangle 48">
            <a:extLst>
              <a:ext uri="{FF2B5EF4-FFF2-40B4-BE49-F238E27FC236}">
                <a16:creationId xmlns:a16="http://schemas.microsoft.com/office/drawing/2014/main" id="{AB1B1E7D-F76D-4744-AF85-239E6998A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27" name="Rectangle 50">
            <a:extLst>
              <a:ext uri="{FF2B5EF4-FFF2-40B4-BE49-F238E27FC236}">
                <a16:creationId xmlns:a16="http://schemas.microsoft.com/office/drawing/2014/main" id="{3BB65211-00DB-45B6-A223-033B2D19C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28" name="Group 52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14DF524F-3FEF-4236-90C6-820E876A9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2400A003-1BE9-49C2-8E57-DCD9B870F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83BF0991-F9A1-4282-99DB-92D70239F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9" name="Rectangle 57">
            <a:extLst>
              <a:ext uri="{FF2B5EF4-FFF2-40B4-BE49-F238E27FC236}">
                <a16:creationId xmlns:a16="http://schemas.microsoft.com/office/drawing/2014/main" id="{EA4E4267-CAF0-4C38-8DC6-CD3B1A9F0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59">
            <a:extLst>
              <a:ext uri="{FF2B5EF4-FFF2-40B4-BE49-F238E27FC236}">
                <a16:creationId xmlns:a16="http://schemas.microsoft.com/office/drawing/2014/main" id="{0EE3ACC5-126D-4BA4-8B45-7F0B5B839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384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1" name="Rectangle 61">
            <a:extLst>
              <a:ext uri="{FF2B5EF4-FFF2-40B4-BE49-F238E27FC236}">
                <a16:creationId xmlns:a16="http://schemas.microsoft.com/office/drawing/2014/main" id="{AB2868F7-FE10-4289-A5BD-90763C7A2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3866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D94142C-10EE-487C-A327-404FDF358F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197" y="643464"/>
            <a:ext cx="4143830" cy="55663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32" name="Rectangle 65">
            <a:extLst>
              <a:ext uri="{FF2B5EF4-FFF2-40B4-BE49-F238E27FC236}">
                <a16:creationId xmlns:a16="http://schemas.microsoft.com/office/drawing/2014/main" id="{5F7FAC2D-7A74-4939-A917-A1A5AF935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1587" y="806860"/>
            <a:ext cx="3813048" cy="5239512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56493" y="1559768"/>
            <a:ext cx="2978281" cy="31353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altLang="zh-TW" sz="4800" cap="all" spc="-100">
                <a:solidFill>
                  <a:schemeClr val="bg1"/>
                </a:solidFill>
              </a:rPr>
              <a:t>Gear housing</a:t>
            </a:r>
          </a:p>
        </p:txBody>
      </p:sp>
      <p:sp>
        <p:nvSpPr>
          <p:cNvPr id="133" name="Rectangle 67">
            <a:extLst>
              <a:ext uri="{FF2B5EF4-FFF2-40B4-BE49-F238E27FC236}">
                <a16:creationId xmlns:a16="http://schemas.microsoft.com/office/drawing/2014/main" id="{BA53A868-C420-4BAE-9244-EC162AF05C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7992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4" name="Straight Connector 69">
            <a:extLst>
              <a:ext uri="{FF2B5EF4-FFF2-40B4-BE49-F238E27FC236}">
                <a16:creationId xmlns:a16="http://schemas.microsoft.com/office/drawing/2014/main" id="{C2686EF3-81CC-419F-96C3-002A758803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82292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71">
            <a:extLst>
              <a:ext uri="{FF2B5EF4-FFF2-40B4-BE49-F238E27FC236}">
                <a16:creationId xmlns:a16="http://schemas.microsoft.com/office/drawing/2014/main" id="{F8D93CCA-A85E-4529-A6F0-8BB54D27B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73932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73">
            <a:extLst>
              <a:ext uri="{FF2B5EF4-FFF2-40B4-BE49-F238E27FC236}">
                <a16:creationId xmlns:a16="http://schemas.microsoft.com/office/drawing/2014/main" id="{1ECFA516-C18C-41AE-AFF2-A0D0A59C9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82292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圖片 5" descr="一張含有 畫畫 的圖片&#10;&#10;自動產生的描述">
            <a:extLst>
              <a:ext uri="{FF2B5EF4-FFF2-40B4-BE49-F238E27FC236}">
                <a16:creationId xmlns:a16="http://schemas.microsoft.com/office/drawing/2014/main" id="{8D7B1933-FF8A-421F-9B73-5DC9DB7F5A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6570" y="1264407"/>
            <a:ext cx="6202238" cy="4326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9683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Gear housing – Load Analysis</a:t>
            </a:r>
            <a:endParaRPr lang="zh-TW" altLang="en-US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200" t="944" r="23100" b="-944"/>
          <a:stretch/>
        </p:blipFill>
        <p:spPr>
          <a:xfrm>
            <a:off x="-179820" y="2505076"/>
            <a:ext cx="6804277" cy="344363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7C1B3616-F52E-47AF-BB1D-E5AF265F59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8751" y="1838325"/>
            <a:ext cx="4006449" cy="4110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4289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918BD5-5737-49DD-A33F-0C64FA7CA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0237" y="883920"/>
            <a:ext cx="10058400" cy="1371600"/>
          </a:xfrm>
        </p:spPr>
        <p:txBody>
          <a:bodyPr>
            <a:normAutofit fontScale="90000"/>
          </a:bodyPr>
          <a:lstStyle/>
          <a:p>
            <a:r>
              <a:rPr lang="en-US" altLang="zh-TW" sz="4000" dirty="0"/>
              <a:t>Load Condition </a:t>
            </a:r>
            <a:r>
              <a:rPr lang="en-US" altLang="zh-TW" dirty="0"/>
              <a:t>- Design Flow</a:t>
            </a:r>
            <a:br>
              <a:rPr lang="en-US" altLang="zh-TW" dirty="0"/>
            </a:br>
            <a:r>
              <a:rPr lang="en-US" altLang="zh-TW" dirty="0"/>
              <a:t>		</a:t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4CCFF9FF-2712-497A-B379-33C4BCD01E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237" y="2717006"/>
            <a:ext cx="10352635" cy="1423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6FB27FAC-826D-4DAD-8E80-5398A135C6DB}"/>
              </a:ext>
            </a:extLst>
          </p:cNvPr>
          <p:cNvSpPr/>
          <p:nvPr/>
        </p:nvSpPr>
        <p:spPr>
          <a:xfrm>
            <a:off x="9049967" y="2461048"/>
            <a:ext cx="1988670" cy="193590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/>
          </a:p>
        </p:txBody>
      </p:sp>
    </p:spTree>
    <p:extLst>
      <p:ext uri="{BB962C8B-B14F-4D97-AF65-F5344CB8AC3E}">
        <p14:creationId xmlns:p14="http://schemas.microsoft.com/office/powerpoint/2010/main" val="40461542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Fasteners (for gear housing )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8A6DBD3C-DE1A-4A51-AA84-48763A34D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086" y="1790139"/>
            <a:ext cx="8960784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491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8A9044-F4AA-427A-ADB2-CF6184C83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/>
          <a:lstStyle/>
          <a:p>
            <a:r>
              <a:rPr lang="en-US" altLang="zh-TW" dirty="0"/>
              <a:t>Design specifications confirmation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44AE8E-A3BA-478B-BD5B-BC1A30FF1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61073"/>
            <a:ext cx="10058400" cy="3849624"/>
          </a:xfrm>
        </p:spPr>
        <p:txBody>
          <a:bodyPr>
            <a:normAutofit/>
          </a:bodyPr>
          <a:lstStyle/>
          <a:p>
            <a:r>
              <a:rPr lang="en-US" altLang="zh-TW" sz="2400" b="1" dirty="0"/>
              <a:t>Reduction ratio = 15.6</a:t>
            </a:r>
          </a:p>
          <a:p>
            <a:r>
              <a:rPr lang="en-US" altLang="zh-TW" sz="2400" b="1" dirty="0"/>
              <a:t>Nominal transformed power</a:t>
            </a:r>
          </a:p>
          <a:p>
            <a:r>
              <a:rPr lang="en-US" altLang="zh-TW" sz="2400" b="1" dirty="0"/>
              <a:t> </a:t>
            </a:r>
            <a:r>
              <a:rPr lang="en-US" altLang="zh-TW" sz="2400" dirty="0"/>
              <a:t>Power 32kW</a:t>
            </a:r>
          </a:p>
          <a:p>
            <a:r>
              <a:rPr lang="zh-TW" altLang="en-US" sz="2400" dirty="0"/>
              <a:t> </a:t>
            </a:r>
            <a:r>
              <a:rPr lang="en-US" altLang="zh-TW" sz="2400" dirty="0"/>
              <a:t>Input 12000 rpm / 25 Nm</a:t>
            </a:r>
          </a:p>
          <a:p>
            <a:r>
              <a:rPr lang="en-US" altLang="zh-TW" sz="2400" dirty="0"/>
              <a:t> Output 770 rpm / 390 Nm</a:t>
            </a:r>
          </a:p>
          <a:p>
            <a:r>
              <a:rPr lang="en-US" altLang="zh-TW" sz="2400" b="1" dirty="0"/>
              <a:t> • Max speed condition</a:t>
            </a:r>
          </a:p>
          <a:p>
            <a:r>
              <a:rPr lang="en-US" altLang="zh-TW" sz="2400" dirty="0"/>
              <a:t> </a:t>
            </a:r>
            <a:r>
              <a:rPr lang="zh-TW" altLang="en-US" sz="2400" dirty="0"/>
              <a:t> </a:t>
            </a:r>
            <a:r>
              <a:rPr lang="en-US" altLang="zh-TW" sz="2400" dirty="0"/>
              <a:t>Input 20000 rpm / 15 Nm </a:t>
            </a:r>
          </a:p>
          <a:p>
            <a:r>
              <a:rPr lang="en-US" altLang="zh-TW" sz="2400" dirty="0"/>
              <a:t> </a:t>
            </a:r>
            <a:r>
              <a:rPr lang="zh-TW" altLang="en-US" sz="2400" dirty="0"/>
              <a:t> </a:t>
            </a:r>
            <a:r>
              <a:rPr lang="en-US" altLang="zh-TW" sz="2400" dirty="0"/>
              <a:t>Output 1300 rpm / 234 N</a:t>
            </a:r>
          </a:p>
        </p:txBody>
      </p:sp>
    </p:spTree>
    <p:extLst>
      <p:ext uri="{BB962C8B-B14F-4D97-AF65-F5344CB8AC3E}">
        <p14:creationId xmlns:p14="http://schemas.microsoft.com/office/powerpoint/2010/main" val="3757448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918BD5-5737-49DD-A33F-0C64FA7CA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Conceptual design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224E6BD-9FB2-42F1-ACBD-5DA4B8BE1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280" y="1862776"/>
            <a:ext cx="10058400" cy="3849624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The output speed needs to </a:t>
            </a:r>
            <a:r>
              <a:rPr lang="en-US" altLang="zh-TW" sz="2400" b="1" u="sng" dirty="0"/>
              <a:t>be reduced</a:t>
            </a:r>
            <a:r>
              <a:rPr lang="en-US" altLang="zh-TW" sz="2400" u="sng" dirty="0"/>
              <a:t>. </a:t>
            </a:r>
          </a:p>
          <a:p>
            <a:r>
              <a:rPr lang="zh-TW" altLang="en-US" sz="2400" dirty="0"/>
              <a:t>小齒輪</a:t>
            </a:r>
            <a:r>
              <a:rPr lang="en-US" altLang="zh-TW" sz="2400" dirty="0"/>
              <a:t>(input)</a:t>
            </a:r>
            <a:r>
              <a:rPr lang="zh-TW" altLang="en-US" sz="2400" dirty="0"/>
              <a:t>帶大齒</a:t>
            </a:r>
            <a:r>
              <a:rPr lang="en-US" altLang="zh-TW" sz="2400" dirty="0"/>
              <a:t>(output)</a:t>
            </a:r>
            <a:r>
              <a:rPr lang="zh-TW" altLang="en-US" sz="2400" dirty="0"/>
              <a:t>輪轉，因為大齒輪齒數高於小齒輪齒數，所以</a:t>
            </a:r>
            <a:r>
              <a:rPr lang="en-US" altLang="zh-TW" sz="2400" dirty="0"/>
              <a:t>output</a:t>
            </a:r>
            <a:r>
              <a:rPr lang="zh-TW" altLang="en-US" sz="2400" dirty="0"/>
              <a:t>轉速會 </a:t>
            </a:r>
            <a:r>
              <a:rPr lang="en-US" altLang="zh-TW" sz="2400" dirty="0"/>
              <a:t>&lt;</a:t>
            </a:r>
            <a:r>
              <a:rPr lang="zh-TW" altLang="en-US" sz="2400" dirty="0"/>
              <a:t> </a:t>
            </a:r>
            <a:r>
              <a:rPr lang="en-US" altLang="zh-TW" sz="2400" dirty="0"/>
              <a:t>input</a:t>
            </a:r>
            <a:r>
              <a:rPr lang="zh-TW" altLang="en-US" sz="2400" dirty="0"/>
              <a:t>轉速</a:t>
            </a:r>
          </a:p>
          <a:p>
            <a:pPr marL="0" indent="0">
              <a:buNone/>
            </a:pPr>
            <a:endParaRPr lang="en-US" altLang="zh-TW" sz="2400" dirty="0"/>
          </a:p>
          <a:p>
            <a:r>
              <a:rPr lang="en-US" altLang="zh-TW" sz="2400" dirty="0"/>
              <a:t>Sun gear : Input</a:t>
            </a:r>
          </a:p>
          <a:p>
            <a:r>
              <a:rPr lang="en-US" altLang="zh-TW" sz="2400" dirty="0"/>
              <a:t>Planet gears carrier : Output</a:t>
            </a:r>
          </a:p>
          <a:p>
            <a:r>
              <a:rPr lang="en-US" altLang="zh-TW" sz="2400" dirty="0"/>
              <a:t>Ring gear : </a:t>
            </a:r>
            <a:r>
              <a:rPr lang="en-US" altLang="zh-TW" sz="2400" dirty="0">
                <a:solidFill>
                  <a:srgbClr val="FF0000"/>
                </a:solidFill>
              </a:rPr>
              <a:t>Fixed</a:t>
            </a:r>
          </a:p>
          <a:p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709715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918BD5-5737-49DD-A33F-0C64FA7CA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Conceptual design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224E6BD-9FB2-42F1-ACBD-5DA4B8BE1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9640" y="1504188"/>
            <a:ext cx="10058400" cy="3849624"/>
          </a:xfrm>
        </p:spPr>
        <p:txBody>
          <a:bodyPr/>
          <a:lstStyle/>
          <a:p>
            <a:r>
              <a:rPr lang="en-US" altLang="zh-TW" dirty="0"/>
              <a:t>(</a:t>
            </a:r>
            <a:r>
              <a:rPr lang="zh-TW" altLang="en-US" dirty="0"/>
              <a:t>設計簡圖</a:t>
            </a:r>
            <a:r>
              <a:rPr lang="en-US" altLang="zh-TW" dirty="0"/>
              <a:t>)</a:t>
            </a:r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910A09E-AED8-4886-BB42-524FDEADF0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282" t="33750" r="29374" b="18055"/>
          <a:stretch/>
        </p:blipFill>
        <p:spPr>
          <a:xfrm>
            <a:off x="2671481" y="2014194"/>
            <a:ext cx="6375614" cy="4081806"/>
          </a:xfrm>
          <a:prstGeom prst="rect">
            <a:avLst/>
          </a:prstGeom>
        </p:spPr>
      </p:pic>
      <p:sp>
        <p:nvSpPr>
          <p:cNvPr id="6" name="語音泡泡: 矩形 5">
            <a:extLst>
              <a:ext uri="{FF2B5EF4-FFF2-40B4-BE49-F238E27FC236}">
                <a16:creationId xmlns:a16="http://schemas.microsoft.com/office/drawing/2014/main" id="{A847C521-0892-44B3-A023-8185CEDC186D}"/>
              </a:ext>
            </a:extLst>
          </p:cNvPr>
          <p:cNvSpPr/>
          <p:nvPr/>
        </p:nvSpPr>
        <p:spPr>
          <a:xfrm>
            <a:off x="6429400" y="3524879"/>
            <a:ext cx="840977" cy="434788"/>
          </a:xfrm>
          <a:prstGeom prst="wedgeRectCallout">
            <a:avLst>
              <a:gd name="adj1" fmla="val -81116"/>
              <a:gd name="adj2" fmla="val 37856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input</a:t>
            </a:r>
            <a:endParaRPr lang="zh-TW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語音泡泡: 矩形 7">
            <a:extLst>
              <a:ext uri="{FF2B5EF4-FFF2-40B4-BE49-F238E27FC236}">
                <a16:creationId xmlns:a16="http://schemas.microsoft.com/office/drawing/2014/main" id="{0E6FD33C-E0A0-4D67-B2BB-268CB459C2A2}"/>
              </a:ext>
            </a:extLst>
          </p:cNvPr>
          <p:cNvSpPr/>
          <p:nvPr/>
        </p:nvSpPr>
        <p:spPr>
          <a:xfrm>
            <a:off x="3495080" y="3155575"/>
            <a:ext cx="840977" cy="369303"/>
          </a:xfrm>
          <a:prstGeom prst="wedgeRectCallout">
            <a:avLst>
              <a:gd name="adj1" fmla="val 129950"/>
              <a:gd name="adj2" fmla="val 41980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output</a:t>
            </a:r>
            <a:endParaRPr lang="zh-TW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6745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918BD5-5737-49DD-A33F-0C64FA7CA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/>
          <a:lstStyle/>
          <a:p>
            <a:r>
              <a:rPr lang="en-US" altLang="zh-TW"/>
              <a:t>Conceptual design</a:t>
            </a:r>
            <a:br>
              <a:rPr lang="en-US" altLang="zh-TW"/>
            </a:br>
            <a:endParaRPr lang="zh-TW" altLang="en-US" dirty="0"/>
          </a:p>
        </p:txBody>
      </p:sp>
      <p:pic>
        <p:nvPicPr>
          <p:cNvPr id="2050" name="Picture 2" descr="「two stage planetary gearbox」的圖片搜尋結果">
            <a:extLst>
              <a:ext uri="{FF2B5EF4-FFF2-40B4-BE49-F238E27FC236}">
                <a16:creationId xmlns:a16="http://schemas.microsoft.com/office/drawing/2014/main" id="{BB577673-1A14-4F6E-B05E-2DFA27F2A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6177" y="1764774"/>
            <a:ext cx="7614147" cy="4450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7134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918BD5-5737-49DD-A33F-0C64FA7CA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Conceptual design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224E6BD-9FB2-42F1-ACBD-5DA4B8BE1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210" y="1862776"/>
            <a:ext cx="10058400" cy="794699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By formula </a:t>
            </a:r>
            <a:r>
              <a:rPr lang="zh-TW" altLang="en-US" dirty="0"/>
              <a:t>： </a:t>
            </a:r>
            <a:r>
              <a:rPr lang="en-US" altLang="zh-TW" dirty="0"/>
              <a:t>				</a:t>
            </a:r>
            <a:r>
              <a:rPr lang="zh-TW" altLang="en-US" dirty="0"/>
              <a:t>       </a:t>
            </a:r>
            <a:r>
              <a:rPr lang="zh-TW" altLang="en-US" sz="2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齒輪直徑跟齒數成正比</a:t>
            </a:r>
            <a:r>
              <a:rPr lang="en-US" altLang="zh-TW" dirty="0"/>
              <a:t>					</a:t>
            </a:r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BB270090-C59F-45D1-AA4C-54BDE3E79BF5}"/>
              </a:ext>
            </a:extLst>
          </p:cNvPr>
          <p:cNvSpPr txBox="1">
            <a:spLocks/>
          </p:cNvSpPr>
          <p:nvPr/>
        </p:nvSpPr>
        <p:spPr>
          <a:xfrm>
            <a:off x="734210" y="4106958"/>
            <a:ext cx="10058400" cy="17873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dirty="0"/>
              <a:t>We calculate from our reduction ratio : 15.6</a:t>
            </a:r>
          </a:p>
          <a:p>
            <a:r>
              <a:rPr lang="en-US" altLang="zh-TW" sz="2400" dirty="0"/>
              <a:t>Two stage reduction ratio : 3 * 5.2</a:t>
            </a:r>
          </a:p>
          <a:p>
            <a:r>
              <a:rPr lang="en-US" altLang="zh-TW" sz="2400" dirty="0" err="1"/>
              <a:t>Zring</a:t>
            </a:r>
            <a:r>
              <a:rPr lang="en-US" altLang="zh-TW" sz="2400" dirty="0"/>
              <a:t> : </a:t>
            </a:r>
            <a:r>
              <a:rPr lang="en-US" altLang="zh-TW" sz="2400" dirty="0" err="1"/>
              <a:t>Zsun</a:t>
            </a:r>
            <a:r>
              <a:rPr lang="en-US" altLang="zh-TW" sz="2400" dirty="0"/>
              <a:t> : </a:t>
            </a:r>
            <a:r>
              <a:rPr lang="en-US" altLang="zh-TW" sz="2400" dirty="0" err="1"/>
              <a:t>Zcarrier</a:t>
            </a:r>
            <a:r>
              <a:rPr lang="en-US" altLang="zh-TW" sz="2400" dirty="0"/>
              <a:t> = </a:t>
            </a:r>
            <a:r>
              <a:rPr lang="zh-TW" altLang="en-US" sz="2400" dirty="0"/>
              <a:t> </a:t>
            </a:r>
            <a:r>
              <a:rPr lang="en-US" altLang="zh-TW" sz="2400" dirty="0"/>
              <a:t>20 : 10 : 15(radius ratio)	</a:t>
            </a:r>
          </a:p>
          <a:p>
            <a:r>
              <a:rPr lang="en-US" altLang="zh-TW" sz="2400" dirty="0" err="1"/>
              <a:t>Zring</a:t>
            </a:r>
            <a:r>
              <a:rPr lang="en-US" altLang="zh-TW" sz="2400" dirty="0"/>
              <a:t> : </a:t>
            </a:r>
            <a:r>
              <a:rPr lang="en-US" altLang="zh-TW" sz="2400" dirty="0" err="1"/>
              <a:t>Zsun</a:t>
            </a:r>
            <a:r>
              <a:rPr lang="en-US" altLang="zh-TW" sz="2400" dirty="0"/>
              <a:t> : </a:t>
            </a:r>
            <a:r>
              <a:rPr lang="en-US" altLang="zh-TW" sz="2400" dirty="0" err="1"/>
              <a:t>Zcarrier</a:t>
            </a:r>
            <a:r>
              <a:rPr lang="en-US" altLang="zh-TW" sz="2400" dirty="0"/>
              <a:t> =  42 : 10 : 26(radius ratio)	</a:t>
            </a:r>
          </a:p>
          <a:p>
            <a:r>
              <a:rPr lang="zh-TW" altLang="en-US" sz="2400" dirty="0"/>
              <a:t>模數、齒數、齒輪規格待定</a:t>
            </a:r>
            <a:r>
              <a:rPr lang="en-US" altLang="zh-TW" sz="2400" dirty="0"/>
              <a:t>				</a:t>
            </a:r>
          </a:p>
        </p:txBody>
      </p:sp>
      <p:pic>
        <p:nvPicPr>
          <p:cNvPr id="5" name="圖片 4" descr="一張含有 物件, 時鐘 的圖片&#10;&#10;自動產生的描述">
            <a:extLst>
              <a:ext uri="{FF2B5EF4-FFF2-40B4-BE49-F238E27FC236}">
                <a16:creationId xmlns:a16="http://schemas.microsoft.com/office/drawing/2014/main" id="{7317E2E8-37EC-478A-A84C-8D491A5136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3482" y="1488653"/>
            <a:ext cx="2402542" cy="1206405"/>
          </a:xfrm>
          <a:prstGeom prst="rect">
            <a:avLst/>
          </a:prstGeom>
        </p:spPr>
      </p:pic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8A92156E-A205-4F20-9E3B-B5C37413481A}"/>
              </a:ext>
            </a:extLst>
          </p:cNvPr>
          <p:cNvSpPr txBox="1">
            <a:spLocks/>
          </p:cNvSpPr>
          <p:nvPr/>
        </p:nvSpPr>
        <p:spPr>
          <a:xfrm>
            <a:off x="734210" y="2982864"/>
            <a:ext cx="10058400" cy="7946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800" dirty="0" err="1"/>
              <a:t>Zcarrier</a:t>
            </a:r>
            <a:r>
              <a:rPr lang="en-US" altLang="zh-TW" sz="2800" dirty="0"/>
              <a:t> = </a:t>
            </a:r>
            <a:r>
              <a:rPr lang="en-US" altLang="zh-TW" sz="2800" dirty="0" err="1"/>
              <a:t>Zsun</a:t>
            </a:r>
            <a:r>
              <a:rPr lang="en-US" altLang="zh-TW" sz="2800" dirty="0"/>
              <a:t> + (</a:t>
            </a:r>
            <a:r>
              <a:rPr lang="en-US" altLang="zh-TW" sz="2800" dirty="0" err="1"/>
              <a:t>Zring</a:t>
            </a:r>
            <a:r>
              <a:rPr lang="en-US" altLang="zh-TW" sz="2800" dirty="0"/>
              <a:t> – </a:t>
            </a:r>
            <a:r>
              <a:rPr lang="en-US" altLang="zh-TW" sz="2800" dirty="0" err="1"/>
              <a:t>Zsun</a:t>
            </a:r>
            <a:r>
              <a:rPr lang="en-US" altLang="zh-TW" sz="2800" dirty="0"/>
              <a:t>) / 2		</a:t>
            </a:r>
            <a:r>
              <a:rPr lang="en-US" altLang="zh-TW" dirty="0"/>
              <a:t>				</a:t>
            </a:r>
          </a:p>
        </p:txBody>
      </p:sp>
    </p:spTree>
    <p:extLst>
      <p:ext uri="{BB962C8B-B14F-4D97-AF65-F5344CB8AC3E}">
        <p14:creationId xmlns:p14="http://schemas.microsoft.com/office/powerpoint/2010/main" val="1199171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918BD5-5737-49DD-A33F-0C64FA7CA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Conceptual design</a:t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321D980-8D16-49D2-A217-F0299EE223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25" y="1596124"/>
            <a:ext cx="5580645" cy="465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91427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8E2E7"/>
      </a:lt2>
      <a:accent1>
        <a:srgbClr val="77AC80"/>
      </a:accent1>
      <a:accent2>
        <a:srgbClr val="6CAD93"/>
      </a:accent2>
      <a:accent3>
        <a:srgbClr val="79ABAB"/>
      </a:accent3>
      <a:accent4>
        <a:srgbClr val="78A2C1"/>
      </a:accent4>
      <a:accent5>
        <a:srgbClr val="909ACC"/>
      </a:accent5>
      <a:accent6>
        <a:srgbClr val="8B78C1"/>
      </a:accent6>
      <a:hlink>
        <a:srgbClr val="AE69A2"/>
      </a:hlink>
      <a:folHlink>
        <a:srgbClr val="7F7F7F"/>
      </a:folHlink>
    </a:clrScheme>
    <a:fontScheme name="Savon">
      <a:majorFont>
        <a:latin typeface="Century Gothic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3419</TotalTime>
  <Words>1130</Words>
  <Application>Microsoft Office PowerPoint</Application>
  <PresentationFormat>寬螢幕</PresentationFormat>
  <Paragraphs>252</Paragraphs>
  <Slides>39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39</vt:i4>
      </vt:variant>
    </vt:vector>
  </HeadingPairs>
  <TitlesOfParts>
    <vt:vector size="47" baseType="lpstr">
      <vt:lpstr>Adobe 黑体 Std R</vt:lpstr>
      <vt:lpstr>新細明體</vt:lpstr>
      <vt:lpstr>Arial</vt:lpstr>
      <vt:lpstr>Calibri</vt:lpstr>
      <vt:lpstr>Century Gothic</vt:lpstr>
      <vt:lpstr>Garamond</vt:lpstr>
      <vt:lpstr>Gill Sans MT</vt:lpstr>
      <vt:lpstr>SavonVTI</vt:lpstr>
      <vt:lpstr>Planetary  Gear Reducer</vt:lpstr>
      <vt:lpstr>Outline</vt:lpstr>
      <vt:lpstr>Outline</vt:lpstr>
      <vt:lpstr>Design specifications confirmation </vt:lpstr>
      <vt:lpstr>Conceptual design </vt:lpstr>
      <vt:lpstr>Conceptual design </vt:lpstr>
      <vt:lpstr>Conceptual design </vt:lpstr>
      <vt:lpstr>Conceptual design </vt:lpstr>
      <vt:lpstr>Conceptual design </vt:lpstr>
      <vt:lpstr>Simple schematics</vt:lpstr>
      <vt:lpstr>Outline</vt:lpstr>
      <vt:lpstr>Load Condition - spec    </vt:lpstr>
      <vt:lpstr>Load Condition - Design Flow    </vt:lpstr>
      <vt:lpstr>Load Condition - Design Flow    </vt:lpstr>
      <vt:lpstr>Gear </vt:lpstr>
      <vt:lpstr>Stage 1</vt:lpstr>
      <vt:lpstr>Stage 2 </vt:lpstr>
      <vt:lpstr>Gear – Why we choose these configuration </vt:lpstr>
      <vt:lpstr>Gear – Load Analysis </vt:lpstr>
      <vt:lpstr>Gear – Load Analysis </vt:lpstr>
      <vt:lpstr>Gear – Load Analysis </vt:lpstr>
      <vt:lpstr>Gear – Load Analysis </vt:lpstr>
      <vt:lpstr>Load Condition - Design Flow    </vt:lpstr>
      <vt:lpstr>Shaft - Material</vt:lpstr>
      <vt:lpstr>Shaft – Why this shaft?</vt:lpstr>
      <vt:lpstr>Shaft - Dimension</vt:lpstr>
      <vt:lpstr>Shaft - Calculation </vt:lpstr>
      <vt:lpstr>Shaft - Calculation </vt:lpstr>
      <vt:lpstr>Load Condition - Design Flow    </vt:lpstr>
      <vt:lpstr>Bearing - What bearing?  </vt:lpstr>
      <vt:lpstr>Bearing – How to choose bearing?  </vt:lpstr>
      <vt:lpstr>Bearing – Life Calculating</vt:lpstr>
      <vt:lpstr>Bearing – How to choose?  </vt:lpstr>
      <vt:lpstr>Bearing – Life Calculating</vt:lpstr>
      <vt:lpstr>Load Condition - Design Flow    </vt:lpstr>
      <vt:lpstr>Gear housing</vt:lpstr>
      <vt:lpstr>Gear housing – Load Analysis</vt:lpstr>
      <vt:lpstr>Load Condition - Design Flow    </vt:lpstr>
      <vt:lpstr>Fasteners (for gear housing 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Planetary  Gear Reducer</dc:title>
  <dc:creator>user</dc:creator>
  <cp:lastModifiedBy>user</cp:lastModifiedBy>
  <cp:revision>12</cp:revision>
  <dcterms:created xsi:type="dcterms:W3CDTF">2019-12-17T17:14:14Z</dcterms:created>
  <dcterms:modified xsi:type="dcterms:W3CDTF">2020-01-02T02:59:52Z</dcterms:modified>
</cp:coreProperties>
</file>