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3" r:id="rId3"/>
    <p:sldId id="274" r:id="rId4"/>
    <p:sldId id="257" r:id="rId5"/>
    <p:sldId id="258" r:id="rId6"/>
    <p:sldId id="261" r:id="rId7"/>
    <p:sldId id="265" r:id="rId8"/>
    <p:sldId id="262" r:id="rId9"/>
    <p:sldId id="264" r:id="rId10"/>
    <p:sldId id="259" r:id="rId11"/>
    <p:sldId id="275" r:id="rId12"/>
    <p:sldId id="266" r:id="rId13"/>
    <p:sldId id="276" r:id="rId14"/>
    <p:sldId id="295" r:id="rId15"/>
    <p:sldId id="277" r:id="rId16"/>
    <p:sldId id="286" r:id="rId17"/>
    <p:sldId id="285" r:id="rId18"/>
    <p:sldId id="287" r:id="rId19"/>
    <p:sldId id="278" r:id="rId20"/>
    <p:sldId id="288" r:id="rId21"/>
    <p:sldId id="289" r:id="rId22"/>
    <p:sldId id="290" r:id="rId23"/>
    <p:sldId id="296" r:id="rId24"/>
    <p:sldId id="280" r:id="rId25"/>
    <p:sldId id="293" r:id="rId26"/>
    <p:sldId id="292" r:id="rId27"/>
    <p:sldId id="301" r:id="rId28"/>
    <p:sldId id="267" r:id="rId29"/>
    <p:sldId id="297" r:id="rId30"/>
    <p:sldId id="281" r:id="rId31"/>
    <p:sldId id="282" r:id="rId32"/>
    <p:sldId id="270" r:id="rId33"/>
    <p:sldId id="283" r:id="rId34"/>
    <p:sldId id="272" r:id="rId35"/>
    <p:sldId id="298" r:id="rId36"/>
    <p:sldId id="294" r:id="rId37"/>
    <p:sldId id="29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8E0F-4588-4B7C-B8FD-7BABD0319BB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8D2541-E0FE-42D7-8268-38A763EB00DD}">
      <dgm:prSet/>
      <dgm:spPr/>
      <dgm:t>
        <a:bodyPr/>
        <a:lstStyle/>
        <a:p>
          <a:r>
            <a:rPr lang="en-US"/>
            <a:t>From General Planetary Gear combinations : </a:t>
          </a:r>
        </a:p>
      </dgm:t>
    </dgm:pt>
    <dgm:pt modelId="{67EEA2C5-C300-4229-8DAE-B002F83502B2}" type="parTrans" cxnId="{12D38105-0A6E-4CD4-BB39-A7CABD9D2AA0}">
      <dgm:prSet/>
      <dgm:spPr/>
      <dgm:t>
        <a:bodyPr/>
        <a:lstStyle/>
        <a:p>
          <a:endParaRPr lang="en-US"/>
        </a:p>
      </dgm:t>
    </dgm:pt>
    <dgm:pt modelId="{F1DBCDBB-7D09-4DB9-8C35-7DD6EE2C387D}" type="sibTrans" cxnId="{12D38105-0A6E-4CD4-BB39-A7CABD9D2AA0}">
      <dgm:prSet/>
      <dgm:spPr/>
      <dgm:t>
        <a:bodyPr/>
        <a:lstStyle/>
        <a:p>
          <a:endParaRPr lang="en-US"/>
        </a:p>
      </dgm:t>
    </dgm:pt>
    <dgm:pt modelId="{7CDDD01C-557C-4A19-83EA-9088B8D03910}">
      <dgm:prSet/>
      <dgm:spPr/>
      <dgm:t>
        <a:bodyPr/>
        <a:lstStyle/>
        <a:p>
          <a:r>
            <a:rPr lang="en-US"/>
            <a:t>We choose these two configuration to meet our goal. (Reduction ratio ≈15.6)					</a:t>
          </a:r>
        </a:p>
      </dgm:t>
    </dgm:pt>
    <dgm:pt modelId="{3AE44B51-3C5B-4DB3-875D-1533712CAA12}" type="parTrans" cxnId="{7D42FDEB-38F8-497D-835E-391ACED4FCDA}">
      <dgm:prSet/>
      <dgm:spPr/>
      <dgm:t>
        <a:bodyPr/>
        <a:lstStyle/>
        <a:p>
          <a:endParaRPr lang="en-US"/>
        </a:p>
      </dgm:t>
    </dgm:pt>
    <dgm:pt modelId="{A8A25EB8-97B0-4348-8AFF-417D422146F1}" type="sibTrans" cxnId="{7D42FDEB-38F8-497D-835E-391ACED4FCDA}">
      <dgm:prSet/>
      <dgm:spPr/>
      <dgm:t>
        <a:bodyPr/>
        <a:lstStyle/>
        <a:p>
          <a:endParaRPr lang="en-US"/>
        </a:p>
      </dgm:t>
    </dgm:pt>
    <dgm:pt modelId="{C3D64389-FA30-4017-B993-996D21D5A669}" type="pres">
      <dgm:prSet presAssocID="{A5BE8E0F-4588-4B7C-B8FD-7BABD0319BB4}" presName="Name0" presStyleCnt="0">
        <dgm:presLayoutVars>
          <dgm:dir/>
          <dgm:animLvl val="lvl"/>
          <dgm:resizeHandles val="exact"/>
        </dgm:presLayoutVars>
      </dgm:prSet>
      <dgm:spPr/>
    </dgm:pt>
    <dgm:pt modelId="{8D2FAA9D-C09F-40E6-B538-9765D9538242}" type="pres">
      <dgm:prSet presAssocID="{7CDDD01C-557C-4A19-83EA-9088B8D03910}" presName="boxAndChildren" presStyleCnt="0"/>
      <dgm:spPr/>
    </dgm:pt>
    <dgm:pt modelId="{F5C2AC61-B839-463D-B018-411140FAD875}" type="pres">
      <dgm:prSet presAssocID="{7CDDD01C-557C-4A19-83EA-9088B8D03910}" presName="parentTextBox" presStyleLbl="node1" presStyleIdx="0" presStyleCnt="2"/>
      <dgm:spPr/>
    </dgm:pt>
    <dgm:pt modelId="{942CD345-0D41-4761-991C-CFDF53131026}" type="pres">
      <dgm:prSet presAssocID="{F1DBCDBB-7D09-4DB9-8C35-7DD6EE2C387D}" presName="sp" presStyleCnt="0"/>
      <dgm:spPr/>
    </dgm:pt>
    <dgm:pt modelId="{D0B26981-95E8-4219-A853-DDB998D53882}" type="pres">
      <dgm:prSet presAssocID="{B88D2541-E0FE-42D7-8268-38A763EB00DD}" presName="arrowAndChildren" presStyleCnt="0"/>
      <dgm:spPr/>
    </dgm:pt>
    <dgm:pt modelId="{2362E2FA-FB9D-49C5-A9DE-42F4DBB51274}" type="pres">
      <dgm:prSet presAssocID="{B88D2541-E0FE-42D7-8268-38A763EB00DD}" presName="parentTextArrow" presStyleLbl="node1" presStyleIdx="1" presStyleCnt="2"/>
      <dgm:spPr/>
    </dgm:pt>
  </dgm:ptLst>
  <dgm:cxnLst>
    <dgm:cxn modelId="{12D38105-0A6E-4CD4-BB39-A7CABD9D2AA0}" srcId="{A5BE8E0F-4588-4B7C-B8FD-7BABD0319BB4}" destId="{B88D2541-E0FE-42D7-8268-38A763EB00DD}" srcOrd="0" destOrd="0" parTransId="{67EEA2C5-C300-4229-8DAE-B002F83502B2}" sibTransId="{F1DBCDBB-7D09-4DB9-8C35-7DD6EE2C387D}"/>
    <dgm:cxn modelId="{3C5E6832-71E0-4BBE-9D95-C730D6926B63}" type="presOf" srcId="{7CDDD01C-557C-4A19-83EA-9088B8D03910}" destId="{F5C2AC61-B839-463D-B018-411140FAD875}" srcOrd="0" destOrd="0" presId="urn:microsoft.com/office/officeart/2005/8/layout/process4"/>
    <dgm:cxn modelId="{1BD5B438-D9E0-48CD-A1AC-99701830A14B}" type="presOf" srcId="{B88D2541-E0FE-42D7-8268-38A763EB00DD}" destId="{2362E2FA-FB9D-49C5-A9DE-42F4DBB51274}" srcOrd="0" destOrd="0" presId="urn:microsoft.com/office/officeart/2005/8/layout/process4"/>
    <dgm:cxn modelId="{147118D6-8D78-410B-83B5-74F2DBAC2E3E}" type="presOf" srcId="{A5BE8E0F-4588-4B7C-B8FD-7BABD0319BB4}" destId="{C3D64389-FA30-4017-B993-996D21D5A669}" srcOrd="0" destOrd="0" presId="urn:microsoft.com/office/officeart/2005/8/layout/process4"/>
    <dgm:cxn modelId="{7D42FDEB-38F8-497D-835E-391ACED4FCDA}" srcId="{A5BE8E0F-4588-4B7C-B8FD-7BABD0319BB4}" destId="{7CDDD01C-557C-4A19-83EA-9088B8D03910}" srcOrd="1" destOrd="0" parTransId="{3AE44B51-3C5B-4DB3-875D-1533712CAA12}" sibTransId="{A8A25EB8-97B0-4348-8AFF-417D422146F1}"/>
    <dgm:cxn modelId="{658954E1-7E93-44E8-B7F4-1C5E08FECA79}" type="presParOf" srcId="{C3D64389-FA30-4017-B993-996D21D5A669}" destId="{8D2FAA9D-C09F-40E6-B538-9765D9538242}" srcOrd="0" destOrd="0" presId="urn:microsoft.com/office/officeart/2005/8/layout/process4"/>
    <dgm:cxn modelId="{BCE39680-57E9-42EB-A414-36999F76EE86}" type="presParOf" srcId="{8D2FAA9D-C09F-40E6-B538-9765D9538242}" destId="{F5C2AC61-B839-463D-B018-411140FAD875}" srcOrd="0" destOrd="0" presId="urn:microsoft.com/office/officeart/2005/8/layout/process4"/>
    <dgm:cxn modelId="{30512B0F-8CAD-4D0E-82B6-FB6A2FBF2C41}" type="presParOf" srcId="{C3D64389-FA30-4017-B993-996D21D5A669}" destId="{942CD345-0D41-4761-991C-CFDF53131026}" srcOrd="1" destOrd="0" presId="urn:microsoft.com/office/officeart/2005/8/layout/process4"/>
    <dgm:cxn modelId="{48B35ED2-158C-4CC9-B867-39538FE0F260}" type="presParOf" srcId="{C3D64389-FA30-4017-B993-996D21D5A669}" destId="{D0B26981-95E8-4219-A853-DDB998D53882}" srcOrd="2" destOrd="0" presId="urn:microsoft.com/office/officeart/2005/8/layout/process4"/>
    <dgm:cxn modelId="{7AF94C6E-B9B4-4CAB-94A0-0566642EA23C}" type="presParOf" srcId="{D0B26981-95E8-4219-A853-DDB998D53882}" destId="{2362E2FA-FB9D-49C5-A9DE-42F4DBB512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AC61-B839-463D-B018-411140FAD875}">
      <dsp:nvSpPr>
        <dsp:cNvPr id="0" name=""/>
        <dsp:cNvSpPr/>
      </dsp:nvSpPr>
      <dsp:spPr>
        <a:xfrm>
          <a:off x="0" y="3157015"/>
          <a:ext cx="5906181" cy="207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choose these two configuration to meet our goal. (Reduction ratio ≈15.6)					</a:t>
          </a:r>
        </a:p>
      </dsp:txBody>
      <dsp:txXfrm>
        <a:off x="0" y="3157015"/>
        <a:ext cx="5906181" cy="2071343"/>
      </dsp:txXfrm>
    </dsp:sp>
    <dsp:sp modelId="{2362E2FA-FB9D-49C5-A9DE-42F4DBB51274}">
      <dsp:nvSpPr>
        <dsp:cNvPr id="0" name=""/>
        <dsp:cNvSpPr/>
      </dsp:nvSpPr>
      <dsp:spPr>
        <a:xfrm rot="10800000">
          <a:off x="0" y="2358"/>
          <a:ext cx="5906181" cy="3185726"/>
        </a:xfrm>
        <a:prstGeom prst="upArrowCallout">
          <a:avLst/>
        </a:prstGeom>
        <a:solidFill>
          <a:schemeClr val="accent2">
            <a:hueOff val="1440041"/>
            <a:satOff val="-5449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From General Planetary Gear combinations : </a:t>
          </a:r>
        </a:p>
      </dsp:txBody>
      <dsp:txXfrm rot="10800000">
        <a:off x="0" y="2358"/>
        <a:ext cx="5906181" cy="206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2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Power : 32KW</a:t>
            </a:r>
          </a:p>
          <a:p>
            <a:r>
              <a:rPr lang="en-US" altLang="zh-TW" sz="2400" dirty="0"/>
              <a:t>First Stage : Input :12000rpm/25Nm Output : 3333rpm/90Nm</a:t>
            </a:r>
          </a:p>
          <a:p>
            <a:r>
              <a:rPr lang="en-US" altLang="zh-TW" sz="2400" dirty="0"/>
              <a:t>Second Stage : Input : 3333rpm/90Nm Output : 770rpm/390Nm</a:t>
            </a:r>
          </a:p>
          <a:p>
            <a:r>
              <a:rPr lang="en-US" altLang="zh-TW" sz="2400" dirty="0"/>
              <a:t>First Stage Reduction Ratio : 3.6</a:t>
            </a:r>
          </a:p>
          <a:p>
            <a:r>
              <a:rPr lang="en-US" altLang="zh-TW" sz="2400" dirty="0"/>
              <a:t>Second Stage Reduction Ratio : 4.3</a:t>
            </a:r>
          </a:p>
          <a:p>
            <a:r>
              <a:rPr lang="en-US" altLang="zh-TW" sz="2400" dirty="0"/>
              <a:t>Total Reduction Ratio : 15.5</a:t>
            </a:r>
          </a:p>
          <a:p>
            <a:r>
              <a:rPr lang="en-US" altLang="zh-TW" sz="2400" dirty="0"/>
              <a:t>First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29:</a:t>
            </a:r>
            <a:r>
              <a:rPr lang="zh-TW" altLang="en-US" sz="2400" dirty="0"/>
              <a:t> </a:t>
            </a:r>
            <a:r>
              <a:rPr lang="en-US" altLang="zh-TW" sz="2400" dirty="0"/>
              <a:t>22:73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29:51:80</a:t>
            </a:r>
          </a:p>
          <a:p>
            <a:r>
              <a:rPr lang="en-US" altLang="zh-TW" sz="2400" dirty="0"/>
              <a:t>Second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19:</a:t>
            </a:r>
            <a:r>
              <a:rPr lang="zh-TW" altLang="en-US" sz="2400" dirty="0"/>
              <a:t> </a:t>
            </a:r>
            <a:r>
              <a:rPr lang="en-US" altLang="zh-TW" sz="2400" dirty="0"/>
              <a:t>23:65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19:42:65</a:t>
            </a:r>
          </a:p>
          <a:p>
            <a:r>
              <a:rPr lang="en-US" altLang="zh-TW" sz="2400" dirty="0"/>
              <a:t>Diameter &lt; 180mm / Length &lt; 120mm / Volume &lt; 3L / Weight &lt; kg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5BCCC43-3FB1-4DAA-970F-B7330125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spec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2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8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1319306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2699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Gear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E85FE478-A5E2-4911-B1AA-F3A3E8DB1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426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0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7949F38-3A87-4EF6-A8F6-08E1C21EA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37639"/>
              </p:ext>
            </p:extLst>
          </p:nvPr>
        </p:nvGraphicFramePr>
        <p:xfrm>
          <a:off x="1356360" y="2162120"/>
          <a:ext cx="9479279" cy="3273479"/>
        </p:xfrm>
        <a:graphic>
          <a:graphicData uri="http://schemas.openxmlformats.org/drawingml/2006/table">
            <a:tbl>
              <a:tblPr/>
              <a:tblGrid>
                <a:gridCol w="1202482">
                  <a:extLst>
                    <a:ext uri="{9D8B030D-6E8A-4147-A177-3AD203B41FA5}">
                      <a16:colId xmlns:a16="http://schemas.microsoft.com/office/drawing/2014/main" val="1878960396"/>
                    </a:ext>
                  </a:extLst>
                </a:gridCol>
                <a:gridCol w="1184067">
                  <a:extLst>
                    <a:ext uri="{9D8B030D-6E8A-4147-A177-3AD203B41FA5}">
                      <a16:colId xmlns:a16="http://schemas.microsoft.com/office/drawing/2014/main" val="130801833"/>
                    </a:ext>
                  </a:extLst>
                </a:gridCol>
                <a:gridCol w="947743">
                  <a:extLst>
                    <a:ext uri="{9D8B030D-6E8A-4147-A177-3AD203B41FA5}">
                      <a16:colId xmlns:a16="http://schemas.microsoft.com/office/drawing/2014/main" val="426587736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354774266"/>
                    </a:ext>
                  </a:extLst>
                </a:gridCol>
                <a:gridCol w="1362073">
                  <a:extLst>
                    <a:ext uri="{9D8B030D-6E8A-4147-A177-3AD203B41FA5}">
                      <a16:colId xmlns:a16="http://schemas.microsoft.com/office/drawing/2014/main" val="3258530299"/>
                    </a:ext>
                  </a:extLst>
                </a:gridCol>
                <a:gridCol w="1942138">
                  <a:extLst>
                    <a:ext uri="{9D8B030D-6E8A-4147-A177-3AD203B41FA5}">
                      <a16:colId xmlns:a16="http://schemas.microsoft.com/office/drawing/2014/main" val="3936672440"/>
                    </a:ext>
                  </a:extLst>
                </a:gridCol>
                <a:gridCol w="1478701">
                  <a:extLst>
                    <a:ext uri="{9D8B030D-6E8A-4147-A177-3AD203B41FA5}">
                      <a16:colId xmlns:a16="http://schemas.microsoft.com/office/drawing/2014/main" val="689993776"/>
                    </a:ext>
                  </a:extLst>
                </a:gridCol>
              </a:tblGrid>
              <a:tr h="8222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1 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7398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109.5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3.6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7047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43.5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08924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924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76.5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6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1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2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8E8641-2CDD-48B4-80A8-2031F744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71645"/>
              </p:ext>
            </p:extLst>
          </p:nvPr>
        </p:nvGraphicFramePr>
        <p:xfrm>
          <a:off x="1066795" y="2121027"/>
          <a:ext cx="9861180" cy="3054178"/>
        </p:xfrm>
        <a:graphic>
          <a:graphicData uri="http://schemas.openxmlformats.org/drawingml/2006/table">
            <a:tbl>
              <a:tblPr/>
              <a:tblGrid>
                <a:gridCol w="1188379">
                  <a:extLst>
                    <a:ext uri="{9D8B030D-6E8A-4147-A177-3AD203B41FA5}">
                      <a16:colId xmlns:a16="http://schemas.microsoft.com/office/drawing/2014/main" val="3449259801"/>
                    </a:ext>
                  </a:extLst>
                </a:gridCol>
                <a:gridCol w="1239799">
                  <a:extLst>
                    <a:ext uri="{9D8B030D-6E8A-4147-A177-3AD203B41FA5}">
                      <a16:colId xmlns:a16="http://schemas.microsoft.com/office/drawing/2014/main" val="2947404680"/>
                    </a:ext>
                  </a:extLst>
                </a:gridCol>
                <a:gridCol w="992352">
                  <a:extLst>
                    <a:ext uri="{9D8B030D-6E8A-4147-A177-3AD203B41FA5}">
                      <a16:colId xmlns:a16="http://schemas.microsoft.com/office/drawing/2014/main" val="3537083870"/>
                    </a:ext>
                  </a:extLst>
                </a:gridCol>
                <a:gridCol w="1426186">
                  <a:extLst>
                    <a:ext uri="{9D8B030D-6E8A-4147-A177-3AD203B41FA5}">
                      <a16:colId xmlns:a16="http://schemas.microsoft.com/office/drawing/2014/main" val="2232860576"/>
                    </a:ext>
                  </a:extLst>
                </a:gridCol>
                <a:gridCol w="1426184">
                  <a:extLst>
                    <a:ext uri="{9D8B030D-6E8A-4147-A177-3AD203B41FA5}">
                      <a16:colId xmlns:a16="http://schemas.microsoft.com/office/drawing/2014/main" val="2898801444"/>
                    </a:ext>
                  </a:extLst>
                </a:gridCol>
                <a:gridCol w="2033551">
                  <a:extLst>
                    <a:ext uri="{9D8B030D-6E8A-4147-A177-3AD203B41FA5}">
                      <a16:colId xmlns:a16="http://schemas.microsoft.com/office/drawing/2014/main" val="1847097580"/>
                    </a:ext>
                  </a:extLst>
                </a:gridCol>
                <a:gridCol w="1554729">
                  <a:extLst>
                    <a:ext uri="{9D8B030D-6E8A-4147-A177-3AD203B41FA5}">
                      <a16:colId xmlns:a16="http://schemas.microsoft.com/office/drawing/2014/main" val="1923455595"/>
                    </a:ext>
                  </a:extLst>
                </a:gridCol>
              </a:tblGrid>
              <a:tr h="8464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9501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97.5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91568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28.5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5579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Total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0927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15.48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7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2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Why we choose these configuration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596378-7031-4EE1-A2A8-890B18CA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Co-prime to </a:t>
            </a:r>
            <a:r>
              <a:rPr lang="en-US" altLang="zh-TW" sz="2800" b="1" dirty="0">
                <a:solidFill>
                  <a:srgbClr val="FF0000"/>
                </a:solidFill>
              </a:rPr>
              <a:t>reduce wear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teeth ratios </a:t>
            </a:r>
            <a:r>
              <a:rPr lang="en-US" altLang="zh-TW" sz="2800" dirty="0"/>
              <a:t>should be &lt;3 to be feasible to work.</a:t>
            </a:r>
          </a:p>
          <a:p>
            <a:r>
              <a:rPr lang="en-US" altLang="zh-TW" sz="2800" dirty="0"/>
              <a:t>The </a:t>
            </a:r>
            <a:r>
              <a:rPr lang="en-US" altLang="zh-TW" sz="2800" b="1" dirty="0"/>
              <a:t>difference of diameter size </a:t>
            </a:r>
            <a:r>
              <a:rPr lang="en-US" altLang="zh-TW" sz="2800" dirty="0"/>
              <a:t>should not be to extreme to be robust to work effectively.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3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Input Torque 25 N-m :</a:t>
            </a:r>
            <a:r>
              <a:rPr lang="en-US" altLang="zh-TW" dirty="0"/>
              <a:t>					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10B4FD-2841-4680-94D8-EC6D1806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68472"/>
          <a:stretch/>
        </p:blipFill>
        <p:spPr>
          <a:xfrm>
            <a:off x="1066800" y="2447926"/>
            <a:ext cx="9223800" cy="3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3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Ring Gears are fixed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99294DC-6B3D-4C77-96FB-C3DF116B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5" b="42778"/>
          <a:stretch/>
        </p:blipFill>
        <p:spPr>
          <a:xfrm>
            <a:off x="1066800" y="2400448"/>
            <a:ext cx="10336334" cy="3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force-equilibrium equations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A09C22C-E1C9-4812-A613-9AF2D3B5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2" b="9370"/>
          <a:stretch/>
        </p:blipFill>
        <p:spPr>
          <a:xfrm>
            <a:off x="1066800" y="2245651"/>
            <a:ext cx="8540709" cy="3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Note :</a:t>
            </a:r>
            <a:r>
              <a:rPr lang="zh-TW" altLang="en-US" sz="2400" dirty="0"/>
              <a:t>　</a:t>
            </a:r>
            <a:r>
              <a:rPr lang="en-US" altLang="zh-TW" sz="2400" dirty="0"/>
              <a:t>We assume that the sun gear is</a:t>
            </a:r>
            <a:r>
              <a:rPr lang="zh-TW" altLang="en-US" sz="2400" dirty="0"/>
              <a:t> </a:t>
            </a:r>
            <a:r>
              <a:rPr lang="en-US" altLang="zh-TW" sz="2400" dirty="0"/>
              <a:t>rotating at </a:t>
            </a:r>
            <a:r>
              <a:rPr lang="en-US" altLang="zh-TW" sz="2400" b="1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speed.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That is, we ignore the effect of angular acceleration.</a:t>
            </a:r>
          </a:p>
          <a:p>
            <a:endParaRPr lang="en-US" altLang="zh-TW" sz="2400" dirty="0"/>
          </a:p>
          <a:p>
            <a:r>
              <a:rPr lang="en-US" altLang="zh-TW" sz="2400" dirty="0"/>
              <a:t>But the </a:t>
            </a:r>
            <a:r>
              <a:rPr lang="en-US" altLang="zh-TW" sz="2400" b="1" dirty="0"/>
              <a:t>net torque </a:t>
            </a:r>
            <a:r>
              <a:rPr lang="en-US" altLang="zh-TW" sz="2400" dirty="0"/>
              <a:t>of each planet gear is </a:t>
            </a:r>
            <a:r>
              <a:rPr lang="en-US" altLang="zh-TW" sz="2400" dirty="0">
                <a:solidFill>
                  <a:srgbClr val="FF0000"/>
                </a:solidFill>
              </a:rPr>
              <a:t>not zero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So they would </a:t>
            </a:r>
            <a:r>
              <a:rPr lang="en-US" altLang="zh-TW" sz="2400" b="1" dirty="0"/>
              <a:t>have</a:t>
            </a:r>
            <a:r>
              <a:rPr lang="en-US" altLang="zh-TW" sz="2400" dirty="0"/>
              <a:t> angular acceleration.	</a:t>
            </a:r>
            <a:r>
              <a:rPr lang="en-US" altLang="zh-TW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305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324671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2015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軸心：</a:t>
            </a:r>
            <a:r>
              <a:rPr lang="en-US" altLang="zh-TW" sz="2400" dirty="0">
                <a:latin typeface="+mn-ea"/>
              </a:rPr>
              <a:t>CRS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氣、油壓缸用活塞桿鍍鉻棒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材質 </a:t>
            </a:r>
            <a:r>
              <a:rPr lang="en-US" altLang="zh-TW" sz="2400" dirty="0">
                <a:latin typeface="+mn-ea"/>
              </a:rPr>
              <a:t>: </a:t>
            </a:r>
            <a:r>
              <a:rPr lang="zh-TW" altLang="en-US" sz="2400" dirty="0">
                <a:latin typeface="+mn-ea"/>
              </a:rPr>
              <a:t>中碳鋼 </a:t>
            </a:r>
            <a:r>
              <a:rPr lang="en-US" altLang="zh-TW" sz="2400" dirty="0">
                <a:latin typeface="+mn-ea"/>
              </a:rPr>
              <a:t>(S45C)</a:t>
            </a:r>
          </a:p>
          <a:p>
            <a:r>
              <a:rPr lang="zh-TW" altLang="en-US" sz="2400" dirty="0">
                <a:latin typeface="+mn-ea"/>
              </a:rPr>
              <a:t>處理方式 </a:t>
            </a:r>
            <a:r>
              <a:rPr lang="en-US" altLang="zh-TW" sz="2400" dirty="0">
                <a:latin typeface="+mn-ea"/>
              </a:rPr>
              <a:t>: </a:t>
            </a:r>
            <a:r>
              <a:rPr lang="zh-TW" altLang="en-US" sz="2400" dirty="0">
                <a:latin typeface="+mn-ea"/>
              </a:rPr>
              <a:t>研磨、表面鍍硬鉻、不生鏽。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型號：</a:t>
            </a:r>
            <a:r>
              <a:rPr lang="en-US" altLang="zh-TW" sz="2400" dirty="0">
                <a:latin typeface="+mn-ea"/>
              </a:rPr>
              <a:t>CRS15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/ CRS12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外徑公差 </a:t>
            </a:r>
            <a:r>
              <a:rPr lang="en-US" altLang="zh-TW" sz="2400" dirty="0">
                <a:latin typeface="+mn-ea"/>
              </a:rPr>
              <a:t>f7</a:t>
            </a:r>
            <a:r>
              <a:rPr lang="zh-TW" altLang="en-US" sz="2400" dirty="0">
                <a:latin typeface="+mn-ea"/>
              </a:rPr>
              <a:t>：</a:t>
            </a:r>
            <a:r>
              <a:rPr lang="en-US" altLang="zh-TW" sz="2400" dirty="0">
                <a:latin typeface="+mn-ea"/>
              </a:rPr>
              <a:t>-16~-34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(µm)</a:t>
            </a:r>
          </a:p>
          <a:p>
            <a:r>
              <a:rPr lang="zh-TW" altLang="en-US" sz="2400" dirty="0">
                <a:latin typeface="+mn-ea"/>
              </a:rPr>
              <a:t>重量：</a:t>
            </a:r>
            <a:r>
              <a:rPr lang="en-US" altLang="zh-TW" sz="2400" dirty="0">
                <a:latin typeface="+mn-ea"/>
              </a:rPr>
              <a:t>1.39(kg/m)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/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0.89(kg/m)</a:t>
            </a:r>
            <a:r>
              <a:rPr lang="zh-TW" altLang="en-US" sz="2400" dirty="0">
                <a:latin typeface="+mn-ea"/>
              </a:rPr>
              <a:t> </a:t>
            </a: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Material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520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endParaRPr lang="zh-TW" altLang="en-US" sz="2400" dirty="0">
              <a:latin typeface="+mn-ea"/>
            </a:endParaRP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– </a:t>
            </a:r>
            <a:r>
              <a:rPr lang="en-US" altLang="zh-TW" b="1" dirty="0"/>
              <a:t>Why</a:t>
            </a:r>
            <a:r>
              <a:rPr lang="en-US" altLang="zh-TW" dirty="0"/>
              <a:t> this shaft?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506415" y="1920326"/>
            <a:ext cx="406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材質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中碳鋼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(S45C)</a:t>
            </a: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良好的強度與韌性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機械力學性能良好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Why choose it?</a:t>
            </a: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高扭矩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40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高徑向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負載力</a:t>
            </a:r>
          </a:p>
        </p:txBody>
      </p:sp>
    </p:spTree>
    <p:extLst>
      <p:ext uri="{BB962C8B-B14F-4D97-AF65-F5344CB8AC3E}">
        <p14:creationId xmlns:p14="http://schemas.microsoft.com/office/powerpoint/2010/main" val="347552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Dimension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8084" y="4237290"/>
          <a:ext cx="7107116" cy="1505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6779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799" y="2023742"/>
          <a:ext cx="7250723" cy="2006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2293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2469172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812681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)+5+5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17+5+5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(gear house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8741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045395" y="284243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gear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flipH="1">
            <a:off x="8386917" y="2884778"/>
            <a:ext cx="501161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443922" y="4971666"/>
            <a:ext cx="404446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93728" y="49293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carrier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8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66800" y="1776489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Draft</a:t>
            </a:r>
            <a:endParaRPr lang="zh-TW" altLang="en-US" sz="3600" dirty="0"/>
          </a:p>
        </p:txBody>
      </p:sp>
      <p:pic>
        <p:nvPicPr>
          <p:cNvPr id="13" name="圖片 12" descr="一張含有 文字, 白板 的圖片&#10;&#10;自動產生的描述">
            <a:extLst>
              <a:ext uri="{FF2B5EF4-FFF2-40B4-BE49-F238E27FC236}">
                <a16:creationId xmlns:a16="http://schemas.microsoft.com/office/drawing/2014/main" id="{6D1D0A96-277F-4512-AB8D-A1E26136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1"/>
          <a:stretch/>
        </p:blipFill>
        <p:spPr>
          <a:xfrm>
            <a:off x="4806048" y="2320877"/>
            <a:ext cx="6651742" cy="3822749"/>
          </a:xfrm>
          <a:prstGeom prst="rect">
            <a:avLst/>
          </a:prstGeom>
        </p:spPr>
      </p:pic>
      <p:pic>
        <p:nvPicPr>
          <p:cNvPr id="12" name="圖片 11" descr="一張含有 文字, 白板 的圖片&#10;&#10;自動產生的描述">
            <a:extLst>
              <a:ext uri="{FF2B5EF4-FFF2-40B4-BE49-F238E27FC236}">
                <a16:creationId xmlns:a16="http://schemas.microsoft.com/office/drawing/2014/main" id="{58F2A748-89D3-446E-BA13-02FFEFD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6" r="54572"/>
          <a:stretch/>
        </p:blipFill>
        <p:spPr>
          <a:xfrm>
            <a:off x="1066799" y="2633661"/>
            <a:ext cx="3590925" cy="35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66800" y="1614906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Precise</a:t>
            </a:r>
            <a:endParaRPr lang="zh-TW" altLang="en-US" sz="3600" dirty="0"/>
          </a:p>
        </p:txBody>
      </p:sp>
      <p:pic>
        <p:nvPicPr>
          <p:cNvPr id="8" name="圖片 7" descr="一張含有 文字, 白板 的圖片&#10;&#10;自動產生的描述">
            <a:extLst>
              <a:ext uri="{FF2B5EF4-FFF2-40B4-BE49-F238E27FC236}">
                <a16:creationId xmlns:a16="http://schemas.microsoft.com/office/drawing/2014/main" id="{282F8CF4-5ABB-4D31-9E4C-41455FCBC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4" r="45568" b="21973"/>
          <a:stretch/>
        </p:blipFill>
        <p:spPr>
          <a:xfrm>
            <a:off x="3791302" y="2351847"/>
            <a:ext cx="3840205" cy="3863559"/>
          </a:xfrm>
          <a:prstGeom prst="rect">
            <a:avLst/>
          </a:prstGeom>
        </p:spPr>
      </p:pic>
      <p:pic>
        <p:nvPicPr>
          <p:cNvPr id="14" name="圖片 13" descr="一張含有 文字, 白板 的圖片&#10;&#10;自動產生的描述">
            <a:extLst>
              <a:ext uri="{FF2B5EF4-FFF2-40B4-BE49-F238E27FC236}">
                <a16:creationId xmlns:a16="http://schemas.microsoft.com/office/drawing/2014/main" id="{52AE68DB-EE92-4760-9076-9F6BA0C9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088" b="60986"/>
          <a:stretch/>
        </p:blipFill>
        <p:spPr>
          <a:xfrm>
            <a:off x="734210" y="2351847"/>
            <a:ext cx="3098022" cy="3863559"/>
          </a:xfrm>
          <a:prstGeom prst="rect">
            <a:avLst/>
          </a:prstGeom>
        </p:spPr>
      </p:pic>
      <p:pic>
        <p:nvPicPr>
          <p:cNvPr id="15" name="圖片 14" descr="一張含有 文字, 白板 的圖片&#10;&#10;自動產生的描述">
            <a:extLst>
              <a:ext uri="{FF2B5EF4-FFF2-40B4-BE49-F238E27FC236}">
                <a16:creationId xmlns:a16="http://schemas.microsoft.com/office/drawing/2014/main" id="{6B7E30C0-4BF5-4268-ADD0-198D062C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6" t="1" b="60986"/>
          <a:stretch/>
        </p:blipFill>
        <p:spPr>
          <a:xfrm>
            <a:off x="7631507" y="2351846"/>
            <a:ext cx="3935589" cy="3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5162219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299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34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138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707582"/>
            <a:ext cx="7447562" cy="210252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Bearing - </a:t>
            </a:r>
            <a:r>
              <a:rPr lang="en-US" altLang="zh-TW" sz="3200" b="1" dirty="0"/>
              <a:t>What</a:t>
            </a:r>
            <a:r>
              <a:rPr lang="en-US" altLang="zh-TW" sz="3200" dirty="0"/>
              <a:t> bearing?</a:t>
            </a:r>
            <a:br>
              <a:rPr lang="zh-TW" altLang="en-US" sz="3200" dirty="0"/>
            </a:b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53E120-AF39-4F55-B003-A6FD52E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Bearing type:  deep groove bearing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Why choose it?</a:t>
            </a:r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安靜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 震動小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高轉速</a:t>
            </a:r>
            <a:endParaRPr lang="en-US" altLang="zh-TW" sz="2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「deep groove bearing」的圖片搜尋結果">
            <a:extLst>
              <a:ext uri="{FF2B5EF4-FFF2-40B4-BE49-F238E27FC236}">
                <a16:creationId xmlns:a16="http://schemas.microsoft.com/office/drawing/2014/main" id="{8E3247CF-9AE5-427E-9C29-A260ECB8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242" y="1768534"/>
            <a:ext cx="3322121" cy="33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8226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 bearing?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3582996-8038-4E87-AA64-AF731CDD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a )</a:t>
            </a:r>
            <a:r>
              <a:rPr lang="zh-TW" altLang="en-US" sz="2400" dirty="0">
                <a:solidFill>
                  <a:srgbClr val="FF0000"/>
                </a:solidFill>
              </a:rPr>
              <a:t> 輸入轉軸連接處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15mm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62302 2RS1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 descr="一張含有 螢幕擷取畫面, 電腦, 室內, 膝上型電腦 的圖片&#10;&#10;自動產生的描述">
            <a:extLst>
              <a:ext uri="{FF2B5EF4-FFF2-40B4-BE49-F238E27FC236}">
                <a16:creationId xmlns:a16="http://schemas.microsoft.com/office/drawing/2014/main" id="{F6FD7985-431F-4541-BCDC-D85C77D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21112" r="6404" b="38194"/>
          <a:stretch/>
        </p:blipFill>
        <p:spPr>
          <a:xfrm>
            <a:off x="1381707" y="3144965"/>
            <a:ext cx="9123785" cy="2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=7.8kN(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=20.89kN(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4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=12000rpm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9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0.072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48167-B158-414B-88D4-A5C318DDA5FA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14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2F201BF-2891-4E3B-B2CA-4CFCB89E0DED}"/>
              </a:ext>
            </a:extLst>
          </p:cNvPr>
          <p:cNvSpPr txBox="1">
            <a:spLocks/>
          </p:cNvSpPr>
          <p:nvPr/>
        </p:nvSpPr>
        <p:spPr>
          <a:xfrm>
            <a:off x="914400" y="163253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altLang="zh-TW" sz="2400">
                <a:solidFill>
                  <a:srgbClr val="FF0000"/>
                </a:solidFill>
              </a:rPr>
              <a:t>Part( b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zh-TW" altLang="en-US" sz="2400">
                <a:solidFill>
                  <a:srgbClr val="FF0000"/>
                </a:solidFill>
              </a:rPr>
              <a:t> 第二級的</a:t>
            </a:r>
            <a:r>
              <a:rPr lang="en-US" altLang="zh-TW" sz="2400">
                <a:solidFill>
                  <a:srgbClr val="FF0000"/>
                </a:solidFill>
              </a:rPr>
              <a:t>carrier</a:t>
            </a:r>
            <a:r>
              <a:rPr lang="zh-TW" altLang="en-US" sz="2400">
                <a:solidFill>
                  <a:srgbClr val="FF0000"/>
                </a:solidFill>
              </a:rPr>
              <a:t>齒輪上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zh-TW" altLang="en-US" sz="2000"/>
              <a:t>根據齒輪尺寸，因此挑選</a:t>
            </a:r>
            <a:r>
              <a:rPr lang="en-US" altLang="zh-TW" sz="2000"/>
              <a:t>Bore</a:t>
            </a:r>
            <a:r>
              <a:rPr lang="zh-TW" altLang="en-US" sz="2000"/>
              <a:t>大約為</a:t>
            </a:r>
            <a:r>
              <a:rPr lang="en-US" altLang="zh-TW" sz="2000"/>
              <a:t>12mm</a:t>
            </a:r>
          </a:p>
          <a:p>
            <a:r>
              <a:rPr lang="zh-TW" altLang="en-US" sz="2000"/>
              <a:t>依照規格表比對，挑選 </a:t>
            </a:r>
            <a:r>
              <a:rPr lang="en-US" altLang="zh-TW" sz="2000"/>
              <a:t>SKF</a:t>
            </a:r>
            <a:r>
              <a:rPr lang="zh-TW" altLang="en-US" sz="2000"/>
              <a:t> </a:t>
            </a:r>
            <a:r>
              <a:rPr lang="en-US" altLang="zh-TW" sz="2000" u="sng">
                <a:solidFill>
                  <a:srgbClr val="FF0000"/>
                </a:solidFill>
              </a:rPr>
              <a:t>6307</a:t>
            </a:r>
            <a:r>
              <a:rPr lang="zh-TW" altLang="en-US" sz="2000"/>
              <a:t>為使用軸承</a:t>
            </a:r>
            <a:endParaRPr lang="en-US" altLang="zh-TW" sz="2000"/>
          </a:p>
          <a:p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14" name="圖片 13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1C8F7ABB-114D-424F-96C5-43C6CB10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1307" r="7501" b="35555"/>
          <a:stretch/>
        </p:blipFill>
        <p:spPr>
          <a:xfrm>
            <a:off x="1676400" y="3037385"/>
            <a:ext cx="8839200" cy="32338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A1F0EA0-68F9-4074-BA0B-B0E0216E9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9" t="25097" r="23529" b="26015"/>
          <a:stretch/>
        </p:blipFill>
        <p:spPr>
          <a:xfrm>
            <a:off x="7521387" y="550870"/>
            <a:ext cx="3989293" cy="23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=10.1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 1.47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26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=3333rpm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1621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939824-7A11-4945-9968-E2A40D20ED99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0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7071702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9842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housing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41572"/>
            <a:ext cx="4211084" cy="2952917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0" t="944" r="23100" b="-944"/>
          <a:stretch/>
        </p:blipFill>
        <p:spPr>
          <a:xfrm>
            <a:off x="4830330" y="2118771"/>
            <a:ext cx="6274907" cy="31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37" y="8839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Load Condition </a:t>
            </a:r>
            <a:r>
              <a:rPr lang="en-US" altLang="zh-TW" dirty="0"/>
              <a:t>- Design Flow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CFF9FF-2712-497A-B379-33C4BCD0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37" y="2717006"/>
            <a:ext cx="1035263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B27FAC-826D-4DAD-8E80-5398A135C6DB}"/>
              </a:ext>
            </a:extLst>
          </p:cNvPr>
          <p:cNvSpPr/>
          <p:nvPr/>
        </p:nvSpPr>
        <p:spPr>
          <a:xfrm>
            <a:off x="9049967" y="2461048"/>
            <a:ext cx="1988670" cy="1935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0461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1119</Words>
  <Application>Microsoft Office PowerPoint</Application>
  <PresentationFormat>寬螢幕</PresentationFormat>
  <Paragraphs>248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Adobe 黑体 Std R</vt:lpstr>
      <vt:lpstr>新細明體</vt:lpstr>
      <vt:lpstr>Arial</vt:lpstr>
      <vt:lpstr>Calibri</vt:lpstr>
      <vt:lpstr>Century Gothic</vt:lpstr>
      <vt:lpstr>Garamond</vt:lpstr>
      <vt:lpstr>Gill Sans MT</vt:lpstr>
      <vt:lpstr>SavonVTI</vt:lpstr>
      <vt:lpstr>Planetary  Gear Reducer</vt:lpstr>
      <vt:lpstr>Outline</vt:lpstr>
      <vt:lpstr>Outline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  <vt:lpstr>Outline</vt:lpstr>
      <vt:lpstr>Load Condition - spec    </vt:lpstr>
      <vt:lpstr>Load Condition - Design Flow    </vt:lpstr>
      <vt:lpstr>Load Condition - Design Flow    </vt:lpstr>
      <vt:lpstr>Gear </vt:lpstr>
      <vt:lpstr>Stage 1</vt:lpstr>
      <vt:lpstr>Stage 2 </vt:lpstr>
      <vt:lpstr>Gear – Why we choose these configuration </vt:lpstr>
      <vt:lpstr>Gear – Load Analysis </vt:lpstr>
      <vt:lpstr>Gear – Load Analysis </vt:lpstr>
      <vt:lpstr>Gear – Load Analysis </vt:lpstr>
      <vt:lpstr>Gear – Load Analysis </vt:lpstr>
      <vt:lpstr>Load Condition - Design Flow    </vt:lpstr>
      <vt:lpstr>Shaft - Material</vt:lpstr>
      <vt:lpstr>Shaft – Why this shaft?</vt:lpstr>
      <vt:lpstr>Shaft - Dimension</vt:lpstr>
      <vt:lpstr>Shaft - Calculation </vt:lpstr>
      <vt:lpstr>Shaft - Calculation </vt:lpstr>
      <vt:lpstr>Load Condition - Design Flow    </vt:lpstr>
      <vt:lpstr>Bearing - What bearing?  </vt:lpstr>
      <vt:lpstr>Bearing – How to choose bearing?  </vt:lpstr>
      <vt:lpstr>Bearing – Life Calculating</vt:lpstr>
      <vt:lpstr>Bearing – How to choose?  </vt:lpstr>
      <vt:lpstr>Bearing – Life Calculating</vt:lpstr>
      <vt:lpstr>Load Condition - Design Flow    </vt:lpstr>
      <vt:lpstr>Gear housing</vt:lpstr>
      <vt:lpstr>Load Condition - Design Flow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32</cp:revision>
  <dcterms:created xsi:type="dcterms:W3CDTF">2019-12-17T16:01:15Z</dcterms:created>
  <dcterms:modified xsi:type="dcterms:W3CDTF">2019-12-17T17:39:37Z</dcterms:modified>
</cp:coreProperties>
</file>