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3" r:id="rId3"/>
    <p:sldId id="274" r:id="rId4"/>
    <p:sldId id="257" r:id="rId5"/>
    <p:sldId id="258" r:id="rId6"/>
    <p:sldId id="261" r:id="rId7"/>
    <p:sldId id="265" r:id="rId8"/>
    <p:sldId id="262" r:id="rId9"/>
    <p:sldId id="264" r:id="rId10"/>
    <p:sldId id="259" r:id="rId11"/>
    <p:sldId id="275" r:id="rId12"/>
    <p:sldId id="266" r:id="rId13"/>
    <p:sldId id="276" r:id="rId14"/>
    <p:sldId id="277" r:id="rId15"/>
    <p:sldId id="286" r:id="rId16"/>
    <p:sldId id="285" r:id="rId17"/>
    <p:sldId id="278" r:id="rId18"/>
    <p:sldId id="288" r:id="rId19"/>
    <p:sldId id="289" r:id="rId20"/>
    <p:sldId id="290" r:id="rId21"/>
    <p:sldId id="287" r:id="rId22"/>
    <p:sldId id="280" r:id="rId23"/>
    <p:sldId id="293" r:id="rId24"/>
    <p:sldId id="292" r:id="rId25"/>
    <p:sldId id="267" r:id="rId26"/>
    <p:sldId id="281" r:id="rId27"/>
    <p:sldId id="282" r:id="rId28"/>
    <p:sldId id="270" r:id="rId29"/>
    <p:sldId id="283" r:id="rId30"/>
    <p:sldId id="272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E8E0F-4588-4B7C-B8FD-7BABD0319BB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8D2541-E0FE-42D7-8268-38A763EB00DD}">
      <dgm:prSet/>
      <dgm:spPr/>
      <dgm:t>
        <a:bodyPr/>
        <a:lstStyle/>
        <a:p>
          <a:r>
            <a:rPr lang="en-US"/>
            <a:t>From General Planetary Gear combinations : </a:t>
          </a:r>
        </a:p>
      </dgm:t>
    </dgm:pt>
    <dgm:pt modelId="{67EEA2C5-C300-4229-8DAE-B002F83502B2}" type="parTrans" cxnId="{12D38105-0A6E-4CD4-BB39-A7CABD9D2AA0}">
      <dgm:prSet/>
      <dgm:spPr/>
      <dgm:t>
        <a:bodyPr/>
        <a:lstStyle/>
        <a:p>
          <a:endParaRPr lang="en-US"/>
        </a:p>
      </dgm:t>
    </dgm:pt>
    <dgm:pt modelId="{F1DBCDBB-7D09-4DB9-8C35-7DD6EE2C387D}" type="sibTrans" cxnId="{12D38105-0A6E-4CD4-BB39-A7CABD9D2AA0}">
      <dgm:prSet/>
      <dgm:spPr/>
      <dgm:t>
        <a:bodyPr/>
        <a:lstStyle/>
        <a:p>
          <a:endParaRPr lang="en-US"/>
        </a:p>
      </dgm:t>
    </dgm:pt>
    <dgm:pt modelId="{7CDDD01C-557C-4A19-83EA-9088B8D03910}">
      <dgm:prSet/>
      <dgm:spPr/>
      <dgm:t>
        <a:bodyPr/>
        <a:lstStyle/>
        <a:p>
          <a:r>
            <a:rPr lang="en-US"/>
            <a:t>We choose these two configuration to meet our goal. (Reduction ratio ≈15.6)					</a:t>
          </a:r>
        </a:p>
      </dgm:t>
    </dgm:pt>
    <dgm:pt modelId="{3AE44B51-3C5B-4DB3-875D-1533712CAA12}" type="parTrans" cxnId="{7D42FDEB-38F8-497D-835E-391ACED4FCDA}">
      <dgm:prSet/>
      <dgm:spPr/>
      <dgm:t>
        <a:bodyPr/>
        <a:lstStyle/>
        <a:p>
          <a:endParaRPr lang="en-US"/>
        </a:p>
      </dgm:t>
    </dgm:pt>
    <dgm:pt modelId="{A8A25EB8-97B0-4348-8AFF-417D422146F1}" type="sibTrans" cxnId="{7D42FDEB-38F8-497D-835E-391ACED4FCDA}">
      <dgm:prSet/>
      <dgm:spPr/>
      <dgm:t>
        <a:bodyPr/>
        <a:lstStyle/>
        <a:p>
          <a:endParaRPr lang="en-US"/>
        </a:p>
      </dgm:t>
    </dgm:pt>
    <dgm:pt modelId="{C3D64389-FA30-4017-B993-996D21D5A669}" type="pres">
      <dgm:prSet presAssocID="{A5BE8E0F-4588-4B7C-B8FD-7BABD0319BB4}" presName="Name0" presStyleCnt="0">
        <dgm:presLayoutVars>
          <dgm:dir/>
          <dgm:animLvl val="lvl"/>
          <dgm:resizeHandles val="exact"/>
        </dgm:presLayoutVars>
      </dgm:prSet>
      <dgm:spPr/>
    </dgm:pt>
    <dgm:pt modelId="{8D2FAA9D-C09F-40E6-B538-9765D9538242}" type="pres">
      <dgm:prSet presAssocID="{7CDDD01C-557C-4A19-83EA-9088B8D03910}" presName="boxAndChildren" presStyleCnt="0"/>
      <dgm:spPr/>
    </dgm:pt>
    <dgm:pt modelId="{F5C2AC61-B839-463D-B018-411140FAD875}" type="pres">
      <dgm:prSet presAssocID="{7CDDD01C-557C-4A19-83EA-9088B8D03910}" presName="parentTextBox" presStyleLbl="node1" presStyleIdx="0" presStyleCnt="2"/>
      <dgm:spPr/>
    </dgm:pt>
    <dgm:pt modelId="{942CD345-0D41-4761-991C-CFDF53131026}" type="pres">
      <dgm:prSet presAssocID="{F1DBCDBB-7D09-4DB9-8C35-7DD6EE2C387D}" presName="sp" presStyleCnt="0"/>
      <dgm:spPr/>
    </dgm:pt>
    <dgm:pt modelId="{D0B26981-95E8-4219-A853-DDB998D53882}" type="pres">
      <dgm:prSet presAssocID="{B88D2541-E0FE-42D7-8268-38A763EB00DD}" presName="arrowAndChildren" presStyleCnt="0"/>
      <dgm:spPr/>
    </dgm:pt>
    <dgm:pt modelId="{2362E2FA-FB9D-49C5-A9DE-42F4DBB51274}" type="pres">
      <dgm:prSet presAssocID="{B88D2541-E0FE-42D7-8268-38A763EB00DD}" presName="parentTextArrow" presStyleLbl="node1" presStyleIdx="1" presStyleCnt="2"/>
      <dgm:spPr/>
    </dgm:pt>
  </dgm:ptLst>
  <dgm:cxnLst>
    <dgm:cxn modelId="{12D38105-0A6E-4CD4-BB39-A7CABD9D2AA0}" srcId="{A5BE8E0F-4588-4B7C-B8FD-7BABD0319BB4}" destId="{B88D2541-E0FE-42D7-8268-38A763EB00DD}" srcOrd="0" destOrd="0" parTransId="{67EEA2C5-C300-4229-8DAE-B002F83502B2}" sibTransId="{F1DBCDBB-7D09-4DB9-8C35-7DD6EE2C387D}"/>
    <dgm:cxn modelId="{3C5E6832-71E0-4BBE-9D95-C730D6926B63}" type="presOf" srcId="{7CDDD01C-557C-4A19-83EA-9088B8D03910}" destId="{F5C2AC61-B839-463D-B018-411140FAD875}" srcOrd="0" destOrd="0" presId="urn:microsoft.com/office/officeart/2005/8/layout/process4"/>
    <dgm:cxn modelId="{1BD5B438-D9E0-48CD-A1AC-99701830A14B}" type="presOf" srcId="{B88D2541-E0FE-42D7-8268-38A763EB00DD}" destId="{2362E2FA-FB9D-49C5-A9DE-42F4DBB51274}" srcOrd="0" destOrd="0" presId="urn:microsoft.com/office/officeart/2005/8/layout/process4"/>
    <dgm:cxn modelId="{147118D6-8D78-410B-83B5-74F2DBAC2E3E}" type="presOf" srcId="{A5BE8E0F-4588-4B7C-B8FD-7BABD0319BB4}" destId="{C3D64389-FA30-4017-B993-996D21D5A669}" srcOrd="0" destOrd="0" presId="urn:microsoft.com/office/officeart/2005/8/layout/process4"/>
    <dgm:cxn modelId="{7D42FDEB-38F8-497D-835E-391ACED4FCDA}" srcId="{A5BE8E0F-4588-4B7C-B8FD-7BABD0319BB4}" destId="{7CDDD01C-557C-4A19-83EA-9088B8D03910}" srcOrd="1" destOrd="0" parTransId="{3AE44B51-3C5B-4DB3-875D-1533712CAA12}" sibTransId="{A8A25EB8-97B0-4348-8AFF-417D422146F1}"/>
    <dgm:cxn modelId="{658954E1-7E93-44E8-B7F4-1C5E08FECA79}" type="presParOf" srcId="{C3D64389-FA30-4017-B993-996D21D5A669}" destId="{8D2FAA9D-C09F-40E6-B538-9765D9538242}" srcOrd="0" destOrd="0" presId="urn:microsoft.com/office/officeart/2005/8/layout/process4"/>
    <dgm:cxn modelId="{BCE39680-57E9-42EB-A414-36999F76EE86}" type="presParOf" srcId="{8D2FAA9D-C09F-40E6-B538-9765D9538242}" destId="{F5C2AC61-B839-463D-B018-411140FAD875}" srcOrd="0" destOrd="0" presId="urn:microsoft.com/office/officeart/2005/8/layout/process4"/>
    <dgm:cxn modelId="{30512B0F-8CAD-4D0E-82B6-FB6A2FBF2C41}" type="presParOf" srcId="{C3D64389-FA30-4017-B993-996D21D5A669}" destId="{942CD345-0D41-4761-991C-CFDF53131026}" srcOrd="1" destOrd="0" presId="urn:microsoft.com/office/officeart/2005/8/layout/process4"/>
    <dgm:cxn modelId="{48B35ED2-158C-4CC9-B867-39538FE0F260}" type="presParOf" srcId="{C3D64389-FA30-4017-B993-996D21D5A669}" destId="{D0B26981-95E8-4219-A853-DDB998D53882}" srcOrd="2" destOrd="0" presId="urn:microsoft.com/office/officeart/2005/8/layout/process4"/>
    <dgm:cxn modelId="{7AF94C6E-B9B4-4CAB-94A0-0566642EA23C}" type="presParOf" srcId="{D0B26981-95E8-4219-A853-DDB998D53882}" destId="{2362E2FA-FB9D-49C5-A9DE-42F4DBB5127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2AC61-B839-463D-B018-411140FAD875}">
      <dsp:nvSpPr>
        <dsp:cNvPr id="0" name=""/>
        <dsp:cNvSpPr/>
      </dsp:nvSpPr>
      <dsp:spPr>
        <a:xfrm>
          <a:off x="0" y="3157015"/>
          <a:ext cx="5906181" cy="2071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We choose these two configuration to meet our goal. (Reduction ratio ≈15.6)					</a:t>
          </a:r>
        </a:p>
      </dsp:txBody>
      <dsp:txXfrm>
        <a:off x="0" y="3157015"/>
        <a:ext cx="5906181" cy="2071343"/>
      </dsp:txXfrm>
    </dsp:sp>
    <dsp:sp modelId="{2362E2FA-FB9D-49C5-A9DE-42F4DBB51274}">
      <dsp:nvSpPr>
        <dsp:cNvPr id="0" name=""/>
        <dsp:cNvSpPr/>
      </dsp:nvSpPr>
      <dsp:spPr>
        <a:xfrm rot="10800000">
          <a:off x="0" y="2358"/>
          <a:ext cx="5906181" cy="3185726"/>
        </a:xfrm>
        <a:prstGeom prst="upArrowCallout">
          <a:avLst/>
        </a:prstGeom>
        <a:solidFill>
          <a:schemeClr val="accent2">
            <a:hueOff val="1440041"/>
            <a:satOff val="-5449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From General Planetary Gear combinations : </a:t>
          </a:r>
        </a:p>
      </dsp:txBody>
      <dsp:txXfrm rot="10800000">
        <a:off x="0" y="2358"/>
        <a:ext cx="5906181" cy="2069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3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3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9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2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12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2" r:id="rId5"/>
    <p:sldLayoutId id="2147483748" r:id="rId6"/>
    <p:sldLayoutId id="2147483749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87B2AA-A93D-4B50-B854-4BC1425A9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27BAAF-AE58-46B8-AD64-5F0570B97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Planetary </a:t>
            </a:r>
            <a:br>
              <a:rPr lang="en-US" altLang="zh-TW" sz="4000" dirty="0"/>
            </a:br>
            <a:r>
              <a:rPr lang="en-US" altLang="zh-TW" sz="4000" dirty="0"/>
              <a:t>Gear Reducer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221B96-1583-469F-846D-C6E681D86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396" y="3745500"/>
            <a:ext cx="5214392" cy="10589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Conceptual Design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Team 10</a:t>
            </a:r>
          </a:p>
          <a:p>
            <a:endParaRPr lang="en-US" altLang="zh-TW" dirty="0">
              <a:solidFill>
                <a:schemeClr val="tx1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劉多聞 高子彧 林綠芸 葉蓁 何明耀</a:t>
            </a:r>
          </a:p>
        </p:txBody>
      </p:sp>
    </p:spTree>
    <p:extLst>
      <p:ext uri="{BB962C8B-B14F-4D97-AF65-F5344CB8AC3E}">
        <p14:creationId xmlns:p14="http://schemas.microsoft.com/office/powerpoint/2010/main" val="4192621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08F33-3B26-4F59-BA2F-360A9C1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schematics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ADF3EDC-D6EE-4B71-B202-D98C8BC8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82" y="3233127"/>
            <a:ext cx="5440409" cy="2985135"/>
          </a:xfrm>
          <a:prstGeom prst="rect">
            <a:avLst/>
          </a:prstGeom>
        </p:spPr>
      </p:pic>
      <p:pic>
        <p:nvPicPr>
          <p:cNvPr id="1026" name="Picture 2" descr="「two stage planetary gearbox」的圖片搜尋結果">
            <a:extLst>
              <a:ext uri="{FF2B5EF4-FFF2-40B4-BE49-F238E27FC236}">
                <a16:creationId xmlns:a16="http://schemas.microsoft.com/office/drawing/2014/main" id="{D5851E33-D275-4AA7-AAE8-67318D8A6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45238"/>
            <a:ext cx="5440409" cy="28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21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0631-0445-4116-B308-C4120BF7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DA20E-3D5B-4767-892C-5FC10611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Conceptual Design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Load Condition</a:t>
            </a:r>
          </a:p>
          <a:p>
            <a:r>
              <a:rPr lang="en-US" altLang="zh-TW" sz="2800" dirty="0"/>
              <a:t>Engineering Drawing</a:t>
            </a:r>
          </a:p>
          <a:p>
            <a:r>
              <a:rPr lang="en-US" altLang="zh-TW" sz="2800" dirty="0"/>
              <a:t>Presentation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257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4313580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Power : 32KW</a:t>
            </a:r>
          </a:p>
          <a:p>
            <a:r>
              <a:rPr lang="en-US" altLang="zh-TW" sz="2400" dirty="0"/>
              <a:t>First Stage : Input :12000rpm/25Nm Output : 3333rpm/90Nm</a:t>
            </a:r>
          </a:p>
          <a:p>
            <a:r>
              <a:rPr lang="en-US" altLang="zh-TW" sz="2400" dirty="0"/>
              <a:t>Second Stage : Input : 3333rpm/90Nm Output : 770rpm/390Nm</a:t>
            </a:r>
          </a:p>
          <a:p>
            <a:r>
              <a:rPr lang="en-US" altLang="zh-TW" sz="2400" dirty="0"/>
              <a:t>First Stage Reduction Ratio : 3.6</a:t>
            </a:r>
          </a:p>
          <a:p>
            <a:r>
              <a:rPr lang="en-US" altLang="zh-TW" sz="2400" dirty="0"/>
              <a:t>Second Stage Reduction Ratio : 4.3</a:t>
            </a:r>
          </a:p>
          <a:p>
            <a:r>
              <a:rPr lang="en-US" altLang="zh-TW" sz="2400" dirty="0"/>
              <a:t>Total Reduction Ratio : 15.5</a:t>
            </a:r>
          </a:p>
          <a:p>
            <a:r>
              <a:rPr lang="en-US" altLang="zh-TW" sz="2400" dirty="0"/>
              <a:t>First Stage </a:t>
            </a:r>
            <a:r>
              <a:rPr lang="zh-TW" altLang="en-US" sz="2400" dirty="0"/>
              <a:t>齒數比 </a:t>
            </a:r>
            <a:r>
              <a:rPr lang="en-US" altLang="zh-TW" sz="2400" dirty="0"/>
              <a:t>29:</a:t>
            </a:r>
            <a:r>
              <a:rPr lang="zh-TW" altLang="en-US" sz="2400" dirty="0"/>
              <a:t> </a:t>
            </a:r>
            <a:r>
              <a:rPr lang="en-US" altLang="zh-TW" sz="2400" dirty="0"/>
              <a:t>22:73 </a:t>
            </a:r>
            <a:r>
              <a:rPr lang="zh-TW" altLang="en-US" sz="2400" dirty="0"/>
              <a:t>半徑比 </a:t>
            </a:r>
            <a:r>
              <a:rPr lang="en-US" altLang="zh-TW" sz="2400" dirty="0"/>
              <a:t>29:51:80</a:t>
            </a:r>
          </a:p>
          <a:p>
            <a:r>
              <a:rPr lang="en-US" altLang="zh-TW" sz="2400" dirty="0"/>
              <a:t>Second Stage </a:t>
            </a:r>
            <a:r>
              <a:rPr lang="zh-TW" altLang="en-US" sz="2400" dirty="0"/>
              <a:t>齒數比 </a:t>
            </a:r>
            <a:r>
              <a:rPr lang="en-US" altLang="zh-TW" sz="2400" dirty="0"/>
              <a:t>19:</a:t>
            </a:r>
            <a:r>
              <a:rPr lang="zh-TW" altLang="en-US" sz="2400" dirty="0"/>
              <a:t> </a:t>
            </a:r>
            <a:r>
              <a:rPr lang="en-US" altLang="zh-TW" sz="2400" dirty="0"/>
              <a:t>23:65 </a:t>
            </a:r>
            <a:r>
              <a:rPr lang="zh-TW" altLang="en-US" sz="2400" dirty="0"/>
              <a:t>半徑比 </a:t>
            </a:r>
            <a:r>
              <a:rPr lang="en-US" altLang="zh-TW" sz="2400" dirty="0"/>
              <a:t>19:42:65</a:t>
            </a:r>
          </a:p>
          <a:p>
            <a:r>
              <a:rPr lang="en-US" altLang="zh-TW" sz="2400" dirty="0"/>
              <a:t>Diameter &lt; 180mm / Length &lt; 120mm / Volume &lt; 3L / Weight &lt; kg</a:t>
            </a: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24920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Condition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Design Flow:</a:t>
            </a:r>
          </a:p>
          <a:p>
            <a:r>
              <a:rPr lang="en-US" altLang="zh-TW" sz="2400" dirty="0"/>
              <a:t>Planetary Gear -&gt; Shaft -&gt; Bearings -&gt; Gearbox  -&gt; Fasteners (Bolts, nuts.)</a:t>
            </a:r>
            <a:r>
              <a:rPr lang="en-US" altLang="zh-TW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59538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Gear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7" name="內容版面配置區 2">
            <a:extLst>
              <a:ext uri="{FF2B5EF4-FFF2-40B4-BE49-F238E27FC236}">
                <a16:creationId xmlns:a16="http://schemas.microsoft.com/office/drawing/2014/main" id="{E85FE478-A5E2-4911-B1AA-F3A3E8DB1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64260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000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B7EF8-9160-469F-BC47-C42EDCFA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dirty="0"/>
              <a:t>Stage 1</a:t>
            </a:r>
            <a:endParaRPr lang="zh-TW" altLang="en-US" dirty="0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C7949F38-3A87-4EF6-A8F6-08E1C21EA7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737639"/>
              </p:ext>
            </p:extLst>
          </p:nvPr>
        </p:nvGraphicFramePr>
        <p:xfrm>
          <a:off x="1356360" y="2162120"/>
          <a:ext cx="9479279" cy="3273479"/>
        </p:xfrm>
        <a:graphic>
          <a:graphicData uri="http://schemas.openxmlformats.org/drawingml/2006/table">
            <a:tbl>
              <a:tblPr/>
              <a:tblGrid>
                <a:gridCol w="1202482">
                  <a:extLst>
                    <a:ext uri="{9D8B030D-6E8A-4147-A177-3AD203B41FA5}">
                      <a16:colId xmlns:a16="http://schemas.microsoft.com/office/drawing/2014/main" val="1878960396"/>
                    </a:ext>
                  </a:extLst>
                </a:gridCol>
                <a:gridCol w="1184067">
                  <a:extLst>
                    <a:ext uri="{9D8B030D-6E8A-4147-A177-3AD203B41FA5}">
                      <a16:colId xmlns:a16="http://schemas.microsoft.com/office/drawing/2014/main" val="130801833"/>
                    </a:ext>
                  </a:extLst>
                </a:gridCol>
                <a:gridCol w="947743">
                  <a:extLst>
                    <a:ext uri="{9D8B030D-6E8A-4147-A177-3AD203B41FA5}">
                      <a16:colId xmlns:a16="http://schemas.microsoft.com/office/drawing/2014/main" val="4265877364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1354774266"/>
                    </a:ext>
                  </a:extLst>
                </a:gridCol>
                <a:gridCol w="1362073">
                  <a:extLst>
                    <a:ext uri="{9D8B030D-6E8A-4147-A177-3AD203B41FA5}">
                      <a16:colId xmlns:a16="http://schemas.microsoft.com/office/drawing/2014/main" val="3258530299"/>
                    </a:ext>
                  </a:extLst>
                </a:gridCol>
                <a:gridCol w="1942138">
                  <a:extLst>
                    <a:ext uri="{9D8B030D-6E8A-4147-A177-3AD203B41FA5}">
                      <a16:colId xmlns:a16="http://schemas.microsoft.com/office/drawing/2014/main" val="3936672440"/>
                    </a:ext>
                  </a:extLst>
                </a:gridCol>
                <a:gridCol w="1478701">
                  <a:extLst>
                    <a:ext uri="{9D8B030D-6E8A-4147-A177-3AD203B41FA5}">
                      <a16:colId xmlns:a16="http://schemas.microsoft.com/office/drawing/2014/main" val="689993776"/>
                    </a:ext>
                  </a:extLst>
                </a:gridCol>
              </a:tblGrid>
              <a:tr h="82229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Stage 1 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module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Teeth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Pitch diameter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bore diameter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pressure angle(degree)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Reduction Ratio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973980"/>
                  </a:ext>
                </a:extLst>
              </a:tr>
              <a:tr h="612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Ring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73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109.5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3.6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447047"/>
                  </a:ext>
                </a:extLst>
              </a:tr>
              <a:tr h="612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Sun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29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43.5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908924"/>
                  </a:ext>
                </a:extLst>
              </a:tr>
              <a:tr h="612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planet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22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33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379240"/>
                  </a:ext>
                </a:extLst>
              </a:tr>
              <a:tr h="612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carrier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76.5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32" marR="15632" marT="1563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66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712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B7EF8-9160-469F-BC47-C42EDCFA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dirty="0"/>
              <a:t>Stage 2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38E8641-2CDD-48B4-80A8-2031F7442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671645"/>
              </p:ext>
            </p:extLst>
          </p:nvPr>
        </p:nvGraphicFramePr>
        <p:xfrm>
          <a:off x="1066795" y="2121027"/>
          <a:ext cx="9861180" cy="3054178"/>
        </p:xfrm>
        <a:graphic>
          <a:graphicData uri="http://schemas.openxmlformats.org/drawingml/2006/table">
            <a:tbl>
              <a:tblPr/>
              <a:tblGrid>
                <a:gridCol w="1188379">
                  <a:extLst>
                    <a:ext uri="{9D8B030D-6E8A-4147-A177-3AD203B41FA5}">
                      <a16:colId xmlns:a16="http://schemas.microsoft.com/office/drawing/2014/main" val="3449259801"/>
                    </a:ext>
                  </a:extLst>
                </a:gridCol>
                <a:gridCol w="1239799">
                  <a:extLst>
                    <a:ext uri="{9D8B030D-6E8A-4147-A177-3AD203B41FA5}">
                      <a16:colId xmlns:a16="http://schemas.microsoft.com/office/drawing/2014/main" val="2947404680"/>
                    </a:ext>
                  </a:extLst>
                </a:gridCol>
                <a:gridCol w="992352">
                  <a:extLst>
                    <a:ext uri="{9D8B030D-6E8A-4147-A177-3AD203B41FA5}">
                      <a16:colId xmlns:a16="http://schemas.microsoft.com/office/drawing/2014/main" val="3537083870"/>
                    </a:ext>
                  </a:extLst>
                </a:gridCol>
                <a:gridCol w="1426186">
                  <a:extLst>
                    <a:ext uri="{9D8B030D-6E8A-4147-A177-3AD203B41FA5}">
                      <a16:colId xmlns:a16="http://schemas.microsoft.com/office/drawing/2014/main" val="2232860576"/>
                    </a:ext>
                  </a:extLst>
                </a:gridCol>
                <a:gridCol w="1426184">
                  <a:extLst>
                    <a:ext uri="{9D8B030D-6E8A-4147-A177-3AD203B41FA5}">
                      <a16:colId xmlns:a16="http://schemas.microsoft.com/office/drawing/2014/main" val="2898801444"/>
                    </a:ext>
                  </a:extLst>
                </a:gridCol>
                <a:gridCol w="2033551">
                  <a:extLst>
                    <a:ext uri="{9D8B030D-6E8A-4147-A177-3AD203B41FA5}">
                      <a16:colId xmlns:a16="http://schemas.microsoft.com/office/drawing/2014/main" val="1847097580"/>
                    </a:ext>
                  </a:extLst>
                </a:gridCol>
                <a:gridCol w="1554729">
                  <a:extLst>
                    <a:ext uri="{9D8B030D-6E8A-4147-A177-3AD203B41FA5}">
                      <a16:colId xmlns:a16="http://schemas.microsoft.com/office/drawing/2014/main" val="1923455595"/>
                    </a:ext>
                  </a:extLst>
                </a:gridCol>
              </a:tblGrid>
              <a:tr h="84647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Stage 2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module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Teeth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Pitch diameter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bore diameter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pressure angle(degree)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Reduction Ratio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09501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Ring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65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97.5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4.3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91568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Sun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19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28.5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055796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planet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23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34.5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12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20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Total ratio</a:t>
                      </a:r>
                      <a:endParaRPr lang="en-US" altLang="zh-TW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809276"/>
                  </a:ext>
                </a:extLst>
              </a:tr>
              <a:tr h="46886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carrier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63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alt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15.48</a:t>
                      </a:r>
                      <a:endParaRPr lang="en-US" altLang="zh-TW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" marR="15734" marT="15734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79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2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Based on Input Torque 25 N-m :</a:t>
            </a:r>
            <a:r>
              <a:rPr lang="en-US" altLang="zh-TW" dirty="0"/>
              <a:t>					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410B4FD-2841-4680-94D8-EC6D1806B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68472"/>
          <a:stretch/>
        </p:blipFill>
        <p:spPr>
          <a:xfrm>
            <a:off x="1066800" y="2447926"/>
            <a:ext cx="9223800" cy="376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56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Based on Ring Gears are fixed :</a:t>
            </a:r>
            <a:r>
              <a:rPr lang="en-US" altLang="zh-TW" dirty="0"/>
              <a:t>					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999294DC-6B3D-4C77-96FB-C3DF116B3E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5" b="42778"/>
          <a:stretch/>
        </p:blipFill>
        <p:spPr>
          <a:xfrm>
            <a:off x="1066800" y="2400448"/>
            <a:ext cx="10336334" cy="38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Based on force-equilibrium equations :</a:t>
            </a:r>
            <a:r>
              <a:rPr lang="en-US" altLang="zh-TW" dirty="0"/>
              <a:t>					</a:t>
            </a: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0A09C22C-E1C9-4812-A613-9AF2D3B51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22" b="9370"/>
          <a:stretch/>
        </p:blipFill>
        <p:spPr>
          <a:xfrm>
            <a:off x="1066800" y="2245651"/>
            <a:ext cx="8540709" cy="3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8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0631-0445-4116-B308-C4120BF7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DA20E-3D5B-4767-892C-5FC10611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Conceptual Design</a:t>
            </a:r>
          </a:p>
          <a:p>
            <a:r>
              <a:rPr lang="en-US" altLang="zh-TW" sz="2800" dirty="0"/>
              <a:t>Load Condition</a:t>
            </a:r>
          </a:p>
          <a:p>
            <a:r>
              <a:rPr lang="en-US" altLang="zh-TW" sz="2800" dirty="0"/>
              <a:t>Engineering Drawing</a:t>
            </a:r>
          </a:p>
          <a:p>
            <a:r>
              <a:rPr lang="en-US" altLang="zh-TW" sz="2800" dirty="0"/>
              <a:t>Presentation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372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Note :</a:t>
            </a:r>
            <a:r>
              <a:rPr lang="zh-TW" altLang="en-US" sz="2400" dirty="0"/>
              <a:t>　</a:t>
            </a:r>
            <a:r>
              <a:rPr lang="en-US" altLang="zh-TW" sz="2400" dirty="0"/>
              <a:t>We assume that all</a:t>
            </a:r>
            <a:r>
              <a:rPr lang="zh-TW" altLang="en-US" sz="2400" dirty="0"/>
              <a:t> </a:t>
            </a:r>
            <a:r>
              <a:rPr lang="en-US" altLang="zh-TW" sz="2400" dirty="0"/>
              <a:t>gears</a:t>
            </a:r>
            <a:r>
              <a:rPr lang="zh-TW" altLang="en-US" sz="2400" dirty="0"/>
              <a:t> </a:t>
            </a:r>
            <a:r>
              <a:rPr lang="en-US" altLang="zh-TW" sz="2400" dirty="0"/>
              <a:t>are</a:t>
            </a:r>
            <a:r>
              <a:rPr lang="zh-TW" altLang="en-US" sz="2400" dirty="0"/>
              <a:t> </a:t>
            </a:r>
            <a:r>
              <a:rPr lang="en-US" altLang="zh-TW" sz="2400" dirty="0"/>
              <a:t>rotating at </a:t>
            </a:r>
            <a:r>
              <a:rPr lang="en-US" altLang="zh-TW" sz="2400" b="1" dirty="0">
                <a:solidFill>
                  <a:srgbClr val="FF0000"/>
                </a:solidFill>
              </a:rPr>
              <a:t>constant</a:t>
            </a:r>
            <a:r>
              <a:rPr lang="en-US" altLang="zh-TW" sz="2400" dirty="0"/>
              <a:t> speed.</a:t>
            </a:r>
          </a:p>
          <a:p>
            <a:endParaRPr lang="en-US" altLang="zh-TW" sz="2400" dirty="0"/>
          </a:p>
          <a:p>
            <a:r>
              <a:rPr lang="en-US" altLang="zh-TW" sz="2400" dirty="0"/>
              <a:t>That is, we ignore the effect of angular acceleration.</a:t>
            </a:r>
            <a:r>
              <a:rPr lang="en-US" altLang="zh-TW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103054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Gear – Load Analysis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5B8AFD44-E6D9-4DF9-AB30-969FF11A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6" y="1701411"/>
            <a:ext cx="10058400" cy="431358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Based on Input Torque 25 N-m :</a:t>
            </a:r>
            <a:r>
              <a:rPr lang="en-US" altLang="zh-TW" dirty="0"/>
              <a:t>					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0410B4FD-2841-4680-94D8-EC6D1806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06" y="0"/>
            <a:ext cx="4929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9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083F3CE-4D0A-4D60-9D00-6996E6A5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r>
              <a:rPr lang="zh-TW" altLang="en-US" sz="2400" dirty="0">
                <a:latin typeface="+mn-ea"/>
              </a:rPr>
              <a:t>軸心：</a:t>
            </a:r>
            <a:r>
              <a:rPr lang="en-US" altLang="zh-TW" sz="2400" dirty="0">
                <a:latin typeface="+mn-ea"/>
              </a:rPr>
              <a:t>CRS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(</a:t>
            </a:r>
            <a:r>
              <a:rPr lang="zh-TW" altLang="en-US" sz="2400" dirty="0">
                <a:latin typeface="+mn-ea"/>
              </a:rPr>
              <a:t>氣、油壓缸用活塞桿鍍鉻棒</a:t>
            </a:r>
            <a:r>
              <a:rPr lang="en-US" altLang="zh-TW" sz="2400" dirty="0">
                <a:latin typeface="+mn-ea"/>
              </a:rPr>
              <a:t>)</a:t>
            </a:r>
            <a:endParaRPr lang="zh-TW" altLang="en-US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材質 </a:t>
            </a:r>
            <a:r>
              <a:rPr lang="en-US" altLang="zh-TW" sz="2400" dirty="0">
                <a:latin typeface="+mn-ea"/>
              </a:rPr>
              <a:t>: </a:t>
            </a:r>
            <a:r>
              <a:rPr lang="zh-TW" altLang="en-US" sz="2400" dirty="0">
                <a:latin typeface="+mn-ea"/>
              </a:rPr>
              <a:t>中碳鋼 </a:t>
            </a:r>
            <a:r>
              <a:rPr lang="en-US" altLang="zh-TW" sz="2400" dirty="0">
                <a:latin typeface="+mn-ea"/>
              </a:rPr>
              <a:t>(S45C)</a:t>
            </a:r>
          </a:p>
          <a:p>
            <a:r>
              <a:rPr lang="zh-TW" altLang="en-US" sz="2400" dirty="0">
                <a:latin typeface="+mn-ea"/>
              </a:rPr>
              <a:t>處理方式 </a:t>
            </a:r>
            <a:r>
              <a:rPr lang="en-US" altLang="zh-TW" sz="2400" dirty="0">
                <a:latin typeface="+mn-ea"/>
              </a:rPr>
              <a:t>: </a:t>
            </a:r>
            <a:r>
              <a:rPr lang="zh-TW" altLang="en-US" sz="2400" dirty="0">
                <a:latin typeface="+mn-ea"/>
              </a:rPr>
              <a:t>研磨、表面鍍硬鉻、不生鏽。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型號：</a:t>
            </a:r>
            <a:r>
              <a:rPr lang="en-US" altLang="zh-TW" sz="2400" dirty="0">
                <a:latin typeface="+mn-ea"/>
              </a:rPr>
              <a:t>CRS15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/ CRS12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外徑公差 </a:t>
            </a:r>
            <a:r>
              <a:rPr lang="en-US" altLang="zh-TW" sz="2400" dirty="0">
                <a:latin typeface="+mn-ea"/>
              </a:rPr>
              <a:t>f7</a:t>
            </a:r>
            <a:r>
              <a:rPr lang="zh-TW" altLang="en-US" sz="2400" dirty="0">
                <a:latin typeface="+mn-ea"/>
              </a:rPr>
              <a:t>：</a:t>
            </a:r>
            <a:r>
              <a:rPr lang="en-US" altLang="zh-TW" sz="2400" dirty="0">
                <a:latin typeface="+mn-ea"/>
              </a:rPr>
              <a:t>-16~-34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(µm)</a:t>
            </a:r>
          </a:p>
          <a:p>
            <a:r>
              <a:rPr lang="zh-TW" altLang="en-US" sz="2400" dirty="0">
                <a:latin typeface="+mn-ea"/>
              </a:rPr>
              <a:t>重量：</a:t>
            </a:r>
            <a:r>
              <a:rPr lang="en-US" altLang="zh-TW" sz="2400" dirty="0">
                <a:latin typeface="+mn-ea"/>
              </a:rPr>
              <a:t>1.39(kg/m)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/</a:t>
            </a:r>
            <a:r>
              <a:rPr lang="zh-TW" altLang="en-US" sz="2400" dirty="0">
                <a:latin typeface="+mn-ea"/>
              </a:rPr>
              <a:t> </a:t>
            </a:r>
            <a:r>
              <a:rPr lang="en-US" altLang="zh-TW" sz="2400" dirty="0">
                <a:latin typeface="+mn-ea"/>
              </a:rPr>
              <a:t>0.89(kg/m)</a:t>
            </a:r>
            <a:r>
              <a:rPr lang="zh-TW" altLang="en-US" sz="2400" dirty="0">
                <a:latin typeface="+mn-ea"/>
              </a:rPr>
              <a:t> </a:t>
            </a:r>
          </a:p>
          <a:p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49C5B0-0689-480E-9D5C-C317E56A3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3"/>
          <a:stretch/>
        </p:blipFill>
        <p:spPr>
          <a:xfrm>
            <a:off x="7061200" y="1424354"/>
            <a:ext cx="4064000" cy="3648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E987CF23-EAA5-4249-8821-E7B3EAD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80" y="548726"/>
            <a:ext cx="10058400" cy="1371600"/>
          </a:xfrm>
        </p:spPr>
        <p:txBody>
          <a:bodyPr/>
          <a:lstStyle/>
          <a:p>
            <a:r>
              <a:rPr lang="en-US" altLang="zh-TW" dirty="0"/>
              <a:t>Shaft - Material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520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A083F3CE-4D0A-4D60-9D00-6996E6A5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/>
          <a:lstStyle/>
          <a:p>
            <a:endParaRPr lang="zh-TW" altLang="en-US" sz="2400" dirty="0">
              <a:latin typeface="+mn-ea"/>
            </a:endParaRPr>
          </a:p>
          <a:p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49C5B0-0689-480E-9D5C-C317E56A3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3"/>
          <a:stretch/>
        </p:blipFill>
        <p:spPr>
          <a:xfrm>
            <a:off x="7061200" y="1424354"/>
            <a:ext cx="4064000" cy="3648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E987CF23-EAA5-4249-8821-E7B3EAD2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80" y="548726"/>
            <a:ext cx="10058400" cy="1371600"/>
          </a:xfrm>
        </p:spPr>
        <p:txBody>
          <a:bodyPr/>
          <a:lstStyle/>
          <a:p>
            <a:r>
              <a:rPr lang="en-US" altLang="zh-TW" dirty="0"/>
              <a:t>Shaft - Material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5523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1380" y="548726"/>
            <a:ext cx="10058400" cy="1371600"/>
          </a:xfrm>
        </p:spPr>
        <p:txBody>
          <a:bodyPr/>
          <a:lstStyle/>
          <a:p>
            <a:r>
              <a:rPr lang="en-US" altLang="zh-TW" dirty="0"/>
              <a:t>Shaft - Dimension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18084" y="4237290"/>
          <a:ext cx="7107116" cy="15050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6779">
                  <a:extLst>
                    <a:ext uri="{9D8B030D-6E8A-4147-A177-3AD203B41FA5}">
                      <a16:colId xmlns:a16="http://schemas.microsoft.com/office/drawing/2014/main" val="1540675099"/>
                    </a:ext>
                  </a:extLst>
                </a:gridCol>
                <a:gridCol w="1776779">
                  <a:extLst>
                    <a:ext uri="{9D8B030D-6E8A-4147-A177-3AD203B41FA5}">
                      <a16:colId xmlns:a16="http://schemas.microsoft.com/office/drawing/2014/main" val="296416501"/>
                    </a:ext>
                  </a:extLst>
                </a:gridCol>
                <a:gridCol w="1776779">
                  <a:extLst>
                    <a:ext uri="{9D8B030D-6E8A-4147-A177-3AD203B41FA5}">
                      <a16:colId xmlns:a16="http://schemas.microsoft.com/office/drawing/2014/main" val="1817200644"/>
                    </a:ext>
                  </a:extLst>
                </a:gridCol>
                <a:gridCol w="1776779">
                  <a:extLst>
                    <a:ext uri="{9D8B030D-6E8A-4147-A177-3AD203B41FA5}">
                      <a16:colId xmlns:a16="http://schemas.microsoft.com/office/drawing/2014/main" val="1022140166"/>
                    </a:ext>
                  </a:extLst>
                </a:gridCol>
              </a:tblGrid>
              <a:tr h="501679"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外徑 </a:t>
                      </a:r>
                      <a:r>
                        <a:rPr lang="en-US" altLang="zh-TW" dirty="0"/>
                        <a:t>(mm)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長度 </a:t>
                      </a:r>
                      <a:r>
                        <a:rPr lang="en-US" altLang="zh-TW" dirty="0"/>
                        <a:t>(mm)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重量 </a:t>
                      </a:r>
                      <a:r>
                        <a:rPr lang="en-US" altLang="zh-TW" dirty="0"/>
                        <a:t>(1.39kg/m)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82227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10+12(</a:t>
                      </a:r>
                      <a:r>
                        <a:rPr lang="zh-TW" altLang="en-US" dirty="0"/>
                        <a:t>軸承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3.336(g)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74485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10+12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3.336(g)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472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66799" y="2023742"/>
          <a:ext cx="7250723" cy="20067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2293">
                  <a:extLst>
                    <a:ext uri="{9D8B030D-6E8A-4147-A177-3AD203B41FA5}">
                      <a16:colId xmlns:a16="http://schemas.microsoft.com/office/drawing/2014/main" val="1540675099"/>
                    </a:ext>
                  </a:extLst>
                </a:gridCol>
                <a:gridCol w="1626577">
                  <a:extLst>
                    <a:ext uri="{9D8B030D-6E8A-4147-A177-3AD203B41FA5}">
                      <a16:colId xmlns:a16="http://schemas.microsoft.com/office/drawing/2014/main" val="296416501"/>
                    </a:ext>
                  </a:extLst>
                </a:gridCol>
                <a:gridCol w="2469172">
                  <a:extLst>
                    <a:ext uri="{9D8B030D-6E8A-4147-A177-3AD203B41FA5}">
                      <a16:colId xmlns:a16="http://schemas.microsoft.com/office/drawing/2014/main" val="1817200644"/>
                    </a:ext>
                  </a:extLst>
                </a:gridCol>
                <a:gridCol w="1812681">
                  <a:extLst>
                    <a:ext uri="{9D8B030D-6E8A-4147-A177-3AD203B41FA5}">
                      <a16:colId xmlns:a16="http://schemas.microsoft.com/office/drawing/2014/main" val="1022140166"/>
                    </a:ext>
                  </a:extLst>
                </a:gridCol>
              </a:tblGrid>
              <a:tr h="501679">
                <a:tc>
                  <a:txBody>
                    <a:bodyPr/>
                    <a:lstStyle/>
                    <a:p>
                      <a:r>
                        <a:rPr lang="zh-TW" altLang="en-US" dirty="0"/>
                        <a:t>第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外徑 </a:t>
                      </a:r>
                      <a:r>
                        <a:rPr lang="en-US" altLang="zh-TW" dirty="0"/>
                        <a:t>(mm)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長度 </a:t>
                      </a:r>
                      <a:r>
                        <a:rPr lang="en-US" altLang="zh-TW" dirty="0"/>
                        <a:t>(mm)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重量 </a:t>
                      </a:r>
                      <a:r>
                        <a:rPr lang="en-US" altLang="zh-TW" dirty="0"/>
                        <a:t>(1.39kg/m)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82227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17(</a:t>
                      </a:r>
                      <a:r>
                        <a:rPr lang="zh-TW" altLang="en-US" dirty="0"/>
                        <a:t>軸承</a:t>
                      </a:r>
                      <a:r>
                        <a:rPr lang="en-US" altLang="zh-TW" dirty="0"/>
                        <a:t>)+5+5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3.753(g)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74485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2.78(g)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4722"/>
                  </a:ext>
                </a:extLst>
              </a:tr>
              <a:tr h="501679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17+5+5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(gear house</a:t>
                      </a:r>
                      <a:r>
                        <a:rPr lang="zh-TW" altLang="en-US" dirty="0"/>
                        <a:t>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3.753(g)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87415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045395" y="284243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Connect with gear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flipH="1">
            <a:off x="8386917" y="2884778"/>
            <a:ext cx="501161" cy="2846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3443922" y="4971666"/>
            <a:ext cx="404446" cy="2846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193728" y="4929322"/>
            <a:ext cx="216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Connect with carrier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088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Shaft - Calculation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431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337" y="1475682"/>
            <a:ext cx="3481141" cy="486046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343" y="1446124"/>
            <a:ext cx="3365857" cy="489001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34210" y="1596824"/>
            <a:ext cx="163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Precise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096000" y="1539610"/>
            <a:ext cx="163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Draft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57203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796649"/>
            <a:ext cx="10058400" cy="168374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Bearing - </a:t>
            </a:r>
            <a:r>
              <a:rPr lang="en-US" altLang="zh-TW" sz="3200" b="1" dirty="0"/>
              <a:t>What</a:t>
            </a:r>
            <a:r>
              <a:rPr lang="en-US" altLang="zh-TW" sz="3200" dirty="0"/>
              <a:t> bearing we choose?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D53E120-AF39-4F55-B003-A6FD52EF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71" y="2044606"/>
            <a:ext cx="10058400" cy="384968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Bearing type:  deep groove bearing</a:t>
            </a:r>
          </a:p>
          <a:p>
            <a:endParaRPr lang="en-US" altLang="zh-TW" sz="2400" dirty="0"/>
          </a:p>
          <a:p>
            <a:r>
              <a:rPr lang="en-US" altLang="zh-TW" sz="2400" dirty="0"/>
              <a:t>Why choose it?</a:t>
            </a:r>
          </a:p>
          <a:p>
            <a:r>
              <a:rPr lang="en-US" altLang="zh-TW" sz="2400" dirty="0"/>
              <a:t>1. </a:t>
            </a:r>
            <a:r>
              <a:rPr lang="zh-TW" altLang="en-US" sz="2400" dirty="0"/>
              <a:t>安靜</a:t>
            </a:r>
            <a:endParaRPr lang="en-US" altLang="zh-TW" sz="2400" dirty="0"/>
          </a:p>
          <a:p>
            <a:r>
              <a:rPr lang="en-US" altLang="zh-TW" sz="2400" dirty="0"/>
              <a:t>2.</a:t>
            </a:r>
            <a:r>
              <a:rPr lang="zh-TW" altLang="en-US" sz="2400" dirty="0"/>
              <a:t> 震動小</a:t>
            </a:r>
            <a:endParaRPr lang="en-US" altLang="zh-TW" sz="2400" dirty="0"/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 高轉速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8226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796649"/>
            <a:ext cx="10058400" cy="168374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Bearing – </a:t>
            </a:r>
            <a:r>
              <a:rPr lang="en-US" altLang="zh-TW" sz="3200" b="1" dirty="0"/>
              <a:t>How </a:t>
            </a:r>
            <a:r>
              <a:rPr lang="en-US" altLang="zh-TW" sz="3200" dirty="0"/>
              <a:t>to choose bearing?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3582996-8038-4E87-AA64-AF731CDD2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2530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Part( a )</a:t>
            </a:r>
            <a:r>
              <a:rPr lang="zh-TW" altLang="en-US" sz="2400" dirty="0">
                <a:solidFill>
                  <a:srgbClr val="FF0000"/>
                </a:solidFill>
              </a:rPr>
              <a:t> 輸入轉軸連接處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zh-TW" altLang="en-US" sz="2000" dirty="0"/>
              <a:t>根據齒輪尺寸，因此挑選</a:t>
            </a:r>
            <a:r>
              <a:rPr lang="en-US" altLang="zh-TW" sz="2000" dirty="0"/>
              <a:t>Bore</a:t>
            </a:r>
            <a:r>
              <a:rPr lang="zh-TW" altLang="en-US" sz="2000" dirty="0"/>
              <a:t>大約為</a:t>
            </a:r>
            <a:r>
              <a:rPr lang="en-US" altLang="zh-TW" sz="2000" dirty="0"/>
              <a:t>15mm</a:t>
            </a:r>
          </a:p>
          <a:p>
            <a:r>
              <a:rPr lang="zh-TW" altLang="en-US" sz="2000" dirty="0"/>
              <a:t>依照規格表比對，挑選 </a:t>
            </a:r>
            <a:r>
              <a:rPr lang="en-US" altLang="zh-TW" sz="2000" dirty="0"/>
              <a:t>SKF</a:t>
            </a:r>
            <a:r>
              <a:rPr lang="zh-TW" altLang="en-US" sz="2000" dirty="0"/>
              <a:t> </a:t>
            </a:r>
            <a:r>
              <a:rPr lang="en-US" altLang="zh-TW" sz="2000" u="sng" dirty="0">
                <a:solidFill>
                  <a:srgbClr val="FF0000"/>
                </a:solidFill>
              </a:rPr>
              <a:t>62302 2RS1</a:t>
            </a:r>
            <a:r>
              <a:rPr lang="zh-TW" altLang="en-US" sz="2000" dirty="0"/>
              <a:t>為使用軸承</a:t>
            </a:r>
            <a:endParaRPr lang="en-US" altLang="zh-TW" sz="20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3" name="圖片 12" descr="一張含有 螢幕擷取畫面, 電腦, 室內, 膝上型電腦 的圖片&#10;&#10;自動產生的描述">
            <a:extLst>
              <a:ext uri="{FF2B5EF4-FFF2-40B4-BE49-F238E27FC236}">
                <a16:creationId xmlns:a16="http://schemas.microsoft.com/office/drawing/2014/main" id="{F6FD7985-431F-4541-BCDC-D85C77DC7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1" t="21112" r="6404" b="38194"/>
          <a:stretch/>
        </p:blipFill>
        <p:spPr>
          <a:xfrm>
            <a:off x="1381707" y="3144965"/>
            <a:ext cx="9123785" cy="29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30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A834E50-4938-4081-AF81-E990C0FFF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1" y="1737128"/>
            <a:ext cx="7038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53F05B-0A7E-4ED2-81BC-DD64F8952444}"/>
              </a:ext>
            </a:extLst>
          </p:cNvPr>
          <p:cNvSpPr/>
          <p:nvPr/>
        </p:nvSpPr>
        <p:spPr>
          <a:xfrm>
            <a:off x="8641508" y="1737127"/>
            <a:ext cx="1126378" cy="7905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CC0CB2-4190-4888-B1F2-757BC959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436406"/>
            <a:ext cx="10058400" cy="1371600"/>
          </a:xfrm>
        </p:spPr>
        <p:txBody>
          <a:bodyPr/>
          <a:lstStyle/>
          <a:p>
            <a:r>
              <a:rPr lang="en-US" altLang="zh-TW" dirty="0"/>
              <a:t>Bearing – </a:t>
            </a:r>
            <a:r>
              <a:rPr lang="en-US" altLang="zh-TW" b="1" dirty="0"/>
              <a:t>Life</a:t>
            </a:r>
            <a:r>
              <a:rPr lang="en-US" altLang="zh-TW" dirty="0"/>
              <a:t> Calculating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16EA59-CC52-4E9D-B580-0A19C58A8921}"/>
              </a:ext>
            </a:extLst>
          </p:cNvPr>
          <p:cNvSpPr txBox="1"/>
          <p:nvPr/>
        </p:nvSpPr>
        <p:spPr>
          <a:xfrm>
            <a:off x="1541926" y="18671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根據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782803-6E9A-4F9E-9AC8-E4914C66329D}"/>
              </a:ext>
            </a:extLst>
          </p:cNvPr>
          <p:cNvSpPr txBox="1"/>
          <p:nvPr/>
        </p:nvSpPr>
        <p:spPr>
          <a:xfrm>
            <a:off x="1541926" y="2781985"/>
            <a:ext cx="380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</a:t>
            </a:r>
            <a:r>
              <a:rPr lang="en-US" altLang="zh-TW" sz="2800" baseline="-25000" dirty="0"/>
              <a:t>10</a:t>
            </a:r>
            <a:r>
              <a:rPr lang="en-US" altLang="zh-TW" sz="2800" dirty="0"/>
              <a:t>=7.8kN(</a:t>
            </a:r>
            <a:r>
              <a:rPr lang="zh-TW" altLang="en-US" sz="2800" dirty="0"/>
              <a:t>根據規格表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82ED47-3580-48B9-A276-1AA1DAB3762D}"/>
              </a:ext>
            </a:extLst>
          </p:cNvPr>
          <p:cNvSpPr txBox="1"/>
          <p:nvPr/>
        </p:nvSpPr>
        <p:spPr>
          <a:xfrm>
            <a:off x="1578450" y="3429000"/>
            <a:ext cx="437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F</a:t>
            </a:r>
            <a:r>
              <a:rPr lang="en-US" altLang="zh-TW" sz="2800" baseline="-25000" dirty="0"/>
              <a:t>D</a:t>
            </a:r>
            <a:r>
              <a:rPr lang="en-US" altLang="zh-TW" sz="2800" dirty="0"/>
              <a:t>=20.89kN(</a:t>
            </a:r>
            <a:r>
              <a:rPr lang="zh-TW" altLang="en-US" sz="2800" dirty="0"/>
              <a:t>根據齒輪重量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C971EA-E500-428A-88BB-75B0EF80404D}"/>
              </a:ext>
            </a:extLst>
          </p:cNvPr>
          <p:cNvSpPr txBox="1"/>
          <p:nvPr/>
        </p:nvSpPr>
        <p:spPr>
          <a:xfrm>
            <a:off x="1578450" y="3952220"/>
            <a:ext cx="4442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L</a:t>
            </a:r>
            <a:r>
              <a:rPr lang="en-US" altLang="zh-TW" sz="2800" baseline="-25000" dirty="0"/>
              <a:t>R</a:t>
            </a:r>
            <a:r>
              <a:rPr lang="en-US" altLang="zh-TW" sz="2800" dirty="0"/>
              <a:t>=10</a:t>
            </a:r>
            <a:r>
              <a:rPr lang="en-US" altLang="zh-TW" sz="2800" baseline="30000" dirty="0"/>
              <a:t>6</a:t>
            </a:r>
            <a:r>
              <a:rPr lang="zh-TW" altLang="en-US" sz="2800" baseline="30000" dirty="0"/>
              <a:t> </a:t>
            </a:r>
            <a:r>
              <a:rPr lang="en-US" altLang="zh-TW" sz="2800" dirty="0"/>
              <a:t>rev</a:t>
            </a:r>
            <a:r>
              <a:rPr lang="zh-TW" altLang="en-US" sz="2800" dirty="0"/>
              <a:t>  、 </a:t>
            </a:r>
            <a:r>
              <a:rPr lang="en-US" altLang="zh-TW" sz="2800" dirty="0" err="1"/>
              <a:t>n</a:t>
            </a:r>
            <a:r>
              <a:rPr lang="en-US" altLang="zh-TW" sz="2800" baseline="-25000" dirty="0" err="1"/>
              <a:t>D</a:t>
            </a:r>
            <a:r>
              <a:rPr lang="en-US" altLang="zh-TW" sz="2800" dirty="0"/>
              <a:t>=12000rpm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10CA67-A3E2-4F9C-9D76-E3C5DBF1A679}"/>
              </a:ext>
            </a:extLst>
          </p:cNvPr>
          <p:cNvSpPr txBox="1"/>
          <p:nvPr/>
        </p:nvSpPr>
        <p:spPr>
          <a:xfrm>
            <a:off x="1578450" y="4591907"/>
            <a:ext cx="6392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因此可計算出轉軸連接處的</a:t>
            </a:r>
            <a:r>
              <a:rPr lang="en-US" altLang="zh-TW" sz="2800" dirty="0"/>
              <a:t>life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0.072</a:t>
            </a:r>
            <a:r>
              <a:rPr lang="zh-TW" altLang="en-US" sz="2800" dirty="0"/>
              <a:t> </a:t>
            </a:r>
            <a:r>
              <a:rPr lang="en-US" altLang="zh-TW" sz="2800" dirty="0"/>
              <a:t>h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448167-B158-414B-88D4-A5C318DDA5FA}"/>
              </a:ext>
            </a:extLst>
          </p:cNvPr>
          <p:cNvSpPr txBox="1"/>
          <p:nvPr/>
        </p:nvSpPr>
        <p:spPr>
          <a:xfrm flipH="1">
            <a:off x="8375660" y="193702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R=0.9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5146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796649"/>
            <a:ext cx="10058400" cy="168374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Bearing – </a:t>
            </a:r>
            <a:r>
              <a:rPr lang="en-US" altLang="zh-TW" sz="3200" b="1" dirty="0"/>
              <a:t>How </a:t>
            </a:r>
            <a:r>
              <a:rPr lang="en-US" altLang="zh-TW" sz="3200" dirty="0"/>
              <a:t>to choose?</a:t>
            </a:r>
            <a:br>
              <a:rPr lang="zh-TW" altLang="en-US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/>
              <a:t>			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dirty="0"/>
              <a:t>				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82F201BF-2891-4E3B-B2CA-4CFCB89E0DED}"/>
              </a:ext>
            </a:extLst>
          </p:cNvPr>
          <p:cNvSpPr txBox="1">
            <a:spLocks/>
          </p:cNvSpPr>
          <p:nvPr/>
        </p:nvSpPr>
        <p:spPr>
          <a:xfrm>
            <a:off x="914400" y="163253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altLang="zh-TW" sz="2400">
                <a:solidFill>
                  <a:srgbClr val="FF0000"/>
                </a:solidFill>
              </a:rPr>
              <a:t>Part( b</a:t>
            </a:r>
            <a:r>
              <a:rPr lang="zh-TW" altLang="en-US" sz="2400">
                <a:solidFill>
                  <a:srgbClr val="FF0000"/>
                </a:solidFill>
              </a:rPr>
              <a:t> </a:t>
            </a:r>
            <a:r>
              <a:rPr lang="en-US" altLang="zh-TW" sz="2400">
                <a:solidFill>
                  <a:srgbClr val="FF0000"/>
                </a:solidFill>
              </a:rPr>
              <a:t>)</a:t>
            </a:r>
            <a:r>
              <a:rPr lang="zh-TW" altLang="en-US" sz="2400">
                <a:solidFill>
                  <a:srgbClr val="FF0000"/>
                </a:solidFill>
              </a:rPr>
              <a:t> 第二級的</a:t>
            </a:r>
            <a:r>
              <a:rPr lang="en-US" altLang="zh-TW" sz="2400">
                <a:solidFill>
                  <a:srgbClr val="FF0000"/>
                </a:solidFill>
              </a:rPr>
              <a:t>carrier</a:t>
            </a:r>
            <a:r>
              <a:rPr lang="zh-TW" altLang="en-US" sz="2400">
                <a:solidFill>
                  <a:srgbClr val="FF0000"/>
                </a:solidFill>
              </a:rPr>
              <a:t>齒輪上</a:t>
            </a:r>
            <a:endParaRPr lang="en-US" altLang="zh-TW" sz="2400">
              <a:solidFill>
                <a:srgbClr val="FF0000"/>
              </a:solidFill>
            </a:endParaRPr>
          </a:p>
          <a:p>
            <a:r>
              <a:rPr lang="zh-TW" altLang="en-US" sz="2000"/>
              <a:t>根據齒輪尺寸，因此挑選</a:t>
            </a:r>
            <a:r>
              <a:rPr lang="en-US" altLang="zh-TW" sz="2000"/>
              <a:t>Bore</a:t>
            </a:r>
            <a:r>
              <a:rPr lang="zh-TW" altLang="en-US" sz="2000"/>
              <a:t>大約為</a:t>
            </a:r>
            <a:r>
              <a:rPr lang="en-US" altLang="zh-TW" sz="2000"/>
              <a:t>12mm</a:t>
            </a:r>
          </a:p>
          <a:p>
            <a:r>
              <a:rPr lang="zh-TW" altLang="en-US" sz="2000"/>
              <a:t>依照規格表比對，挑選 </a:t>
            </a:r>
            <a:r>
              <a:rPr lang="en-US" altLang="zh-TW" sz="2000"/>
              <a:t>SKF</a:t>
            </a:r>
            <a:r>
              <a:rPr lang="zh-TW" altLang="en-US" sz="2000"/>
              <a:t> </a:t>
            </a:r>
            <a:r>
              <a:rPr lang="en-US" altLang="zh-TW" sz="2000" u="sng">
                <a:solidFill>
                  <a:srgbClr val="FF0000"/>
                </a:solidFill>
              </a:rPr>
              <a:t>6307</a:t>
            </a:r>
            <a:r>
              <a:rPr lang="zh-TW" altLang="en-US" sz="2000"/>
              <a:t>為使用軸承</a:t>
            </a:r>
            <a:endParaRPr lang="en-US" altLang="zh-TW" sz="2000"/>
          </a:p>
          <a:p>
            <a:endParaRPr lang="en-US" altLang="zh-TW"/>
          </a:p>
          <a:p>
            <a:endParaRPr lang="en-US" altLang="zh-TW"/>
          </a:p>
          <a:p>
            <a:endParaRPr lang="zh-TW" altLang="en-US" dirty="0"/>
          </a:p>
        </p:txBody>
      </p:sp>
      <p:pic>
        <p:nvPicPr>
          <p:cNvPr id="14" name="圖片 13" descr="一張含有 螢幕擷取畫面, 電腦, 膝上型電腦, 監視器 的圖片&#10;&#10;自動產生的描述">
            <a:extLst>
              <a:ext uri="{FF2B5EF4-FFF2-40B4-BE49-F238E27FC236}">
                <a16:creationId xmlns:a16="http://schemas.microsoft.com/office/drawing/2014/main" id="{1C8F7ABB-114D-424F-96C5-43C6CB102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6" t="21307" r="7501" b="35555"/>
          <a:stretch/>
        </p:blipFill>
        <p:spPr>
          <a:xfrm>
            <a:off x="1676400" y="3037385"/>
            <a:ext cx="8839200" cy="323385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A1F0EA0-68F9-4074-BA0B-B0E0216E9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69" t="25097" r="23529" b="26015"/>
          <a:stretch/>
        </p:blipFill>
        <p:spPr>
          <a:xfrm>
            <a:off x="7521387" y="550870"/>
            <a:ext cx="3989293" cy="23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0631-0445-4116-B308-C4120BF7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0DA20E-3D5B-4767-892C-5FC10611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Conceptual Design</a:t>
            </a:r>
          </a:p>
          <a:p>
            <a:r>
              <a:rPr lang="en-US" altLang="zh-TW" sz="2800" dirty="0"/>
              <a:t>Load Condition</a:t>
            </a:r>
          </a:p>
          <a:p>
            <a:r>
              <a:rPr lang="en-US" altLang="zh-TW" sz="2800" dirty="0"/>
              <a:t>Engineering Drawing</a:t>
            </a:r>
          </a:p>
          <a:p>
            <a:r>
              <a:rPr lang="en-US" altLang="zh-TW" sz="2800" dirty="0"/>
              <a:t>Presentation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3349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A834E50-4938-4081-AF81-E990C0FFF0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1" y="1737128"/>
            <a:ext cx="7038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53F05B-0A7E-4ED2-81BC-DD64F8952444}"/>
              </a:ext>
            </a:extLst>
          </p:cNvPr>
          <p:cNvSpPr/>
          <p:nvPr/>
        </p:nvSpPr>
        <p:spPr>
          <a:xfrm>
            <a:off x="8641508" y="1737127"/>
            <a:ext cx="1126378" cy="7905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CC0CB2-4190-4888-B1F2-757BC959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1" y="436406"/>
            <a:ext cx="10058400" cy="1371600"/>
          </a:xfrm>
        </p:spPr>
        <p:txBody>
          <a:bodyPr/>
          <a:lstStyle/>
          <a:p>
            <a:r>
              <a:rPr lang="en-US" altLang="zh-TW" dirty="0"/>
              <a:t>Bearing – </a:t>
            </a:r>
            <a:r>
              <a:rPr lang="en-US" altLang="zh-TW" b="1" dirty="0"/>
              <a:t>Life</a:t>
            </a:r>
            <a:r>
              <a:rPr lang="en-US" altLang="zh-TW" dirty="0"/>
              <a:t> Calculating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16EA59-CC52-4E9D-B580-0A19C58A8921}"/>
              </a:ext>
            </a:extLst>
          </p:cNvPr>
          <p:cNvSpPr txBox="1"/>
          <p:nvPr/>
        </p:nvSpPr>
        <p:spPr>
          <a:xfrm>
            <a:off x="1541926" y="186714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根據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782803-6E9A-4F9E-9AC8-E4914C66329D}"/>
              </a:ext>
            </a:extLst>
          </p:cNvPr>
          <p:cNvSpPr txBox="1"/>
          <p:nvPr/>
        </p:nvSpPr>
        <p:spPr>
          <a:xfrm>
            <a:off x="1541926" y="2781985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</a:t>
            </a:r>
            <a:r>
              <a:rPr lang="en-US" altLang="zh-TW" sz="2800" baseline="-25000" dirty="0"/>
              <a:t>10</a:t>
            </a:r>
            <a:r>
              <a:rPr lang="en-US" altLang="zh-TW" sz="2800" dirty="0"/>
              <a:t>=10.1 </a:t>
            </a:r>
            <a:r>
              <a:rPr lang="en-US" altLang="zh-TW" sz="2800" dirty="0" err="1"/>
              <a:t>kN</a:t>
            </a:r>
            <a:r>
              <a:rPr lang="en-US" altLang="zh-TW" sz="2800" dirty="0"/>
              <a:t>(</a:t>
            </a:r>
            <a:r>
              <a:rPr lang="zh-TW" altLang="en-US" sz="2800" dirty="0"/>
              <a:t>根據規格表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82ED47-3580-48B9-A276-1AA1DAB3762D}"/>
              </a:ext>
            </a:extLst>
          </p:cNvPr>
          <p:cNvSpPr txBox="1"/>
          <p:nvPr/>
        </p:nvSpPr>
        <p:spPr>
          <a:xfrm>
            <a:off x="1578450" y="3429000"/>
            <a:ext cx="439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F</a:t>
            </a:r>
            <a:r>
              <a:rPr lang="en-US" altLang="zh-TW" sz="2800" baseline="-25000" dirty="0"/>
              <a:t>D</a:t>
            </a:r>
            <a:r>
              <a:rPr lang="en-US" altLang="zh-TW" sz="2800" dirty="0"/>
              <a:t>= 1.47 </a:t>
            </a:r>
            <a:r>
              <a:rPr lang="en-US" altLang="zh-TW" sz="2800" dirty="0" err="1"/>
              <a:t>kN</a:t>
            </a:r>
            <a:r>
              <a:rPr lang="en-US" altLang="zh-TW" sz="2800" dirty="0"/>
              <a:t>(</a:t>
            </a:r>
            <a:r>
              <a:rPr lang="zh-TW" altLang="en-US" sz="2800" dirty="0"/>
              <a:t>根據齒輪重量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FC971EA-E500-428A-88BB-75B0EF80404D}"/>
              </a:ext>
            </a:extLst>
          </p:cNvPr>
          <p:cNvSpPr txBox="1"/>
          <p:nvPr/>
        </p:nvSpPr>
        <p:spPr>
          <a:xfrm>
            <a:off x="1578450" y="3952220"/>
            <a:ext cx="426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L</a:t>
            </a:r>
            <a:r>
              <a:rPr lang="en-US" altLang="zh-TW" sz="2800" baseline="-25000" dirty="0"/>
              <a:t>R</a:t>
            </a:r>
            <a:r>
              <a:rPr lang="en-US" altLang="zh-TW" sz="2800" dirty="0"/>
              <a:t>=10</a:t>
            </a:r>
            <a:r>
              <a:rPr lang="en-US" altLang="zh-TW" sz="2800" baseline="30000" dirty="0"/>
              <a:t>6</a:t>
            </a:r>
            <a:r>
              <a:rPr lang="zh-TW" altLang="en-US" sz="2800" baseline="30000" dirty="0"/>
              <a:t> </a:t>
            </a:r>
            <a:r>
              <a:rPr lang="en-US" altLang="zh-TW" sz="2800" dirty="0"/>
              <a:t>rev</a:t>
            </a:r>
            <a:r>
              <a:rPr lang="zh-TW" altLang="en-US" sz="2800" dirty="0"/>
              <a:t>  、 </a:t>
            </a:r>
            <a:r>
              <a:rPr lang="en-US" altLang="zh-TW" sz="2800" dirty="0" err="1"/>
              <a:t>n</a:t>
            </a:r>
            <a:r>
              <a:rPr lang="en-US" altLang="zh-TW" sz="2800" baseline="-25000" dirty="0" err="1"/>
              <a:t>D</a:t>
            </a:r>
            <a:r>
              <a:rPr lang="en-US" altLang="zh-TW" sz="2800" dirty="0"/>
              <a:t>=3333rpm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10CA67-A3E2-4F9C-9D76-E3C5DBF1A679}"/>
              </a:ext>
            </a:extLst>
          </p:cNvPr>
          <p:cNvSpPr txBox="1"/>
          <p:nvPr/>
        </p:nvSpPr>
        <p:spPr>
          <a:xfrm>
            <a:off x="1578450" y="4591907"/>
            <a:ext cx="6314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因此可計算出轉軸連接處的</a:t>
            </a:r>
            <a:r>
              <a:rPr lang="en-US" altLang="zh-TW" sz="2800" dirty="0"/>
              <a:t>life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1621</a:t>
            </a:r>
            <a:r>
              <a:rPr lang="zh-TW" altLang="en-US" sz="2800" dirty="0"/>
              <a:t> </a:t>
            </a:r>
            <a:r>
              <a:rPr lang="en-US" altLang="zh-TW" sz="2800" dirty="0"/>
              <a:t>h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939824-7A11-4945-9968-E2A40D20ED99}"/>
              </a:ext>
            </a:extLst>
          </p:cNvPr>
          <p:cNvSpPr txBox="1"/>
          <p:nvPr/>
        </p:nvSpPr>
        <p:spPr>
          <a:xfrm flipH="1">
            <a:off x="8375660" y="193702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R=0.9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890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A9044-F4AA-427A-ADB2-CF6184C8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TW" dirty="0"/>
              <a:t>Design specifications confirmation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4AE8E-A3BA-478B-BD5B-BC1A30FF1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1073"/>
            <a:ext cx="10058400" cy="3849624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Reduction ratio = 15.6</a:t>
            </a:r>
          </a:p>
          <a:p>
            <a:r>
              <a:rPr lang="en-US" altLang="zh-TW" sz="2400" b="1" dirty="0"/>
              <a:t>Nominal transformed power</a:t>
            </a:r>
          </a:p>
          <a:p>
            <a:r>
              <a:rPr lang="en-US" altLang="zh-TW" sz="2400" b="1" dirty="0"/>
              <a:t> </a:t>
            </a:r>
            <a:r>
              <a:rPr lang="en-US" altLang="zh-TW" sz="2400" dirty="0"/>
              <a:t>Power 32kW</a:t>
            </a:r>
          </a:p>
          <a:p>
            <a:r>
              <a:rPr lang="zh-TW" altLang="en-US" sz="2400" dirty="0"/>
              <a:t> </a:t>
            </a:r>
            <a:r>
              <a:rPr lang="en-US" altLang="zh-TW" sz="2400" dirty="0"/>
              <a:t>Input 12000 rpm / 25 Nm</a:t>
            </a:r>
          </a:p>
          <a:p>
            <a:r>
              <a:rPr lang="en-US" altLang="zh-TW" sz="2400" dirty="0"/>
              <a:t> Output 770 rpm / 390 Nm</a:t>
            </a:r>
          </a:p>
          <a:p>
            <a:r>
              <a:rPr lang="en-US" altLang="zh-TW" sz="2400" b="1" dirty="0"/>
              <a:t> • Max speed condition</a:t>
            </a:r>
          </a:p>
          <a:p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Input 20000 rpm / 15 Nm </a:t>
            </a:r>
          </a:p>
          <a:p>
            <a:r>
              <a:rPr lang="en-US" altLang="zh-TW" sz="2400" dirty="0"/>
              <a:t> </a:t>
            </a:r>
            <a:r>
              <a:rPr lang="zh-TW" altLang="en-US" sz="2400" dirty="0"/>
              <a:t> </a:t>
            </a:r>
            <a:r>
              <a:rPr lang="en-US" altLang="zh-TW" sz="2400" dirty="0"/>
              <a:t>Output 1300 rpm / 234 N</a:t>
            </a:r>
          </a:p>
        </p:txBody>
      </p:sp>
    </p:spTree>
    <p:extLst>
      <p:ext uri="{BB962C8B-B14F-4D97-AF65-F5344CB8AC3E}">
        <p14:creationId xmlns:p14="http://schemas.microsoft.com/office/powerpoint/2010/main" val="375744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862776"/>
            <a:ext cx="10058400" cy="384962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 output speed needs to </a:t>
            </a:r>
            <a:r>
              <a:rPr lang="en-US" altLang="zh-TW" sz="2400" b="1" u="sng" dirty="0"/>
              <a:t>be reduced</a:t>
            </a:r>
            <a:r>
              <a:rPr lang="en-US" altLang="zh-TW" sz="2400" u="sng" dirty="0"/>
              <a:t>. </a:t>
            </a:r>
          </a:p>
          <a:p>
            <a:r>
              <a:rPr lang="zh-TW" altLang="en-US" sz="2400" dirty="0"/>
              <a:t>小齒輪</a:t>
            </a:r>
            <a:r>
              <a:rPr lang="en-US" altLang="zh-TW" sz="2400" dirty="0"/>
              <a:t>(input)</a:t>
            </a:r>
            <a:r>
              <a:rPr lang="zh-TW" altLang="en-US" sz="2400" dirty="0"/>
              <a:t>帶大齒</a:t>
            </a:r>
            <a:r>
              <a:rPr lang="en-US" altLang="zh-TW" sz="2400" dirty="0"/>
              <a:t>(output)</a:t>
            </a:r>
            <a:r>
              <a:rPr lang="zh-TW" altLang="en-US" sz="2400" dirty="0"/>
              <a:t>輪轉，因為大齒輪齒數高於小齒輪齒數，所以</a:t>
            </a:r>
            <a:r>
              <a:rPr lang="en-US" altLang="zh-TW" sz="2400" dirty="0"/>
              <a:t>output</a:t>
            </a:r>
            <a:r>
              <a:rPr lang="zh-TW" altLang="en-US" sz="2400" dirty="0"/>
              <a:t>轉速會 </a:t>
            </a:r>
            <a:r>
              <a:rPr lang="en-US" altLang="zh-TW" sz="2400" dirty="0"/>
              <a:t>&lt;</a:t>
            </a:r>
            <a:r>
              <a:rPr lang="zh-TW" altLang="en-US" sz="2400" dirty="0"/>
              <a:t> </a:t>
            </a:r>
            <a:r>
              <a:rPr lang="en-US" altLang="zh-TW" sz="2400" dirty="0"/>
              <a:t>input</a:t>
            </a:r>
            <a:r>
              <a:rPr lang="zh-TW" altLang="en-US" sz="2400" dirty="0"/>
              <a:t>轉速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Sun gear : Input</a:t>
            </a:r>
          </a:p>
          <a:p>
            <a:r>
              <a:rPr lang="en-US" altLang="zh-TW" sz="2400" dirty="0"/>
              <a:t>Planet gears carrier : Output</a:t>
            </a:r>
          </a:p>
          <a:p>
            <a:r>
              <a:rPr lang="en-US" altLang="zh-TW" sz="2400" dirty="0"/>
              <a:t>Ring gear : </a:t>
            </a:r>
            <a:r>
              <a:rPr lang="en-US" altLang="zh-TW" sz="2400" dirty="0">
                <a:solidFill>
                  <a:srgbClr val="FF0000"/>
                </a:solidFill>
              </a:rPr>
              <a:t>Fixed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0971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4188"/>
            <a:ext cx="10058400" cy="3849624"/>
          </a:xfrm>
        </p:spPr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設計簡圖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10A09E-AED8-4886-BB42-524FDEADF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82" t="33750" r="29374" b="18055"/>
          <a:stretch/>
        </p:blipFill>
        <p:spPr>
          <a:xfrm>
            <a:off x="2671481" y="2014194"/>
            <a:ext cx="6375614" cy="4081806"/>
          </a:xfrm>
          <a:prstGeom prst="rect">
            <a:avLst/>
          </a:prstGeom>
        </p:spPr>
      </p:pic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A847C521-0892-44B3-A023-8185CEDC186D}"/>
              </a:ext>
            </a:extLst>
          </p:cNvPr>
          <p:cNvSpPr/>
          <p:nvPr/>
        </p:nvSpPr>
        <p:spPr>
          <a:xfrm>
            <a:off x="6429400" y="3524879"/>
            <a:ext cx="840977" cy="434788"/>
          </a:xfrm>
          <a:prstGeom prst="wedgeRectCallout">
            <a:avLst>
              <a:gd name="adj1" fmla="val -81116"/>
              <a:gd name="adj2" fmla="val 3785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語音泡泡: 矩形 7">
            <a:extLst>
              <a:ext uri="{FF2B5EF4-FFF2-40B4-BE49-F238E27FC236}">
                <a16:creationId xmlns:a16="http://schemas.microsoft.com/office/drawing/2014/main" id="{0E6FD33C-E0A0-4D67-B2BB-268CB459C2A2}"/>
              </a:ext>
            </a:extLst>
          </p:cNvPr>
          <p:cNvSpPr/>
          <p:nvPr/>
        </p:nvSpPr>
        <p:spPr>
          <a:xfrm>
            <a:off x="3495080" y="3155575"/>
            <a:ext cx="840977" cy="369303"/>
          </a:xfrm>
          <a:prstGeom prst="wedgeRectCallout">
            <a:avLst>
              <a:gd name="adj1" fmla="val 129950"/>
              <a:gd name="adj2" fmla="val 4198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74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altLang="zh-TW"/>
              <a:t>Conceptual design</a:t>
            </a:r>
            <a:br>
              <a:rPr lang="en-US" altLang="zh-TW"/>
            </a:br>
            <a:endParaRPr lang="zh-TW" altLang="en-US" dirty="0"/>
          </a:p>
        </p:txBody>
      </p:sp>
      <p:pic>
        <p:nvPicPr>
          <p:cNvPr id="2050" name="Picture 2" descr="「two stage planetary gearbox」的圖片搜尋結果">
            <a:extLst>
              <a:ext uri="{FF2B5EF4-FFF2-40B4-BE49-F238E27FC236}">
                <a16:creationId xmlns:a16="http://schemas.microsoft.com/office/drawing/2014/main" id="{BB577673-1A14-4F6E-B05E-2DFA27F2A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77" y="1764774"/>
            <a:ext cx="7614147" cy="445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3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24E6BD-9FB2-42F1-ACBD-5DA4B8BE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0" y="1862776"/>
            <a:ext cx="10058400" cy="79469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By formula </a:t>
            </a:r>
            <a:r>
              <a:rPr lang="zh-TW" altLang="en-US" dirty="0"/>
              <a:t>： </a:t>
            </a:r>
            <a:r>
              <a:rPr lang="en-US" altLang="zh-TW" dirty="0"/>
              <a:t>				</a:t>
            </a:r>
            <a:r>
              <a:rPr lang="zh-TW" altLang="en-US" dirty="0"/>
              <a:t>       </a:t>
            </a:r>
            <a:r>
              <a:rPr lang="zh-TW" altLang="en-US" sz="2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齒輪直徑跟齒數成正比</a:t>
            </a:r>
            <a:r>
              <a:rPr lang="en-US" altLang="zh-TW" dirty="0"/>
              <a:t>					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B270090-C59F-45D1-AA4C-54BDE3E79BF5}"/>
              </a:ext>
            </a:extLst>
          </p:cNvPr>
          <p:cNvSpPr txBox="1">
            <a:spLocks/>
          </p:cNvSpPr>
          <p:nvPr/>
        </p:nvSpPr>
        <p:spPr>
          <a:xfrm>
            <a:off x="734210" y="4106958"/>
            <a:ext cx="10058400" cy="178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We calculate from our reduction ratio : 15.6</a:t>
            </a:r>
          </a:p>
          <a:p>
            <a:r>
              <a:rPr lang="en-US" altLang="zh-TW" sz="2400" dirty="0"/>
              <a:t>Two stage reduction ratio : 3 * 5.2</a:t>
            </a:r>
          </a:p>
          <a:p>
            <a:r>
              <a:rPr lang="en-US" altLang="zh-TW" sz="2400" dirty="0" err="1"/>
              <a:t>Zring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Zsun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Zcarrier</a:t>
            </a:r>
            <a:r>
              <a:rPr lang="en-US" altLang="zh-TW" sz="2400" dirty="0"/>
              <a:t> = </a:t>
            </a:r>
            <a:r>
              <a:rPr lang="zh-TW" altLang="en-US" sz="2400" dirty="0"/>
              <a:t> </a:t>
            </a:r>
            <a:r>
              <a:rPr lang="en-US" altLang="zh-TW" sz="2400" dirty="0"/>
              <a:t>20 : 10 : 15(radius ratio)	</a:t>
            </a:r>
          </a:p>
          <a:p>
            <a:r>
              <a:rPr lang="en-US" altLang="zh-TW" sz="2400" dirty="0" err="1"/>
              <a:t>Zring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Zsun</a:t>
            </a:r>
            <a:r>
              <a:rPr lang="en-US" altLang="zh-TW" sz="2400" dirty="0"/>
              <a:t> : </a:t>
            </a:r>
            <a:r>
              <a:rPr lang="en-US" altLang="zh-TW" sz="2400" dirty="0" err="1"/>
              <a:t>Zcarrier</a:t>
            </a:r>
            <a:r>
              <a:rPr lang="en-US" altLang="zh-TW" sz="2400" dirty="0"/>
              <a:t> =  42 : 10 : 26(radius ratio)	</a:t>
            </a:r>
          </a:p>
          <a:p>
            <a:r>
              <a:rPr lang="zh-TW" altLang="en-US" sz="2400" dirty="0"/>
              <a:t>模數、齒數、齒輪規格待定</a:t>
            </a:r>
            <a:r>
              <a:rPr lang="en-US" altLang="zh-TW" sz="2400" dirty="0"/>
              <a:t>				</a:t>
            </a:r>
          </a:p>
        </p:txBody>
      </p:sp>
      <p:pic>
        <p:nvPicPr>
          <p:cNvPr id="5" name="圖片 4" descr="一張含有 物件, 時鐘 的圖片&#10;&#10;自動產生的描述">
            <a:extLst>
              <a:ext uri="{FF2B5EF4-FFF2-40B4-BE49-F238E27FC236}">
                <a16:creationId xmlns:a16="http://schemas.microsoft.com/office/drawing/2014/main" id="{7317E2E8-37EC-478A-A84C-8D491A513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482" y="1488653"/>
            <a:ext cx="2402542" cy="1206405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A92156E-A205-4F20-9E3B-B5C37413481A}"/>
              </a:ext>
            </a:extLst>
          </p:cNvPr>
          <p:cNvSpPr txBox="1">
            <a:spLocks/>
          </p:cNvSpPr>
          <p:nvPr/>
        </p:nvSpPr>
        <p:spPr>
          <a:xfrm>
            <a:off x="734210" y="2982864"/>
            <a:ext cx="10058400" cy="7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 err="1"/>
              <a:t>Zcarrier</a:t>
            </a:r>
            <a:r>
              <a:rPr lang="en-US" altLang="zh-TW" sz="2800" dirty="0"/>
              <a:t> = </a:t>
            </a:r>
            <a:r>
              <a:rPr lang="en-US" altLang="zh-TW" sz="2800" dirty="0" err="1"/>
              <a:t>Zsun</a:t>
            </a:r>
            <a:r>
              <a:rPr lang="en-US" altLang="zh-TW" sz="2800" dirty="0"/>
              <a:t> + (</a:t>
            </a:r>
            <a:r>
              <a:rPr lang="en-US" altLang="zh-TW" sz="2800" dirty="0" err="1"/>
              <a:t>Zring</a:t>
            </a:r>
            <a:r>
              <a:rPr lang="en-US" altLang="zh-TW" sz="2800" dirty="0"/>
              <a:t> – </a:t>
            </a:r>
            <a:r>
              <a:rPr lang="en-US" altLang="zh-TW" sz="2800" dirty="0" err="1"/>
              <a:t>Zsun</a:t>
            </a:r>
            <a:r>
              <a:rPr lang="en-US" altLang="zh-TW" sz="2800" dirty="0"/>
              <a:t>) / 2		</a:t>
            </a:r>
            <a:r>
              <a:rPr lang="en-US" altLang="zh-TW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19917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BD5-5737-49DD-A33F-0C64FA7C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Conceptual design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21D980-8D16-49D2-A217-F0299EE2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1596124"/>
            <a:ext cx="558064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42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8E2E7"/>
      </a:lt2>
      <a:accent1>
        <a:srgbClr val="77AC80"/>
      </a:accent1>
      <a:accent2>
        <a:srgbClr val="6CAD93"/>
      </a:accent2>
      <a:accent3>
        <a:srgbClr val="79ABAB"/>
      </a:accent3>
      <a:accent4>
        <a:srgbClr val="78A2C1"/>
      </a:accent4>
      <a:accent5>
        <a:srgbClr val="909ACC"/>
      </a:accent5>
      <a:accent6>
        <a:srgbClr val="8B78C1"/>
      </a:accent6>
      <a:hlink>
        <a:srgbClr val="AE69A2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989</Words>
  <Application>Microsoft Office PowerPoint</Application>
  <PresentationFormat>寬螢幕</PresentationFormat>
  <Paragraphs>227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Adobe 黑体 Std R</vt:lpstr>
      <vt:lpstr>新細明體</vt:lpstr>
      <vt:lpstr>Arial</vt:lpstr>
      <vt:lpstr>Calibri</vt:lpstr>
      <vt:lpstr>Century Gothic</vt:lpstr>
      <vt:lpstr>Garamond</vt:lpstr>
      <vt:lpstr>Gill Sans MT</vt:lpstr>
      <vt:lpstr>SavonVTI</vt:lpstr>
      <vt:lpstr>Planetary  Gear Reducer</vt:lpstr>
      <vt:lpstr>Outline</vt:lpstr>
      <vt:lpstr>Outline</vt:lpstr>
      <vt:lpstr>Design specifications confirmation </vt:lpstr>
      <vt:lpstr>Conceptual design </vt:lpstr>
      <vt:lpstr>Conceptual design </vt:lpstr>
      <vt:lpstr>Conceptual design </vt:lpstr>
      <vt:lpstr>Conceptual design </vt:lpstr>
      <vt:lpstr>Conceptual design </vt:lpstr>
      <vt:lpstr>Simple schematics</vt:lpstr>
      <vt:lpstr>Outline</vt:lpstr>
      <vt:lpstr>SPEC </vt:lpstr>
      <vt:lpstr>Load Condition </vt:lpstr>
      <vt:lpstr>Gear </vt:lpstr>
      <vt:lpstr>Stage 1</vt:lpstr>
      <vt:lpstr>Stage 2 </vt:lpstr>
      <vt:lpstr>Gear – Load Analysis </vt:lpstr>
      <vt:lpstr>Gear – Load Analysis </vt:lpstr>
      <vt:lpstr>Gear – Load Analysis </vt:lpstr>
      <vt:lpstr>Gear – Load Analysis </vt:lpstr>
      <vt:lpstr>Gear – Load Analysis </vt:lpstr>
      <vt:lpstr>Shaft - Material</vt:lpstr>
      <vt:lpstr>Shaft - Material</vt:lpstr>
      <vt:lpstr>Shaft - Dimension</vt:lpstr>
      <vt:lpstr>Shaft - Calculation </vt:lpstr>
      <vt:lpstr>Bearing - What bearing we choose?  </vt:lpstr>
      <vt:lpstr>Bearing – How to choose bearing?  </vt:lpstr>
      <vt:lpstr>Bearing – Life Calculating</vt:lpstr>
      <vt:lpstr>Bearing – How to choose?  </vt:lpstr>
      <vt:lpstr>Bearing – Life Calculating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Planetary  Gear Reducer</dc:title>
  <dc:creator>user</dc:creator>
  <cp:lastModifiedBy>user</cp:lastModifiedBy>
  <cp:revision>21</cp:revision>
  <dcterms:created xsi:type="dcterms:W3CDTF">2019-12-17T15:33:29Z</dcterms:created>
  <dcterms:modified xsi:type="dcterms:W3CDTF">2019-12-17T15:47:57Z</dcterms:modified>
</cp:coreProperties>
</file>