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1" r:id="rId5"/>
    <p:sldId id="265" r:id="rId6"/>
    <p:sldId id="262" r:id="rId7"/>
    <p:sldId id="264" r:id="rId8"/>
    <p:sldId id="259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9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2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12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2" r:id="rId5"/>
    <p:sldLayoutId id="2147483748" r:id="rId6"/>
    <p:sldLayoutId id="2147483749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87B2AA-A93D-4B50-B854-4BC1425A9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27BAAF-AE58-46B8-AD64-5F0570B97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Planetary </a:t>
            </a:r>
            <a:br>
              <a:rPr lang="en-US" altLang="zh-TW" sz="4000" dirty="0"/>
            </a:br>
            <a:r>
              <a:rPr lang="en-US" altLang="zh-TW" sz="4000" dirty="0"/>
              <a:t>Gear Reducer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221B96-1583-469F-846D-C6E681D86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396" y="3745500"/>
            <a:ext cx="5214392" cy="10589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Conceptual Design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Team 10</a:t>
            </a:r>
          </a:p>
          <a:p>
            <a:endParaRPr lang="en-US" altLang="zh-TW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劉多聞 高子彧 林綠芸 葉蓁 何明耀</a:t>
            </a:r>
          </a:p>
        </p:txBody>
      </p:sp>
    </p:spTree>
    <p:extLst>
      <p:ext uri="{BB962C8B-B14F-4D97-AF65-F5344CB8AC3E}">
        <p14:creationId xmlns:p14="http://schemas.microsoft.com/office/powerpoint/2010/main" val="4192621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431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37" y="1475682"/>
            <a:ext cx="3481141" cy="486046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343" y="1446124"/>
            <a:ext cx="3365857" cy="489001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34210" y="1596824"/>
            <a:ext cx="163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Precise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096000" y="1539610"/>
            <a:ext cx="163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Draft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5720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8C0FC-80A7-49EC-B566-B1B4E785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type bearing we used 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631E0-6B93-4E5D-80A0-14F144A6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Bearing type:  deep groove bearing</a:t>
            </a:r>
          </a:p>
          <a:p>
            <a:endParaRPr lang="en-US" altLang="zh-TW" sz="2400" dirty="0"/>
          </a:p>
          <a:p>
            <a:r>
              <a:rPr lang="en-US" altLang="zh-TW" sz="2400" dirty="0"/>
              <a:t>Why choose it?</a:t>
            </a:r>
          </a:p>
          <a:p>
            <a:r>
              <a:rPr lang="en-US" altLang="zh-TW" sz="2400" dirty="0"/>
              <a:t>1. </a:t>
            </a:r>
            <a:r>
              <a:rPr lang="zh-TW" altLang="en-US" sz="2400" dirty="0"/>
              <a:t>安靜</a:t>
            </a:r>
            <a:endParaRPr lang="en-US" altLang="zh-TW" sz="2400" dirty="0"/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 震動小</a:t>
            </a:r>
            <a:endParaRPr lang="en-US" altLang="zh-TW" sz="2400" dirty="0"/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 高轉速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1361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1E48A-922D-4522-A7CA-D569E461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0870"/>
            <a:ext cx="10058400" cy="1371600"/>
          </a:xfrm>
        </p:spPr>
        <p:txBody>
          <a:bodyPr/>
          <a:lstStyle/>
          <a:p>
            <a:r>
              <a:rPr lang="en-US" altLang="zh-TW" dirty="0"/>
              <a:t>How to choose bearing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1C0DFC-D2EC-4675-9108-427FFBD4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2530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Part( a )</a:t>
            </a:r>
            <a:r>
              <a:rPr lang="zh-TW" altLang="en-US" sz="2400" dirty="0">
                <a:solidFill>
                  <a:srgbClr val="FF0000"/>
                </a:solidFill>
              </a:rPr>
              <a:t> 輸入轉軸連接處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000" dirty="0"/>
              <a:t>根據齒輪尺寸，因此挑選</a:t>
            </a:r>
            <a:r>
              <a:rPr lang="en-US" altLang="zh-TW" sz="2000" dirty="0"/>
              <a:t>Bore</a:t>
            </a:r>
            <a:r>
              <a:rPr lang="zh-TW" altLang="en-US" sz="2000" dirty="0"/>
              <a:t>大約為</a:t>
            </a:r>
            <a:r>
              <a:rPr lang="en-US" altLang="zh-TW" sz="2000" dirty="0"/>
              <a:t>15mm</a:t>
            </a:r>
          </a:p>
          <a:p>
            <a:r>
              <a:rPr lang="zh-TW" altLang="en-US" sz="2000" dirty="0"/>
              <a:t>依照規格表比對，挑選 </a:t>
            </a:r>
            <a:r>
              <a:rPr lang="en-US" altLang="zh-TW" sz="2000" dirty="0"/>
              <a:t>SKF</a:t>
            </a:r>
            <a:r>
              <a:rPr lang="zh-TW" altLang="en-US" sz="2000" dirty="0"/>
              <a:t> </a:t>
            </a:r>
            <a:r>
              <a:rPr lang="en-US" altLang="zh-TW" sz="2000" u="sng" dirty="0">
                <a:solidFill>
                  <a:srgbClr val="FF0000"/>
                </a:solidFill>
              </a:rPr>
              <a:t>62302 2RS1</a:t>
            </a:r>
            <a:r>
              <a:rPr lang="zh-TW" altLang="en-US" sz="2000" dirty="0"/>
              <a:t>為使用軸承</a:t>
            </a:r>
            <a:endParaRPr lang="en-US" altLang="zh-TW" sz="20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 descr="一張含有 螢幕擷取畫面, 電腦, 室內, 膝上型電腦 的圖片&#10;&#10;自動產生的描述">
            <a:extLst>
              <a:ext uri="{FF2B5EF4-FFF2-40B4-BE49-F238E27FC236}">
                <a16:creationId xmlns:a16="http://schemas.microsoft.com/office/drawing/2014/main" id="{711C767A-3662-4625-9F5A-43984198A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1" t="21112" r="6404" b="38194"/>
          <a:stretch/>
        </p:blipFill>
        <p:spPr>
          <a:xfrm>
            <a:off x="1381707" y="3144965"/>
            <a:ext cx="9123785" cy="29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2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A834E50-4938-4081-AF81-E990C0FFF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1" y="1737128"/>
            <a:ext cx="7038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53F05B-0A7E-4ED2-81BC-DD64F8952444}"/>
              </a:ext>
            </a:extLst>
          </p:cNvPr>
          <p:cNvSpPr/>
          <p:nvPr/>
        </p:nvSpPr>
        <p:spPr>
          <a:xfrm>
            <a:off x="8641508" y="1737127"/>
            <a:ext cx="1126378" cy="7905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CC0CB2-4190-4888-B1F2-757BC959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436406"/>
            <a:ext cx="10058400" cy="1371600"/>
          </a:xfrm>
        </p:spPr>
        <p:txBody>
          <a:bodyPr/>
          <a:lstStyle/>
          <a:p>
            <a:r>
              <a:rPr lang="en-US" altLang="zh-TW" dirty="0"/>
              <a:t>Life calculating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16EA59-CC52-4E9D-B580-0A19C58A8921}"/>
              </a:ext>
            </a:extLst>
          </p:cNvPr>
          <p:cNvSpPr txBox="1"/>
          <p:nvPr/>
        </p:nvSpPr>
        <p:spPr>
          <a:xfrm>
            <a:off x="1541926" y="18671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根據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782803-6E9A-4F9E-9AC8-E4914C66329D}"/>
              </a:ext>
            </a:extLst>
          </p:cNvPr>
          <p:cNvSpPr txBox="1"/>
          <p:nvPr/>
        </p:nvSpPr>
        <p:spPr>
          <a:xfrm>
            <a:off x="1541926" y="2781985"/>
            <a:ext cx="380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</a:t>
            </a:r>
            <a:r>
              <a:rPr lang="en-US" altLang="zh-TW" sz="2800" baseline="-25000" dirty="0"/>
              <a:t>10</a:t>
            </a:r>
            <a:r>
              <a:rPr lang="en-US" altLang="zh-TW" sz="2800" dirty="0"/>
              <a:t>=7.8kN(</a:t>
            </a:r>
            <a:r>
              <a:rPr lang="zh-TW" altLang="en-US" sz="2800" dirty="0"/>
              <a:t>根據規格表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82ED47-3580-48B9-A276-1AA1DAB3762D}"/>
              </a:ext>
            </a:extLst>
          </p:cNvPr>
          <p:cNvSpPr txBox="1"/>
          <p:nvPr/>
        </p:nvSpPr>
        <p:spPr>
          <a:xfrm>
            <a:off x="1578450" y="3429000"/>
            <a:ext cx="437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F</a:t>
            </a:r>
            <a:r>
              <a:rPr lang="en-US" altLang="zh-TW" sz="2800" baseline="-25000" dirty="0"/>
              <a:t>D</a:t>
            </a:r>
            <a:r>
              <a:rPr lang="en-US" altLang="zh-TW" sz="2800" dirty="0"/>
              <a:t>=20.89kN(</a:t>
            </a:r>
            <a:r>
              <a:rPr lang="zh-TW" altLang="en-US" sz="2800" dirty="0"/>
              <a:t>根據齒輪重量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C971EA-E500-428A-88BB-75B0EF80404D}"/>
              </a:ext>
            </a:extLst>
          </p:cNvPr>
          <p:cNvSpPr txBox="1"/>
          <p:nvPr/>
        </p:nvSpPr>
        <p:spPr>
          <a:xfrm>
            <a:off x="1578450" y="3952220"/>
            <a:ext cx="4442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L</a:t>
            </a:r>
            <a:r>
              <a:rPr lang="en-US" altLang="zh-TW" sz="2800" baseline="-25000" dirty="0"/>
              <a:t>R</a:t>
            </a:r>
            <a:r>
              <a:rPr lang="en-US" altLang="zh-TW" sz="2800" dirty="0"/>
              <a:t>=10</a:t>
            </a:r>
            <a:r>
              <a:rPr lang="en-US" altLang="zh-TW" sz="2800" baseline="30000" dirty="0"/>
              <a:t>6</a:t>
            </a:r>
            <a:r>
              <a:rPr lang="zh-TW" altLang="en-US" sz="2800" baseline="30000" dirty="0"/>
              <a:t> </a:t>
            </a:r>
            <a:r>
              <a:rPr lang="en-US" altLang="zh-TW" sz="2800" dirty="0"/>
              <a:t>rev</a:t>
            </a:r>
            <a:r>
              <a:rPr lang="zh-TW" altLang="en-US" sz="2800" dirty="0"/>
              <a:t>  、 </a:t>
            </a:r>
            <a:r>
              <a:rPr lang="en-US" altLang="zh-TW" sz="2800" dirty="0" err="1"/>
              <a:t>n</a:t>
            </a:r>
            <a:r>
              <a:rPr lang="en-US" altLang="zh-TW" sz="2800" baseline="-25000" dirty="0" err="1"/>
              <a:t>D</a:t>
            </a:r>
            <a:r>
              <a:rPr lang="en-US" altLang="zh-TW" sz="2800" dirty="0"/>
              <a:t>=12000rpm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10CA67-A3E2-4F9C-9D76-E3C5DBF1A679}"/>
              </a:ext>
            </a:extLst>
          </p:cNvPr>
          <p:cNvSpPr txBox="1"/>
          <p:nvPr/>
        </p:nvSpPr>
        <p:spPr>
          <a:xfrm>
            <a:off x="1578450" y="4591907"/>
            <a:ext cx="639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因此可計算出轉軸連接處的</a:t>
            </a:r>
            <a:r>
              <a:rPr lang="en-US" altLang="zh-TW" sz="2800" dirty="0"/>
              <a:t>life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0.072</a:t>
            </a:r>
            <a:r>
              <a:rPr lang="zh-TW" altLang="en-US" sz="2800" dirty="0"/>
              <a:t> </a:t>
            </a:r>
            <a:r>
              <a:rPr lang="en-US" altLang="zh-TW" sz="2800" dirty="0"/>
              <a:t>h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448167-B158-414B-88D4-A5C318DDA5FA}"/>
              </a:ext>
            </a:extLst>
          </p:cNvPr>
          <p:cNvSpPr txBox="1"/>
          <p:nvPr/>
        </p:nvSpPr>
        <p:spPr>
          <a:xfrm flipH="1">
            <a:off x="8375660" y="193702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R=0.9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514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1E48A-922D-4522-A7CA-D569E461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0870"/>
            <a:ext cx="10058400" cy="1371600"/>
          </a:xfrm>
        </p:spPr>
        <p:txBody>
          <a:bodyPr/>
          <a:lstStyle/>
          <a:p>
            <a:r>
              <a:rPr lang="en-US" altLang="zh-TW" dirty="0"/>
              <a:t>How to choose bearing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1C0DFC-D2EC-4675-9108-427FFBD4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2530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Part( b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r>
              <a:rPr lang="zh-TW" altLang="en-US" sz="2400" dirty="0">
                <a:solidFill>
                  <a:srgbClr val="FF0000"/>
                </a:solidFill>
              </a:rPr>
              <a:t> 第二級的</a:t>
            </a:r>
            <a:r>
              <a:rPr lang="en-US" altLang="zh-TW" sz="2400" dirty="0">
                <a:solidFill>
                  <a:srgbClr val="FF0000"/>
                </a:solidFill>
              </a:rPr>
              <a:t>carrier</a:t>
            </a:r>
            <a:r>
              <a:rPr lang="zh-TW" altLang="en-US" sz="2400" dirty="0">
                <a:solidFill>
                  <a:srgbClr val="FF0000"/>
                </a:solidFill>
              </a:rPr>
              <a:t>齒輪上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000" dirty="0"/>
              <a:t>根據齒輪尺寸，因此挑選</a:t>
            </a:r>
            <a:r>
              <a:rPr lang="en-US" altLang="zh-TW" sz="2000" dirty="0"/>
              <a:t>Bore</a:t>
            </a:r>
            <a:r>
              <a:rPr lang="zh-TW" altLang="en-US" sz="2000" dirty="0"/>
              <a:t>大約為</a:t>
            </a:r>
            <a:r>
              <a:rPr lang="en-US" altLang="zh-TW" sz="2000" dirty="0"/>
              <a:t>12mm</a:t>
            </a:r>
          </a:p>
          <a:p>
            <a:r>
              <a:rPr lang="zh-TW" altLang="en-US" sz="2000" dirty="0"/>
              <a:t>依照規格表比對，挑選 </a:t>
            </a:r>
            <a:r>
              <a:rPr lang="en-US" altLang="zh-TW" sz="2000" dirty="0"/>
              <a:t>SKF</a:t>
            </a:r>
            <a:r>
              <a:rPr lang="zh-TW" altLang="en-US" sz="2000" dirty="0"/>
              <a:t> </a:t>
            </a:r>
            <a:r>
              <a:rPr lang="en-US" altLang="zh-TW" sz="2000" u="sng" dirty="0">
                <a:solidFill>
                  <a:srgbClr val="FF0000"/>
                </a:solidFill>
              </a:rPr>
              <a:t>6307</a:t>
            </a:r>
            <a:r>
              <a:rPr lang="zh-TW" altLang="en-US" sz="2000" dirty="0"/>
              <a:t>為使用軸承</a:t>
            </a:r>
            <a:endParaRPr lang="en-US" altLang="zh-TW" sz="20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382B27-B9A0-452E-AC4A-D3533B25C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69" t="25097" r="23529" b="26015"/>
          <a:stretch/>
        </p:blipFill>
        <p:spPr>
          <a:xfrm>
            <a:off x="7521387" y="550870"/>
            <a:ext cx="3989293" cy="2379578"/>
          </a:xfrm>
          <a:prstGeom prst="rect">
            <a:avLst/>
          </a:prstGeom>
        </p:spPr>
      </p:pic>
      <p:pic>
        <p:nvPicPr>
          <p:cNvPr id="7" name="圖片 6" descr="一張含有 螢幕擷取畫面, 電腦, 膝上型電腦, 監視器 的圖片&#10;&#10;自動產生的描述">
            <a:extLst>
              <a:ext uri="{FF2B5EF4-FFF2-40B4-BE49-F238E27FC236}">
                <a16:creationId xmlns:a16="http://schemas.microsoft.com/office/drawing/2014/main" id="{85AECBD2-B506-44A8-96B6-E291674DE1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6" t="21307" r="7501" b="35555"/>
          <a:stretch/>
        </p:blipFill>
        <p:spPr>
          <a:xfrm>
            <a:off x="1676400" y="3037385"/>
            <a:ext cx="8839200" cy="32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1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A834E50-4938-4081-AF81-E990C0FFF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1" y="1737128"/>
            <a:ext cx="7038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53F05B-0A7E-4ED2-81BC-DD64F8952444}"/>
              </a:ext>
            </a:extLst>
          </p:cNvPr>
          <p:cNvSpPr/>
          <p:nvPr/>
        </p:nvSpPr>
        <p:spPr>
          <a:xfrm>
            <a:off x="8641508" y="1737127"/>
            <a:ext cx="1126378" cy="7905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CC0CB2-4190-4888-B1F2-757BC959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436406"/>
            <a:ext cx="10058400" cy="1371600"/>
          </a:xfrm>
        </p:spPr>
        <p:txBody>
          <a:bodyPr/>
          <a:lstStyle/>
          <a:p>
            <a:r>
              <a:rPr lang="en-US" altLang="zh-TW" dirty="0"/>
              <a:t>Life calculating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16EA59-CC52-4E9D-B580-0A19C58A8921}"/>
              </a:ext>
            </a:extLst>
          </p:cNvPr>
          <p:cNvSpPr txBox="1"/>
          <p:nvPr/>
        </p:nvSpPr>
        <p:spPr>
          <a:xfrm>
            <a:off x="1541926" y="18671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根據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782803-6E9A-4F9E-9AC8-E4914C66329D}"/>
              </a:ext>
            </a:extLst>
          </p:cNvPr>
          <p:cNvSpPr txBox="1"/>
          <p:nvPr/>
        </p:nvSpPr>
        <p:spPr>
          <a:xfrm>
            <a:off x="1541926" y="2781985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</a:t>
            </a:r>
            <a:r>
              <a:rPr lang="en-US" altLang="zh-TW" sz="2800" baseline="-25000" dirty="0"/>
              <a:t>10</a:t>
            </a:r>
            <a:r>
              <a:rPr lang="en-US" altLang="zh-TW" sz="2800" dirty="0"/>
              <a:t>=10.1 </a:t>
            </a:r>
            <a:r>
              <a:rPr lang="en-US" altLang="zh-TW" sz="2800" dirty="0" err="1"/>
              <a:t>kN</a:t>
            </a:r>
            <a:r>
              <a:rPr lang="en-US" altLang="zh-TW" sz="2800" dirty="0"/>
              <a:t>(</a:t>
            </a:r>
            <a:r>
              <a:rPr lang="zh-TW" altLang="en-US" sz="2800" dirty="0"/>
              <a:t>根據規格表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82ED47-3580-48B9-A276-1AA1DAB3762D}"/>
              </a:ext>
            </a:extLst>
          </p:cNvPr>
          <p:cNvSpPr txBox="1"/>
          <p:nvPr/>
        </p:nvSpPr>
        <p:spPr>
          <a:xfrm>
            <a:off x="1578450" y="3429000"/>
            <a:ext cx="439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F</a:t>
            </a:r>
            <a:r>
              <a:rPr lang="en-US" altLang="zh-TW" sz="2800" baseline="-25000" dirty="0"/>
              <a:t>D</a:t>
            </a:r>
            <a:r>
              <a:rPr lang="en-US" altLang="zh-TW" sz="2800" dirty="0"/>
              <a:t>= 1.47 </a:t>
            </a:r>
            <a:r>
              <a:rPr lang="en-US" altLang="zh-TW" sz="2800" dirty="0" err="1"/>
              <a:t>kN</a:t>
            </a:r>
            <a:r>
              <a:rPr lang="en-US" altLang="zh-TW" sz="2800" dirty="0"/>
              <a:t>(</a:t>
            </a:r>
            <a:r>
              <a:rPr lang="zh-TW" altLang="en-US" sz="2800" dirty="0"/>
              <a:t>根據齒輪重量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C971EA-E500-428A-88BB-75B0EF80404D}"/>
              </a:ext>
            </a:extLst>
          </p:cNvPr>
          <p:cNvSpPr txBox="1"/>
          <p:nvPr/>
        </p:nvSpPr>
        <p:spPr>
          <a:xfrm>
            <a:off x="1578450" y="3952220"/>
            <a:ext cx="426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L</a:t>
            </a:r>
            <a:r>
              <a:rPr lang="en-US" altLang="zh-TW" sz="2800" baseline="-25000" dirty="0"/>
              <a:t>R</a:t>
            </a:r>
            <a:r>
              <a:rPr lang="en-US" altLang="zh-TW" sz="2800" dirty="0"/>
              <a:t>=10</a:t>
            </a:r>
            <a:r>
              <a:rPr lang="en-US" altLang="zh-TW" sz="2800" baseline="30000" dirty="0"/>
              <a:t>6</a:t>
            </a:r>
            <a:r>
              <a:rPr lang="zh-TW" altLang="en-US" sz="2800" baseline="30000" dirty="0"/>
              <a:t> </a:t>
            </a:r>
            <a:r>
              <a:rPr lang="en-US" altLang="zh-TW" sz="2800" dirty="0"/>
              <a:t>rev</a:t>
            </a:r>
            <a:r>
              <a:rPr lang="zh-TW" altLang="en-US" sz="2800" dirty="0"/>
              <a:t>  、 </a:t>
            </a:r>
            <a:r>
              <a:rPr lang="en-US" altLang="zh-TW" sz="2800" dirty="0" err="1"/>
              <a:t>n</a:t>
            </a:r>
            <a:r>
              <a:rPr lang="en-US" altLang="zh-TW" sz="2800" baseline="-25000" dirty="0" err="1"/>
              <a:t>D</a:t>
            </a:r>
            <a:r>
              <a:rPr lang="en-US" altLang="zh-TW" sz="2800" dirty="0"/>
              <a:t>=3333rpm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10CA67-A3E2-4F9C-9D76-E3C5DBF1A679}"/>
              </a:ext>
            </a:extLst>
          </p:cNvPr>
          <p:cNvSpPr txBox="1"/>
          <p:nvPr/>
        </p:nvSpPr>
        <p:spPr>
          <a:xfrm>
            <a:off x="1578450" y="4591907"/>
            <a:ext cx="6314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因此可計算出轉軸連接處的</a:t>
            </a:r>
            <a:r>
              <a:rPr lang="en-US" altLang="zh-TW" sz="2800" dirty="0"/>
              <a:t>life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1621</a:t>
            </a:r>
            <a:r>
              <a:rPr lang="zh-TW" altLang="en-US" sz="2800" dirty="0"/>
              <a:t> </a:t>
            </a:r>
            <a:r>
              <a:rPr lang="en-US" altLang="zh-TW" sz="2800" dirty="0"/>
              <a:t>h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939824-7A11-4945-9968-E2A40D20ED99}"/>
              </a:ext>
            </a:extLst>
          </p:cNvPr>
          <p:cNvSpPr txBox="1"/>
          <p:nvPr/>
        </p:nvSpPr>
        <p:spPr>
          <a:xfrm flipH="1">
            <a:off x="8375660" y="193702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R=0.9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890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housing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41572"/>
            <a:ext cx="4211084" cy="2952917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00" t="944" r="23100" b="-944"/>
          <a:stretch/>
        </p:blipFill>
        <p:spPr>
          <a:xfrm>
            <a:off x="4830330" y="2118771"/>
            <a:ext cx="6274907" cy="31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9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A9044-F4AA-427A-ADB2-CF6184C8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altLang="zh-TW" dirty="0"/>
              <a:t>Design specifications confirmation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4AE8E-A3BA-478B-BD5B-BC1A30FF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1073"/>
            <a:ext cx="10058400" cy="3849624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Reduction ratio = 15.6</a:t>
            </a:r>
          </a:p>
          <a:p>
            <a:r>
              <a:rPr lang="en-US" altLang="zh-TW" sz="2400" b="1" dirty="0"/>
              <a:t>Nominal transformed power</a:t>
            </a:r>
          </a:p>
          <a:p>
            <a:r>
              <a:rPr lang="en-US" altLang="zh-TW" sz="2400" b="1" dirty="0"/>
              <a:t> </a:t>
            </a:r>
            <a:r>
              <a:rPr lang="en-US" altLang="zh-TW" sz="2400" dirty="0"/>
              <a:t>Power 32kW</a:t>
            </a:r>
          </a:p>
          <a:p>
            <a:r>
              <a:rPr lang="zh-TW" altLang="en-US" sz="2400" dirty="0"/>
              <a:t> </a:t>
            </a:r>
            <a:r>
              <a:rPr lang="en-US" altLang="zh-TW" sz="2400" dirty="0"/>
              <a:t>Input 12000 rpm / 25 Nm</a:t>
            </a:r>
          </a:p>
          <a:p>
            <a:r>
              <a:rPr lang="en-US" altLang="zh-TW" sz="2400" dirty="0"/>
              <a:t> Output 770 rpm / 390 Nm</a:t>
            </a:r>
          </a:p>
          <a:p>
            <a:r>
              <a:rPr lang="en-US" altLang="zh-TW" sz="2400" b="1" dirty="0"/>
              <a:t> • Max speed condition</a:t>
            </a:r>
          </a:p>
          <a:p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Input 20000 rpm / 15 Nm </a:t>
            </a:r>
          </a:p>
          <a:p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Output 1300 rpm / 234 N</a:t>
            </a:r>
          </a:p>
        </p:txBody>
      </p:sp>
    </p:spTree>
    <p:extLst>
      <p:ext uri="{BB962C8B-B14F-4D97-AF65-F5344CB8AC3E}">
        <p14:creationId xmlns:p14="http://schemas.microsoft.com/office/powerpoint/2010/main" val="375744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862776"/>
            <a:ext cx="10058400" cy="384962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output speed needs to </a:t>
            </a:r>
            <a:r>
              <a:rPr lang="en-US" altLang="zh-TW" sz="2400" b="1" u="sng" dirty="0"/>
              <a:t>be reduced</a:t>
            </a:r>
            <a:r>
              <a:rPr lang="en-US" altLang="zh-TW" sz="2400" u="sng" dirty="0"/>
              <a:t>. </a:t>
            </a:r>
          </a:p>
          <a:p>
            <a:r>
              <a:rPr lang="zh-TW" altLang="en-US" sz="2400" dirty="0"/>
              <a:t>小齒輪</a:t>
            </a:r>
            <a:r>
              <a:rPr lang="en-US" altLang="zh-TW" sz="2400" dirty="0"/>
              <a:t>(input)</a:t>
            </a:r>
            <a:r>
              <a:rPr lang="zh-TW" altLang="en-US" sz="2400" dirty="0"/>
              <a:t>帶大齒</a:t>
            </a:r>
            <a:r>
              <a:rPr lang="en-US" altLang="zh-TW" sz="2400" dirty="0"/>
              <a:t>(output)</a:t>
            </a:r>
            <a:r>
              <a:rPr lang="zh-TW" altLang="en-US" sz="2400" dirty="0"/>
              <a:t>輪轉，因為大齒輪齒數高於小齒輪齒數，所以</a:t>
            </a:r>
            <a:r>
              <a:rPr lang="en-US" altLang="zh-TW" sz="2400" dirty="0"/>
              <a:t>output</a:t>
            </a:r>
            <a:r>
              <a:rPr lang="zh-TW" altLang="en-US" sz="2400" dirty="0"/>
              <a:t>轉速會 </a:t>
            </a:r>
            <a:r>
              <a:rPr lang="en-US" altLang="zh-TW" sz="2400" dirty="0"/>
              <a:t>&lt;</a:t>
            </a:r>
            <a:r>
              <a:rPr lang="zh-TW" altLang="en-US" sz="2400" dirty="0"/>
              <a:t> </a:t>
            </a:r>
            <a:r>
              <a:rPr lang="en-US" altLang="zh-TW" sz="2400" dirty="0"/>
              <a:t>input</a:t>
            </a:r>
            <a:r>
              <a:rPr lang="zh-TW" altLang="en-US" sz="2400" dirty="0"/>
              <a:t>轉速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Sun gear : Input</a:t>
            </a:r>
          </a:p>
          <a:p>
            <a:r>
              <a:rPr lang="en-US" altLang="zh-TW" sz="2400" dirty="0"/>
              <a:t>Planet gears carrier : Output</a:t>
            </a:r>
          </a:p>
          <a:p>
            <a:r>
              <a:rPr lang="en-US" altLang="zh-TW" sz="2400" dirty="0"/>
              <a:t>Ring gear : </a:t>
            </a:r>
            <a:r>
              <a:rPr lang="en-US" altLang="zh-TW" sz="2400" dirty="0">
                <a:solidFill>
                  <a:srgbClr val="FF0000"/>
                </a:solidFill>
              </a:rPr>
              <a:t>Fixed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0971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4188"/>
            <a:ext cx="10058400" cy="3849624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設計簡圖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10A09E-AED8-4886-BB42-524FDEADF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82" t="33750" r="29374" b="18055"/>
          <a:stretch/>
        </p:blipFill>
        <p:spPr>
          <a:xfrm>
            <a:off x="2671481" y="2014194"/>
            <a:ext cx="6375614" cy="4081806"/>
          </a:xfrm>
          <a:prstGeom prst="rect">
            <a:avLst/>
          </a:prstGeom>
        </p:spPr>
      </p:pic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A847C521-0892-44B3-A023-8185CEDC186D}"/>
              </a:ext>
            </a:extLst>
          </p:cNvPr>
          <p:cNvSpPr/>
          <p:nvPr/>
        </p:nvSpPr>
        <p:spPr>
          <a:xfrm>
            <a:off x="6429400" y="3524879"/>
            <a:ext cx="840977" cy="434788"/>
          </a:xfrm>
          <a:prstGeom prst="wedgeRectCallout">
            <a:avLst>
              <a:gd name="adj1" fmla="val -81116"/>
              <a:gd name="adj2" fmla="val 3785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語音泡泡: 矩形 7">
            <a:extLst>
              <a:ext uri="{FF2B5EF4-FFF2-40B4-BE49-F238E27FC236}">
                <a16:creationId xmlns:a16="http://schemas.microsoft.com/office/drawing/2014/main" id="{0E6FD33C-E0A0-4D67-B2BB-268CB459C2A2}"/>
              </a:ext>
            </a:extLst>
          </p:cNvPr>
          <p:cNvSpPr/>
          <p:nvPr/>
        </p:nvSpPr>
        <p:spPr>
          <a:xfrm>
            <a:off x="3495080" y="3155575"/>
            <a:ext cx="840977" cy="369303"/>
          </a:xfrm>
          <a:prstGeom prst="wedgeRectCallout">
            <a:avLst>
              <a:gd name="adj1" fmla="val 129950"/>
              <a:gd name="adj2" fmla="val 4198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4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altLang="zh-TW"/>
              <a:t>Conceptual design</a:t>
            </a:r>
            <a:br>
              <a:rPr lang="en-US" altLang="zh-TW"/>
            </a:br>
            <a:endParaRPr lang="zh-TW" altLang="en-US" dirty="0"/>
          </a:p>
        </p:txBody>
      </p:sp>
      <p:pic>
        <p:nvPicPr>
          <p:cNvPr id="2050" name="Picture 2" descr="「two stage planetary gearbox」的圖片搜尋結果">
            <a:extLst>
              <a:ext uri="{FF2B5EF4-FFF2-40B4-BE49-F238E27FC236}">
                <a16:creationId xmlns:a16="http://schemas.microsoft.com/office/drawing/2014/main" id="{BB577673-1A14-4F6E-B05E-2DFA27F2A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77" y="1764774"/>
            <a:ext cx="7614147" cy="445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13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79469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By formula </a:t>
            </a:r>
            <a:r>
              <a:rPr lang="zh-TW" altLang="en-US" dirty="0"/>
              <a:t>： </a:t>
            </a:r>
            <a:r>
              <a:rPr lang="en-US" altLang="zh-TW" dirty="0"/>
              <a:t>				</a:t>
            </a:r>
            <a:r>
              <a:rPr lang="zh-TW" altLang="en-US" dirty="0"/>
              <a:t>       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齒輪直徑跟齒數成正比</a:t>
            </a: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We calculate from our reduction ratio : 15.6</a:t>
            </a:r>
          </a:p>
          <a:p>
            <a:r>
              <a:rPr lang="en-US" altLang="zh-TW" sz="2400" dirty="0"/>
              <a:t>Two stage reduction ratio : 3 * 5.2</a:t>
            </a:r>
          </a:p>
          <a:p>
            <a:r>
              <a:rPr lang="en-US" altLang="zh-TW" sz="2400" dirty="0" err="1"/>
              <a:t>Zring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Zsun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Zcarrier</a:t>
            </a:r>
            <a:r>
              <a:rPr lang="en-US" altLang="zh-TW" sz="2400" dirty="0"/>
              <a:t> = </a:t>
            </a:r>
            <a:r>
              <a:rPr lang="zh-TW" altLang="en-US" sz="2400" dirty="0"/>
              <a:t> </a:t>
            </a:r>
            <a:r>
              <a:rPr lang="en-US" altLang="zh-TW" sz="2400" dirty="0"/>
              <a:t>20 : 10 : 15(radius ratio)	</a:t>
            </a:r>
          </a:p>
          <a:p>
            <a:r>
              <a:rPr lang="en-US" altLang="zh-TW" sz="2400" dirty="0" err="1"/>
              <a:t>Zring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Zsun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Zcarrier</a:t>
            </a:r>
            <a:r>
              <a:rPr lang="en-US" altLang="zh-TW" sz="2400" dirty="0"/>
              <a:t> =  42 : 10 : 26(radius ratio)	</a:t>
            </a:r>
          </a:p>
          <a:p>
            <a:r>
              <a:rPr lang="zh-TW" altLang="en-US" sz="2400" dirty="0"/>
              <a:t>模數、齒數、齒輪規格待定</a:t>
            </a:r>
            <a:r>
              <a:rPr lang="en-US" altLang="zh-TW" sz="2400" dirty="0"/>
              <a:t>				</a:t>
            </a:r>
          </a:p>
        </p:txBody>
      </p:sp>
      <p:pic>
        <p:nvPicPr>
          <p:cNvPr id="5" name="圖片 4" descr="一張含有 物件, 時鐘 的圖片&#10;&#10;自動產生的描述">
            <a:extLst>
              <a:ext uri="{FF2B5EF4-FFF2-40B4-BE49-F238E27FC236}">
                <a16:creationId xmlns:a16="http://schemas.microsoft.com/office/drawing/2014/main" id="{7317E2E8-37EC-478A-A84C-8D491A513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82" y="1488653"/>
            <a:ext cx="2402542" cy="1206405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err="1"/>
              <a:t>Zcarrier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Zsun</a:t>
            </a:r>
            <a:r>
              <a:rPr lang="en-US" altLang="zh-TW" sz="2800" dirty="0"/>
              <a:t> + (</a:t>
            </a:r>
            <a:r>
              <a:rPr lang="en-US" altLang="zh-TW" sz="2800" dirty="0" err="1"/>
              <a:t>Zring</a:t>
            </a:r>
            <a:r>
              <a:rPr lang="en-US" altLang="zh-TW" sz="2800" dirty="0"/>
              <a:t> – </a:t>
            </a:r>
            <a:r>
              <a:rPr lang="en-US" altLang="zh-TW" sz="2800" dirty="0" err="1"/>
              <a:t>Zsun</a:t>
            </a:r>
            <a:r>
              <a:rPr lang="en-US" altLang="zh-TW" sz="2800" dirty="0"/>
              <a:t>) / 2		</a:t>
            </a:r>
            <a:r>
              <a:rPr lang="en-US" altLang="zh-TW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1991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21D980-8D16-49D2-A217-F0299EE2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1596124"/>
            <a:ext cx="558064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4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08F33-3B26-4F59-BA2F-360A9C1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schematics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ADF3EDC-D6EE-4B71-B202-D98C8BC8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82" y="3233127"/>
            <a:ext cx="5440409" cy="2985135"/>
          </a:xfrm>
          <a:prstGeom prst="rect">
            <a:avLst/>
          </a:prstGeom>
        </p:spPr>
      </p:pic>
      <p:pic>
        <p:nvPicPr>
          <p:cNvPr id="1026" name="Picture 2" descr="「two stage planetary gearbox」的圖片搜尋結果">
            <a:extLst>
              <a:ext uri="{FF2B5EF4-FFF2-40B4-BE49-F238E27FC236}">
                <a16:creationId xmlns:a16="http://schemas.microsoft.com/office/drawing/2014/main" id="{D5851E33-D275-4AA7-AAE8-67318D8A6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45238"/>
            <a:ext cx="5440409" cy="28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1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4313580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Power : 32KW</a:t>
            </a:r>
          </a:p>
          <a:p>
            <a:r>
              <a:rPr lang="en-US" altLang="zh-TW" sz="2400" dirty="0"/>
              <a:t>First Stage : Input :12000rpm/25Nm Output : 3333rpm/90Nm</a:t>
            </a:r>
          </a:p>
          <a:p>
            <a:r>
              <a:rPr lang="en-US" altLang="zh-TW" sz="2400" dirty="0"/>
              <a:t>Second Stage : Input : 3333rpm/90Nm Output : 770rpm/390Nm</a:t>
            </a:r>
          </a:p>
          <a:p>
            <a:r>
              <a:rPr lang="en-US" altLang="zh-TW" sz="2400" dirty="0"/>
              <a:t>First Stage Reduction Ratio : 3.6</a:t>
            </a:r>
          </a:p>
          <a:p>
            <a:r>
              <a:rPr lang="en-US" altLang="zh-TW" sz="2400" dirty="0"/>
              <a:t>Second Stage Reduction Ratio : 4.3</a:t>
            </a:r>
          </a:p>
          <a:p>
            <a:r>
              <a:rPr lang="en-US" altLang="zh-TW" sz="2400" dirty="0"/>
              <a:t>Total Reduction Ratio : 15.5</a:t>
            </a:r>
          </a:p>
          <a:p>
            <a:r>
              <a:rPr lang="en-US" altLang="zh-TW" sz="2400" dirty="0"/>
              <a:t>First Stage </a:t>
            </a:r>
            <a:r>
              <a:rPr lang="zh-TW" altLang="en-US" sz="2400" dirty="0"/>
              <a:t>齒數比 </a:t>
            </a:r>
            <a:r>
              <a:rPr lang="en-US" altLang="zh-TW" sz="2400" dirty="0"/>
              <a:t>29:</a:t>
            </a:r>
            <a:r>
              <a:rPr lang="zh-TW" altLang="en-US" sz="2400" dirty="0"/>
              <a:t> </a:t>
            </a:r>
            <a:r>
              <a:rPr lang="en-US" altLang="zh-TW" sz="2400" dirty="0"/>
              <a:t>22:73 </a:t>
            </a:r>
            <a:r>
              <a:rPr lang="zh-TW" altLang="en-US" sz="2400" dirty="0"/>
              <a:t>半徑比 </a:t>
            </a:r>
            <a:r>
              <a:rPr lang="en-US" altLang="zh-TW" sz="2400" dirty="0"/>
              <a:t>29:51:80</a:t>
            </a:r>
          </a:p>
          <a:p>
            <a:r>
              <a:rPr lang="en-US" altLang="zh-TW" sz="2400" dirty="0"/>
              <a:t>Second Stage </a:t>
            </a:r>
            <a:r>
              <a:rPr lang="zh-TW" altLang="en-US" sz="2400" dirty="0"/>
              <a:t>齒數比 </a:t>
            </a:r>
            <a:r>
              <a:rPr lang="en-US" altLang="zh-TW" sz="2400" dirty="0"/>
              <a:t>19:</a:t>
            </a:r>
            <a:r>
              <a:rPr lang="zh-TW" altLang="en-US" sz="2400" dirty="0"/>
              <a:t> </a:t>
            </a:r>
            <a:r>
              <a:rPr lang="en-US" altLang="zh-TW" sz="2400" dirty="0"/>
              <a:t>23:65 </a:t>
            </a:r>
            <a:r>
              <a:rPr lang="zh-TW" altLang="en-US" sz="2400" dirty="0"/>
              <a:t>半徑比 </a:t>
            </a:r>
            <a:r>
              <a:rPr lang="en-US" altLang="zh-TW" sz="2400" dirty="0"/>
              <a:t>19:42:65</a:t>
            </a:r>
          </a:p>
          <a:p>
            <a:r>
              <a:rPr lang="en-US" altLang="zh-TW" sz="2400" dirty="0"/>
              <a:t>Diameter &lt; 180mm / Length &lt; 120mm / Volume &lt; 3L / Weight &lt; kg</a:t>
            </a: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249205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8E2E7"/>
      </a:lt2>
      <a:accent1>
        <a:srgbClr val="77AC80"/>
      </a:accent1>
      <a:accent2>
        <a:srgbClr val="6CAD93"/>
      </a:accent2>
      <a:accent3>
        <a:srgbClr val="79ABAB"/>
      </a:accent3>
      <a:accent4>
        <a:srgbClr val="78A2C1"/>
      </a:accent4>
      <a:accent5>
        <a:srgbClr val="909ACC"/>
      </a:accent5>
      <a:accent6>
        <a:srgbClr val="8B78C1"/>
      </a:accent6>
      <a:hlink>
        <a:srgbClr val="AE69A2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538</Words>
  <Application>Microsoft Office PowerPoint</Application>
  <PresentationFormat>寬螢幕</PresentationFormat>
  <Paragraphs>87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Adobe 黑体 Std R</vt:lpstr>
      <vt:lpstr>Century Gothic</vt:lpstr>
      <vt:lpstr>Garamond</vt:lpstr>
      <vt:lpstr>Gill Sans MT</vt:lpstr>
      <vt:lpstr>SavonVTI</vt:lpstr>
      <vt:lpstr>Planetary  Gear Reducer</vt:lpstr>
      <vt:lpstr>Design specifications confirmation </vt:lpstr>
      <vt:lpstr>Conceptual design </vt:lpstr>
      <vt:lpstr>Conceptual design </vt:lpstr>
      <vt:lpstr>Conceptual design </vt:lpstr>
      <vt:lpstr>Conceptual design </vt:lpstr>
      <vt:lpstr>Conceptual design </vt:lpstr>
      <vt:lpstr>Simple schematics</vt:lpstr>
      <vt:lpstr>SPEC </vt:lpstr>
      <vt:lpstr>Calculation </vt:lpstr>
      <vt:lpstr>What type bearing we used ？</vt:lpstr>
      <vt:lpstr>How to choose bearing？</vt:lpstr>
      <vt:lpstr>Life calculating</vt:lpstr>
      <vt:lpstr>How to choose bearing？</vt:lpstr>
      <vt:lpstr>Life calculating</vt:lpstr>
      <vt:lpstr>Gear housing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Planetary  Gear Reducer</dc:title>
  <dc:creator>user</dc:creator>
  <cp:lastModifiedBy>user</cp:lastModifiedBy>
  <cp:revision>54</cp:revision>
  <dcterms:created xsi:type="dcterms:W3CDTF">2019-10-21T13:03:14Z</dcterms:created>
  <dcterms:modified xsi:type="dcterms:W3CDTF">2019-12-17T15:46:35Z</dcterms:modified>
</cp:coreProperties>
</file>