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3" r:id="rId3"/>
    <p:sldId id="274" r:id="rId4"/>
    <p:sldId id="257" r:id="rId5"/>
    <p:sldId id="258" r:id="rId6"/>
    <p:sldId id="261" r:id="rId7"/>
    <p:sldId id="265" r:id="rId8"/>
    <p:sldId id="262" r:id="rId9"/>
    <p:sldId id="264" r:id="rId10"/>
    <p:sldId id="259" r:id="rId11"/>
    <p:sldId id="275" r:id="rId12"/>
    <p:sldId id="266" r:id="rId13"/>
    <p:sldId id="276" r:id="rId14"/>
    <p:sldId id="295" r:id="rId15"/>
    <p:sldId id="277" r:id="rId16"/>
    <p:sldId id="286" r:id="rId17"/>
    <p:sldId id="285" r:id="rId18"/>
    <p:sldId id="287" r:id="rId19"/>
    <p:sldId id="278" r:id="rId20"/>
    <p:sldId id="288" r:id="rId21"/>
    <p:sldId id="289" r:id="rId22"/>
    <p:sldId id="290" r:id="rId23"/>
    <p:sldId id="296" r:id="rId24"/>
    <p:sldId id="280" r:id="rId25"/>
    <p:sldId id="293" r:id="rId26"/>
    <p:sldId id="292" r:id="rId27"/>
    <p:sldId id="301" r:id="rId28"/>
    <p:sldId id="267" r:id="rId29"/>
    <p:sldId id="297" r:id="rId30"/>
    <p:sldId id="281" r:id="rId31"/>
    <p:sldId id="282" r:id="rId32"/>
    <p:sldId id="270" r:id="rId33"/>
    <p:sldId id="283" r:id="rId34"/>
    <p:sldId id="272" r:id="rId35"/>
    <p:sldId id="298" r:id="rId36"/>
    <p:sldId id="302" r:id="rId37"/>
    <p:sldId id="303" r:id="rId38"/>
    <p:sldId id="299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E8E0F-4588-4B7C-B8FD-7BABD0319BB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8D2541-E0FE-42D7-8268-38A763EB00DD}">
      <dgm:prSet/>
      <dgm:spPr/>
      <dgm:t>
        <a:bodyPr/>
        <a:lstStyle/>
        <a:p>
          <a:r>
            <a:rPr lang="en-US"/>
            <a:t>From General Planetary Gear combinations : </a:t>
          </a:r>
        </a:p>
      </dgm:t>
    </dgm:pt>
    <dgm:pt modelId="{67EEA2C5-C300-4229-8DAE-B002F83502B2}" type="parTrans" cxnId="{12D38105-0A6E-4CD4-BB39-A7CABD9D2AA0}">
      <dgm:prSet/>
      <dgm:spPr/>
      <dgm:t>
        <a:bodyPr/>
        <a:lstStyle/>
        <a:p>
          <a:endParaRPr lang="en-US"/>
        </a:p>
      </dgm:t>
    </dgm:pt>
    <dgm:pt modelId="{F1DBCDBB-7D09-4DB9-8C35-7DD6EE2C387D}" type="sibTrans" cxnId="{12D38105-0A6E-4CD4-BB39-A7CABD9D2AA0}">
      <dgm:prSet/>
      <dgm:spPr/>
      <dgm:t>
        <a:bodyPr/>
        <a:lstStyle/>
        <a:p>
          <a:endParaRPr lang="en-US"/>
        </a:p>
      </dgm:t>
    </dgm:pt>
    <dgm:pt modelId="{7CDDD01C-557C-4A19-83EA-9088B8D03910}">
      <dgm:prSet/>
      <dgm:spPr/>
      <dgm:t>
        <a:bodyPr/>
        <a:lstStyle/>
        <a:p>
          <a:r>
            <a:rPr lang="en-US"/>
            <a:t>We choose these two configuration to meet our goal. (Reduction ratio ≈15.6)					</a:t>
          </a:r>
        </a:p>
      </dgm:t>
    </dgm:pt>
    <dgm:pt modelId="{3AE44B51-3C5B-4DB3-875D-1533712CAA12}" type="parTrans" cxnId="{7D42FDEB-38F8-497D-835E-391ACED4FCDA}">
      <dgm:prSet/>
      <dgm:spPr/>
      <dgm:t>
        <a:bodyPr/>
        <a:lstStyle/>
        <a:p>
          <a:endParaRPr lang="en-US"/>
        </a:p>
      </dgm:t>
    </dgm:pt>
    <dgm:pt modelId="{A8A25EB8-97B0-4348-8AFF-417D422146F1}" type="sibTrans" cxnId="{7D42FDEB-38F8-497D-835E-391ACED4FCDA}">
      <dgm:prSet/>
      <dgm:spPr/>
      <dgm:t>
        <a:bodyPr/>
        <a:lstStyle/>
        <a:p>
          <a:endParaRPr lang="en-US"/>
        </a:p>
      </dgm:t>
    </dgm:pt>
    <dgm:pt modelId="{C3D64389-FA30-4017-B993-996D21D5A669}" type="pres">
      <dgm:prSet presAssocID="{A5BE8E0F-4588-4B7C-B8FD-7BABD0319BB4}" presName="Name0" presStyleCnt="0">
        <dgm:presLayoutVars>
          <dgm:dir/>
          <dgm:animLvl val="lvl"/>
          <dgm:resizeHandles val="exact"/>
        </dgm:presLayoutVars>
      </dgm:prSet>
      <dgm:spPr/>
    </dgm:pt>
    <dgm:pt modelId="{8D2FAA9D-C09F-40E6-B538-9765D9538242}" type="pres">
      <dgm:prSet presAssocID="{7CDDD01C-557C-4A19-83EA-9088B8D03910}" presName="boxAndChildren" presStyleCnt="0"/>
      <dgm:spPr/>
    </dgm:pt>
    <dgm:pt modelId="{F5C2AC61-B839-463D-B018-411140FAD875}" type="pres">
      <dgm:prSet presAssocID="{7CDDD01C-557C-4A19-83EA-9088B8D03910}" presName="parentTextBox" presStyleLbl="node1" presStyleIdx="0" presStyleCnt="2"/>
      <dgm:spPr/>
    </dgm:pt>
    <dgm:pt modelId="{942CD345-0D41-4761-991C-CFDF53131026}" type="pres">
      <dgm:prSet presAssocID="{F1DBCDBB-7D09-4DB9-8C35-7DD6EE2C387D}" presName="sp" presStyleCnt="0"/>
      <dgm:spPr/>
    </dgm:pt>
    <dgm:pt modelId="{D0B26981-95E8-4219-A853-DDB998D53882}" type="pres">
      <dgm:prSet presAssocID="{B88D2541-E0FE-42D7-8268-38A763EB00DD}" presName="arrowAndChildren" presStyleCnt="0"/>
      <dgm:spPr/>
    </dgm:pt>
    <dgm:pt modelId="{2362E2FA-FB9D-49C5-A9DE-42F4DBB51274}" type="pres">
      <dgm:prSet presAssocID="{B88D2541-E0FE-42D7-8268-38A763EB00DD}" presName="parentTextArrow" presStyleLbl="node1" presStyleIdx="1" presStyleCnt="2"/>
      <dgm:spPr/>
    </dgm:pt>
  </dgm:ptLst>
  <dgm:cxnLst>
    <dgm:cxn modelId="{12D38105-0A6E-4CD4-BB39-A7CABD9D2AA0}" srcId="{A5BE8E0F-4588-4B7C-B8FD-7BABD0319BB4}" destId="{B88D2541-E0FE-42D7-8268-38A763EB00DD}" srcOrd="0" destOrd="0" parTransId="{67EEA2C5-C300-4229-8DAE-B002F83502B2}" sibTransId="{F1DBCDBB-7D09-4DB9-8C35-7DD6EE2C387D}"/>
    <dgm:cxn modelId="{3C5E6832-71E0-4BBE-9D95-C730D6926B63}" type="presOf" srcId="{7CDDD01C-557C-4A19-83EA-9088B8D03910}" destId="{F5C2AC61-B839-463D-B018-411140FAD875}" srcOrd="0" destOrd="0" presId="urn:microsoft.com/office/officeart/2005/8/layout/process4"/>
    <dgm:cxn modelId="{1BD5B438-D9E0-48CD-A1AC-99701830A14B}" type="presOf" srcId="{B88D2541-E0FE-42D7-8268-38A763EB00DD}" destId="{2362E2FA-FB9D-49C5-A9DE-42F4DBB51274}" srcOrd="0" destOrd="0" presId="urn:microsoft.com/office/officeart/2005/8/layout/process4"/>
    <dgm:cxn modelId="{147118D6-8D78-410B-83B5-74F2DBAC2E3E}" type="presOf" srcId="{A5BE8E0F-4588-4B7C-B8FD-7BABD0319BB4}" destId="{C3D64389-FA30-4017-B993-996D21D5A669}" srcOrd="0" destOrd="0" presId="urn:microsoft.com/office/officeart/2005/8/layout/process4"/>
    <dgm:cxn modelId="{7D42FDEB-38F8-497D-835E-391ACED4FCDA}" srcId="{A5BE8E0F-4588-4B7C-B8FD-7BABD0319BB4}" destId="{7CDDD01C-557C-4A19-83EA-9088B8D03910}" srcOrd="1" destOrd="0" parTransId="{3AE44B51-3C5B-4DB3-875D-1533712CAA12}" sibTransId="{A8A25EB8-97B0-4348-8AFF-417D422146F1}"/>
    <dgm:cxn modelId="{658954E1-7E93-44E8-B7F4-1C5E08FECA79}" type="presParOf" srcId="{C3D64389-FA30-4017-B993-996D21D5A669}" destId="{8D2FAA9D-C09F-40E6-B538-9765D9538242}" srcOrd="0" destOrd="0" presId="urn:microsoft.com/office/officeart/2005/8/layout/process4"/>
    <dgm:cxn modelId="{BCE39680-57E9-42EB-A414-36999F76EE86}" type="presParOf" srcId="{8D2FAA9D-C09F-40E6-B538-9765D9538242}" destId="{F5C2AC61-B839-463D-B018-411140FAD875}" srcOrd="0" destOrd="0" presId="urn:microsoft.com/office/officeart/2005/8/layout/process4"/>
    <dgm:cxn modelId="{30512B0F-8CAD-4D0E-82B6-FB6A2FBF2C41}" type="presParOf" srcId="{C3D64389-FA30-4017-B993-996D21D5A669}" destId="{942CD345-0D41-4761-991C-CFDF53131026}" srcOrd="1" destOrd="0" presId="urn:microsoft.com/office/officeart/2005/8/layout/process4"/>
    <dgm:cxn modelId="{48B35ED2-158C-4CC9-B867-39538FE0F260}" type="presParOf" srcId="{C3D64389-FA30-4017-B993-996D21D5A669}" destId="{D0B26981-95E8-4219-A853-DDB998D53882}" srcOrd="2" destOrd="0" presId="urn:microsoft.com/office/officeart/2005/8/layout/process4"/>
    <dgm:cxn modelId="{7AF94C6E-B9B4-4CAB-94A0-0566642EA23C}" type="presParOf" srcId="{D0B26981-95E8-4219-A853-DDB998D53882}" destId="{2362E2FA-FB9D-49C5-A9DE-42F4DBB512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2AC61-B839-463D-B018-411140FAD875}">
      <dsp:nvSpPr>
        <dsp:cNvPr id="0" name=""/>
        <dsp:cNvSpPr/>
      </dsp:nvSpPr>
      <dsp:spPr>
        <a:xfrm>
          <a:off x="0" y="3157015"/>
          <a:ext cx="5906181" cy="2071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choose these two configuration to meet our goal. (Reduction ratio ≈15.6)					</a:t>
          </a:r>
        </a:p>
      </dsp:txBody>
      <dsp:txXfrm>
        <a:off x="0" y="3157015"/>
        <a:ext cx="5906181" cy="2071343"/>
      </dsp:txXfrm>
    </dsp:sp>
    <dsp:sp modelId="{2362E2FA-FB9D-49C5-A9DE-42F4DBB51274}">
      <dsp:nvSpPr>
        <dsp:cNvPr id="0" name=""/>
        <dsp:cNvSpPr/>
      </dsp:nvSpPr>
      <dsp:spPr>
        <a:xfrm rot="10800000">
          <a:off x="0" y="2358"/>
          <a:ext cx="5906181" cy="3185726"/>
        </a:xfrm>
        <a:prstGeom prst="upArrowCallout">
          <a:avLst/>
        </a:prstGeom>
        <a:solidFill>
          <a:schemeClr val="accent2">
            <a:hueOff val="1440041"/>
            <a:satOff val="-5449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From General Planetary Gear combinations : </a:t>
          </a:r>
        </a:p>
      </dsp:txBody>
      <dsp:txXfrm rot="10800000">
        <a:off x="0" y="2358"/>
        <a:ext cx="5906181" cy="206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1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7B2AA-A93D-4B50-B854-4BC1425A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27BAAF-AE58-46B8-AD64-5F0570B9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Planetary </a:t>
            </a:r>
            <a:br>
              <a:rPr lang="en-US" altLang="zh-TW" sz="4000" dirty="0"/>
            </a:br>
            <a:r>
              <a:rPr lang="en-US" altLang="zh-TW" sz="4000" dirty="0"/>
              <a:t>Gear Reducer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21B96-1583-469F-846D-C6E681D8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96" y="3745500"/>
            <a:ext cx="5214392" cy="105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Conceptual Design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Team 10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劉多聞 高子彧 林綠芸 葉蓁 何明耀</a:t>
            </a:r>
          </a:p>
        </p:txBody>
      </p:sp>
    </p:spTree>
    <p:extLst>
      <p:ext uri="{BB962C8B-B14F-4D97-AF65-F5344CB8AC3E}">
        <p14:creationId xmlns:p14="http://schemas.microsoft.com/office/powerpoint/2010/main" val="41926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08F33-3B26-4F59-BA2F-360A9C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schematics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DF3EDC-D6EE-4B71-B202-D98C8BC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2" y="3233127"/>
            <a:ext cx="5440409" cy="2985135"/>
          </a:xfrm>
          <a:prstGeom prst="rect">
            <a:avLst/>
          </a:prstGeom>
        </p:spPr>
      </p:pic>
      <p:pic>
        <p:nvPicPr>
          <p:cNvPr id="1026" name="Picture 2" descr="「two stage planetary gearbox」的圖片搜尋結果">
            <a:extLst>
              <a:ext uri="{FF2B5EF4-FFF2-40B4-BE49-F238E27FC236}">
                <a16:creationId xmlns:a16="http://schemas.microsoft.com/office/drawing/2014/main" id="{D5851E33-D275-4AA7-AAE8-67318D8A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5238"/>
            <a:ext cx="5440409" cy="2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257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Power : 32KW</a:t>
            </a:r>
          </a:p>
          <a:p>
            <a:r>
              <a:rPr lang="en-US" altLang="zh-TW" sz="2400" dirty="0"/>
              <a:t>First Stage : Input :12000rpm/25Nm Output : 3333rpm/90Nm</a:t>
            </a:r>
          </a:p>
          <a:p>
            <a:r>
              <a:rPr lang="en-US" altLang="zh-TW" sz="2400" dirty="0"/>
              <a:t>Second Stage : Input : 3333rpm/90Nm Output : 770rpm/390Nm</a:t>
            </a:r>
          </a:p>
          <a:p>
            <a:r>
              <a:rPr lang="en-US" altLang="zh-TW" sz="2400" dirty="0"/>
              <a:t>First Stage Reduction Ratio : 3.6</a:t>
            </a:r>
          </a:p>
          <a:p>
            <a:r>
              <a:rPr lang="en-US" altLang="zh-TW" sz="2400" dirty="0"/>
              <a:t>Second Stage Reduction Ratio : 4.3</a:t>
            </a:r>
          </a:p>
          <a:p>
            <a:r>
              <a:rPr lang="en-US" altLang="zh-TW" sz="2400" dirty="0"/>
              <a:t>Total Reduction Ratio : 15.5</a:t>
            </a:r>
          </a:p>
          <a:p>
            <a:r>
              <a:rPr lang="en-US" altLang="zh-TW" sz="2400" dirty="0"/>
              <a:t>First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29:</a:t>
            </a:r>
            <a:r>
              <a:rPr lang="zh-TW" altLang="en-US" sz="2400" dirty="0"/>
              <a:t> </a:t>
            </a:r>
            <a:r>
              <a:rPr lang="en-US" altLang="zh-TW" sz="2400" dirty="0"/>
              <a:t>22:73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29:51:80</a:t>
            </a:r>
          </a:p>
          <a:p>
            <a:r>
              <a:rPr lang="en-US" altLang="zh-TW" sz="2400" dirty="0"/>
              <a:t>Second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19:</a:t>
            </a:r>
            <a:r>
              <a:rPr lang="zh-TW" altLang="en-US" sz="2400" dirty="0"/>
              <a:t> </a:t>
            </a:r>
            <a:r>
              <a:rPr lang="en-US" altLang="zh-TW" sz="2400" dirty="0"/>
              <a:t>23:65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19:42:65</a:t>
            </a:r>
          </a:p>
          <a:p>
            <a:r>
              <a:rPr lang="en-US" altLang="zh-TW" sz="2400" dirty="0"/>
              <a:t>Diameter &lt; 180mm / Length &lt; 120mm / Volume &lt; 3L / Weight &lt; kg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5BCCC43-3FB1-4DAA-970F-B7330125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spec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2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8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1319306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2699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Gear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E85FE478-A5E2-4911-B1AA-F3A3E8DB1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4260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0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1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7949F38-3A87-4EF6-A8F6-08E1C21EA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37639"/>
              </p:ext>
            </p:extLst>
          </p:nvPr>
        </p:nvGraphicFramePr>
        <p:xfrm>
          <a:off x="1356360" y="2162120"/>
          <a:ext cx="9479279" cy="3273479"/>
        </p:xfrm>
        <a:graphic>
          <a:graphicData uri="http://schemas.openxmlformats.org/drawingml/2006/table">
            <a:tbl>
              <a:tblPr/>
              <a:tblGrid>
                <a:gridCol w="1202482">
                  <a:extLst>
                    <a:ext uri="{9D8B030D-6E8A-4147-A177-3AD203B41FA5}">
                      <a16:colId xmlns:a16="http://schemas.microsoft.com/office/drawing/2014/main" val="1878960396"/>
                    </a:ext>
                  </a:extLst>
                </a:gridCol>
                <a:gridCol w="1184067">
                  <a:extLst>
                    <a:ext uri="{9D8B030D-6E8A-4147-A177-3AD203B41FA5}">
                      <a16:colId xmlns:a16="http://schemas.microsoft.com/office/drawing/2014/main" val="130801833"/>
                    </a:ext>
                  </a:extLst>
                </a:gridCol>
                <a:gridCol w="947743">
                  <a:extLst>
                    <a:ext uri="{9D8B030D-6E8A-4147-A177-3AD203B41FA5}">
                      <a16:colId xmlns:a16="http://schemas.microsoft.com/office/drawing/2014/main" val="426587736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354774266"/>
                    </a:ext>
                  </a:extLst>
                </a:gridCol>
                <a:gridCol w="1362073">
                  <a:extLst>
                    <a:ext uri="{9D8B030D-6E8A-4147-A177-3AD203B41FA5}">
                      <a16:colId xmlns:a16="http://schemas.microsoft.com/office/drawing/2014/main" val="3258530299"/>
                    </a:ext>
                  </a:extLst>
                </a:gridCol>
                <a:gridCol w="1942138">
                  <a:extLst>
                    <a:ext uri="{9D8B030D-6E8A-4147-A177-3AD203B41FA5}">
                      <a16:colId xmlns:a16="http://schemas.microsoft.com/office/drawing/2014/main" val="3936672440"/>
                    </a:ext>
                  </a:extLst>
                </a:gridCol>
                <a:gridCol w="1478701">
                  <a:extLst>
                    <a:ext uri="{9D8B030D-6E8A-4147-A177-3AD203B41FA5}">
                      <a16:colId xmlns:a16="http://schemas.microsoft.com/office/drawing/2014/main" val="689993776"/>
                    </a:ext>
                  </a:extLst>
                </a:gridCol>
              </a:tblGrid>
              <a:tr h="8222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1 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7398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109.5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3.6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47047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43.5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08924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7924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76.5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6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1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2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8E8641-2CDD-48B4-80A8-2031F7442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71645"/>
              </p:ext>
            </p:extLst>
          </p:nvPr>
        </p:nvGraphicFramePr>
        <p:xfrm>
          <a:off x="1066795" y="2121027"/>
          <a:ext cx="9861180" cy="3054178"/>
        </p:xfrm>
        <a:graphic>
          <a:graphicData uri="http://schemas.openxmlformats.org/drawingml/2006/table">
            <a:tbl>
              <a:tblPr/>
              <a:tblGrid>
                <a:gridCol w="1188379">
                  <a:extLst>
                    <a:ext uri="{9D8B030D-6E8A-4147-A177-3AD203B41FA5}">
                      <a16:colId xmlns:a16="http://schemas.microsoft.com/office/drawing/2014/main" val="3449259801"/>
                    </a:ext>
                  </a:extLst>
                </a:gridCol>
                <a:gridCol w="1239799">
                  <a:extLst>
                    <a:ext uri="{9D8B030D-6E8A-4147-A177-3AD203B41FA5}">
                      <a16:colId xmlns:a16="http://schemas.microsoft.com/office/drawing/2014/main" val="2947404680"/>
                    </a:ext>
                  </a:extLst>
                </a:gridCol>
                <a:gridCol w="992352">
                  <a:extLst>
                    <a:ext uri="{9D8B030D-6E8A-4147-A177-3AD203B41FA5}">
                      <a16:colId xmlns:a16="http://schemas.microsoft.com/office/drawing/2014/main" val="3537083870"/>
                    </a:ext>
                  </a:extLst>
                </a:gridCol>
                <a:gridCol w="1426186">
                  <a:extLst>
                    <a:ext uri="{9D8B030D-6E8A-4147-A177-3AD203B41FA5}">
                      <a16:colId xmlns:a16="http://schemas.microsoft.com/office/drawing/2014/main" val="2232860576"/>
                    </a:ext>
                  </a:extLst>
                </a:gridCol>
                <a:gridCol w="1426184">
                  <a:extLst>
                    <a:ext uri="{9D8B030D-6E8A-4147-A177-3AD203B41FA5}">
                      <a16:colId xmlns:a16="http://schemas.microsoft.com/office/drawing/2014/main" val="2898801444"/>
                    </a:ext>
                  </a:extLst>
                </a:gridCol>
                <a:gridCol w="2033551">
                  <a:extLst>
                    <a:ext uri="{9D8B030D-6E8A-4147-A177-3AD203B41FA5}">
                      <a16:colId xmlns:a16="http://schemas.microsoft.com/office/drawing/2014/main" val="1847097580"/>
                    </a:ext>
                  </a:extLst>
                </a:gridCol>
                <a:gridCol w="1554729">
                  <a:extLst>
                    <a:ext uri="{9D8B030D-6E8A-4147-A177-3AD203B41FA5}">
                      <a16:colId xmlns:a16="http://schemas.microsoft.com/office/drawing/2014/main" val="1923455595"/>
                    </a:ext>
                  </a:extLst>
                </a:gridCol>
              </a:tblGrid>
              <a:tr h="84647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9501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97.5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91568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28.5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5579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Total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0927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15.48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7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2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Why we choose these configuration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596378-7031-4EE1-A2A8-890B18CA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834282" cy="39659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Co-prime to </a:t>
            </a:r>
            <a:r>
              <a:rPr lang="en-US" altLang="zh-TW" sz="2800" b="1" dirty="0">
                <a:solidFill>
                  <a:srgbClr val="FF0000"/>
                </a:solidFill>
              </a:rPr>
              <a:t>reduce wear</a:t>
            </a:r>
            <a:r>
              <a:rPr lang="en-US" altLang="zh-TW" sz="2800" dirty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 </a:t>
            </a:r>
            <a:r>
              <a:rPr lang="en-US" altLang="zh-TW" sz="2800" b="1" dirty="0"/>
              <a:t>teeth ratios </a:t>
            </a:r>
            <a:r>
              <a:rPr lang="en-US" altLang="zh-TW" sz="2800" dirty="0"/>
              <a:t>should be &lt;3 to be feasible to work.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 </a:t>
            </a:r>
            <a:r>
              <a:rPr lang="en-US" altLang="zh-TW" sz="2800" b="1" dirty="0"/>
              <a:t>difference of diameter size </a:t>
            </a:r>
            <a:r>
              <a:rPr lang="en-US" altLang="zh-TW" sz="2800" dirty="0"/>
              <a:t>should not be to extreme to be robust to work effectively.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38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Input Torque 25 N-m :</a:t>
            </a:r>
            <a:r>
              <a:rPr lang="en-US" altLang="zh-TW" dirty="0"/>
              <a:t>					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10B4FD-2841-4680-94D8-EC6D1806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68472"/>
          <a:stretch/>
        </p:blipFill>
        <p:spPr>
          <a:xfrm>
            <a:off x="1066800" y="2447926"/>
            <a:ext cx="9223800" cy="37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37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Ring Gears are fixed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99294DC-6B3D-4C77-96FB-C3DF116B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5" b="42778"/>
          <a:stretch/>
        </p:blipFill>
        <p:spPr>
          <a:xfrm>
            <a:off x="1066800" y="2400448"/>
            <a:ext cx="10336334" cy="3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force-equilibrium equations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A09C22C-E1C9-4812-A613-9AF2D3B5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2" b="9370"/>
          <a:stretch/>
        </p:blipFill>
        <p:spPr>
          <a:xfrm>
            <a:off x="1066800" y="2245651"/>
            <a:ext cx="8540709" cy="3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Note :</a:t>
            </a:r>
            <a:r>
              <a:rPr lang="zh-TW" altLang="en-US" sz="2400" dirty="0"/>
              <a:t>　</a:t>
            </a:r>
            <a:r>
              <a:rPr lang="en-US" altLang="zh-TW" sz="2400" dirty="0"/>
              <a:t>We assume that the sun gear is</a:t>
            </a:r>
            <a:r>
              <a:rPr lang="zh-TW" altLang="en-US" sz="2400" dirty="0"/>
              <a:t> </a:t>
            </a:r>
            <a:r>
              <a:rPr lang="en-US" altLang="zh-TW" sz="2400" dirty="0"/>
              <a:t>rotating at </a:t>
            </a:r>
            <a:r>
              <a:rPr lang="en-US" altLang="zh-TW" sz="2400" b="1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speed.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That is, we ignore the effect of angular acceleration.</a:t>
            </a:r>
          </a:p>
          <a:p>
            <a:endParaRPr lang="en-US" altLang="zh-TW" sz="2400" dirty="0"/>
          </a:p>
          <a:p>
            <a:r>
              <a:rPr lang="en-US" altLang="zh-TW" sz="2400" dirty="0"/>
              <a:t>But the </a:t>
            </a:r>
            <a:r>
              <a:rPr lang="en-US" altLang="zh-TW" sz="2400" b="1" dirty="0"/>
              <a:t>net torque </a:t>
            </a:r>
            <a:r>
              <a:rPr lang="en-US" altLang="zh-TW" sz="2400" dirty="0"/>
              <a:t>of each planet gear is </a:t>
            </a:r>
            <a:r>
              <a:rPr lang="en-US" altLang="zh-TW" sz="2400" dirty="0">
                <a:solidFill>
                  <a:srgbClr val="FF0000"/>
                </a:solidFill>
              </a:rPr>
              <a:t>not zero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/>
              <a:t>So they would </a:t>
            </a:r>
            <a:r>
              <a:rPr lang="en-US" altLang="zh-TW" sz="2400" b="1" dirty="0"/>
              <a:t>have</a:t>
            </a:r>
            <a:r>
              <a:rPr lang="en-US" altLang="zh-TW" sz="2400" dirty="0"/>
              <a:t> angular acceleration.	</a:t>
            </a:r>
            <a:r>
              <a:rPr lang="en-US" altLang="zh-TW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305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3246717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22015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軸心：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CRS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氣、油壓缸用活塞桿鍍鉻棒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材質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中碳鋼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(S45C)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處理方式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研磨、表面鍍硬鉻、不生鏽。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型號：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CRS15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 CRS12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外徑公差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f7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-16~-34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(µm)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重量：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1.39(kg/m)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0.89(kg/m)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Material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520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endParaRPr lang="zh-TW" altLang="en-US" sz="2400" dirty="0">
              <a:latin typeface="+mn-ea"/>
            </a:endParaRP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– </a:t>
            </a:r>
            <a:r>
              <a:rPr lang="en-US" altLang="zh-TW" b="1" dirty="0"/>
              <a:t>Why</a:t>
            </a:r>
            <a:r>
              <a:rPr lang="en-US" altLang="zh-TW" dirty="0"/>
              <a:t> this shaft?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52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Dimension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18084" y="4237290"/>
          <a:ext cx="7107116" cy="1505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6779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6799" y="2023742"/>
          <a:ext cx="7250723" cy="2006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2293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2469172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812681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)+5+5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17+5+5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(gear house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8741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045395" y="284243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gear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flipH="1">
            <a:off x="8386917" y="2884778"/>
            <a:ext cx="501161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443922" y="4971666"/>
            <a:ext cx="404446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93728" y="4929322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carrier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8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Shaft - 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66800" y="1776489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Draft</a:t>
            </a:r>
            <a:endParaRPr lang="zh-TW" altLang="en-US" sz="3600" dirty="0"/>
          </a:p>
        </p:txBody>
      </p:sp>
      <p:pic>
        <p:nvPicPr>
          <p:cNvPr id="13" name="圖片 12" descr="一張含有 文字, 白板 的圖片&#10;&#10;自動產生的描述">
            <a:extLst>
              <a:ext uri="{FF2B5EF4-FFF2-40B4-BE49-F238E27FC236}">
                <a16:creationId xmlns:a16="http://schemas.microsoft.com/office/drawing/2014/main" id="{6D1D0A96-277F-4512-AB8D-A1E26136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61"/>
          <a:stretch/>
        </p:blipFill>
        <p:spPr>
          <a:xfrm>
            <a:off x="4806048" y="2320877"/>
            <a:ext cx="6651742" cy="3822749"/>
          </a:xfrm>
          <a:prstGeom prst="rect">
            <a:avLst/>
          </a:prstGeom>
        </p:spPr>
      </p:pic>
      <p:pic>
        <p:nvPicPr>
          <p:cNvPr id="12" name="圖片 11" descr="一張含有 文字, 白板 的圖片&#10;&#10;自動產生的描述">
            <a:extLst>
              <a:ext uri="{FF2B5EF4-FFF2-40B4-BE49-F238E27FC236}">
                <a16:creationId xmlns:a16="http://schemas.microsoft.com/office/drawing/2014/main" id="{58F2A748-89D3-446E-BA13-02FFEFD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6" r="54572"/>
          <a:stretch/>
        </p:blipFill>
        <p:spPr>
          <a:xfrm>
            <a:off x="1066799" y="2633661"/>
            <a:ext cx="3590925" cy="35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Shaft - 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66800" y="1614906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Precise</a:t>
            </a:r>
            <a:endParaRPr lang="zh-TW" altLang="en-US" sz="3600" dirty="0"/>
          </a:p>
        </p:txBody>
      </p:sp>
      <p:pic>
        <p:nvPicPr>
          <p:cNvPr id="8" name="圖片 7" descr="一張含有 文字, 白板 的圖片&#10;&#10;自動產生的描述">
            <a:extLst>
              <a:ext uri="{FF2B5EF4-FFF2-40B4-BE49-F238E27FC236}">
                <a16:creationId xmlns:a16="http://schemas.microsoft.com/office/drawing/2014/main" id="{282F8CF4-5ABB-4D31-9E4C-41455FCBC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4" r="45568" b="21973"/>
          <a:stretch/>
        </p:blipFill>
        <p:spPr>
          <a:xfrm>
            <a:off x="3791302" y="2351847"/>
            <a:ext cx="3840205" cy="3863559"/>
          </a:xfrm>
          <a:prstGeom prst="rect">
            <a:avLst/>
          </a:prstGeom>
        </p:spPr>
      </p:pic>
      <p:pic>
        <p:nvPicPr>
          <p:cNvPr id="14" name="圖片 13" descr="一張含有 文字, 白板 的圖片&#10;&#10;自動產生的描述">
            <a:extLst>
              <a:ext uri="{FF2B5EF4-FFF2-40B4-BE49-F238E27FC236}">
                <a16:creationId xmlns:a16="http://schemas.microsoft.com/office/drawing/2014/main" id="{52AE68DB-EE92-4760-9076-9F6BA0C9E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088" b="60986"/>
          <a:stretch/>
        </p:blipFill>
        <p:spPr>
          <a:xfrm>
            <a:off x="734210" y="2351847"/>
            <a:ext cx="3098022" cy="3863559"/>
          </a:xfrm>
          <a:prstGeom prst="rect">
            <a:avLst/>
          </a:prstGeom>
        </p:spPr>
      </p:pic>
      <p:pic>
        <p:nvPicPr>
          <p:cNvPr id="15" name="圖片 14" descr="一張含有 文字, 白板 的圖片&#10;&#10;自動產生的描述">
            <a:extLst>
              <a:ext uri="{FF2B5EF4-FFF2-40B4-BE49-F238E27FC236}">
                <a16:creationId xmlns:a16="http://schemas.microsoft.com/office/drawing/2014/main" id="{6B7E30C0-4BF5-4268-ADD0-198D062C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6" t="1" b="60986"/>
          <a:stretch/>
        </p:blipFill>
        <p:spPr>
          <a:xfrm>
            <a:off x="7631507" y="2351846"/>
            <a:ext cx="3935589" cy="38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0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5162219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299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334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136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138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707582"/>
            <a:ext cx="7447562" cy="210252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Bearing - </a:t>
            </a:r>
            <a:r>
              <a:rPr lang="en-US" altLang="zh-TW" sz="3200" b="1" dirty="0"/>
              <a:t>What</a:t>
            </a:r>
            <a:r>
              <a:rPr lang="en-US" altLang="zh-TW" sz="3200" dirty="0"/>
              <a:t> bearing?</a:t>
            </a:r>
            <a:br>
              <a:rPr lang="zh-TW" altLang="en-US" sz="3200" dirty="0"/>
            </a:b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D53E120-AF39-4F55-B003-A6FD52E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Bearing type:  deep groove bearing</a:t>
            </a:r>
          </a:p>
          <a:p>
            <a:endParaRPr lang="en-US" altLang="zh-TW" sz="2400" dirty="0"/>
          </a:p>
          <a:p>
            <a:r>
              <a:rPr lang="en-US" altLang="zh-TW" sz="2400" dirty="0"/>
              <a:t>Why choose it?</a:t>
            </a:r>
          </a:p>
          <a:p>
            <a:r>
              <a:rPr lang="en-US" altLang="zh-TW" sz="2400" dirty="0"/>
              <a:t>1. </a:t>
            </a:r>
            <a:r>
              <a:rPr lang="zh-TW" altLang="en-US" sz="2400" dirty="0"/>
              <a:t>安靜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 震動小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 高轉速</a:t>
            </a:r>
            <a:endParaRPr lang="en-US" altLang="zh-TW" sz="2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「deep groove bearing」的圖片搜尋結果">
            <a:extLst>
              <a:ext uri="{FF2B5EF4-FFF2-40B4-BE49-F238E27FC236}">
                <a16:creationId xmlns:a16="http://schemas.microsoft.com/office/drawing/2014/main" id="{8E3247CF-9AE5-427E-9C29-A260ECB8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242" y="1768534"/>
            <a:ext cx="3322121" cy="33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382266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 bearing?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3582996-8038-4E87-AA64-AF731CDD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253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Part( a )</a:t>
            </a:r>
            <a:r>
              <a:rPr lang="zh-TW" altLang="en-US" sz="2400" dirty="0">
                <a:solidFill>
                  <a:srgbClr val="FF0000"/>
                </a:solidFill>
              </a:rPr>
              <a:t> 輸入轉軸連接處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000" dirty="0"/>
              <a:t>根據齒輪尺寸，因此挑選</a:t>
            </a:r>
            <a:r>
              <a:rPr lang="en-US" altLang="zh-TW" sz="2000" dirty="0"/>
              <a:t>Bore</a:t>
            </a:r>
            <a:r>
              <a:rPr lang="zh-TW" altLang="en-US" sz="2000" dirty="0"/>
              <a:t>大約為</a:t>
            </a:r>
            <a:r>
              <a:rPr lang="en-US" altLang="zh-TW" sz="2000" dirty="0"/>
              <a:t>15mm</a:t>
            </a:r>
          </a:p>
          <a:p>
            <a:r>
              <a:rPr lang="zh-TW" altLang="en-US" sz="2000" dirty="0"/>
              <a:t>依照規格表比對，挑選 </a:t>
            </a:r>
            <a:r>
              <a:rPr lang="en-US" altLang="zh-TW" sz="2000" dirty="0"/>
              <a:t>SKF</a:t>
            </a:r>
            <a:r>
              <a:rPr lang="zh-TW" altLang="en-US" sz="2000" dirty="0"/>
              <a:t> </a:t>
            </a:r>
            <a:r>
              <a:rPr lang="en-US" altLang="zh-TW" sz="2000" u="sng" dirty="0">
                <a:solidFill>
                  <a:srgbClr val="FF0000"/>
                </a:solidFill>
              </a:rPr>
              <a:t>62302 2RS1</a:t>
            </a:r>
            <a:r>
              <a:rPr lang="zh-TW" altLang="en-US" sz="2000" dirty="0"/>
              <a:t>為使用軸承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 descr="一張含有 螢幕擷取畫面, 電腦, 室內, 膝上型電腦 的圖片&#10;&#10;自動產生的描述">
            <a:extLst>
              <a:ext uri="{FF2B5EF4-FFF2-40B4-BE49-F238E27FC236}">
                <a16:creationId xmlns:a16="http://schemas.microsoft.com/office/drawing/2014/main" id="{F6FD7985-431F-4541-BCDC-D85C77DC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21112" r="6404" b="38194"/>
          <a:stretch/>
        </p:blipFill>
        <p:spPr>
          <a:xfrm>
            <a:off x="1381707" y="3144965"/>
            <a:ext cx="9123785" cy="29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3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=7.8kN(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=20.89kN(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44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=12000rpm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9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0.072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48167-B158-414B-88D4-A5C318DDA5FA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514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2F201BF-2891-4E3B-B2CA-4CFCB89E0DED}"/>
              </a:ext>
            </a:extLst>
          </p:cNvPr>
          <p:cNvSpPr txBox="1">
            <a:spLocks/>
          </p:cNvSpPr>
          <p:nvPr/>
        </p:nvSpPr>
        <p:spPr>
          <a:xfrm>
            <a:off x="914400" y="163253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altLang="zh-TW" sz="2400">
                <a:solidFill>
                  <a:srgbClr val="FF0000"/>
                </a:solidFill>
              </a:rPr>
              <a:t>Part( b</a:t>
            </a:r>
            <a:r>
              <a:rPr lang="zh-TW" altLang="en-US" sz="2400">
                <a:solidFill>
                  <a:srgbClr val="FF0000"/>
                </a:solidFill>
              </a:rPr>
              <a:t> 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r>
              <a:rPr lang="zh-TW" altLang="en-US" sz="2400">
                <a:solidFill>
                  <a:srgbClr val="FF0000"/>
                </a:solidFill>
              </a:rPr>
              <a:t> 第二級的</a:t>
            </a:r>
            <a:r>
              <a:rPr lang="en-US" altLang="zh-TW" sz="2400">
                <a:solidFill>
                  <a:srgbClr val="FF0000"/>
                </a:solidFill>
              </a:rPr>
              <a:t>carrier</a:t>
            </a:r>
            <a:r>
              <a:rPr lang="zh-TW" altLang="en-US" sz="2400">
                <a:solidFill>
                  <a:srgbClr val="FF0000"/>
                </a:solidFill>
              </a:rPr>
              <a:t>齒輪上</a:t>
            </a:r>
            <a:endParaRPr lang="en-US" altLang="zh-TW" sz="2400">
              <a:solidFill>
                <a:srgbClr val="FF0000"/>
              </a:solidFill>
            </a:endParaRPr>
          </a:p>
          <a:p>
            <a:r>
              <a:rPr lang="zh-TW" altLang="en-US" sz="2000"/>
              <a:t>根據齒輪尺寸，因此挑選</a:t>
            </a:r>
            <a:r>
              <a:rPr lang="en-US" altLang="zh-TW" sz="2000"/>
              <a:t>Bore</a:t>
            </a:r>
            <a:r>
              <a:rPr lang="zh-TW" altLang="en-US" sz="2000"/>
              <a:t>大約為</a:t>
            </a:r>
            <a:r>
              <a:rPr lang="en-US" altLang="zh-TW" sz="2000"/>
              <a:t>12mm</a:t>
            </a:r>
          </a:p>
          <a:p>
            <a:r>
              <a:rPr lang="zh-TW" altLang="en-US" sz="2000"/>
              <a:t>依照規格表比對，挑選 </a:t>
            </a:r>
            <a:r>
              <a:rPr lang="en-US" altLang="zh-TW" sz="2000"/>
              <a:t>SKF</a:t>
            </a:r>
            <a:r>
              <a:rPr lang="zh-TW" altLang="en-US" sz="2000"/>
              <a:t> </a:t>
            </a:r>
            <a:r>
              <a:rPr lang="en-US" altLang="zh-TW" sz="2000" u="sng">
                <a:solidFill>
                  <a:srgbClr val="FF0000"/>
                </a:solidFill>
              </a:rPr>
              <a:t>6307</a:t>
            </a:r>
            <a:r>
              <a:rPr lang="zh-TW" altLang="en-US" sz="2000"/>
              <a:t>為使用軸承</a:t>
            </a:r>
            <a:endParaRPr lang="en-US" altLang="zh-TW" sz="2000"/>
          </a:p>
          <a:p>
            <a:endParaRPr lang="en-US" altLang="zh-TW"/>
          </a:p>
          <a:p>
            <a:endParaRPr lang="en-US" altLang="zh-TW"/>
          </a:p>
          <a:p>
            <a:endParaRPr lang="zh-TW" altLang="en-US" dirty="0"/>
          </a:p>
        </p:txBody>
      </p:sp>
      <p:pic>
        <p:nvPicPr>
          <p:cNvPr id="14" name="圖片 13" descr="一張含有 螢幕擷取畫面, 電腦, 膝上型電腦, 監視器 的圖片&#10;&#10;自動產生的描述">
            <a:extLst>
              <a:ext uri="{FF2B5EF4-FFF2-40B4-BE49-F238E27FC236}">
                <a16:creationId xmlns:a16="http://schemas.microsoft.com/office/drawing/2014/main" id="{1C8F7ABB-114D-424F-96C5-43C6CB10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 t="21307" r="7501" b="35555"/>
          <a:stretch/>
        </p:blipFill>
        <p:spPr>
          <a:xfrm>
            <a:off x="1676400" y="3037385"/>
            <a:ext cx="8839200" cy="323385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A1F0EA0-68F9-4074-BA0B-B0E0216E9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9" t="25097" r="23529" b="26015"/>
          <a:stretch/>
        </p:blipFill>
        <p:spPr>
          <a:xfrm>
            <a:off x="7521387" y="550870"/>
            <a:ext cx="3989293" cy="23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=10.1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 1.47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26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=3333rpm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1621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939824-7A11-4945-9968-E2A40D20ED99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0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7071702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98420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4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5" name="Rectangle 4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6" name="Rectangle 4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7" name="Rectangle 5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8" name="Group 5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5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5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6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2" name="Rectangle 6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800" cap="all" spc="-100">
                <a:solidFill>
                  <a:schemeClr val="bg1"/>
                </a:solidFill>
              </a:rPr>
              <a:t>Gear housing</a:t>
            </a:r>
          </a:p>
        </p:txBody>
      </p:sp>
      <p:sp>
        <p:nvSpPr>
          <p:cNvPr id="133" name="Rectangle 6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4" name="Straight Connector 6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7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7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8D7B1933-FF8A-421F-9B73-5DC9DB7F5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264407"/>
            <a:ext cx="6202238" cy="43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housing – Load Analysis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00" t="944" r="23100" b="-944"/>
          <a:stretch/>
        </p:blipFill>
        <p:spPr>
          <a:xfrm>
            <a:off x="-179820" y="2505076"/>
            <a:ext cx="6804277" cy="34436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1B3616-F52E-47AF-BB1D-E5AF265F5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51" y="1838325"/>
            <a:ext cx="4006449" cy="41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8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9049967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04615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Fasteners (for gear housing )</a:t>
            </a:r>
            <a:endParaRPr lang="zh-TW" altLang="en-US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BED2F59-B97B-4724-A925-3423DBED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8345870" cy="39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9044-F4AA-427A-ADB2-CF6184C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 dirty="0"/>
              <a:t>Design specifications confirmation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4AE8E-A3BA-478B-BD5B-BC1A30FF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073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Reduction ratio = 15.6</a:t>
            </a:r>
          </a:p>
          <a:p>
            <a:r>
              <a:rPr lang="en-US" altLang="zh-TW" sz="2400" b="1" dirty="0"/>
              <a:t>Nominal transformed power</a:t>
            </a:r>
          </a:p>
          <a:p>
            <a:r>
              <a:rPr lang="en-US" altLang="zh-TW" sz="2400" b="1" dirty="0"/>
              <a:t> </a:t>
            </a:r>
            <a:r>
              <a:rPr lang="en-US" altLang="zh-TW" sz="2400" dirty="0"/>
              <a:t>Power 32kW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Input 12000 rpm / 25 Nm</a:t>
            </a:r>
          </a:p>
          <a:p>
            <a:r>
              <a:rPr lang="en-US" altLang="zh-TW" sz="2400" dirty="0"/>
              <a:t> Output 770 rpm / 390 Nm</a:t>
            </a:r>
          </a:p>
          <a:p>
            <a:r>
              <a:rPr lang="en-US" altLang="zh-TW" sz="2400" b="1" dirty="0"/>
              <a:t> • Max speed condition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Input 20000 rpm / 15 Nm 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Output 1300 rpm / 234 N</a:t>
            </a:r>
          </a:p>
        </p:txBody>
      </p:sp>
    </p:spTree>
    <p:extLst>
      <p:ext uri="{BB962C8B-B14F-4D97-AF65-F5344CB8AC3E}">
        <p14:creationId xmlns:p14="http://schemas.microsoft.com/office/powerpoint/2010/main" val="37574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62776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output speed needs to </a:t>
            </a:r>
            <a:r>
              <a:rPr lang="en-US" altLang="zh-TW" sz="2400" b="1" u="sng" dirty="0"/>
              <a:t>be reduced</a:t>
            </a:r>
            <a:r>
              <a:rPr lang="en-US" altLang="zh-TW" sz="2400" u="sng" dirty="0"/>
              <a:t>. </a:t>
            </a:r>
          </a:p>
          <a:p>
            <a:r>
              <a:rPr lang="zh-TW" altLang="en-US" sz="2400" dirty="0"/>
              <a:t>小齒輪</a:t>
            </a:r>
            <a:r>
              <a:rPr lang="en-US" altLang="zh-TW" sz="2400" dirty="0"/>
              <a:t>(input)</a:t>
            </a:r>
            <a:r>
              <a:rPr lang="zh-TW" altLang="en-US" sz="2400" dirty="0"/>
              <a:t>帶大齒</a:t>
            </a:r>
            <a:r>
              <a:rPr lang="en-US" altLang="zh-TW" sz="2400" dirty="0"/>
              <a:t>(output)</a:t>
            </a:r>
            <a:r>
              <a:rPr lang="zh-TW" altLang="en-US" sz="2400" dirty="0"/>
              <a:t>輪轉，因為大齒輪齒數高於小齒輪齒數，所以</a:t>
            </a:r>
            <a:r>
              <a:rPr lang="en-US" altLang="zh-TW" sz="2400" dirty="0"/>
              <a:t>output</a:t>
            </a:r>
            <a:r>
              <a:rPr lang="zh-TW" altLang="en-US" sz="2400" dirty="0"/>
              <a:t>轉速會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轉速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Sun gear : Input</a:t>
            </a:r>
          </a:p>
          <a:p>
            <a:r>
              <a:rPr lang="en-US" altLang="zh-TW" sz="2400" dirty="0"/>
              <a:t>Planet gears carrier : Output</a:t>
            </a:r>
          </a:p>
          <a:p>
            <a:r>
              <a:rPr lang="en-US" altLang="zh-TW" sz="2400" dirty="0"/>
              <a:t>Ring gear : </a:t>
            </a:r>
            <a:r>
              <a:rPr lang="en-US" altLang="zh-TW" sz="2400" dirty="0">
                <a:solidFill>
                  <a:srgbClr val="FF0000"/>
                </a:solidFill>
              </a:rPr>
              <a:t>Fixed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97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4188"/>
            <a:ext cx="10058400" cy="3849624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設計簡圖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0A09E-AED8-4886-BB42-524FDEAD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2" t="33750" r="29374" b="18055"/>
          <a:stretch/>
        </p:blipFill>
        <p:spPr>
          <a:xfrm>
            <a:off x="2671481" y="2014194"/>
            <a:ext cx="6375614" cy="4081806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847C521-0892-44B3-A023-8185CEDC186D}"/>
              </a:ext>
            </a:extLst>
          </p:cNvPr>
          <p:cNvSpPr/>
          <p:nvPr/>
        </p:nvSpPr>
        <p:spPr>
          <a:xfrm>
            <a:off x="6429400" y="3524879"/>
            <a:ext cx="840977" cy="434788"/>
          </a:xfrm>
          <a:prstGeom prst="wedgeRectCallout">
            <a:avLst>
              <a:gd name="adj1" fmla="val -81116"/>
              <a:gd name="adj2" fmla="val 378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0E6FD33C-E0A0-4D67-B2BB-268CB459C2A2}"/>
              </a:ext>
            </a:extLst>
          </p:cNvPr>
          <p:cNvSpPr/>
          <p:nvPr/>
        </p:nvSpPr>
        <p:spPr>
          <a:xfrm>
            <a:off x="3495080" y="3155575"/>
            <a:ext cx="840977" cy="369303"/>
          </a:xfrm>
          <a:prstGeom prst="wedgeRectCallout">
            <a:avLst>
              <a:gd name="adj1" fmla="val 129950"/>
              <a:gd name="adj2" fmla="val 419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/>
              <a:t>Conceptual design</a:t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2050" name="Picture 2" descr="「two stage planetary gearbox」的圖片搜尋結果">
            <a:extLst>
              <a:ext uri="{FF2B5EF4-FFF2-40B4-BE49-F238E27FC236}">
                <a16:creationId xmlns:a16="http://schemas.microsoft.com/office/drawing/2014/main" id="{BB577673-1A14-4F6E-B05E-2DFA27F2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7" y="1764774"/>
            <a:ext cx="7614147" cy="4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3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7946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 formula </a:t>
            </a:r>
            <a:r>
              <a:rPr lang="zh-TW" altLang="en-US" dirty="0"/>
              <a:t>： </a:t>
            </a:r>
            <a:r>
              <a:rPr lang="en-US" altLang="zh-TW" dirty="0"/>
              <a:t>				</a:t>
            </a:r>
            <a:r>
              <a:rPr lang="zh-TW" altLang="en-US" dirty="0"/>
              <a:t>      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齒輪直徑跟齒數成正比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We calculate from our reduction ratio : 15.6</a:t>
            </a:r>
          </a:p>
          <a:p>
            <a:r>
              <a:rPr lang="en-US" altLang="zh-TW" sz="2400" dirty="0"/>
              <a:t>Two stage reduction ratio : 3 * 5.2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</a:t>
            </a:r>
            <a:r>
              <a:rPr lang="zh-TW" altLang="en-US" sz="2400" dirty="0"/>
              <a:t> </a:t>
            </a:r>
            <a:r>
              <a:rPr lang="en-US" altLang="zh-TW" sz="2400" dirty="0"/>
              <a:t>20 : 10 : 15(radius ratio)	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 42 : 10 : 26(radius ratio)	</a:t>
            </a:r>
          </a:p>
          <a:p>
            <a:r>
              <a:rPr lang="zh-TW" altLang="en-US" sz="2400" dirty="0"/>
              <a:t>模數、齒數、齒輪規格待定</a:t>
            </a:r>
            <a:r>
              <a:rPr lang="en-US" altLang="zh-TW" sz="2400" dirty="0"/>
              <a:t>				</a:t>
            </a:r>
          </a:p>
        </p:txBody>
      </p: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7317E2E8-37EC-478A-A84C-8D491A5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2" y="1488653"/>
            <a:ext cx="2402542" cy="120640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Zcarrier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 + (</a:t>
            </a:r>
            <a:r>
              <a:rPr lang="en-US" altLang="zh-TW" sz="2800" dirty="0" err="1"/>
              <a:t>Zring</a:t>
            </a:r>
            <a:r>
              <a:rPr lang="en-US" altLang="zh-TW" sz="2800" dirty="0"/>
              <a:t> –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) / 2	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991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D980-8D16-49D2-A217-F0299EE2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6124"/>
            <a:ext cx="558064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8E2E7"/>
      </a:lt2>
      <a:accent1>
        <a:srgbClr val="77AC80"/>
      </a:accent1>
      <a:accent2>
        <a:srgbClr val="6CAD93"/>
      </a:accent2>
      <a:accent3>
        <a:srgbClr val="79ABAB"/>
      </a:accent3>
      <a:accent4>
        <a:srgbClr val="78A2C1"/>
      </a:accent4>
      <a:accent5>
        <a:srgbClr val="909ACC"/>
      </a:accent5>
      <a:accent6>
        <a:srgbClr val="8B78C1"/>
      </a:accent6>
      <a:hlink>
        <a:srgbClr val="AE69A2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寬螢幕</PresentationFormat>
  <Paragraphs>245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Adobe 黑体 Std R</vt:lpstr>
      <vt:lpstr>新細明體</vt:lpstr>
      <vt:lpstr>Arial</vt:lpstr>
      <vt:lpstr>Calibri</vt:lpstr>
      <vt:lpstr>Century Gothic</vt:lpstr>
      <vt:lpstr>Garamond</vt:lpstr>
      <vt:lpstr>Gill Sans MT</vt:lpstr>
      <vt:lpstr>SavonVTI</vt:lpstr>
      <vt:lpstr>Planetary  Gear Reducer</vt:lpstr>
      <vt:lpstr>Outline</vt:lpstr>
      <vt:lpstr>Outline</vt:lpstr>
      <vt:lpstr>Design specifications confirmation </vt:lpstr>
      <vt:lpstr>Conceptual design </vt:lpstr>
      <vt:lpstr>Conceptual design </vt:lpstr>
      <vt:lpstr>Conceptual design </vt:lpstr>
      <vt:lpstr>Conceptual design </vt:lpstr>
      <vt:lpstr>Conceptual design </vt:lpstr>
      <vt:lpstr>Simple schematics</vt:lpstr>
      <vt:lpstr>Outline</vt:lpstr>
      <vt:lpstr>Load Condition - spec    </vt:lpstr>
      <vt:lpstr>Load Condition - Design Flow    </vt:lpstr>
      <vt:lpstr>Load Condition - Design Flow    </vt:lpstr>
      <vt:lpstr>Gear </vt:lpstr>
      <vt:lpstr>Stage 1</vt:lpstr>
      <vt:lpstr>Stage 2 </vt:lpstr>
      <vt:lpstr>Gear – Why we choose these configuration </vt:lpstr>
      <vt:lpstr>Gear – Load Analysis </vt:lpstr>
      <vt:lpstr>Gear – Load Analysis </vt:lpstr>
      <vt:lpstr>Gear – Load Analysis </vt:lpstr>
      <vt:lpstr>Gear – Load Analysis </vt:lpstr>
      <vt:lpstr>Load Condition - Design Flow    </vt:lpstr>
      <vt:lpstr>Shaft - Material</vt:lpstr>
      <vt:lpstr>Shaft – Why this shaft?</vt:lpstr>
      <vt:lpstr>Shaft - Dimension</vt:lpstr>
      <vt:lpstr>Shaft - Calculation </vt:lpstr>
      <vt:lpstr>Shaft - Calculation </vt:lpstr>
      <vt:lpstr>Load Condition - Design Flow    </vt:lpstr>
      <vt:lpstr>Bearing - What bearing?  </vt:lpstr>
      <vt:lpstr>Bearing – How to choose bearing?  </vt:lpstr>
      <vt:lpstr>Bearing – Life Calculating</vt:lpstr>
      <vt:lpstr>Bearing – How to choose?  </vt:lpstr>
      <vt:lpstr>Bearing – Life Calculating</vt:lpstr>
      <vt:lpstr>Load Condition - Design Flow    </vt:lpstr>
      <vt:lpstr>Gear housing</vt:lpstr>
      <vt:lpstr>Gear housing – Load Analysis</vt:lpstr>
      <vt:lpstr>Load Condition - Design Flow    </vt:lpstr>
      <vt:lpstr>Fasteners (for gear housing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 Gear Reducer</dc:title>
  <dc:creator>user</dc:creator>
  <cp:lastModifiedBy>user</cp:lastModifiedBy>
  <cp:revision>5</cp:revision>
  <dcterms:created xsi:type="dcterms:W3CDTF">2019-12-17T17:14:14Z</dcterms:created>
  <dcterms:modified xsi:type="dcterms:W3CDTF">2019-12-17T17:15:02Z</dcterms:modified>
</cp:coreProperties>
</file>