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e5333e49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e5333e49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e5333e49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e5333e49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e5333e49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e5333e49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e5333e49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e5333e49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e5333e49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e5333e49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e5333e49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e5333e4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e5333e49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e5333e49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5333e49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5333e49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utorialspoint.com/sdlc/sdlc_agile_model.html" TargetMode="External"/><Relationship Id="rId4" Type="http://schemas.openxmlformats.org/officeDocument/2006/relationships/hyperlink" Target="https://fullscaleagile.com/charter-the-team/#_Toc7241817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Agile Solution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Aidan Gorospe</a:t>
            </a:r>
            <a:endParaRPr/>
          </a:p>
          <a:p>
            <a:pPr indent="0" lvl="0" marL="0" rtl="0" algn="l">
              <a:spcBef>
                <a:spcPts val="0"/>
              </a:spcBef>
              <a:spcAft>
                <a:spcPts val="0"/>
              </a:spcAft>
              <a:buNone/>
            </a:pPr>
            <a:r>
              <a:rPr lang="en"/>
              <a:t>CS-250</a:t>
            </a:r>
            <a:endParaRPr/>
          </a:p>
          <a:p>
            <a:pPr indent="0" lvl="0" marL="0" rtl="0" algn="l">
              <a:spcBef>
                <a:spcPts val="0"/>
              </a:spcBef>
              <a:spcAft>
                <a:spcPts val="0"/>
              </a:spcAft>
              <a:buNone/>
            </a:pPr>
            <a:r>
              <a:rPr lang="en"/>
              <a:t>Final Project</a:t>
            </a:r>
            <a:endParaRPr/>
          </a:p>
          <a:p>
            <a:pPr indent="0" lvl="0" marL="0" rtl="0" algn="l">
              <a:spcBef>
                <a:spcPts val="0"/>
              </a:spcBef>
              <a:spcAft>
                <a:spcPts val="0"/>
              </a:spcAft>
              <a:buNone/>
            </a:pPr>
            <a:r>
              <a:rPr lang="en"/>
              <a:t>April 14,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small but stacking changes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Agile Approach to software development revolves around making small changes to the product as they develop it, compared to one push after the other. Agile’s purpose is to deliver the product in a fast manner with less bugs or hiccups along the way. The small increments, or changes, allow the team to get feedback to change and improve their software quicklier and more efficiently.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makes up Agile?</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factors in making the Agile Development Cycle work are</a:t>
            </a:r>
            <a:endParaRPr/>
          </a:p>
          <a:p>
            <a:pPr indent="0" lvl="0" marL="0" rtl="0" algn="l">
              <a:spcBef>
                <a:spcPts val="1200"/>
              </a:spcBef>
              <a:spcAft>
                <a:spcPts val="1200"/>
              </a:spcAft>
              <a:buNone/>
            </a:pPr>
            <a:r>
              <a:rPr lang="en"/>
              <a:t>Scrum Master			    Development Team			Product Owner</a:t>
            </a:r>
            <a:endParaRPr/>
          </a:p>
        </p:txBody>
      </p:sp>
      <p:pic>
        <p:nvPicPr>
          <p:cNvPr id="148" name="Google Shape;148;p15"/>
          <p:cNvPicPr preferRelativeResize="0"/>
          <p:nvPr/>
        </p:nvPicPr>
        <p:blipFill>
          <a:blip r:embed="rId3">
            <a:alphaModFix/>
          </a:blip>
          <a:stretch>
            <a:fillRect/>
          </a:stretch>
        </p:blipFill>
        <p:spPr>
          <a:xfrm>
            <a:off x="646250" y="2383725"/>
            <a:ext cx="2430100" cy="1822575"/>
          </a:xfrm>
          <a:prstGeom prst="rect">
            <a:avLst/>
          </a:prstGeom>
          <a:noFill/>
          <a:ln>
            <a:noFill/>
          </a:ln>
        </p:spPr>
      </p:pic>
      <p:pic>
        <p:nvPicPr>
          <p:cNvPr id="149" name="Google Shape;149;p15"/>
          <p:cNvPicPr preferRelativeResize="0"/>
          <p:nvPr/>
        </p:nvPicPr>
        <p:blipFill>
          <a:blip r:embed="rId4">
            <a:alphaModFix/>
          </a:blip>
          <a:stretch>
            <a:fillRect/>
          </a:stretch>
        </p:blipFill>
        <p:spPr>
          <a:xfrm>
            <a:off x="3076350" y="2383725"/>
            <a:ext cx="2732539" cy="1822575"/>
          </a:xfrm>
          <a:prstGeom prst="rect">
            <a:avLst/>
          </a:prstGeom>
          <a:noFill/>
          <a:ln>
            <a:noFill/>
          </a:ln>
        </p:spPr>
      </p:pic>
      <p:pic>
        <p:nvPicPr>
          <p:cNvPr id="150" name="Google Shape;150;p15"/>
          <p:cNvPicPr preferRelativeResize="0"/>
          <p:nvPr/>
        </p:nvPicPr>
        <p:blipFill>
          <a:blip r:embed="rId5">
            <a:alphaModFix/>
          </a:blip>
          <a:stretch>
            <a:fillRect/>
          </a:stretch>
        </p:blipFill>
        <p:spPr>
          <a:xfrm>
            <a:off x="5808900" y="2400113"/>
            <a:ext cx="2683388" cy="1789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Master</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Communicates with the entire team, focuses on making a functional and cooperative working environment.</a:t>
            </a:r>
            <a:endParaRPr/>
          </a:p>
          <a:p>
            <a:pPr indent="-311150" lvl="0" marL="457200" rtl="0" algn="l">
              <a:spcBef>
                <a:spcPts val="0"/>
              </a:spcBef>
              <a:spcAft>
                <a:spcPts val="0"/>
              </a:spcAft>
              <a:buSzPts val="1300"/>
              <a:buChar char="●"/>
            </a:pPr>
            <a:r>
              <a:rPr lang="en"/>
              <a:t>Manages team health and any impediments along the way.</a:t>
            </a:r>
            <a:endParaRPr/>
          </a:p>
          <a:p>
            <a:pPr indent="-311150" lvl="0" marL="457200" rtl="0" algn="l">
              <a:spcBef>
                <a:spcPts val="0"/>
              </a:spcBef>
              <a:spcAft>
                <a:spcPts val="0"/>
              </a:spcAft>
              <a:buSzPts val="1300"/>
              <a:buChar char="●"/>
            </a:pPr>
            <a:r>
              <a:rPr lang="en"/>
              <a:t>Transfers Agile strategies and knowledge to the rest of the team</a:t>
            </a:r>
            <a:endParaRPr/>
          </a:p>
        </p:txBody>
      </p:sp>
      <p:pic>
        <p:nvPicPr>
          <p:cNvPr id="157" name="Google Shape;157;p16"/>
          <p:cNvPicPr preferRelativeResize="0"/>
          <p:nvPr/>
        </p:nvPicPr>
        <p:blipFill>
          <a:blip r:embed="rId3">
            <a:alphaModFix/>
          </a:blip>
          <a:stretch>
            <a:fillRect/>
          </a:stretch>
        </p:blipFill>
        <p:spPr>
          <a:xfrm>
            <a:off x="2345700" y="2571750"/>
            <a:ext cx="3885576" cy="248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Development Team</a:t>
            </a:r>
            <a:endParaRPr/>
          </a:p>
        </p:txBody>
      </p:sp>
      <p:sp>
        <p:nvSpPr>
          <p:cNvPr id="163" name="Google Shape;163;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titles, just a team of people acting as one to improve morale.</a:t>
            </a:r>
            <a:endParaRPr/>
          </a:p>
          <a:p>
            <a:pPr indent="-311150" lvl="0" marL="457200" rtl="0" algn="l">
              <a:spcBef>
                <a:spcPts val="0"/>
              </a:spcBef>
              <a:spcAft>
                <a:spcPts val="0"/>
              </a:spcAft>
              <a:buSzPts val="1300"/>
              <a:buChar char="●"/>
            </a:pPr>
            <a:r>
              <a:rPr lang="en"/>
              <a:t>Cross-functional, meaning the team can switch members depending on the situation, as they all have the required skills to make the product.</a:t>
            </a:r>
            <a:endParaRPr/>
          </a:p>
        </p:txBody>
      </p:sp>
      <p:pic>
        <p:nvPicPr>
          <p:cNvPr id="164" name="Google Shape;164;p17"/>
          <p:cNvPicPr preferRelativeResize="0"/>
          <p:nvPr/>
        </p:nvPicPr>
        <p:blipFill>
          <a:blip r:embed="rId3">
            <a:alphaModFix/>
          </a:blip>
          <a:stretch>
            <a:fillRect/>
          </a:stretch>
        </p:blipFill>
        <p:spPr>
          <a:xfrm>
            <a:off x="2664350" y="2377250"/>
            <a:ext cx="3815301" cy="2542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Product Owner</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charge of product’s vision, manages it and the backlog.</a:t>
            </a:r>
            <a:endParaRPr/>
          </a:p>
          <a:p>
            <a:pPr indent="-311150" lvl="0" marL="457200" rtl="0" algn="l">
              <a:spcBef>
                <a:spcPts val="0"/>
              </a:spcBef>
              <a:spcAft>
                <a:spcPts val="0"/>
              </a:spcAft>
              <a:buSzPts val="1300"/>
              <a:buChar char="●"/>
            </a:pPr>
            <a:r>
              <a:rPr lang="en"/>
              <a:t>Talks to end-users and stakeholders to refine the backlog and create user stories.</a:t>
            </a:r>
            <a:endParaRPr/>
          </a:p>
        </p:txBody>
      </p:sp>
      <p:pic>
        <p:nvPicPr>
          <p:cNvPr id="171" name="Google Shape;171;p18"/>
          <p:cNvPicPr preferRelativeResize="0"/>
          <p:nvPr/>
        </p:nvPicPr>
        <p:blipFill>
          <a:blip r:embed="rId3">
            <a:alphaModFix/>
          </a:blip>
          <a:stretch>
            <a:fillRect/>
          </a:stretch>
        </p:blipFill>
        <p:spPr>
          <a:xfrm>
            <a:off x="2539075" y="2276400"/>
            <a:ext cx="3674825" cy="2485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Agile apply in the SDLC?</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Agile runs on a loop for each phase of product development. For each feature of the product, it is treated like a mini-product and has everyone working on the loop until that feature is completed. The cycle repeats until every bug has been stamped out, and the product is complete.</a:t>
            </a:r>
            <a:endParaRPr/>
          </a:p>
        </p:txBody>
      </p:sp>
      <p:pic>
        <p:nvPicPr>
          <p:cNvPr id="178" name="Google Shape;178;p19"/>
          <p:cNvPicPr preferRelativeResize="0"/>
          <p:nvPr/>
        </p:nvPicPr>
        <p:blipFill>
          <a:blip r:embed="rId3">
            <a:alphaModFix/>
          </a:blip>
          <a:stretch>
            <a:fillRect/>
          </a:stretch>
        </p:blipFill>
        <p:spPr>
          <a:xfrm>
            <a:off x="3405000" y="2492525"/>
            <a:ext cx="2334000" cy="23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 vs Waterfall: What’s the difference</a:t>
            </a:r>
            <a:endParaRPr/>
          </a:p>
        </p:txBody>
      </p:sp>
      <p:sp>
        <p:nvSpPr>
          <p:cNvPr id="184" name="Google Shape;184;p20"/>
          <p:cNvSpPr txBox="1"/>
          <p:nvPr>
            <p:ph idx="1" type="body"/>
          </p:nvPr>
        </p:nvSpPr>
        <p:spPr>
          <a:xfrm>
            <a:off x="447450" y="1553150"/>
            <a:ext cx="5164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Agile:</a:t>
            </a:r>
            <a:endParaRPr/>
          </a:p>
          <a:p>
            <a:pPr indent="-311150" lvl="0" marL="457200" rtl="0" algn="l">
              <a:spcBef>
                <a:spcPts val="1200"/>
              </a:spcBef>
              <a:spcAft>
                <a:spcPts val="0"/>
              </a:spcAft>
              <a:buSzPts val="1300"/>
              <a:buChar char="●"/>
            </a:pPr>
            <a:r>
              <a:rPr lang="en"/>
              <a:t>Cyclical Approach</a:t>
            </a:r>
            <a:endParaRPr/>
          </a:p>
          <a:p>
            <a:pPr indent="-311150" lvl="0" marL="457200" rtl="0" algn="l">
              <a:spcBef>
                <a:spcPts val="0"/>
              </a:spcBef>
              <a:spcAft>
                <a:spcPts val="0"/>
              </a:spcAft>
              <a:buSzPts val="1300"/>
              <a:buChar char="●"/>
            </a:pPr>
            <a:r>
              <a:rPr lang="en"/>
              <a:t>Easier to make Changes</a:t>
            </a:r>
            <a:endParaRPr/>
          </a:p>
          <a:p>
            <a:pPr indent="-311150" lvl="0" marL="457200" rtl="0" algn="l">
              <a:spcBef>
                <a:spcPts val="0"/>
              </a:spcBef>
              <a:spcAft>
                <a:spcPts val="0"/>
              </a:spcAft>
              <a:buSzPts val="1300"/>
              <a:buChar char="●"/>
            </a:pPr>
            <a:r>
              <a:rPr lang="en"/>
              <a:t>Constant Feedback</a:t>
            </a:r>
            <a:endParaRPr/>
          </a:p>
          <a:p>
            <a:pPr indent="0" lvl="0" marL="0" rtl="0" algn="l">
              <a:spcBef>
                <a:spcPts val="1200"/>
              </a:spcBef>
              <a:spcAft>
                <a:spcPts val="0"/>
              </a:spcAft>
              <a:buNone/>
            </a:pPr>
            <a:r>
              <a:rPr lang="en"/>
              <a:t>Waterfall:</a:t>
            </a:r>
            <a:endParaRPr/>
          </a:p>
          <a:p>
            <a:pPr indent="-311150" lvl="0" marL="457200" rtl="0" algn="l">
              <a:spcBef>
                <a:spcPts val="1200"/>
              </a:spcBef>
              <a:spcAft>
                <a:spcPts val="0"/>
              </a:spcAft>
              <a:buSzPts val="1300"/>
              <a:buChar char="●"/>
            </a:pPr>
            <a:r>
              <a:rPr lang="en"/>
              <a:t>Straightforward Approach</a:t>
            </a:r>
            <a:endParaRPr/>
          </a:p>
          <a:p>
            <a:pPr indent="-311150" lvl="0" marL="457200" rtl="0" algn="l">
              <a:spcBef>
                <a:spcPts val="0"/>
              </a:spcBef>
              <a:spcAft>
                <a:spcPts val="0"/>
              </a:spcAft>
              <a:buSzPts val="1300"/>
              <a:buChar char="●"/>
            </a:pPr>
            <a:r>
              <a:rPr lang="en"/>
              <a:t>Mostly already planned out, little room for changes</a:t>
            </a:r>
            <a:endParaRPr/>
          </a:p>
          <a:p>
            <a:pPr indent="-311150" lvl="0" marL="457200" rtl="0" algn="l">
              <a:spcBef>
                <a:spcPts val="0"/>
              </a:spcBef>
              <a:spcAft>
                <a:spcPts val="0"/>
              </a:spcAft>
              <a:buSzPts val="1300"/>
              <a:buChar char="●"/>
            </a:pPr>
            <a:r>
              <a:rPr lang="en"/>
              <a:t>Little-to-no Feedback</a:t>
            </a:r>
            <a:endParaRPr/>
          </a:p>
        </p:txBody>
      </p:sp>
      <p:sp>
        <p:nvSpPr>
          <p:cNvPr id="185" name="Google Shape;185;p20"/>
          <p:cNvSpPr txBox="1"/>
          <p:nvPr/>
        </p:nvSpPr>
        <p:spPr>
          <a:xfrm>
            <a:off x="4761700" y="1553139"/>
            <a:ext cx="3933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To put it simply, treat Agile like a dash, and Waterfall like marathon. Agile has the team quickly completing smaller tasks and features that ultimately build the final product. Waterfall has the team essentially be given one task, where each feature is like a checkpoint.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Their use also still </a:t>
            </a:r>
            <a:r>
              <a:rPr lang="en" sz="1300">
                <a:solidFill>
                  <a:schemeClr val="lt1"/>
                </a:solidFill>
                <a:latin typeface="Lato"/>
                <a:ea typeface="Lato"/>
                <a:cs typeface="Lato"/>
                <a:sym typeface="Lato"/>
              </a:rPr>
              <a:t>depends on the situation, as waterfall can be better than agile depending on the situation. When it comes to smaller time-frames with a short list of features, Waterfall could be the better approach. The opposite can be said with Agile.</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86" name="Google Shape;186;p20"/>
          <p:cNvSpPr txBox="1"/>
          <p:nvPr/>
        </p:nvSpPr>
        <p:spPr>
          <a:xfrm>
            <a:off x="6872400" y="2233175"/>
            <a:ext cx="2283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2" name="Google Shape;19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1200"/>
              </a:spcBef>
              <a:spcAft>
                <a:spcPts val="0"/>
              </a:spcAft>
              <a:buNone/>
            </a:pPr>
            <a:r>
              <a:rPr lang="en" sz="1883"/>
              <a:t>Georgieff, M. (n.d.). </a:t>
            </a:r>
            <a:r>
              <a:rPr b="1" lang="en" sz="1883"/>
              <a:t>Building your first agile team charter.</a:t>
            </a:r>
            <a:r>
              <a:rPr lang="en" sz="1883"/>
              <a:t> Agile Marketing Guidance for Orgs, Teams, and Individuals. https://www.agilesherpas.com/blog/agile-team-charter.</a:t>
            </a:r>
            <a:endParaRPr sz="1883"/>
          </a:p>
          <a:p>
            <a:pPr indent="0" lvl="0" marL="0" rtl="0" algn="l">
              <a:lnSpc>
                <a:spcPct val="115000"/>
              </a:lnSpc>
              <a:spcBef>
                <a:spcPts val="1200"/>
              </a:spcBef>
              <a:spcAft>
                <a:spcPts val="0"/>
              </a:spcAft>
              <a:buNone/>
            </a:pPr>
            <a:r>
              <a:rPr lang="en" sz="1883"/>
              <a:t>Tutorials Point. (n.d.). </a:t>
            </a:r>
            <a:r>
              <a:rPr b="1" lang="en" sz="1883"/>
              <a:t>SDLC - Agile Model</a:t>
            </a:r>
            <a:r>
              <a:rPr lang="en" sz="1883"/>
              <a:t>. Retrieved October 14, 2021, from </a:t>
            </a:r>
            <a:r>
              <a:rPr lang="en" sz="1883">
                <a:uFill>
                  <a:noFill/>
                </a:uFill>
                <a:hlinkClick r:id="rId3"/>
              </a:rPr>
              <a:t>https://www.tutorialspoint.com/sdlc/sdlc_agile_model.html</a:t>
            </a:r>
            <a:endParaRPr sz="1883"/>
          </a:p>
          <a:p>
            <a:pPr indent="0" lvl="0" marL="0" rtl="0" algn="l">
              <a:lnSpc>
                <a:spcPct val="115000"/>
              </a:lnSpc>
              <a:spcBef>
                <a:spcPts val="1200"/>
              </a:spcBef>
              <a:spcAft>
                <a:spcPts val="0"/>
              </a:spcAft>
              <a:buNone/>
            </a:pPr>
            <a:r>
              <a:t/>
            </a:r>
            <a:endParaRPr sz="1883"/>
          </a:p>
          <a:p>
            <a:pPr indent="0" lvl="0" marL="0" rtl="0" algn="l">
              <a:lnSpc>
                <a:spcPct val="115000"/>
              </a:lnSpc>
              <a:spcBef>
                <a:spcPts val="0"/>
              </a:spcBef>
              <a:spcAft>
                <a:spcPts val="0"/>
              </a:spcAft>
              <a:buNone/>
            </a:pPr>
            <a:r>
              <a:rPr lang="en" sz="1883"/>
              <a:t>Overeem, B. (2016, July). </a:t>
            </a:r>
            <a:r>
              <a:rPr b="1" lang="en" sz="1883"/>
              <a:t>Characteristics of a great scrum team.</a:t>
            </a:r>
            <a:r>
              <a:rPr lang="en" sz="1883"/>
              <a:t> Scrum.org. https://www.scrum.org/resources/characteristics-great-scrum-team-0.</a:t>
            </a:r>
            <a:endParaRPr sz="1883"/>
          </a:p>
          <a:p>
            <a:pPr indent="0" lvl="0" marL="0" rtl="0" algn="l">
              <a:lnSpc>
                <a:spcPct val="115000"/>
              </a:lnSpc>
              <a:spcBef>
                <a:spcPts val="1200"/>
              </a:spcBef>
              <a:spcAft>
                <a:spcPts val="0"/>
              </a:spcAft>
              <a:buNone/>
            </a:pPr>
            <a:r>
              <a:rPr b="1" lang="en" sz="1883"/>
              <a:t>Charter the team : Full scale agile</a:t>
            </a:r>
            <a:r>
              <a:rPr lang="en" sz="1883"/>
              <a:t>™. Full Scale agile™ : Radical Agile. (2021, July 9). </a:t>
            </a:r>
            <a:r>
              <a:rPr lang="en" sz="1883" u="sng">
                <a:solidFill>
                  <a:schemeClr val="hlink"/>
                </a:solidFill>
                <a:hlinkClick r:id="rId4"/>
              </a:rPr>
              <a:t>https://fullscaleagile.com/charter-the-team/#_Toc72418174</a:t>
            </a:r>
            <a:r>
              <a:rPr lang="en" sz="1883"/>
              <a:t>.</a:t>
            </a:r>
            <a:endParaRPr sz="1883"/>
          </a:p>
          <a:p>
            <a:pPr indent="0" lvl="0" marL="0" rtl="0" algn="l">
              <a:lnSpc>
                <a:spcPct val="115000"/>
              </a:lnSpc>
              <a:spcBef>
                <a:spcPts val="1200"/>
              </a:spcBef>
              <a:spcAft>
                <a:spcPts val="0"/>
              </a:spcAft>
              <a:buNone/>
            </a:pPr>
            <a:r>
              <a:rPr lang="en" sz="1883"/>
              <a:t>Photos from Creative Commons and Photocase</a:t>
            </a:r>
            <a:endParaRPr sz="1883"/>
          </a:p>
          <a:p>
            <a:pPr indent="0" lvl="0" marL="0" rtl="0" algn="l">
              <a:lnSpc>
                <a:spcPct val="115000"/>
              </a:lnSpc>
              <a:spcBef>
                <a:spcPts val="1200"/>
              </a:spcBef>
              <a:spcAft>
                <a:spcPts val="0"/>
              </a:spcAft>
              <a:buNone/>
            </a:pPr>
            <a:r>
              <a:t/>
            </a:r>
            <a:endParaRPr sz="14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