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562472" cy="3329581"/>
          </a:xfrm>
        </p:spPr>
        <p:txBody>
          <a:bodyPr/>
          <a:lstStyle/>
          <a:p>
            <a:r>
              <a:rPr lang="ru-RU" sz="6000" b="1" dirty="0"/>
              <a:t>ПМ 04. Сопровождение и обслуживание ПО компьютерных систем</a:t>
            </a:r>
            <a:endParaRPr lang="ru-RU" sz="6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9990840" cy="1483378"/>
          </a:xfrm>
        </p:spPr>
        <p:txBody>
          <a:bodyPr>
            <a:normAutofit/>
          </a:bodyPr>
          <a:lstStyle/>
          <a:p>
            <a:r>
              <a:rPr lang="ru-RU" sz="2400" dirty="0"/>
              <a:t>Студент: Горовенко </a:t>
            </a:r>
            <a:r>
              <a:rPr lang="ru-RU" sz="2400" dirty="0" smtClean="0"/>
              <a:t>Кирилл Алексеевич, </a:t>
            </a:r>
            <a:r>
              <a:rPr lang="ru-RU" sz="2400" dirty="0"/>
              <a:t>группа </a:t>
            </a:r>
            <a:r>
              <a:rPr lang="ru-RU" sz="2400" dirty="0" smtClean="0"/>
              <a:t>22П (2025)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6656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Итоги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 smtClean="0"/>
              <a:t>Освоены</a:t>
            </a:r>
            <a:r>
              <a:rPr lang="ru-RU" sz="2800" dirty="0"/>
              <a:t>:</a:t>
            </a:r>
          </a:p>
          <a:p>
            <a:pPr lvl="1"/>
            <a:r>
              <a:rPr lang="ru-RU" sz="2400" dirty="0"/>
              <a:t>Виртуализация, работа с ОС </a:t>
            </a:r>
            <a:r>
              <a:rPr lang="ru-RU" sz="2400" dirty="0" err="1"/>
              <a:t>Linux</a:t>
            </a:r>
            <a:r>
              <a:rPr lang="ru-RU" sz="2400" dirty="0"/>
              <a:t>.</a:t>
            </a:r>
          </a:p>
          <a:p>
            <a:pPr lvl="1"/>
            <a:r>
              <a:rPr lang="ru-RU" sz="2400" dirty="0"/>
              <a:t>Установка серверного ПО.</a:t>
            </a:r>
          </a:p>
          <a:p>
            <a:pPr lvl="1"/>
            <a:r>
              <a:rPr lang="ru-RU" sz="2400" dirty="0"/>
              <a:t>Контейнеризация (</a:t>
            </a:r>
            <a:r>
              <a:rPr lang="ru-RU" sz="2400" dirty="0" err="1"/>
              <a:t>Docker</a:t>
            </a:r>
            <a:r>
              <a:rPr lang="ru-RU" sz="2400" dirty="0"/>
              <a:t>).</a:t>
            </a:r>
          </a:p>
          <a:p>
            <a:pPr marL="0" indent="0">
              <a:buNone/>
            </a:pPr>
            <a:r>
              <a:rPr lang="ru-RU" sz="2800" dirty="0"/>
              <a:t>Создано руководство по установке </a:t>
            </a:r>
            <a:r>
              <a:rPr lang="ru-RU" sz="2800" dirty="0" err="1"/>
              <a:t>RedOS</a:t>
            </a:r>
            <a:r>
              <a:rPr lang="ru-RU" sz="2800" dirty="0" smtClean="0"/>
              <a:t>.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8249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94824" y="2932307"/>
            <a:ext cx="9404723" cy="1400530"/>
          </a:xfrm>
        </p:spPr>
        <p:txBody>
          <a:bodyPr/>
          <a:lstStyle/>
          <a:p>
            <a:r>
              <a:rPr lang="ru-RU" i="1" dirty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837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Цели и задачи практики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Освоение работы с виртуальными машинами (</a:t>
            </a:r>
            <a:r>
              <a:rPr lang="ru-RU" sz="2800" dirty="0" err="1"/>
              <a:t>RedOS</a:t>
            </a:r>
            <a:r>
              <a:rPr lang="ru-RU" sz="2800" dirty="0"/>
              <a:t>).</a:t>
            </a:r>
          </a:p>
          <a:p>
            <a:r>
              <a:rPr lang="ru-RU" sz="2800" dirty="0"/>
              <a:t>Установка и настройка ПО (</a:t>
            </a:r>
            <a:r>
              <a:rPr lang="ru-RU" sz="2800" dirty="0" err="1"/>
              <a:t>LibreOffice</a:t>
            </a:r>
            <a:r>
              <a:rPr lang="ru-RU" sz="2800" dirty="0"/>
              <a:t>, 1С, </a:t>
            </a:r>
            <a:r>
              <a:rPr lang="ru-RU" sz="2800" dirty="0" err="1"/>
              <a:t>Kaspersky</a:t>
            </a:r>
            <a:r>
              <a:rPr lang="ru-RU" sz="2800" dirty="0"/>
              <a:t> и др.).</a:t>
            </a:r>
          </a:p>
          <a:p>
            <a:r>
              <a:rPr lang="ru-RU" sz="2800" dirty="0"/>
              <a:t>Развертывание сервера </a:t>
            </a:r>
            <a:r>
              <a:rPr lang="ru-RU" sz="2800" dirty="0" err="1"/>
              <a:t>OpenMediaVault</a:t>
            </a:r>
            <a:r>
              <a:rPr lang="ru-RU" sz="2800" dirty="0"/>
              <a:t>.</a:t>
            </a:r>
          </a:p>
          <a:p>
            <a:r>
              <a:rPr lang="ru-RU" sz="2800" dirty="0"/>
              <a:t>Работа с </a:t>
            </a:r>
            <a:r>
              <a:rPr lang="ru-RU" sz="2800" dirty="0" err="1"/>
              <a:t>Docker</a:t>
            </a:r>
            <a:r>
              <a:rPr lang="ru-RU" sz="2800" dirty="0"/>
              <a:t> и </a:t>
            </a:r>
            <a:r>
              <a:rPr lang="ru-RU" sz="2800" dirty="0" err="1"/>
              <a:t>Git</a:t>
            </a:r>
            <a:r>
              <a:rPr lang="ru-RU" sz="28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934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Установка </a:t>
            </a:r>
            <a:r>
              <a:rPr lang="en-US" b="1" dirty="0" err="1"/>
              <a:t>RedOS</a:t>
            </a:r>
            <a:r>
              <a:rPr lang="en-US" b="1" dirty="0"/>
              <a:t> </a:t>
            </a:r>
            <a:r>
              <a:rPr lang="ru-RU" b="1" dirty="0"/>
              <a:t>в </a:t>
            </a:r>
            <a:r>
              <a:rPr lang="en-US" b="1" dirty="0" err="1"/>
              <a:t>VirtualBox</a:t>
            </a:r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b="1" dirty="0"/>
              <a:t>Параметры ВМ:</a:t>
            </a:r>
            <a:endParaRPr lang="ru-RU" sz="3200" dirty="0"/>
          </a:p>
          <a:p>
            <a:pPr lvl="1"/>
            <a:r>
              <a:rPr lang="ru-RU" sz="2800" dirty="0"/>
              <a:t>ОЗУ: 4 ГБ</a:t>
            </a:r>
          </a:p>
          <a:p>
            <a:pPr lvl="1"/>
            <a:r>
              <a:rPr lang="ru-RU" sz="2800" dirty="0"/>
              <a:t>Диск: 50 ГБ</a:t>
            </a:r>
          </a:p>
          <a:p>
            <a:pPr lvl="1"/>
            <a:r>
              <a:rPr lang="ru-RU" sz="2800" dirty="0"/>
              <a:t>Сеть: NAT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963934" y="1409698"/>
            <a:ext cx="4256002" cy="249503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31546" y="3374038"/>
            <a:ext cx="3866249" cy="298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Установка ПО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dirty="0"/>
              <a:t>Основное:</a:t>
            </a:r>
          </a:p>
          <a:p>
            <a:pPr lvl="1"/>
            <a:r>
              <a:rPr lang="ru-RU" sz="2800" dirty="0" err="1"/>
              <a:t>LibreOffice</a:t>
            </a:r>
            <a:endParaRPr lang="ru-RU" sz="2800" dirty="0"/>
          </a:p>
          <a:p>
            <a:pPr lvl="1"/>
            <a:r>
              <a:rPr lang="ru-RU" sz="2800" dirty="0" err="1"/>
              <a:t>Kaspersky</a:t>
            </a:r>
            <a:endParaRPr lang="ru-RU" sz="2800" dirty="0"/>
          </a:p>
          <a:p>
            <a:pPr lvl="1"/>
            <a:r>
              <a:rPr lang="ru-RU" sz="2800" dirty="0"/>
              <a:t>1С:Предприятие</a:t>
            </a:r>
          </a:p>
          <a:p>
            <a:pPr lvl="1"/>
            <a:r>
              <a:rPr lang="ru-RU" sz="2800" dirty="0"/>
              <a:t>Ред База Данных</a:t>
            </a:r>
          </a:p>
          <a:p>
            <a:pPr marL="0" indent="0">
              <a:buNone/>
            </a:pPr>
            <a:r>
              <a:rPr lang="ru-RU" sz="3200" dirty="0"/>
              <a:t>Дополнительное:</a:t>
            </a:r>
          </a:p>
          <a:p>
            <a:pPr lvl="1"/>
            <a:r>
              <a:rPr lang="ru-RU" sz="2800" dirty="0" err="1"/>
              <a:t>Firefox</a:t>
            </a:r>
            <a:r>
              <a:rPr lang="ru-RU" sz="2800" dirty="0"/>
              <a:t>, </a:t>
            </a:r>
            <a:r>
              <a:rPr lang="ru-RU" sz="2800" dirty="0" err="1"/>
              <a:t>Tar</a:t>
            </a:r>
            <a:r>
              <a:rPr lang="ru-RU" sz="2800" dirty="0"/>
              <a:t>, </a:t>
            </a:r>
            <a:r>
              <a:rPr lang="ru-RU" sz="2800" dirty="0" err="1"/>
              <a:t>Okular</a:t>
            </a:r>
            <a:endParaRPr lang="ru-RU" sz="2800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8998551" y="1235891"/>
            <a:ext cx="2762250" cy="2839720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 rotWithShape="1">
          <a:blip r:embed="rId3"/>
          <a:srcRect t="4430" r="5935" b="7407"/>
          <a:stretch/>
        </p:blipFill>
        <p:spPr>
          <a:xfrm>
            <a:off x="7094787" y="2560319"/>
            <a:ext cx="2788353" cy="2164081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5383839" y="3809998"/>
            <a:ext cx="2835898" cy="252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69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Настройка </a:t>
            </a:r>
            <a:r>
              <a:rPr lang="en-US" b="1" dirty="0" err="1"/>
              <a:t>OpenMediaVault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Этапы развертывания сервера:</a:t>
            </a:r>
          </a:p>
          <a:p>
            <a:r>
              <a:rPr lang="ru-RU" sz="2800" dirty="0"/>
              <a:t>Установка ОС.</a:t>
            </a:r>
          </a:p>
          <a:p>
            <a:r>
              <a:rPr lang="ru-RU" sz="2800" dirty="0"/>
              <a:t>Настройка файловых систем.</a:t>
            </a:r>
          </a:p>
          <a:p>
            <a:r>
              <a:rPr lang="ru-RU" sz="2800" dirty="0"/>
              <a:t>Доступ через </a:t>
            </a:r>
            <a:r>
              <a:rPr lang="ru-RU" sz="2800" dirty="0" smtClean="0"/>
              <a:t>веб-интерфейс</a:t>
            </a:r>
            <a:endParaRPr lang="ru-RU" sz="2800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9128760" y="1253173"/>
            <a:ext cx="2270760" cy="186340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8092043" y="2427251"/>
            <a:ext cx="2073433" cy="1713546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7072101" y="3553867"/>
            <a:ext cx="2396516" cy="186594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4958086" y="4913566"/>
            <a:ext cx="3391218" cy="11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5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Работа с </a:t>
            </a:r>
            <a:r>
              <a:rPr lang="en-US" b="1" dirty="0" err="1"/>
              <a:t>Docker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800" dirty="0"/>
              <a:t>Созданы:</a:t>
            </a:r>
          </a:p>
          <a:p>
            <a:pPr lvl="1"/>
            <a:r>
              <a:rPr lang="en-US" sz="2400" dirty="0" err="1"/>
              <a:t>Dockerfile</a:t>
            </a:r>
            <a:endParaRPr lang="en-US" sz="2400" dirty="0"/>
          </a:p>
          <a:p>
            <a:pPr lvl="1"/>
            <a:r>
              <a:rPr lang="en-US" sz="2400" dirty="0" err="1"/>
              <a:t>docker-compose.yml</a:t>
            </a:r>
            <a:endParaRPr lang="en-US" sz="2400" dirty="0"/>
          </a:p>
          <a:p>
            <a:pPr marL="0" indent="0">
              <a:buNone/>
            </a:pPr>
            <a:r>
              <a:rPr lang="ru-RU" sz="2800" dirty="0"/>
              <a:t>Развернуты тестовые контейнеры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5576580" y="1115733"/>
            <a:ext cx="6467475" cy="1075690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3"/>
          <a:stretch>
            <a:fillRect/>
          </a:stretch>
        </p:blipFill>
        <p:spPr>
          <a:xfrm>
            <a:off x="5576579" y="2253933"/>
            <a:ext cx="6467475" cy="144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5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Сравнение </a:t>
            </a:r>
            <a:r>
              <a:rPr lang="en-US" b="1" dirty="0"/>
              <a:t>Windows </a:t>
            </a:r>
            <a:r>
              <a:rPr lang="ru-RU" b="1" dirty="0"/>
              <a:t>и </a:t>
            </a:r>
            <a:r>
              <a:rPr lang="en-US" b="1" dirty="0" err="1"/>
              <a:t>RedOS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824360"/>
              </p:ext>
            </p:extLst>
          </p:nvPr>
        </p:nvGraphicFramePr>
        <p:xfrm>
          <a:off x="1366923" y="2331604"/>
          <a:ext cx="8947151" cy="2682240"/>
        </p:xfrm>
        <a:graphic>
          <a:graphicData uri="http://schemas.openxmlformats.org/drawingml/2006/table">
            <a:tbl>
              <a:tblPr/>
              <a:tblGrid>
                <a:gridCol w="2947089"/>
                <a:gridCol w="3000031"/>
                <a:gridCol w="3000031"/>
              </a:tblGrid>
              <a:tr h="464820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effectLst/>
                        </a:rPr>
                        <a:t>Критерий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effectLst/>
                        </a:rPr>
                        <a:t>Windows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>
                          <a:effectLst/>
                        </a:rPr>
                        <a:t>RedOS</a:t>
                      </a:r>
                      <a:endParaRPr lang="en-US" sz="1800" b="1" dirty="0">
                        <a:effectLst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01346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Удобство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Подходит для всех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Для госсектора/корпораций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6482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Производительность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Требовательна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Легковесна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39140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Безопасность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Частые угрозы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ГОСТ-шифрование, </a:t>
                      </a:r>
                      <a:r>
                        <a:rPr lang="en-US" sz="1800" dirty="0">
                          <a:effectLst/>
                        </a:rPr>
                        <a:t>Linux-</a:t>
                      </a:r>
                      <a:r>
                        <a:rPr lang="ru-RU" sz="1800" dirty="0">
                          <a:effectLst/>
                        </a:rPr>
                        <a:t>ядро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61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Доработка модулей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Добавлены функции в программу:</a:t>
            </a:r>
          </a:p>
          <a:p>
            <a:r>
              <a:rPr lang="ru-RU" dirty="0"/>
              <a:t>Редактирование записей.</a:t>
            </a:r>
          </a:p>
          <a:p>
            <a:r>
              <a:rPr lang="ru-RU" dirty="0"/>
              <a:t>История покупок партнера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7522305" y="1223086"/>
            <a:ext cx="3804724" cy="2154427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6205281" y="3178141"/>
            <a:ext cx="2839866" cy="240711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3707108" y="5054317"/>
            <a:ext cx="3738947" cy="172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37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Доработка модулей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Настройка 1С: документооборот и отчеты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872576" y="1598085"/>
            <a:ext cx="4981673" cy="4143688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3729" y="3013042"/>
            <a:ext cx="4304743" cy="688923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1043729" y="3912327"/>
            <a:ext cx="1302446" cy="2569373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2563652" y="3919503"/>
            <a:ext cx="1264895" cy="196036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6"/>
          <a:stretch>
            <a:fillRect/>
          </a:stretch>
        </p:blipFill>
        <p:spPr>
          <a:xfrm>
            <a:off x="4046024" y="3919503"/>
            <a:ext cx="1407425" cy="10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87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188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ПМ 04. Сопровождение и обслуживание ПО компьютерных систем</vt:lpstr>
      <vt:lpstr>Цели и задачи практики </vt:lpstr>
      <vt:lpstr>Установка RedOS в VirtualBox  </vt:lpstr>
      <vt:lpstr>Установка ПО </vt:lpstr>
      <vt:lpstr>Настройка OpenMediaVault </vt:lpstr>
      <vt:lpstr>Работа с Docker </vt:lpstr>
      <vt:lpstr>Сравнение Windows и RedOS </vt:lpstr>
      <vt:lpstr>Доработка модулей </vt:lpstr>
      <vt:lpstr>Доработка модулей</vt:lpstr>
      <vt:lpstr>Итоги 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ПМ 04. Сопровождение и обслуживание ПО компьютерных систем</dc:title>
  <dc:creator>1</dc:creator>
  <cp:lastModifiedBy>1</cp:lastModifiedBy>
  <cp:revision>3</cp:revision>
  <dcterms:created xsi:type="dcterms:W3CDTF">2025-05-05T08:17:00Z</dcterms:created>
  <dcterms:modified xsi:type="dcterms:W3CDTF">2025-05-05T08:42:55Z</dcterms:modified>
</cp:coreProperties>
</file>