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108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455E7-ABCC-40DB-B0E6-2284C500E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376646" cy="3329581"/>
          </a:xfrm>
        </p:spPr>
        <p:txBody>
          <a:bodyPr/>
          <a:lstStyle/>
          <a:p>
            <a:r>
              <a:rPr lang="ru-RU" sz="6000" dirty="0"/>
              <a:t>ПМ 02. Осуществление интеграции программных модулей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D3A012-074A-4EBB-8574-711439A63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394820"/>
          </a:xfrm>
        </p:spPr>
        <p:txBody>
          <a:bodyPr>
            <a:normAutofit/>
          </a:bodyPr>
          <a:lstStyle/>
          <a:p>
            <a:r>
              <a:rPr lang="ru-RU" dirty="0"/>
              <a:t>Студент: Горовенко Кирилл Алексеевич (22П-1)</a:t>
            </a:r>
            <a:endParaRPr lang="en-US" dirty="0"/>
          </a:p>
          <a:p>
            <a:r>
              <a:rPr lang="ru-RU" dirty="0"/>
              <a:t>Руководитель: Пентин Николай Сергеевич</a:t>
            </a:r>
            <a:endParaRPr lang="en-US" dirty="0"/>
          </a:p>
          <a:p>
            <a:r>
              <a:rPr lang="ru-RU" dirty="0"/>
              <a:t>2025 год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375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D23A31-F4D1-4E29-9986-372108E3C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Интеграция с анализаторами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82A36-2D21-4871-8713-914D9502B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REST API для работы с оборудованием: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Отправка заданий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Мониторинг статуса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Обработка результатов в JSON</a:t>
            </a:r>
          </a:p>
        </p:txBody>
      </p:sp>
    </p:spTree>
    <p:extLst>
      <p:ext uri="{BB962C8B-B14F-4D97-AF65-F5344CB8AC3E}">
        <p14:creationId xmlns:p14="http://schemas.microsoft.com/office/powerpoint/2010/main" val="168346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90A92-2B55-4FE3-94E0-F7FBF32B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Формирование отчетов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3C1F1-5C33-4297-B0C9-54E0ADC97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Возможности:</a:t>
            </a:r>
          </a:p>
          <a:p>
            <a:pPr marL="0" indent="0">
              <a:buNone/>
            </a:pPr>
            <a:r>
              <a:rPr lang="ru-RU" dirty="0"/>
              <a:t>📊 Статистика по услугам</a:t>
            </a:r>
          </a:p>
          <a:p>
            <a:pPr marL="0" indent="0">
              <a:buNone/>
            </a:pPr>
            <a:r>
              <a:rPr lang="ru-RU" dirty="0"/>
              <a:t>📑 Экспорт в PDF/Excel</a:t>
            </a:r>
          </a:p>
          <a:p>
            <a:pPr marL="0" indent="0">
              <a:buNone/>
            </a:pPr>
            <a:r>
              <a:rPr lang="ru-RU" dirty="0"/>
              <a:t>💳 Генерация счетов для страховых</a:t>
            </a:r>
          </a:p>
        </p:txBody>
      </p:sp>
    </p:spTree>
    <p:extLst>
      <p:ext uri="{BB962C8B-B14F-4D97-AF65-F5344CB8AC3E}">
        <p14:creationId xmlns:p14="http://schemas.microsoft.com/office/powerpoint/2010/main" val="289639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7E0CF-4CAB-41F3-9752-2BEB8756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FF38F0-2C4C-48FC-862D-91DBB0B6F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Итоги проекта:</a:t>
            </a:r>
          </a:p>
          <a:p>
            <a:pPr marL="0" indent="0">
              <a:buNone/>
            </a:pPr>
            <a:r>
              <a:rPr lang="ru-RU" dirty="0"/>
              <a:t>✔ Автоматизация ключевых процессов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Ожидаемые результаты:</a:t>
            </a:r>
          </a:p>
          <a:p>
            <a:pPr marL="0" indent="0">
              <a:buNone/>
            </a:pPr>
            <a:r>
              <a:rPr lang="ru-RU" dirty="0"/>
              <a:t>🚀 +40% скорость обработки биоматериалов</a:t>
            </a:r>
          </a:p>
          <a:p>
            <a:pPr marL="0" indent="0">
              <a:buNone/>
            </a:pPr>
            <a:r>
              <a:rPr lang="ru-RU" dirty="0"/>
              <a:t>📉 Снижение ошибок ввода данных</a:t>
            </a:r>
          </a:p>
          <a:p>
            <a:pPr marL="0" indent="0">
              <a:buNone/>
            </a:pPr>
            <a:r>
              <a:rPr lang="ru-RU" dirty="0"/>
              <a:t>💰 Оптимизация финансовых 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23116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6D219-629A-4E4D-A708-9BBB9D00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5211" y="2931935"/>
            <a:ext cx="9404723" cy="140053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1011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421EF-FF32-4AA8-9E52-AC1F6256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AB2DDD-1F79-424B-96CB-1437B0765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Цель проекта:</a:t>
            </a:r>
          </a:p>
          <a:p>
            <a:pPr marL="0" indent="0">
              <a:buNone/>
            </a:pPr>
            <a:r>
              <a:rPr lang="ru-RU" sz="2400" dirty="0"/>
              <a:t>Разработка информационной системы для автоматизации работы медицинской лаборатории.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Ключевые функции:</a:t>
            </a:r>
          </a:p>
          <a:p>
            <a:pPr marL="0" indent="0">
              <a:buNone/>
            </a:pPr>
            <a:r>
              <a:rPr lang="ru-RU" dirty="0"/>
              <a:t>✅ Прием биоматериалов</a:t>
            </a:r>
          </a:p>
          <a:p>
            <a:pPr marL="0" indent="0">
              <a:buNone/>
            </a:pPr>
            <a:r>
              <a:rPr lang="ru-RU" dirty="0"/>
              <a:t>✅ Проведение исследований</a:t>
            </a:r>
          </a:p>
          <a:p>
            <a:pPr marL="0" indent="0">
              <a:buNone/>
            </a:pPr>
            <a:r>
              <a:rPr lang="ru-RU" dirty="0"/>
              <a:t>✅ Формирование отчетов</a:t>
            </a:r>
          </a:p>
          <a:p>
            <a:pPr marL="0" indent="0">
              <a:buNone/>
            </a:pPr>
            <a:r>
              <a:rPr lang="ru-RU" dirty="0"/>
              <a:t>✅ Взаимодействие со страховыми компаниями</a:t>
            </a:r>
          </a:p>
        </p:txBody>
      </p:sp>
    </p:spTree>
    <p:extLst>
      <p:ext uri="{BB962C8B-B14F-4D97-AF65-F5344CB8AC3E}">
        <p14:creationId xmlns:p14="http://schemas.microsoft.com/office/powerpoint/2010/main" val="86781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5CFFB-54B6-47BE-80A7-68905B86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и проектирование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1E4B07-5BE7-413B-A257-8A47CF70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7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Разработанные </a:t>
            </a:r>
            <a:r>
              <a:rPr lang="en-US" dirty="0"/>
              <a:t>UML-</a:t>
            </a:r>
            <a:r>
              <a:rPr lang="ru-RU" dirty="0"/>
              <a:t>диаграммы:</a:t>
            </a:r>
          </a:p>
          <a:p>
            <a:r>
              <a:rPr lang="ru-RU" dirty="0"/>
              <a:t>Диаграмма вариантов использования</a:t>
            </a:r>
          </a:p>
          <a:p>
            <a:r>
              <a:rPr lang="ru-RU" dirty="0"/>
              <a:t>Диаграмма бизнес-процессов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17D410-7DCA-4B39-9FFA-8398523341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081968" y="809272"/>
            <a:ext cx="2671456" cy="419548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3FFF00-1F58-46FA-B081-D6ADCFB5BE0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2052918"/>
            <a:ext cx="1875144" cy="45129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6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5CFFB-54B6-47BE-80A7-68905B86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и проектирование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1E4B07-5BE7-413B-A257-8A47CF70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Разработанные </a:t>
            </a:r>
            <a:r>
              <a:rPr lang="en-US" dirty="0"/>
              <a:t>UML-</a:t>
            </a:r>
            <a:r>
              <a:rPr lang="ru-RU" dirty="0"/>
              <a:t>диаграммы:</a:t>
            </a:r>
          </a:p>
          <a:p>
            <a:r>
              <a:rPr lang="ru-RU" dirty="0"/>
              <a:t>Диаграмма процесса принятия биоматериала </a:t>
            </a:r>
          </a:p>
          <a:p>
            <a:r>
              <a:rPr lang="ru-RU" dirty="0"/>
              <a:t>Диаграмма классов</a:t>
            </a:r>
          </a:p>
          <a:p>
            <a:r>
              <a:rPr lang="ru-RU" dirty="0"/>
              <a:t>Архитектурная схема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A0E1AF-C1EF-495F-A27F-9FD9F04166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008" y="870883"/>
            <a:ext cx="4077652" cy="3551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D1D947-85ED-48D1-9528-7FB04A0B03E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440" y="2773401"/>
            <a:ext cx="1229360" cy="3551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445358-CEE2-4869-A4E3-C4CFAEB9424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0" y="3813175"/>
            <a:ext cx="2498090" cy="304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156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3DEBE-A68B-47C8-9512-5056A1DB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EAC2AA-EE7D-45D1-B485-D1EF4C31E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Спроектирована БД "</a:t>
            </a:r>
            <a:r>
              <a:rPr lang="ru-RU" dirty="0" err="1"/>
              <a:t>MedBD</a:t>
            </a:r>
            <a:r>
              <a:rPr lang="ru-RU" dirty="0"/>
              <a:t>" с 8 таблицами: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F8FAFF"/>
                </a:solidFill>
                <a:effectLst/>
                <a:latin typeface="Menlo"/>
              </a:rPr>
              <a:t>Patients</a:t>
            </a:r>
            <a:r>
              <a:rPr lang="ru-RU" b="0" i="0" dirty="0">
                <a:solidFill>
                  <a:srgbClr val="F8FAFF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F8FAFF"/>
                </a:solidFill>
                <a:effectLst/>
                <a:latin typeface="Menlo"/>
              </a:rPr>
              <a:t>Orders</a:t>
            </a:r>
            <a:r>
              <a:rPr lang="ru-RU" b="0" i="0" dirty="0">
                <a:solidFill>
                  <a:srgbClr val="F8FAFF"/>
                </a:solidFill>
                <a:effectLst/>
                <a:latin typeface="Menlo"/>
              </a:rPr>
              <a:t>, </a:t>
            </a:r>
            <a:r>
              <a:rPr lang="en-US" b="0" i="0" dirty="0">
                <a:solidFill>
                  <a:srgbClr val="F8FAFF"/>
                </a:solidFill>
                <a:effectLst/>
                <a:latin typeface="Menlo"/>
              </a:rPr>
              <a:t>Services</a:t>
            </a:r>
            <a:r>
              <a:rPr lang="ru-RU" b="0" i="0" dirty="0">
                <a:solidFill>
                  <a:srgbClr val="F8FAFF"/>
                </a:solidFill>
                <a:effectLst/>
                <a:latin typeface="Menlo"/>
              </a:rPr>
              <a:t>,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Menlo"/>
              </a:rPr>
              <a:t>InsuranceCompanies</a:t>
            </a:r>
            <a:r>
              <a:rPr lang="ru-RU" b="0" i="0" dirty="0">
                <a:solidFill>
                  <a:srgbClr val="F8FAFF"/>
                </a:solidFill>
                <a:effectLst/>
                <a:latin typeface="Menlo"/>
              </a:rPr>
              <a:t> и другие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7EB60AA-01BB-4632-844F-CE1B914CB42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6940" y="2770242"/>
            <a:ext cx="5179060" cy="39734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895F65-5A74-40BB-AD0A-C034B70E1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182" y="2869248"/>
            <a:ext cx="5263111" cy="1518327"/>
          </a:xfrm>
          <a:prstGeom prst="rect">
            <a:avLst/>
          </a:prstGeom>
        </p:spPr>
      </p:pic>
      <p:sp>
        <p:nvSpPr>
          <p:cNvPr id="12" name="Объект 2">
            <a:extLst>
              <a:ext uri="{FF2B5EF4-FFF2-40B4-BE49-F238E27FC236}">
                <a16:creationId xmlns:a16="http://schemas.microsoft.com/office/drawing/2014/main" id="{C9F94F58-2968-4A80-B200-56BB24E860B8}"/>
              </a:ext>
            </a:extLst>
          </p:cNvPr>
          <p:cNvSpPr txBox="1">
            <a:spLocks/>
          </p:cNvSpPr>
          <p:nvPr/>
        </p:nvSpPr>
        <p:spPr>
          <a:xfrm>
            <a:off x="6460793" y="4387575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ru-RU" dirty="0"/>
              <a:t>И заполнена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89547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5FD62-05F2-46CF-8DF5-0E1A5FCA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авторизации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AD08B6-9639-4044-BDE1-62A52213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Особенности:</a:t>
            </a:r>
          </a:p>
          <a:p>
            <a:pPr marL="0" indent="0">
              <a:buNone/>
            </a:pPr>
            <a:r>
              <a:rPr lang="ru-RU" dirty="0"/>
              <a:t>🔐 Многоуровневая аутентификация</a:t>
            </a:r>
          </a:p>
          <a:p>
            <a:pPr marL="0" indent="0">
              <a:buNone/>
            </a:pPr>
            <a:r>
              <a:rPr lang="ru-RU" dirty="0"/>
              <a:t>🛡 CAPTCHA после неудачных попыток</a:t>
            </a:r>
          </a:p>
          <a:p>
            <a:pPr marL="0" indent="0">
              <a:buNone/>
            </a:pPr>
            <a:r>
              <a:rPr lang="ru-RU" dirty="0"/>
              <a:t>📋 Логирование всех входов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045178-28E6-4441-B716-B352484E9A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957444" y="3272790"/>
            <a:ext cx="5913755" cy="334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87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D6420-606D-4B48-809B-855ACBAD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Прием биоматериалов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D2D52A-36EE-4612-87F9-6C0B37ED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Функционал:</a:t>
            </a:r>
          </a:p>
          <a:p>
            <a:pPr marL="0" indent="0">
              <a:buNone/>
            </a:pPr>
            <a:r>
              <a:rPr lang="ru-RU" dirty="0"/>
              <a:t>Генерация штрих-кодов</a:t>
            </a:r>
          </a:p>
          <a:p>
            <a:pPr marL="0" indent="0">
              <a:buNone/>
            </a:pPr>
            <a:r>
              <a:rPr lang="ru-RU" dirty="0"/>
              <a:t>Привязка к пациенту</a:t>
            </a:r>
          </a:p>
          <a:p>
            <a:pPr marL="0" indent="0">
              <a:buNone/>
            </a:pPr>
            <a:r>
              <a:rPr lang="ru-RU" dirty="0"/>
              <a:t>PDF-этикетки</a:t>
            </a:r>
          </a:p>
          <a:p>
            <a:pPr marL="0" indent="0">
              <a:buNone/>
            </a:pPr>
            <a:r>
              <a:rPr lang="ru-RU" dirty="0"/>
              <a:t>добавления пациента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44759F-6629-439E-A076-C10A9DA09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299" y="921833"/>
            <a:ext cx="5003801" cy="355127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5A8A45-78B4-4EC8-94C0-1BF0400E0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803" y="3206699"/>
            <a:ext cx="3530337" cy="347104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9484BB7-FB06-49F3-B569-378BD5E7405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03312" y="4473106"/>
            <a:ext cx="3113698" cy="253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BF029-A64A-4647-ACE1-81B0080C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Ролевая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F9D43D-DDC6-4E1B-BCD9-F6702C446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Доступные роли: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Лаборант – прием биоматериалов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Лаборант-исследователь – управление анализаторами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Бухгалтер – финансовая отчетность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Администратор – управление пользователями</a:t>
            </a:r>
          </a:p>
        </p:txBody>
      </p:sp>
    </p:spTree>
    <p:extLst>
      <p:ext uri="{BB962C8B-B14F-4D97-AF65-F5344CB8AC3E}">
        <p14:creationId xmlns:p14="http://schemas.microsoft.com/office/powerpoint/2010/main" val="416188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EA6BB-4C1E-497F-A3AE-AF0AB256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Таймер сеанса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92F70-2376-4046-A383-9B1880A19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Особенности:</a:t>
            </a:r>
          </a:p>
          <a:p>
            <a:pPr marL="0" indent="0">
              <a:buNone/>
            </a:pPr>
            <a:r>
              <a:rPr lang="ru-RU" dirty="0"/>
              <a:t>⏳ Ограничение времени работы (2,5 часа)</a:t>
            </a:r>
          </a:p>
          <a:p>
            <a:pPr marL="0" indent="0">
              <a:buNone/>
            </a:pPr>
            <a:r>
              <a:rPr lang="ru-RU" dirty="0"/>
              <a:t>⚠️ Предупреждение за 15 минут</a:t>
            </a:r>
          </a:p>
          <a:p>
            <a:pPr marL="0" indent="0">
              <a:buNone/>
            </a:pPr>
            <a:r>
              <a:rPr lang="ru-RU" dirty="0"/>
              <a:t>🔒 Автоматический выход + блокировка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EF06B6-9B5C-40B0-A2F1-D40B769310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82151" y="4150658"/>
            <a:ext cx="3788861" cy="17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61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241</Words>
  <Application>Microsoft Office PowerPoint</Application>
  <PresentationFormat>Широкоэкранный</PresentationFormat>
  <Paragraphs>74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Menlo</vt:lpstr>
      <vt:lpstr>Wingdings 3</vt:lpstr>
      <vt:lpstr>Ион</vt:lpstr>
      <vt:lpstr>ПМ 02. Осуществление интеграции программных модулей</vt:lpstr>
      <vt:lpstr>Введение</vt:lpstr>
      <vt:lpstr>Анализ и проектирование</vt:lpstr>
      <vt:lpstr>Анализ и проектирование</vt:lpstr>
      <vt:lpstr>База данных</vt:lpstr>
      <vt:lpstr>Система авторизации</vt:lpstr>
      <vt:lpstr>Прием биоматериалов</vt:lpstr>
      <vt:lpstr>Ролевая модель</vt:lpstr>
      <vt:lpstr>Таймер сеанса</vt:lpstr>
      <vt:lpstr>Интеграция с анализаторами</vt:lpstr>
      <vt:lpstr>Формирование отчетов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ПМ 02. Осуществление интеграции программных модулей</dc:title>
  <dc:creator>Kab33-8</dc:creator>
  <cp:lastModifiedBy>Kab33-8</cp:lastModifiedBy>
  <cp:revision>5</cp:revision>
  <dcterms:created xsi:type="dcterms:W3CDTF">2025-05-19T12:08:37Z</dcterms:created>
  <dcterms:modified xsi:type="dcterms:W3CDTF">2025-05-19T12:41:50Z</dcterms:modified>
</cp:coreProperties>
</file>