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64" r:id="rId5"/>
    <p:sldId id="272" r:id="rId6"/>
    <p:sldId id="268" r:id="rId7"/>
    <p:sldId id="265" r:id="rId8"/>
    <p:sldId id="270" r:id="rId9"/>
    <p:sldId id="271" r:id="rId10"/>
    <p:sldId id="274" r:id="rId11"/>
    <p:sldId id="269" r:id="rId12"/>
    <p:sldId id="275" r:id="rId13"/>
    <p:sldId id="267" r:id="rId14"/>
    <p:sldId id="276" r:id="rId15"/>
    <p:sldId id="277" r:id="rId16"/>
    <p:sldId id="266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ploma\Diploma\Documentation\&#1069;&#1082;&#1089;&#1087;&#1077;&#1088;&#1080;&#1084;&#1077;&#1085;&#1090;&#109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ploma\Diploma\Documentation\&#1069;&#1082;&#1089;&#1087;&#1077;&#1088;&#1080;&#1084;&#1077;&#1085;&#1090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ploma\Diploma\Documentation\&#1069;&#1082;&#1089;&#1087;&#1077;&#1088;&#1080;&#1084;&#1077;&#1085;&#1090;&#109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ploma\Diploma\Documentation\&#1069;&#1082;&#1089;&#1087;&#1077;&#1088;&#1080;&#1084;&#1077;&#1085;&#1090;&#109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Лист1!$C$17</c:f>
              <c:strCache>
                <c:ptCount val="1"/>
                <c:pt idx="0">
                  <c:v>Дейкстра + Йен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Лист1!$D$16:$F$16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15</c:v>
                </c:pt>
              </c:numCache>
            </c:numRef>
          </c:xVal>
          <c:yVal>
            <c:numRef>
              <c:f>Лист1!$D$17:$F$17</c:f>
              <c:numCache>
                <c:formatCode>0</c:formatCode>
                <c:ptCount val="3"/>
                <c:pt idx="0">
                  <c:v>64.402199999999993</c:v>
                </c:pt>
                <c:pt idx="1">
                  <c:v>245.148</c:v>
                </c:pt>
                <c:pt idx="2">
                  <c:v>940.88009999999997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Лист1!$C$18</c:f>
              <c:strCache>
                <c:ptCount val="1"/>
                <c:pt idx="0">
                  <c:v>А* + Йен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Лист1!$D$16:$F$16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15</c:v>
                </c:pt>
              </c:numCache>
            </c:numRef>
          </c:xVal>
          <c:yVal>
            <c:numRef>
              <c:f>Лист1!$D$18:$F$18</c:f>
              <c:numCache>
                <c:formatCode>0.00</c:formatCode>
                <c:ptCount val="3"/>
                <c:pt idx="0">
                  <c:v>18.518000000000001</c:v>
                </c:pt>
                <c:pt idx="1">
                  <c:v>66.793099999999995</c:v>
                </c:pt>
                <c:pt idx="2">
                  <c:v>268.75940000000003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271136"/>
        <c:axId val="214271696"/>
      </c:scatterChart>
      <c:valAx>
        <c:axId val="214271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Коэффициент К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271696"/>
        <c:crosses val="autoZero"/>
        <c:crossBetween val="midCat"/>
      </c:valAx>
      <c:valAx>
        <c:axId val="21427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работы, с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3.869667172059418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271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572484689413822"/>
          <c:y val="0.80832711948983871"/>
          <c:w val="0.46855008748906385"/>
          <c:h val="0.12232101375407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Лист1!$C$22</c:f>
              <c:strCache>
                <c:ptCount val="1"/>
                <c:pt idx="0">
                  <c:v>Дейкстра + Е-близкие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Лист1!$D$21:$F$21</c:f>
              <c:numCache>
                <c:formatCode>General</c:formatCode>
                <c:ptCount val="3"/>
                <c:pt idx="0">
                  <c:v>0.02</c:v>
                </c:pt>
                <c:pt idx="1">
                  <c:v>0.1</c:v>
                </c:pt>
                <c:pt idx="2">
                  <c:v>0.3</c:v>
                </c:pt>
              </c:numCache>
            </c:numRef>
          </c:xVal>
          <c:yVal>
            <c:numRef>
              <c:f>Лист1!$D$22:$F$22</c:f>
              <c:numCache>
                <c:formatCode>0</c:formatCode>
                <c:ptCount val="3"/>
                <c:pt idx="0">
                  <c:v>37.023299999999999</c:v>
                </c:pt>
                <c:pt idx="1">
                  <c:v>45.944000000000003</c:v>
                </c:pt>
                <c:pt idx="2">
                  <c:v>47.7819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Лист1!$C$23</c:f>
              <c:strCache>
                <c:ptCount val="1"/>
                <c:pt idx="0">
                  <c:v>А* + Е-близкие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Лист1!$D$21:$F$21</c:f>
              <c:numCache>
                <c:formatCode>General</c:formatCode>
                <c:ptCount val="3"/>
                <c:pt idx="0">
                  <c:v>0.02</c:v>
                </c:pt>
                <c:pt idx="1">
                  <c:v>0.1</c:v>
                </c:pt>
                <c:pt idx="2">
                  <c:v>0.3</c:v>
                </c:pt>
              </c:numCache>
            </c:numRef>
          </c:xVal>
          <c:yVal>
            <c:numRef>
              <c:f>Лист1!$D$23:$F$23</c:f>
              <c:numCache>
                <c:formatCode>0</c:formatCode>
                <c:ptCount val="3"/>
                <c:pt idx="0">
                  <c:v>42.4621</c:v>
                </c:pt>
                <c:pt idx="1">
                  <c:v>44.590600000000002</c:v>
                </c:pt>
                <c:pt idx="2">
                  <c:v>36.974400000000003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274496"/>
        <c:axId val="214275056"/>
      </c:scatterChart>
      <c:valAx>
        <c:axId val="214274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Коэффициент </a:t>
                </a:r>
                <a:r>
                  <a:rPr lang="en-US" dirty="0"/>
                  <a:t>E</a:t>
                </a:r>
                <a:r>
                  <a:rPr lang="ru-RU" dirty="0"/>
                  <a:t>,</a:t>
                </a:r>
                <a:r>
                  <a:rPr lang="ru-RU" baseline="0" dirty="0"/>
                  <a:t> км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275056"/>
        <c:crosses val="autoZero"/>
        <c:crossBetween val="midCat"/>
      </c:valAx>
      <c:valAx>
        <c:axId val="21427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работы, с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1.657936391377425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274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Лист1!$C$32</c:f>
              <c:strCache>
                <c:ptCount val="1"/>
                <c:pt idx="0">
                  <c:v>А* + Е-близкие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Лист1!$D$31:$F$31</c:f>
              <c:numCache>
                <c:formatCode>0.00</c:formatCode>
                <c:ptCount val="3"/>
                <c:pt idx="0">
                  <c:v>0.02</c:v>
                </c:pt>
                <c:pt idx="1">
                  <c:v>0.1</c:v>
                </c:pt>
                <c:pt idx="2">
                  <c:v>0.3</c:v>
                </c:pt>
              </c:numCache>
            </c:numRef>
          </c:xVal>
          <c:yVal>
            <c:numRef>
              <c:f>Лист1!$D$32:$F$32</c:f>
              <c:numCache>
                <c:formatCode>0.00000</c:formatCode>
                <c:ptCount val="3"/>
                <c:pt idx="0">
                  <c:v>3.1612491308381601E-4</c:v>
                </c:pt>
                <c:pt idx="1">
                  <c:v>4.9860953678029299E-3</c:v>
                </c:pt>
                <c:pt idx="2">
                  <c:v>4.9860953678029299E-3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Лист1!$C$33</c:f>
              <c:strCache>
                <c:ptCount val="1"/>
                <c:pt idx="0">
                  <c:v>Дейкстра + Е-близкие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Лист1!$D$31:$F$31</c:f>
              <c:numCache>
                <c:formatCode>0.00</c:formatCode>
                <c:ptCount val="3"/>
                <c:pt idx="0">
                  <c:v>0.02</c:v>
                </c:pt>
                <c:pt idx="1">
                  <c:v>0.1</c:v>
                </c:pt>
                <c:pt idx="2">
                  <c:v>0.3</c:v>
                </c:pt>
              </c:numCache>
            </c:numRef>
          </c:xVal>
          <c:yVal>
            <c:numRef>
              <c:f>Лист1!$D$33:$F$33</c:f>
              <c:numCache>
                <c:formatCode>0.00000</c:formatCode>
                <c:ptCount val="3"/>
                <c:pt idx="0">
                  <c:v>3.1612491308381601E-4</c:v>
                </c:pt>
                <c:pt idx="1">
                  <c:v>0.11027771698529699</c:v>
                </c:pt>
                <c:pt idx="2">
                  <c:v>0.152954470167948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277856"/>
        <c:axId val="214278416"/>
      </c:scatterChart>
      <c:valAx>
        <c:axId val="214277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Значение</a:t>
                </a:r>
                <a:r>
                  <a:rPr lang="ru-RU" baseline="0"/>
                  <a:t> Е, км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278416"/>
        <c:crosses val="autoZero"/>
        <c:crossBetween val="midCat"/>
      </c:valAx>
      <c:valAx>
        <c:axId val="21427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Коэффициент безопасности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1.584409411391903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277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685826771653541"/>
          <c:y val="0.81878223789720173"/>
          <c:w val="0.62628346456692918"/>
          <c:h val="0.133685479761041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28937007874016"/>
          <c:y val="9.8336376575528947E-2"/>
          <c:w val="0.74048840769903757"/>
          <c:h val="0.44325139339196445"/>
        </c:manualLayout>
      </c:layout>
      <c:scatterChart>
        <c:scatterStyle val="lineMarker"/>
        <c:varyColors val="0"/>
        <c:ser>
          <c:idx val="0"/>
          <c:order val="0"/>
          <c:tx>
            <c:strRef>
              <c:f>Лист1!$C$26</c:f>
              <c:strCache>
                <c:ptCount val="1"/>
                <c:pt idx="0">
                  <c:v>А* + Йен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Лист1!$D$25:$F$25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15</c:v>
                </c:pt>
              </c:numCache>
            </c:numRef>
          </c:xVal>
          <c:yVal>
            <c:numRef>
              <c:f>Лист1!$D$26:$F$26</c:f>
              <c:numCache>
                <c:formatCode>0.00000</c:formatCode>
                <c:ptCount val="3"/>
                <c:pt idx="0">
                  <c:v>5.7000000000000002E-3</c:v>
                </c:pt>
                <c:pt idx="1">
                  <c:v>7.58559847184977E-3</c:v>
                </c:pt>
                <c:pt idx="2">
                  <c:v>4.2464180536003301E-2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Лист1!$C$27</c:f>
              <c:strCache>
                <c:ptCount val="1"/>
                <c:pt idx="0">
                  <c:v>Дейкстра + Йен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Лист1!$D$25:$F$25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15</c:v>
                </c:pt>
              </c:numCache>
            </c:numRef>
          </c:xVal>
          <c:yVal>
            <c:numRef>
              <c:f>Лист1!$D$27:$F$27</c:f>
              <c:numCache>
                <c:formatCode>0.00000</c:formatCode>
                <c:ptCount val="3"/>
                <c:pt idx="0">
                  <c:v>4.9860953678029299E-3</c:v>
                </c:pt>
                <c:pt idx="1">
                  <c:v>6.7855984718497697E-3</c:v>
                </c:pt>
                <c:pt idx="2">
                  <c:v>4.1564180536003303E-2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992032"/>
        <c:axId val="215358416"/>
      </c:scatterChart>
      <c:valAx>
        <c:axId val="32992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Коэффициент К</a:t>
                </a:r>
              </a:p>
            </c:rich>
          </c:tx>
          <c:layout>
            <c:manualLayout>
              <c:xMode val="edge"/>
              <c:yMode val="edge"/>
              <c:x val="0.49803346456692915"/>
              <c:y val="0.66851560641234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5358416"/>
        <c:crosses val="autoZero"/>
        <c:crossBetween val="midCat"/>
      </c:valAx>
      <c:valAx>
        <c:axId val="21535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Коэффициент безопасности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4.508550407775684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992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5852-CB3A-4E71-BFCB-A6B4538832B4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9884-6811-45F9-A223-1068B1FEB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6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0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0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5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FA18-BC3F-4D53-94AB-C0F3B1B8377F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2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7A10-74FB-4B80-9638-7BCE9781867C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2080-0B71-4B20-B0E2-9DFC0B1CFBEE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5E6C-A322-4AC3-828D-B9E85E64A896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7A56-8E1D-40EB-A88D-614A29B47FFB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E17-48AA-43E9-826A-5B3B2EB8A459}" type="datetime1">
              <a:rPr lang="ru-RU" smtClean="0"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FA1-9B63-4F30-8EDE-C679ADDB5553}" type="datetime1">
              <a:rPr lang="ru-RU" smtClean="0"/>
              <a:t>02.06.2015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31DD-F7E9-4FA2-981F-44CA782140A8}" type="datetime1">
              <a:rPr lang="ru-RU" smtClean="0"/>
              <a:t>02.06.2015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1C51-16DF-40AF-A145-F8DD54F2C411}" type="datetime1">
              <a:rPr lang="ru-RU" smtClean="0"/>
              <a:t>02.06.2015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BABC-77B2-4D56-855A-B4C40E6CF024}" type="datetime1">
              <a:rPr lang="ru-RU" smtClean="0"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89D-C24C-4010-A8CA-3B85131275A4}" type="datetime1">
              <a:rPr lang="ru-RU" smtClean="0"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6123-8708-4B1E-AC94-78648E3B1BD3}" type="datetime1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построения велосипедных </a:t>
            </a:r>
            <a:r>
              <a:rPr lang="ru-RU" dirty="0" smtClean="0"/>
              <a:t>маршрутов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Квалификационная работа бакалавра</a:t>
            </a:r>
          </a:p>
          <a:p>
            <a:endParaRPr lang="ru-RU" dirty="0" smtClean="0"/>
          </a:p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Горшков Никита Александрович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 smtClean="0"/>
              <a:t> Степанов Валерий Павлович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4" y="241794"/>
            <a:ext cx="1336431" cy="15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7829" y="1325563"/>
                <a:ext cx="6238430" cy="5395913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ru-RU" dirty="0" smtClean="0"/>
                  <a:t>Алгоритм находит маршруты</a:t>
                </a:r>
                <a:r>
                  <a:rPr lang="ru-RU" dirty="0"/>
                  <a:t>, которые длиннее кратчайшего </a:t>
                </a:r>
                <a:r>
                  <a:rPr lang="ru-RU" dirty="0" smtClean="0"/>
                  <a:t>не </a:t>
                </a:r>
                <a:r>
                  <a:rPr lang="ru-RU" dirty="0"/>
                  <a:t>более, чем на </a:t>
                </a:r>
                <a:r>
                  <a:rPr lang="ru-RU" dirty="0" smtClean="0"/>
                  <a:t>величину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0" algn="just"/>
                <a:r>
                  <a:rPr lang="ru-RU" dirty="0" smtClean="0"/>
                  <a:t> </a:t>
                </a:r>
                <a:r>
                  <a:rPr lang="ru-RU" dirty="0"/>
                  <a:t>Для множества вершин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/>
                  <a:t>, каждая из которых является смежной с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, вычисляются новые метки по формуле</a:t>
                </a:r>
                <a:r>
                  <a:rPr lang="ru-RU" dirty="0" smtClean="0"/>
                  <a:t>:</a:t>
                </a:r>
              </a:p>
              <a:p>
                <a:pPr marL="0" lv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=1,…,|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algn="just"/>
                <a:r>
                  <a:rPr lang="ru-RU" dirty="0"/>
                  <a:t>Также для каждой вершины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/>
                  <a:t> запоминается в качестве родительской вершина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, то есть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lvl="0" algn="just"/>
                <a:r>
                  <a:rPr lang="ru-RU" dirty="0" smtClean="0"/>
                  <a:t>В конце работы алгоритма необходимо определить </a:t>
                </a:r>
                <a:r>
                  <a:rPr lang="ru-RU" dirty="0"/>
                  <a:t>все маршруты, длина которых удовлетворяет формуле:</a:t>
                </a:r>
                <a:r>
                  <a:rPr lang="ru-RU" dirty="0" smtClean="0"/>
                  <a:t> </a:t>
                </a:r>
                <a:endParaRPr lang="ru-RU" i="1" dirty="0" smtClean="0"/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lvl="0" algn="just"/>
                <a:r>
                  <a:rPr lang="ru-RU" dirty="0"/>
                  <a:t>Сами альтернативные пути ищутся рекурсивно, начиная от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. Для нахождения всех возможных маршрутов необходимо на каждом шаге обрабатывать каждую метку всех смежных вершин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829" y="1325563"/>
                <a:ext cx="6238430" cy="5395913"/>
              </a:xfrm>
              <a:blipFill rotWithShape="0">
                <a:blip r:embed="rId3"/>
                <a:stretch>
                  <a:fillRect l="-1173" t="-2257" r="-12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Е-близких путей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95" y="1230619"/>
            <a:ext cx="5148778" cy="53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3000" dirty="0" smtClean="0"/>
                  <a:t>Для каждого найденного </a:t>
                </a:r>
                <a:r>
                  <a:rPr lang="ru-RU" sz="3000" dirty="0" err="1" smtClean="0"/>
                  <a:t>субоптимального</a:t>
                </a:r>
                <a:r>
                  <a:rPr lang="ru-RU" sz="3000" dirty="0" smtClean="0"/>
                  <a:t> маршрута вычисляется </a:t>
                </a:r>
                <a:r>
                  <a:rPr lang="ru-RU" sz="3000" dirty="0" smtClean="0"/>
                  <a:t>коэффициент безопасности </a:t>
                </a:r>
                <a:r>
                  <a:rPr lang="ru-RU" sz="3000" dirty="0" smtClean="0"/>
                  <a:t>по следующей формуле</a:t>
                </a:r>
                <a:r>
                  <a:rPr lang="en-US" sz="3000" dirty="0" smtClean="0"/>
                  <a:t>:</a:t>
                </a:r>
              </a:p>
              <a:p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/>
                  <a:t> – количество ребер пути,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– коэффициент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-го ребра пути, зависящий от типа дороги,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000" dirty="0"/>
                  <a:t> – длина ребра,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sz="2000" dirty="0"/>
                  <a:t> – единица длины, принимается равной 0,1км.</a:t>
                </a:r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</a:t>
                </a:r>
                <a:r>
                  <a:rPr lang="ru-RU" sz="3000" dirty="0" smtClean="0"/>
                  <a:t>наиболее безопасным </a:t>
                </a:r>
                <a:r>
                  <a:rPr lang="ru-RU" sz="3000" dirty="0" smtClean="0"/>
                  <a:t>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</a:t>
                </a:r>
                <a:r>
                  <a:rPr lang="ru-RU" sz="3000" dirty="0" smtClean="0"/>
                  <a:t>спортивным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количество найденных субоптимальных маршрутов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  <a:blipFill rotWithShape="0">
                <a:blip r:embed="rId2"/>
                <a:stretch>
                  <a:fillRect l="-1043" t="-1762" r="-1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Выбор маршрута в зависимости </a:t>
            </a:r>
            <a:r>
              <a:rPr lang="ru-RU" dirty="0" smtClean="0"/>
              <a:t>от его </a:t>
            </a:r>
            <a:r>
              <a:rPr lang="ru-RU" dirty="0" smtClean="0"/>
              <a:t>вида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573867" y="4431078"/>
                <a:ext cx="5134739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4431078"/>
                <a:ext cx="5134739" cy="575542"/>
              </a:xfrm>
              <a:prstGeom prst="rect">
                <a:avLst/>
              </a:prstGeom>
              <a:blipFill rotWithShape="0"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3561107" y="5470185"/>
                <a:ext cx="5069786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07" y="5470185"/>
                <a:ext cx="5069786" cy="575542"/>
              </a:xfrm>
              <a:prstGeom prst="rect">
                <a:avLst/>
              </a:prstGeom>
              <a:blipFill rotWithShape="0"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Структура программного обеспечения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420" y="1007075"/>
            <a:ext cx="5051159" cy="58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Результаты работы метода в зависимости от вида маршрута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2" y="1325563"/>
            <a:ext cx="4808401" cy="2203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53" y="3709806"/>
            <a:ext cx="4759294" cy="2415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102" y="3572525"/>
            <a:ext cx="307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Кратчайший маршрут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631252" y="3572525"/>
            <a:ext cx="32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Спортивный маршрут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461449" y="6150504"/>
            <a:ext cx="32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Безопасный маршрут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9" y="1325563"/>
            <a:ext cx="4674294" cy="220385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-379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Исследование полученных результатов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63818" y="1106129"/>
            <a:ext cx="6349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Эксперименты проведены </a:t>
            </a:r>
            <a:r>
              <a:rPr lang="ru-RU" dirty="0" smtClean="0"/>
              <a:t>для алгоритма Йена при К = 2; 5; 15</a:t>
            </a:r>
          </a:p>
          <a:p>
            <a:r>
              <a:rPr lang="ru-RU" dirty="0" smtClean="0"/>
              <a:t> и алгоритма поиска Е-близких маршрутов при</a:t>
            </a:r>
            <a:r>
              <a:rPr lang="ru-RU" dirty="0" smtClean="0"/>
              <a:t> </a:t>
            </a:r>
            <a:r>
              <a:rPr lang="en-US" dirty="0" smtClean="0"/>
              <a:t>E</a:t>
            </a:r>
            <a:r>
              <a:rPr lang="ru-RU" dirty="0" smtClean="0"/>
              <a:t> = 0,02; 0,1; 0,3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47230" y="4946908"/>
            <a:ext cx="5953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Зависимость времени работы разных комбинаций алгоритмов </a:t>
            </a:r>
            <a:r>
              <a:rPr lang="ru-RU" dirty="0" smtClean="0"/>
              <a:t>от </a:t>
            </a:r>
            <a:r>
              <a:rPr lang="ru-RU" dirty="0"/>
              <a:t>значений коэффициентов К и Е</a:t>
            </a: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08924" y="5728574"/>
            <a:ext cx="11483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/>
              <a:t>Вывод</a:t>
            </a:r>
            <a:r>
              <a:rPr lang="en-US" sz="2200" dirty="0" smtClean="0"/>
              <a:t>: </a:t>
            </a:r>
            <a:r>
              <a:rPr lang="ru-RU" sz="2200" dirty="0" smtClean="0"/>
              <a:t>комбинация алгоритма </a:t>
            </a:r>
            <a:r>
              <a:rPr lang="ru-RU" sz="2200" dirty="0" err="1" smtClean="0"/>
              <a:t>Дейкстры</a:t>
            </a:r>
            <a:r>
              <a:rPr lang="ru-RU" sz="2200" dirty="0" smtClean="0"/>
              <a:t> и алгоритма поиска Е-близких маршрутов дает лучшие результаты не только в скорости работы, но и в качестве полученного результата.</a:t>
            </a:r>
            <a:endParaRPr lang="ru-RU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87296" y="4805244"/>
            <a:ext cx="6033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Зависимость </a:t>
            </a:r>
            <a:r>
              <a:rPr lang="ru-RU" dirty="0" smtClean="0"/>
              <a:t>коэффициента безопасности маршрутов, построенных с помощью разных комбинаций алгоритмов </a:t>
            </a:r>
            <a:r>
              <a:rPr lang="ru-RU" dirty="0"/>
              <a:t>от </a:t>
            </a:r>
            <a:r>
              <a:rPr lang="ru-RU" dirty="0" smtClean="0"/>
              <a:t>значений коэффициентов </a:t>
            </a:r>
            <a:r>
              <a:rPr lang="ru-RU" dirty="0"/>
              <a:t>К и </a:t>
            </a:r>
            <a:r>
              <a:rPr lang="ru-RU" dirty="0" smtClean="0"/>
              <a:t>Е</a:t>
            </a:r>
            <a:endParaRPr lang="ru-RU" dirty="0"/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378941"/>
              </p:ext>
            </p:extLst>
          </p:nvPr>
        </p:nvGraphicFramePr>
        <p:xfrm>
          <a:off x="838200" y="1780623"/>
          <a:ext cx="4572000" cy="1640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Диаграмма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273595"/>
              </p:ext>
            </p:extLst>
          </p:nvPr>
        </p:nvGraphicFramePr>
        <p:xfrm>
          <a:off x="838200" y="3322177"/>
          <a:ext cx="4572000" cy="153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Диаграмма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20456"/>
              </p:ext>
            </p:extLst>
          </p:nvPr>
        </p:nvGraphicFramePr>
        <p:xfrm>
          <a:off x="6781800" y="3275099"/>
          <a:ext cx="4572000" cy="160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Диаграмма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714282"/>
              </p:ext>
            </p:extLst>
          </p:nvPr>
        </p:nvGraphicFramePr>
        <p:xfrm>
          <a:off x="6781800" y="1823809"/>
          <a:ext cx="4572000" cy="1420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477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598206" y="1325562"/>
            <a:ext cx="11212082" cy="5229062"/>
          </a:xfrm>
        </p:spPr>
        <p:txBody>
          <a:bodyPr>
            <a:normAutofit/>
          </a:bodyPr>
          <a:lstStyle/>
          <a:p>
            <a:pPr lvl="0"/>
            <a:r>
              <a:rPr lang="ru-RU" sz="3200" dirty="0" smtClean="0"/>
              <a:t>Проведен анализ </a:t>
            </a:r>
            <a:r>
              <a:rPr lang="ru-RU" sz="3200" dirty="0"/>
              <a:t>и выбор алгоритмов для построения оптимальных и субоптимальных маршрутов в графах;</a:t>
            </a:r>
          </a:p>
          <a:p>
            <a:pPr lvl="0"/>
            <a:r>
              <a:rPr lang="ru-RU" sz="3200" dirty="0" smtClean="0"/>
              <a:t>Разработан метод </a:t>
            </a:r>
            <a:r>
              <a:rPr lang="ru-RU" sz="3200" dirty="0"/>
              <a:t>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по различным критериям;</a:t>
            </a:r>
          </a:p>
          <a:p>
            <a:pPr lvl="0"/>
            <a:r>
              <a:rPr lang="ru-RU" sz="3200" dirty="0" smtClean="0"/>
              <a:t>Построен </a:t>
            </a:r>
            <a:r>
              <a:rPr lang="ru-RU" sz="3200" dirty="0" smtClean="0"/>
              <a:t>граф дорог </a:t>
            </a:r>
            <a:r>
              <a:rPr lang="ru-RU" sz="3200" dirty="0"/>
              <a:t>из исходных данных о карте;</a:t>
            </a:r>
          </a:p>
          <a:p>
            <a:pPr lvl="0"/>
            <a:r>
              <a:rPr lang="ru-RU" sz="3200" dirty="0" smtClean="0"/>
              <a:t>Реализован разработанный метод в виде </a:t>
            </a:r>
            <a:r>
              <a:rPr lang="en-US" sz="3200" dirty="0" smtClean="0"/>
              <a:t>web-</a:t>
            </a:r>
            <a:r>
              <a:rPr lang="ru-RU" sz="3200" dirty="0" smtClean="0"/>
              <a:t>приложения</a:t>
            </a:r>
            <a:r>
              <a:rPr lang="en-US" sz="3200" dirty="0" smtClean="0"/>
              <a:t>;</a:t>
            </a:r>
          </a:p>
          <a:p>
            <a:pPr lvl="0"/>
            <a:r>
              <a:rPr lang="ru-RU" sz="3200" dirty="0" smtClean="0"/>
              <a:t>Проведено исследование результатов работы метода.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255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Входные и </a:t>
            </a:r>
            <a:r>
              <a:rPr lang="ru-RU" dirty="0"/>
              <a:t>выходные данные </a:t>
            </a:r>
            <a:r>
              <a:rPr lang="ru-RU" dirty="0" smtClean="0"/>
              <a:t>и ограничения приложения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fontScale="85000" lnSpcReduction="10000"/>
          </a:bodyPr>
          <a:lstStyle/>
          <a:p>
            <a:r>
              <a:rPr lang="ru-RU" sz="3200" dirty="0" smtClean="0"/>
              <a:t>Входные данные</a:t>
            </a:r>
            <a:r>
              <a:rPr lang="en-US" sz="3200" dirty="0" smtClean="0"/>
              <a:t>:</a:t>
            </a:r>
          </a:p>
          <a:p>
            <a:pPr lvl="1"/>
            <a:r>
              <a:rPr lang="ru-RU" dirty="0"/>
              <a:t>г</a:t>
            </a:r>
            <a:r>
              <a:rPr lang="ru-RU" dirty="0" smtClean="0"/>
              <a:t>раф дорог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ачальная и конечная точка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ид маршрута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ыбранная комбинация алгоритмов для построения.</a:t>
            </a:r>
          </a:p>
          <a:p>
            <a:r>
              <a:rPr lang="ru-RU" sz="3200" dirty="0" smtClean="0"/>
              <a:t>Выходные данные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остроенный маршрут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ремя построения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лина маршрута</a:t>
            </a:r>
            <a:r>
              <a:rPr lang="en-US" dirty="0" smtClean="0"/>
              <a:t>.</a:t>
            </a:r>
          </a:p>
          <a:p>
            <a:r>
              <a:rPr lang="ru-RU" sz="3200" dirty="0" smtClean="0"/>
              <a:t>Маршруты строятся только в районе Чертаново Южное.</a:t>
            </a:r>
          </a:p>
          <a:p>
            <a:r>
              <a:rPr lang="ru-RU" sz="3200" dirty="0" smtClean="0"/>
              <a:t>Приложение предполагает возможность проезда по всем дорогам.</a:t>
            </a:r>
          </a:p>
          <a:p>
            <a:r>
              <a:rPr lang="ru-RU" sz="3200" dirty="0" smtClean="0"/>
              <a:t>По полученным данным можно сравнить эффективность различных алгоритмов при выполнении построения маршрутов.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6" name="Рисунок 5" descr="D:\Diploma\Diploma\Documentation\images\Схемы\UM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33" y="1325563"/>
            <a:ext cx="6245677" cy="4974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2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1"/>
            <a:ext cx="10515600" cy="5395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200" b="1" dirty="0"/>
              <a:t>Целью </a:t>
            </a:r>
            <a:r>
              <a:rPr lang="ru-RU" sz="3200" dirty="0"/>
              <a:t>данной</a:t>
            </a:r>
            <a:r>
              <a:rPr lang="ru-RU" sz="3200" b="1" dirty="0"/>
              <a:t> работы</a:t>
            </a:r>
            <a:r>
              <a:rPr lang="ru-RU" sz="3200" dirty="0"/>
              <a:t> является </a:t>
            </a:r>
            <a:r>
              <a:rPr lang="ru-RU" sz="3200" dirty="0" smtClean="0"/>
              <a:t>разработка метода построения велосипедных маршрутов и его реализация в виде </a:t>
            </a:r>
            <a:r>
              <a:rPr lang="en-US" sz="3200" dirty="0"/>
              <a:t>Web</a:t>
            </a:r>
            <a:r>
              <a:rPr lang="ru-RU" sz="3200" dirty="0" smtClean="0"/>
              <a:t>-приложения.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Для </a:t>
            </a:r>
            <a:r>
              <a:rPr lang="ru-RU" sz="3200" dirty="0"/>
              <a:t>достижения этой цели необходимо выполнить ряд </a:t>
            </a:r>
            <a:r>
              <a:rPr lang="ru-RU" sz="3200" b="1" dirty="0"/>
              <a:t>задач</a:t>
            </a:r>
            <a:r>
              <a:rPr lang="ru-RU" sz="3200" dirty="0"/>
              <a:t>:</a:t>
            </a:r>
          </a:p>
          <a:p>
            <a:pPr lvl="0"/>
            <a:r>
              <a:rPr lang="ru-RU" sz="3200" dirty="0" smtClean="0"/>
              <a:t>Анализ и </a:t>
            </a:r>
            <a:r>
              <a:rPr lang="ru-RU" sz="3200" dirty="0"/>
              <a:t>выбор алгоритмов для построения оптимальных и субоптимальных </a:t>
            </a:r>
            <a:r>
              <a:rPr lang="ru-RU" sz="3200" dirty="0" smtClean="0"/>
              <a:t>маршрутов в графах;</a:t>
            </a:r>
            <a:endParaRPr lang="ru-RU" sz="3200" dirty="0"/>
          </a:p>
          <a:p>
            <a:pPr lvl="0"/>
            <a:r>
              <a:rPr lang="ru-RU" sz="3200" dirty="0"/>
              <a:t>Разработка метода 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</a:t>
            </a:r>
            <a:r>
              <a:rPr lang="ru-RU" sz="3200" dirty="0" smtClean="0"/>
              <a:t>по различным критериям;</a:t>
            </a:r>
            <a:endParaRPr lang="ru-RU" sz="3200" dirty="0"/>
          </a:p>
          <a:p>
            <a:pPr lvl="0"/>
            <a:r>
              <a:rPr lang="ru-RU" sz="3200" dirty="0"/>
              <a:t>Построение </a:t>
            </a:r>
            <a:r>
              <a:rPr lang="ru-RU" sz="3200" dirty="0" smtClean="0"/>
              <a:t>графа дорог </a:t>
            </a:r>
            <a:r>
              <a:rPr lang="ru-RU" sz="3200" dirty="0"/>
              <a:t>из исходных данных о карте;</a:t>
            </a:r>
          </a:p>
          <a:p>
            <a:pPr lvl="0"/>
            <a:r>
              <a:rPr lang="ru-RU" sz="3200" dirty="0"/>
              <a:t>Реализация разработанного </a:t>
            </a:r>
            <a:r>
              <a:rPr lang="ru-RU" sz="3200" dirty="0" smtClean="0"/>
              <a:t>метода</a:t>
            </a:r>
            <a:r>
              <a:rPr lang="en-US" sz="3200" dirty="0" smtClean="0"/>
              <a:t>;</a:t>
            </a:r>
          </a:p>
          <a:p>
            <a:pPr lvl="0"/>
            <a:r>
              <a:rPr lang="ru-RU" sz="3200" dirty="0" smtClean="0"/>
              <a:t>Исследование полученных результатов.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0207438"/>
                  </p:ext>
                </p:extLst>
              </p:nvPr>
            </p:nvGraphicFramePr>
            <p:xfrm>
              <a:off x="838200" y="1086281"/>
              <a:ext cx="10515600" cy="352347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366473"/>
                    <a:gridCol w="1839767"/>
                    <a:gridCol w="2103120"/>
                    <a:gridCol w="2103120"/>
                    <a:gridCol w="2103120"/>
                  </a:tblGrid>
                  <a:tr h="627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4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5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78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7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54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0207438"/>
                  </p:ext>
                </p:extLst>
              </p:nvPr>
            </p:nvGraphicFramePr>
            <p:xfrm>
              <a:off x="838200" y="1086281"/>
              <a:ext cx="10515600" cy="352347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366473"/>
                    <a:gridCol w="1839767"/>
                    <a:gridCol w="2103120"/>
                    <a:gridCol w="2103120"/>
                    <a:gridCol w="2103120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8808" t="-184615" r="-343709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8808" t="-159483" r="-343709" b="-2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8808" t="-261739" r="-343709" b="-1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7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8808" t="-403883" r="-343709" b="-79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8808" t="-798462" r="-34370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838200" y="34183"/>
            <a:ext cx="10515600" cy="632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Классификация </a:t>
            </a:r>
            <a:r>
              <a:rPr lang="ru-RU" dirty="0" smtClean="0"/>
              <a:t>алгоритмов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758837"/>
                  </p:ext>
                </p:extLst>
              </p:nvPr>
            </p:nvGraphicFramePr>
            <p:xfrm>
              <a:off x="838200" y="5243830"/>
              <a:ext cx="10515602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5257801"/>
                    <a:gridCol w="525780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r>
                            <a:rPr lang="ru-RU" baseline="0" dirty="0" smtClean="0"/>
                            <a:t> Йена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𝐾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Е-близкие маршруты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758837"/>
                  </p:ext>
                </p:extLst>
              </p:nvPr>
            </p:nvGraphicFramePr>
            <p:xfrm>
              <a:off x="838200" y="5243830"/>
              <a:ext cx="10515602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5257801"/>
                    <a:gridCol w="525780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r>
                            <a:rPr lang="ru-RU" baseline="0" dirty="0" smtClean="0"/>
                            <a:t> Йена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116" t="-108197" r="-23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Е-близкие маршруты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116" t="-208197" r="-23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838200" y="63238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Поиск кратчайших маршрутов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05415" y="4756940"/>
            <a:ext cx="478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/>
              <a:t>Поиск </a:t>
            </a:r>
            <a:r>
              <a:rPr lang="ru-RU" sz="2400" dirty="0" smtClean="0"/>
              <a:t>субоптимальных маршрутов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282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работы метода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связный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ориентированный </a:t>
                </a:r>
                <a:r>
                  <a:rPr lang="ru-RU" sz="2400" dirty="0">
                    <a:cs typeface="Times New Roman" panose="02020603050405020304" pitchFamily="18" charset="0"/>
                  </a:rPr>
                  <a:t>граф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вершин графа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ребер графа.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Вершинами графа являются пересечения дорог.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Каждая вершина имеет географические координаты.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Ребрами графа являются дороги, соединяющие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перекрестки.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Каждое ребро имеет несколько свойств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r>
                  <a:rPr lang="ru-RU" sz="2400" dirty="0">
                    <a:cs typeface="Times New Roman" panose="02020603050405020304" pitchFamily="18" charset="0"/>
                  </a:rPr>
                  <a:t> длина, тип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дороги, название.</a:t>
                </a:r>
                <a:endParaRPr lang="ru-RU" sz="2400" dirty="0" smtClean="0">
                  <a:cs typeface="Times New Roman" panose="02020603050405020304" pitchFamily="18" charset="0"/>
                </a:endParaRPr>
              </a:p>
              <a:p>
                <a:r>
                  <a:rPr lang="ru-RU" sz="2400" dirty="0" smtClean="0">
                    <a:cs typeface="Times New Roman" panose="02020603050405020304" pitchFamily="18" charset="0"/>
                  </a:rPr>
                  <a:t>Весом ребра является его длина, то есть веса неотрицательны.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Длина ребра высчитывается по формуле расстояния между точками на поверхности Земли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широты и долготы начальной и конечной точек,</a:t>
                </a: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угловое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расстояние, измеряемое в радианах</a:t>
                </a:r>
                <a:endParaRPr lang="en-US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6371 км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400" dirty="0">
                    <a:cs typeface="Times New Roman" panose="02020603050405020304" pitchFamily="18" charset="0"/>
                  </a:rPr>
                  <a:t>средний радиус Земли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3200" dirty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696" t="-1981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2443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1. </a:t>
            </a:r>
            <a:r>
              <a:rPr lang="en-US" sz="2000" dirty="0" smtClean="0"/>
              <a:t>XML</a:t>
            </a:r>
            <a:r>
              <a:rPr lang="ru-RU" sz="2000" dirty="0" smtClean="0"/>
              <a:t>-файл с данными карты </a:t>
            </a:r>
            <a:r>
              <a:rPr lang="en-US" sz="2000" dirty="0" smtClean="0"/>
              <a:t>OpenStreetMap</a:t>
            </a:r>
          </a:p>
          <a:p>
            <a:pPr marL="0" indent="0" algn="ctr">
              <a:buNone/>
            </a:pPr>
            <a:r>
              <a:rPr lang="ru-RU" sz="2000" dirty="0" smtClean="0"/>
              <a:t>2. </a:t>
            </a:r>
            <a:r>
              <a:rPr lang="ru-RU" sz="2000" dirty="0" smtClean="0"/>
              <a:t>Создание на основе этого файла реляционной БД </a:t>
            </a:r>
            <a:r>
              <a:rPr lang="en-US" sz="2000" dirty="0" smtClean="0"/>
              <a:t>MS SQL Server</a:t>
            </a:r>
            <a:r>
              <a:rPr lang="ru-RU" sz="2000" dirty="0" smtClean="0"/>
              <a:t> с </a:t>
            </a:r>
            <a:r>
              <a:rPr lang="ru-RU" sz="2000" dirty="0" smtClean="0"/>
              <a:t>информацией обо всех дорогах</a:t>
            </a:r>
          </a:p>
          <a:p>
            <a:pPr marL="0" indent="0" algn="ctr">
              <a:buNone/>
            </a:pPr>
            <a:r>
              <a:rPr lang="ru-RU" sz="2000" dirty="0" smtClean="0"/>
              <a:t>3. Удаление из базы всех дорог, по которым </a:t>
            </a:r>
            <a:r>
              <a:rPr lang="ru-RU" sz="2000" dirty="0" smtClean="0"/>
              <a:t>невозможно </a:t>
            </a:r>
            <a:r>
              <a:rPr lang="ru-RU" sz="2000" dirty="0" smtClean="0"/>
              <a:t>движение на велосипеде</a:t>
            </a:r>
          </a:p>
          <a:p>
            <a:pPr marL="0" indent="0" algn="ctr">
              <a:buNone/>
            </a:pPr>
            <a:r>
              <a:rPr lang="ru-RU" sz="2000" dirty="0"/>
              <a:t>4</a:t>
            </a:r>
            <a:r>
              <a:rPr lang="ru-RU" sz="2000" dirty="0" smtClean="0"/>
              <a:t>. Получение вершин графа </a:t>
            </a:r>
            <a:r>
              <a:rPr lang="ru-RU" sz="2000" dirty="0" smtClean="0"/>
              <a:t>из БД</a:t>
            </a:r>
            <a:endParaRPr lang="ru-RU" sz="2000" dirty="0" smtClean="0"/>
          </a:p>
          <a:p>
            <a:pPr marL="0" indent="0" algn="ctr">
              <a:buNone/>
            </a:pPr>
            <a:r>
              <a:rPr lang="ru-RU" sz="2000" dirty="0"/>
              <a:t>5</a:t>
            </a:r>
            <a:r>
              <a:rPr lang="ru-RU" sz="2000" dirty="0" smtClean="0"/>
              <a:t>. </a:t>
            </a:r>
            <a:r>
              <a:rPr lang="ru-RU" sz="2000" dirty="0" smtClean="0"/>
              <a:t>Создание </a:t>
            </a:r>
            <a:r>
              <a:rPr lang="ru-RU" sz="2000" dirty="0" err="1" smtClean="0"/>
              <a:t>нереляционной</a:t>
            </a:r>
            <a:r>
              <a:rPr lang="ru-RU" sz="2000" dirty="0" smtClean="0"/>
              <a:t> </a:t>
            </a:r>
            <a:r>
              <a:rPr lang="ru-RU" sz="2000" dirty="0" err="1" smtClean="0"/>
              <a:t>графовой</a:t>
            </a:r>
            <a:r>
              <a:rPr lang="ru-RU" sz="2000" dirty="0" smtClean="0"/>
              <a:t> БД (</a:t>
            </a:r>
            <a:r>
              <a:rPr lang="en-US" sz="2000" dirty="0" smtClean="0"/>
              <a:t>Neo4j)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графа дорог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738145"/>
            <a:ext cx="102884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Основные типы данных </a:t>
            </a:r>
            <a:r>
              <a:rPr lang="en-US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OSM: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Точка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node)</a:t>
            </a:r>
          </a:p>
          <a:p>
            <a:pPr lvl="4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='58.875047918145675'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='49.785240674006126'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='58.86687448573524'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='49.737090974777324'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Линия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way)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='24'&gt;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='highway'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='primary'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этапа построения маршрута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28"/>
            <a:ext cx="12192000" cy="50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7086" y="1325563"/>
                <a:ext cx="5502779" cy="5229062"/>
              </a:xfrm>
            </p:spPr>
            <p:txBody>
              <a:bodyPr>
                <a:normAutofit/>
              </a:bodyPr>
              <a:lstStyle/>
              <a:p>
                <a:r>
                  <a:rPr lang="ru-RU" sz="2200" dirty="0" smtClean="0"/>
                  <a:t>На каждом шаге алгоритмов уменьшаются метки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 smtClean="0"/>
                  <a:t> вершин, смежных с текущей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вершиной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200" b="0" dirty="0" smtClean="0"/>
                  <a:t>.</a:t>
                </a:r>
                <a:endParaRPr lang="en-US" sz="2200" b="0" dirty="0" smtClean="0"/>
              </a:p>
              <a:p>
                <a:r>
                  <a:rPr lang="ru-RU" sz="2200" dirty="0" smtClean="0"/>
                  <a:t>Из непосещенных вершин выбирается та, у которой метка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имеет наименьшее значение.</a:t>
                </a:r>
              </a:p>
              <a:p>
                <a:r>
                  <a:rPr lang="ru-RU" sz="2200" dirty="0" smtClean="0"/>
                  <a:t>Для алгоритма </a:t>
                </a:r>
                <a:r>
                  <a:rPr lang="ru-RU" sz="2200" dirty="0" err="1" smtClean="0"/>
                  <a:t>Дейкстры</a:t>
                </a:r>
                <a:r>
                  <a:rPr lang="ru-RU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200" dirty="0" smtClean="0"/>
                  <a:t>, где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 smtClean="0"/>
                  <a:t> – расстояние от вершины-источника до вершины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 smtClean="0"/>
              </a:p>
              <a:p>
                <a:r>
                  <a:rPr lang="ru-RU" sz="2200" dirty="0" smtClean="0"/>
                  <a:t>Для алгоритма А*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 smtClean="0"/>
                  <a:t>, где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 smtClean="0"/>
                  <a:t> – оценка расстояния от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200" dirty="0" smtClean="0"/>
                  <a:t> до конечной вершины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 smtClean="0"/>
                  <a:t>, вычисленное по формуле расстояния между точками на поверхности Земли.</a:t>
                </a:r>
                <a:endParaRPr lang="ru-RU" sz="2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086" y="1325563"/>
                <a:ext cx="5502779" cy="5229062"/>
              </a:xfrm>
              <a:blipFill rotWithShape="0">
                <a:blip r:embed="rId2"/>
                <a:stretch>
                  <a:fillRect l="-1218" t="-1399" r="-2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кратчайшего маршрута.</a:t>
            </a:r>
          </a:p>
          <a:p>
            <a:pPr algn="ctr"/>
            <a:r>
              <a:rPr lang="ru-RU" dirty="0" smtClean="0"/>
              <a:t>Алгоритмы </a:t>
            </a:r>
            <a:r>
              <a:rPr lang="ru-RU" dirty="0" err="1" smtClean="0"/>
              <a:t>Дейкстры</a:t>
            </a:r>
            <a:r>
              <a:rPr lang="ru-RU" dirty="0" smtClean="0"/>
              <a:t> и А*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34" y="1328871"/>
            <a:ext cx="5653380" cy="55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9635" y="1335074"/>
                <a:ext cx="6049711" cy="522906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200" dirty="0"/>
                  <a:t>Алгоритм находит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sz="2200" dirty="0"/>
                  <a:t> маршрутов, являющихся наиболее близкими к оптимальному </a:t>
                </a:r>
                <a:r>
                  <a:rPr lang="ru-RU" sz="2200" dirty="0" smtClean="0"/>
                  <a:t>пути и не имеющих циклов.</a:t>
                </a:r>
                <a:endParaRPr lang="ru-RU" sz="2200" i="1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22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… , 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/>
                  <a:t> –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200" dirty="0" smtClean="0"/>
                  <a:t>-й </a:t>
                </a:r>
                <a:r>
                  <a:rPr lang="ru-RU" sz="2200" dirty="0"/>
                  <a:t>кратчайший путь от вершины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sz="2200" dirty="0"/>
                  <a:t> до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 smtClean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sz="2200" dirty="0"/>
                  <a:t> – кратчайший путь, который совпадает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200" dirty="0"/>
                  <a:t> от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sz="2200" dirty="0"/>
                  <a:t>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sz="2200" dirty="0"/>
                  <a:t>, а затем идущий к вершине, отличной от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sz="2200" dirty="0"/>
                  <a:t>-ых вершин уже построенных кратчайших путей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sz="22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sz="2200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sz="2200" dirty="0"/>
                  <a:t> приходит в вершину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/>
                  <a:t> по кратчайшему </a:t>
                </a:r>
                <a:r>
                  <a:rPr lang="ru-RU" sz="2200" dirty="0" err="1"/>
                  <a:t>подпути</a:t>
                </a:r>
                <a:r>
                  <a:rPr lang="ru-RU" sz="2200" dirty="0"/>
                  <a:t>, не проходящему ни через одну из вершин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 … , 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635" y="1335074"/>
                <a:ext cx="6049711" cy="5229062"/>
              </a:xfrm>
              <a:blipFill rotWithShape="0">
                <a:blip r:embed="rId2"/>
                <a:stretch>
                  <a:fillRect l="-1210" t="-1399" r="-1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Йена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 descr="D:\8semester\Diploma\Documentation\images\Схемы\Алгоритм K кратчайших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79" y="1066770"/>
            <a:ext cx="5412446" cy="565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9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808</Words>
  <Application>Microsoft Office PowerPoint</Application>
  <PresentationFormat>Широкоэкранный</PresentationFormat>
  <Paragraphs>173</Paragraphs>
  <Slides>17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Метод построения велосипедных маршрутов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web-приложения для построения велосипедных маршрутов</dc:title>
  <dc:creator>RePack by Diakov</dc:creator>
  <cp:lastModifiedBy>RePack by Diakov</cp:lastModifiedBy>
  <cp:revision>117</cp:revision>
  <dcterms:created xsi:type="dcterms:W3CDTF">2015-03-24T14:30:26Z</dcterms:created>
  <dcterms:modified xsi:type="dcterms:W3CDTF">2015-06-02T00:31:18Z</dcterms:modified>
</cp:coreProperties>
</file>