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72" r:id="rId7"/>
    <p:sldId id="268" r:id="rId8"/>
    <p:sldId id="270" r:id="rId9"/>
    <p:sldId id="271" r:id="rId10"/>
    <p:sldId id="269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5852-CB3A-4E71-BFCB-A6B4538832B4}" type="datetimeFigureOut">
              <a:rPr lang="ru-RU" smtClean="0"/>
              <a:t>20.05.2015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9884-6811-45F9-A223-1068B1FEB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6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FA18-BC3F-4D53-94AB-C0F3B1B8377F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2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7A10-74FB-4B80-9638-7BCE9781867C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2080-0B71-4B20-B0E2-9DFC0B1CFBEE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5E6C-A322-4AC3-828D-B9E85E64A896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7A56-8E1D-40EB-A88D-614A29B47FFB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E17-48AA-43E9-826A-5B3B2EB8A459}" type="datetime1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FA1-9B63-4F30-8EDE-C679ADDB5553}" type="datetime1">
              <a:rPr lang="ru-RU" smtClean="0"/>
              <a:t>20.05.2015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31DD-F7E9-4FA2-981F-44CA782140A8}" type="datetime1">
              <a:rPr lang="ru-RU" smtClean="0"/>
              <a:t>20.05.2015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1C51-16DF-40AF-A145-F8DD54F2C411}" type="datetime1">
              <a:rPr lang="ru-RU" smtClean="0"/>
              <a:t>20.05.2015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BABC-77B2-4D56-855A-B4C40E6CF024}" type="datetime1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89D-C24C-4010-A8CA-3B85131275A4}" type="datetime1">
              <a:rPr lang="ru-RU" smtClean="0"/>
              <a:t>20.05.2015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6123-8708-4B1E-AC94-78648E3B1BD3}" type="datetime1">
              <a:rPr lang="ru-RU" smtClean="0"/>
              <a:t>20.05.2015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построения велосипедных </a:t>
            </a:r>
            <a:r>
              <a:rPr lang="ru-RU" dirty="0" smtClean="0"/>
              <a:t>маршрутов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Квалификационная работа бакалавра</a:t>
            </a:r>
          </a:p>
          <a:p>
            <a:endParaRPr lang="ru-RU" dirty="0" smtClean="0"/>
          </a:p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Горшков Никита Александрович, ИУ7-83</a:t>
            </a:r>
            <a:endParaRPr lang="en-US" dirty="0" smtClean="0"/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 smtClean="0"/>
              <a:t> Степанов Валерий Павлович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4" y="241794"/>
            <a:ext cx="1336431" cy="15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425615"/>
              </a:xfrm>
            </p:spPr>
            <p:txBody>
              <a:bodyPr>
                <a:normAutofit/>
              </a:bodyPr>
              <a:lstStyle/>
              <a:p>
                <a:r>
                  <a:rPr lang="ru-RU" sz="3000" dirty="0" smtClean="0"/>
                  <a:t>Для каждого найденного </a:t>
                </a:r>
                <a:r>
                  <a:rPr lang="ru-RU" sz="3000" dirty="0" err="1" smtClean="0"/>
                  <a:t>субоптимального</a:t>
                </a:r>
                <a:r>
                  <a:rPr lang="ru-RU" sz="3000" dirty="0" smtClean="0"/>
                  <a:t> маршрута вычисляется мера безопасности по следующей формуле</a:t>
                </a:r>
                <a:r>
                  <a:rPr lang="en-US" sz="3000" dirty="0" smtClean="0"/>
                  <a:t>:</a:t>
                </a:r>
              </a:p>
              <a:p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/>
                  <a:t> – количество ребер пути,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– коэффициент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-го ребра пути, зависящий от типа дороги,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000" dirty="0"/>
                  <a:t> – длина ребра,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sz="2000" dirty="0"/>
                  <a:t> – единица длины, принимается равной 0,1км.</a:t>
                </a:r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безопасным, если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гоночным, если</a:t>
                </a:r>
              </a:p>
              <a:p>
                <a:pPr marL="0" indent="0">
                  <a:buNone/>
                </a:pPr>
                <a:endParaRPr lang="ru-RU" sz="32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количество найденных субоптимальных маршрутов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425615"/>
              </a:xfrm>
              <a:blipFill rotWithShape="0">
                <a:blip r:embed="rId2"/>
                <a:stretch>
                  <a:fillRect l="-1217" t="-2247" b="-3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Метрика выбора лучшего маршрута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045725" y="2144994"/>
                <a:ext cx="4100550" cy="1303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bSup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5" y="2144994"/>
                <a:ext cx="4100550" cy="13038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573867" y="4496207"/>
                <a:ext cx="5137176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4496207"/>
                <a:ext cx="5137176" cy="575286"/>
              </a:xfrm>
              <a:prstGeom prst="rect">
                <a:avLst/>
              </a:prstGeom>
              <a:blipFill rotWithShape="0">
                <a:blip r:embed="rId4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573867" y="5623692"/>
                <a:ext cx="5198090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5623692"/>
                <a:ext cx="5198090" cy="575286"/>
              </a:xfrm>
              <a:prstGeom prst="rect">
                <a:avLst/>
              </a:prstGeom>
              <a:blipFill rotWithShape="0">
                <a:blip r:embed="rId5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Результаты работы программы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2" y="1325563"/>
            <a:ext cx="4808401" cy="2203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53" y="3563980"/>
            <a:ext cx="4759294" cy="2415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102" y="3572525"/>
            <a:ext cx="307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Кратчайший маршрут</a:t>
            </a:r>
          </a:p>
          <a:p>
            <a:r>
              <a:rPr lang="ru-RU" dirty="0" smtClean="0"/>
              <a:t>Длина = </a:t>
            </a:r>
            <a:r>
              <a:rPr lang="ru-RU" dirty="0"/>
              <a:t>1.0551 </a:t>
            </a:r>
            <a:r>
              <a:rPr lang="ru-RU" dirty="0" smtClean="0"/>
              <a:t>км</a:t>
            </a:r>
          </a:p>
          <a:p>
            <a:r>
              <a:rPr lang="ru-RU" dirty="0" smtClean="0"/>
              <a:t>Время построения = </a:t>
            </a:r>
            <a:r>
              <a:rPr lang="ru-RU" dirty="0"/>
              <a:t>1.1126 с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631252" y="3572525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Гоночный маршрут</a:t>
            </a:r>
            <a:endParaRPr lang="ru-RU" dirty="0"/>
          </a:p>
          <a:p>
            <a:pPr algn="r"/>
            <a:r>
              <a:rPr lang="ru-RU" dirty="0"/>
              <a:t>Длина =  1.0947 </a:t>
            </a:r>
            <a:r>
              <a:rPr lang="ru-RU" dirty="0" smtClean="0"/>
              <a:t>км</a:t>
            </a:r>
          </a:p>
          <a:p>
            <a:pPr algn="r"/>
            <a:r>
              <a:rPr lang="ru-RU" dirty="0" smtClean="0"/>
              <a:t>Время </a:t>
            </a:r>
            <a:r>
              <a:rPr lang="ru-RU" dirty="0"/>
              <a:t>построения = 131.1396 с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27846" y="5934670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Безопасный маршрут</a:t>
            </a:r>
            <a:endParaRPr lang="ru-RU" dirty="0"/>
          </a:p>
          <a:p>
            <a:pPr algn="ctr"/>
            <a:r>
              <a:rPr lang="ru-RU" dirty="0"/>
              <a:t>Длина =   1.0987 </a:t>
            </a:r>
            <a:r>
              <a:rPr lang="ru-RU" dirty="0" smtClean="0"/>
              <a:t>км</a:t>
            </a:r>
          </a:p>
          <a:p>
            <a:pPr algn="ctr"/>
            <a:r>
              <a:rPr lang="ru-RU" dirty="0" smtClean="0"/>
              <a:t>Время </a:t>
            </a:r>
            <a:r>
              <a:rPr lang="ru-RU" dirty="0"/>
              <a:t>построения = 114.5515 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1251" y="5288339"/>
            <a:ext cx="326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15 – </a:t>
            </a:r>
            <a:r>
              <a:rPr lang="ru-RU" dirty="0" smtClean="0"/>
              <a:t>количество найденных субоптимальных маршрутов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9" y="1325563"/>
            <a:ext cx="4674294" cy="220385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fontScale="92500" lnSpcReduction="10000"/>
          </a:bodyPr>
          <a:lstStyle/>
          <a:p>
            <a:r>
              <a:rPr lang="ru-RU" sz="3200" b="1" dirty="0"/>
              <a:t>Целью </a:t>
            </a:r>
            <a:r>
              <a:rPr lang="ru-RU" sz="3200" dirty="0"/>
              <a:t>данной</a:t>
            </a:r>
            <a:r>
              <a:rPr lang="ru-RU" sz="3200" b="1" dirty="0"/>
              <a:t> работы</a:t>
            </a:r>
            <a:r>
              <a:rPr lang="ru-RU" sz="3200" dirty="0"/>
              <a:t> является </a:t>
            </a:r>
            <a:r>
              <a:rPr lang="ru-RU" sz="3200" dirty="0" smtClean="0"/>
              <a:t>разработка метода построения </a:t>
            </a:r>
            <a:r>
              <a:rPr lang="ru-RU" sz="3200" dirty="0" err="1" smtClean="0"/>
              <a:t>веломаршрутов</a:t>
            </a:r>
            <a:r>
              <a:rPr lang="ru-RU" sz="3200" dirty="0" smtClean="0"/>
              <a:t> </a:t>
            </a:r>
            <a:r>
              <a:rPr lang="ru-RU" sz="3200" dirty="0"/>
              <a:t>различных видов (кратчайший, безопасный, гоночный</a:t>
            </a:r>
            <a:r>
              <a:rPr lang="ru-RU" sz="3200" dirty="0" smtClean="0"/>
              <a:t>) и его реализация в виде </a:t>
            </a:r>
            <a:r>
              <a:rPr lang="en-US" sz="3200" dirty="0"/>
              <a:t>Web</a:t>
            </a:r>
            <a:r>
              <a:rPr lang="ru-RU" sz="3200" dirty="0" smtClean="0"/>
              <a:t>-приложения.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Для </a:t>
            </a:r>
            <a:r>
              <a:rPr lang="ru-RU" sz="3200" dirty="0"/>
              <a:t>достижения этой цели необходимо выполнить ряд задач:</a:t>
            </a:r>
          </a:p>
          <a:p>
            <a:pPr lvl="0"/>
            <a:r>
              <a:rPr lang="ru-RU" sz="3200" dirty="0" smtClean="0"/>
              <a:t>Анализ и </a:t>
            </a:r>
            <a:r>
              <a:rPr lang="ru-RU" sz="3200" dirty="0"/>
              <a:t>выбор алгоритмов для построения оптимальных и субоптимальных </a:t>
            </a:r>
            <a:r>
              <a:rPr lang="ru-RU" sz="3200" dirty="0" smtClean="0"/>
              <a:t>маршрутов в графах;</a:t>
            </a:r>
            <a:endParaRPr lang="ru-RU" sz="3200" dirty="0"/>
          </a:p>
          <a:p>
            <a:pPr lvl="0"/>
            <a:r>
              <a:rPr lang="ru-RU" sz="3200" dirty="0"/>
              <a:t>Разработка метода 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различных видов;</a:t>
            </a:r>
          </a:p>
          <a:p>
            <a:pPr lvl="0"/>
            <a:r>
              <a:rPr lang="ru-RU" sz="3200" dirty="0"/>
              <a:t>Построение графа из исходных данных о карте;</a:t>
            </a:r>
          </a:p>
          <a:p>
            <a:pPr lvl="0"/>
            <a:r>
              <a:rPr lang="ru-RU" sz="3200" dirty="0"/>
              <a:t>Реализация разработанного метода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447196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этапа построения маршрута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521399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Входные и выходные данные</a:t>
            </a:r>
            <a:r>
              <a:rPr lang="en-US" dirty="0" smtClean="0"/>
              <a:t>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lnSpcReduction="10000"/>
          </a:bodyPr>
          <a:lstStyle/>
          <a:p>
            <a:r>
              <a:rPr lang="ru-RU" sz="3200" dirty="0" smtClean="0"/>
              <a:t>Входные данные</a:t>
            </a:r>
            <a:r>
              <a:rPr lang="en-US" sz="3200" dirty="0" smtClean="0"/>
              <a:t>:</a:t>
            </a:r>
          </a:p>
          <a:p>
            <a:pPr lvl="1"/>
            <a:r>
              <a:rPr lang="ru-RU" dirty="0"/>
              <a:t>г</a:t>
            </a:r>
            <a:r>
              <a:rPr lang="ru-RU" dirty="0" smtClean="0"/>
              <a:t>раф дорог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ачальная и конечная точка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ид маршрута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ыбранная комбинация алгоритмов для построения.</a:t>
            </a:r>
          </a:p>
          <a:p>
            <a:r>
              <a:rPr lang="ru-RU" sz="3200" dirty="0" smtClean="0"/>
              <a:t>Выходные данные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остроенный маршрут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ремя построения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лина маршрута</a:t>
            </a:r>
            <a:r>
              <a:rPr lang="en-US" dirty="0"/>
              <a:t>.</a:t>
            </a:r>
            <a:endParaRPr lang="en-US" dirty="0" smtClean="0"/>
          </a:p>
          <a:p>
            <a:r>
              <a:rPr lang="ru-RU" sz="3200" dirty="0" smtClean="0"/>
              <a:t>По полученным данным можно сравнить эффективность различных алгоритмов при выполнении построения маршрутов.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ориентированный граф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вершин графа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ребер графа.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Вершинами графа являются пересечения дорог.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Каждая вершина имеет географические координаты.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Ребрами графа являются дороги, соединяющие пару вершин.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Каждое ребро имеет несколько свойств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r>
                  <a:rPr lang="ru-RU" sz="2400" dirty="0">
                    <a:cs typeface="Times New Roman" panose="02020603050405020304" pitchFamily="18" charset="0"/>
                  </a:rPr>
                  <a:t> длина, тип дороги, количество полос, направление движения.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Длина ребра высчитывается по формуле расстояния между точками на поверхности Земли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угловое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расстояние, измеряемое в радианах</a:t>
                </a:r>
                <a:endParaRPr lang="en-US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6371 км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400" dirty="0">
                    <a:cs typeface="Times New Roman" panose="02020603050405020304" pitchFamily="18" charset="0"/>
                  </a:rPr>
                  <a:t>средний радиус Земли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812" t="-1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1605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1. </a:t>
            </a:r>
            <a:r>
              <a:rPr lang="en-US" sz="2000" dirty="0" smtClean="0"/>
              <a:t>XML</a:t>
            </a:r>
            <a:r>
              <a:rPr lang="ru-RU" sz="2000" dirty="0" smtClean="0"/>
              <a:t>-файл с данными карты </a:t>
            </a:r>
            <a:r>
              <a:rPr lang="en-US" sz="2000" dirty="0" smtClean="0"/>
              <a:t>OpenStreetMap</a:t>
            </a:r>
          </a:p>
          <a:p>
            <a:pPr marL="0" indent="0" algn="ctr">
              <a:buNone/>
            </a:pPr>
            <a:r>
              <a:rPr lang="ru-RU" sz="2000" dirty="0" smtClean="0"/>
              <a:t>2. Получение из </a:t>
            </a:r>
            <a:r>
              <a:rPr lang="en-US" sz="2000" dirty="0" smtClean="0"/>
              <a:t>XML-</a:t>
            </a:r>
            <a:r>
              <a:rPr lang="ru-RU" sz="2000" dirty="0" smtClean="0"/>
              <a:t>файла базы данных с информацией обо всех дорогах</a:t>
            </a:r>
          </a:p>
          <a:p>
            <a:pPr marL="0" indent="0" algn="ctr">
              <a:buNone/>
            </a:pPr>
            <a:r>
              <a:rPr lang="ru-RU" sz="2000" dirty="0" smtClean="0"/>
              <a:t>3. Получение вершин графа (пересечения дорог)</a:t>
            </a:r>
          </a:p>
          <a:p>
            <a:pPr marL="0" indent="0" algn="ctr">
              <a:buNone/>
            </a:pPr>
            <a:r>
              <a:rPr lang="ru-RU" sz="2000" dirty="0" smtClean="0"/>
              <a:t>4. Создание </a:t>
            </a:r>
            <a:r>
              <a:rPr lang="ru-RU" sz="2000" dirty="0" err="1" smtClean="0"/>
              <a:t>графовой</a:t>
            </a:r>
            <a:r>
              <a:rPr lang="ru-RU" sz="2000" dirty="0" smtClean="0"/>
              <a:t> БД (</a:t>
            </a:r>
            <a:r>
              <a:rPr lang="en-US" sz="2000" dirty="0" smtClean="0"/>
              <a:t>Neo4j)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графа дорог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376551"/>
            <a:ext cx="10515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Основные типы данных </a:t>
            </a:r>
            <a:r>
              <a:rPr lang="en-US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OSM:</a:t>
            </a:r>
          </a:p>
          <a:p>
            <a:pPr lvl="3"/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Точка (</a:t>
            </a:r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node)</a:t>
            </a:r>
          </a:p>
          <a:p>
            <a:pPr lvl="4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='58.875047918145675'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='49.785240674006126'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='58.86687448573524'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='49.737090974777324'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lvl="3"/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Линия (</a:t>
            </a:r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way)</a:t>
            </a:r>
            <a:endParaRPr lang="en-US" sz="1900" dirty="0" smtClean="0">
              <a:solidFill>
                <a:srgbClr val="0000FF"/>
              </a:solidFill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='24'&gt;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='highway'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='primary'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На каждом шаге алгоритмов уменьшаются метки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вершин, смежных с текущей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вершиной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r>
                  <a:rPr lang="ru-RU" dirty="0" smtClean="0"/>
                  <a:t>Из непосещенных вершин выбирается та, у которой метка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наименьшее значение.</a:t>
                </a:r>
              </a:p>
              <a:p>
                <a:r>
                  <a:rPr lang="ru-RU" dirty="0" smtClean="0"/>
                  <a:t>Для алгоритма </a:t>
                </a:r>
                <a:r>
                  <a:rPr lang="ru-RU" dirty="0" err="1" smtClean="0"/>
                  <a:t>Дейкстры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расстояние от вершины-источника до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алгоритма А*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оценка расстояния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 smtClean="0"/>
                  <a:t> до конечной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, вычисленное по формуле расстояния между точками на поверхности Земли.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кратчайшего маршрута.</a:t>
            </a:r>
          </a:p>
          <a:p>
            <a:pPr algn="ctr"/>
            <a:r>
              <a:rPr lang="ru-RU" dirty="0" smtClean="0"/>
              <a:t>Алгоритмы </a:t>
            </a:r>
            <a:r>
              <a:rPr lang="ru-RU" dirty="0" err="1" smtClean="0"/>
              <a:t>Дейкстры</a:t>
            </a:r>
            <a:r>
              <a:rPr lang="ru-RU" dirty="0" smtClean="0"/>
              <a:t> и А*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Алгоритм находит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маршрутов, являющихся наиболее близкими к оптимальному </a:t>
                </a:r>
                <a:r>
                  <a:rPr lang="ru-RU" dirty="0" smtClean="0"/>
                  <a:t>пути и не имеющих циклов.</a:t>
                </a:r>
                <a:endParaRPr lang="ru-RU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–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-й </a:t>
                </a:r>
                <a:r>
                  <a:rPr lang="ru-RU" dirty="0"/>
                  <a:t>кратчайший путь от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– кратчайший путь, который совпадает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от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/>
                  <a:t>, а затем идущий к вершине, отличной от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/>
                  <a:t>-ых вершин уже построенных кратчайших путей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приходит в вершину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по кратчайшему </a:t>
                </a:r>
                <a:r>
                  <a:rPr lang="ru-RU" dirty="0" err="1"/>
                  <a:t>подпути</a:t>
                </a:r>
                <a:r>
                  <a:rPr lang="ru-RU" dirty="0"/>
                  <a:t>, не проходящему ни через одну из вершин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Йена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9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476</Words>
  <Application>Microsoft Office PowerPoint</Application>
  <PresentationFormat>Широкоэкранный</PresentationFormat>
  <Paragraphs>95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Метод построения велосипедных маршрутов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web-приложения для построения велосипедных маршрутов</dc:title>
  <dc:creator>RePack by Diakov</dc:creator>
  <cp:lastModifiedBy>Никита</cp:lastModifiedBy>
  <cp:revision>40</cp:revision>
  <dcterms:created xsi:type="dcterms:W3CDTF">2015-03-24T14:30:26Z</dcterms:created>
  <dcterms:modified xsi:type="dcterms:W3CDTF">2015-05-20T07:12:32Z</dcterms:modified>
</cp:coreProperties>
</file>